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660"/>
  </p:normalViewPr>
  <p:slideViewPr>
    <p:cSldViewPr>
      <p:cViewPr>
        <p:scale>
          <a:sx n="90" d="100"/>
          <a:sy n="90" d="100"/>
        </p:scale>
        <p:origin x="-132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AADF-7048-4122-97EF-4967568BA64B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D058E-DD12-4DD0-8C9F-91FAAC829D4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1487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603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7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7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7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7078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TextBox 18"/>
          <p:cNvSpPr txBox="1">
            <a:spLocks noChangeArrowheads="1"/>
          </p:cNvSpPr>
          <p:nvPr userDrawn="1"/>
        </p:nvSpPr>
        <p:spPr bwMode="auto">
          <a:xfrm>
            <a:off x="3646742" y="6635750"/>
            <a:ext cx="19944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Copyrightⓒ by SK, All Rights Reserved</a:t>
            </a:r>
            <a:endParaRPr lang="ko-KR" altLang="en-US" sz="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97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83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83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2016-11-17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5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528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4D37-8B82-4244-A034-7EE1C7FE6CC5}" type="datetimeFigureOut">
              <a:rPr lang="ko-KR" altLang="en-US" smtClean="0"/>
              <a:pPr/>
              <a:t>2016-11-17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D910C-5489-46E1-87AE-256FE96FEA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704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800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800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800" dirty="0">
                <a:solidFill>
                  <a:prstClr val="black"/>
                </a:solidFill>
              </a:rPr>
              <a:t> 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3"/>
            <a:ext cx="533636" cy="4518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836" y="220090"/>
            <a:ext cx="47478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2000" b="1" kern="0" dirty="0" smtClean="0">
                <a:solidFill>
                  <a:srgbClr val="000000"/>
                </a:solidFill>
              </a:rPr>
              <a:t>[</a:t>
            </a:r>
            <a:r>
              <a:rPr lang="ko-KR" altLang="en-US" sz="2000" b="1" kern="0" dirty="0" smtClean="0">
                <a:solidFill>
                  <a:srgbClr val="000000"/>
                </a:solidFill>
              </a:rPr>
              <a:t>첨부</a:t>
            </a:r>
            <a:r>
              <a:rPr lang="en-US" altLang="ko-KR" sz="2000" b="1" kern="0" dirty="0" smtClean="0">
                <a:solidFill>
                  <a:srgbClr val="000000"/>
                </a:solidFill>
              </a:rPr>
              <a:t>1] </a:t>
            </a:r>
            <a:r>
              <a:rPr lang="ko-KR" altLang="en-US" sz="2000" b="1" kern="0" dirty="0" smtClean="0">
                <a:solidFill>
                  <a:srgbClr val="000000"/>
                </a:solidFill>
              </a:rPr>
              <a:t>여신관리 내용 구체화 </a:t>
            </a:r>
            <a:endParaRPr lang="ko-KR" altLang="en-US" sz="2000" b="1" dirty="0">
              <a:solidFill>
                <a:prstClr val="black"/>
              </a:solidFill>
              <a:latin typeface="Arial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19777" y="857233"/>
          <a:ext cx="8535938" cy="5786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837"/>
                <a:gridCol w="1557235"/>
                <a:gridCol w="1003837"/>
                <a:gridCol w="4084667"/>
                <a:gridCol w="886362"/>
              </a:tblGrid>
              <a:tr h="2692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구 분</a:t>
                      </a:r>
                      <a:endParaRPr lang="ko-KR" altLang="en-US" sz="14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 smtClean="0"/>
                        <a:t>화면명</a:t>
                      </a:r>
                      <a:endParaRPr lang="ko-KR" altLang="en-US" sz="14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개발 내용</a:t>
                      </a:r>
                      <a:endParaRPr lang="ko-KR" altLang="en-US" sz="14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주요 내용</a:t>
                      </a:r>
                      <a:endParaRPr lang="ko-KR" altLang="en-US" sz="14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smtClean="0"/>
                        <a:t>비고 </a:t>
                      </a:r>
                      <a:endParaRPr lang="ko-KR" altLang="en-US" sz="14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838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여신 설정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err="1" smtClean="0"/>
                        <a:t>구매사</a:t>
                      </a:r>
                      <a:r>
                        <a:rPr lang="ko-KR" altLang="en-US" sz="1200" b="1" dirty="0" smtClean="0"/>
                        <a:t> 승인화면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err="1" smtClean="0"/>
                        <a:t>공급사</a:t>
                      </a:r>
                      <a:r>
                        <a:rPr lang="ko-KR" altLang="en-US" sz="1200" b="1" dirty="0" smtClean="0"/>
                        <a:t> 승인화면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/>
                        <a:t>(SKTS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관리 화면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 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1200" b="1" baseline="0" dirty="0" smtClean="0"/>
                        <a:t>보완 개발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신용등급평가 기관과 인터페이스 연결</a:t>
                      </a:r>
                      <a:endParaRPr lang="en-US" altLang="ko-KR" sz="1200" b="1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  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여신등급 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Display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 필드 구현</a:t>
                      </a:r>
                      <a:endParaRPr lang="en-US" altLang="ko-KR" sz="1200" b="1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   </a:t>
                      </a:r>
                      <a:r>
                        <a:rPr lang="ko-KR" altLang="en-US" sz="1200" b="1" u="sng" baseline="0" dirty="0" smtClean="0">
                          <a:sym typeface="Wingdings" pitchFamily="2" charset="2"/>
                        </a:rPr>
                        <a:t>신용등급평가 기관에 대한 검토 필요  </a:t>
                      </a:r>
                      <a:endParaRPr lang="en-US" altLang="ko-KR" sz="1200" b="1" u="sng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   </a:t>
                      </a: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여신한도금액 기입 필드 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/>
                        <a:t>   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여신 관리 기준에 따른 자동 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Setting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  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수작업에 의하여 수정 가능토록 구현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(History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관리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)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월평균 매출액 산정 기준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(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최근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3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개월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,  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최근 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12</a:t>
                      </a:r>
                      <a:r>
                        <a:rPr lang="ko-KR" altLang="en-US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개월</a:t>
                      </a:r>
                      <a:r>
                        <a:rPr lang="en-US" altLang="ko-KR" sz="12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)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1</a:t>
                      </a:r>
                    </a:p>
                    <a:p>
                      <a:pPr latinLnBrk="1">
                        <a:buFont typeface="Wingdings" pitchFamily="2" charset="2"/>
                        <a:buNone/>
                      </a:pP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8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811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여신 운영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err="1" smtClean="0"/>
                        <a:t>구매사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메인화면</a:t>
                      </a:r>
                      <a:endParaRPr lang="en-US" altLang="ko-KR" sz="1200" b="1" dirty="0" smtClean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신규 구현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ko-KR" altLang="en-US" sz="1200" b="1" dirty="0" smtClean="0"/>
                        <a:t> 사업장</a:t>
                      </a:r>
                      <a:r>
                        <a:rPr lang="en-US" altLang="ko-KR" sz="1200" b="1" dirty="0" smtClean="0"/>
                        <a:t>(</a:t>
                      </a:r>
                      <a:r>
                        <a:rPr lang="ko-KR" altLang="en-US" sz="1200" b="1" dirty="0" smtClean="0"/>
                        <a:t>법인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별 여신금액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잔액 </a:t>
                      </a:r>
                      <a:r>
                        <a:rPr lang="en-US" altLang="ko-KR" sz="1200" b="1" dirty="0" smtClean="0"/>
                        <a:t>Dashboard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제공</a:t>
                      </a:r>
                      <a:endParaRPr lang="en-US" altLang="ko-KR" sz="1200" b="0" baseline="0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0" baseline="0" dirty="0" smtClean="0"/>
                        <a:t>  - </a:t>
                      </a:r>
                      <a:r>
                        <a:rPr lang="ko-KR" altLang="en-US" sz="1200" b="0" baseline="0" dirty="0" smtClean="0"/>
                        <a:t>주문 상표 표시 </a:t>
                      </a:r>
                      <a:r>
                        <a:rPr lang="en-US" altLang="ko-KR" sz="1200" b="0" baseline="0" dirty="0" smtClean="0"/>
                        <a:t>: </a:t>
                      </a:r>
                      <a:r>
                        <a:rPr lang="ko-KR" altLang="en-US" sz="1200" b="0" baseline="0" dirty="0" err="1" smtClean="0"/>
                        <a:t>선입금</a:t>
                      </a:r>
                      <a:r>
                        <a:rPr lang="en-US" altLang="ko-KR" sz="1200" b="0" baseline="0" dirty="0" smtClean="0"/>
                        <a:t>, </a:t>
                      </a:r>
                      <a:r>
                        <a:rPr lang="ko-KR" altLang="en-US" sz="1200" b="0" baseline="0" dirty="0" smtClean="0"/>
                        <a:t>주문제한 여부</a:t>
                      </a:r>
                      <a:endParaRPr lang="en-US" altLang="ko-KR" sz="1200" b="1" baseline="0" dirty="0" smtClean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baseline="0" dirty="0" smtClean="0"/>
                        <a:t>첨부</a:t>
                      </a:r>
                      <a:r>
                        <a:rPr lang="en-US" altLang="ko-KR" sz="1200" b="1" baseline="0" dirty="0" smtClean="0"/>
                        <a:t>2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8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err="1" smtClean="0"/>
                        <a:t>구매사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주문시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1" baseline="0" dirty="0" smtClean="0"/>
                        <a:t>보완 개발</a:t>
                      </a:r>
                      <a:endParaRPr lang="ko-KR" altLang="en-US" sz="1200" b="1" dirty="0" smtClean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0" dirty="0" smtClean="0"/>
                        <a:t> </a:t>
                      </a:r>
                      <a:r>
                        <a:rPr lang="ko-KR" altLang="en-US" sz="1200" b="1" dirty="0" err="1" smtClean="0"/>
                        <a:t>주문시</a:t>
                      </a:r>
                      <a:r>
                        <a:rPr lang="ko-KR" altLang="en-US" sz="1200" b="1" dirty="0" smtClean="0"/>
                        <a:t> 여신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채권 현황을 고려하여 안내 </a:t>
                      </a:r>
                      <a:r>
                        <a:rPr lang="en-US" altLang="ko-KR" sz="1200" b="1" dirty="0" smtClean="0"/>
                        <a:t>Pop-up </a:t>
                      </a:r>
                      <a:r>
                        <a:rPr lang="ko-KR" altLang="en-US" sz="1200" b="1" dirty="0" smtClean="0"/>
                        <a:t>제공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0" dirty="0" smtClean="0"/>
                        <a:t>   - </a:t>
                      </a:r>
                      <a:r>
                        <a:rPr lang="ko-KR" altLang="en-US" sz="1200" b="0" dirty="0" smtClean="0"/>
                        <a:t>주문 처리 안</a:t>
                      </a:r>
                      <a:r>
                        <a:rPr lang="ko-KR" altLang="en-US" sz="1200" b="0" baseline="0" dirty="0" smtClean="0"/>
                        <a:t> 되는 내용에 대하여 상세 안내 </a:t>
                      </a:r>
                      <a:endParaRPr lang="ko-KR" altLang="en-US" sz="1200" b="0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781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err="1" smtClean="0"/>
                        <a:t>구매사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ko-KR" altLang="en-US" sz="1200" b="1" dirty="0" err="1" smtClean="0"/>
                        <a:t>선입금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관리 화면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신규 구현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err="1" smtClean="0"/>
                        <a:t>선입금</a:t>
                      </a:r>
                      <a:r>
                        <a:rPr lang="ko-KR" altLang="en-US" sz="1200" b="1" dirty="0" smtClean="0"/>
                        <a:t> 주문 금액에 대하여 조회 및 관리 화면 구현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46121">
                <a:tc rowSpan="4"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 smtClean="0"/>
                        <a:t>여신관리 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채권현황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/>
                        <a:t>(SKTS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관리 화면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 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보완 개발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“</a:t>
                      </a:r>
                      <a:r>
                        <a:rPr lang="ko-KR" altLang="en-US" sz="1200" b="1" dirty="0" smtClean="0"/>
                        <a:t>채권현황 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여신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/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채권현황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”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 화면으로 변경</a:t>
                      </a:r>
                      <a:endParaRPr lang="en-US" altLang="ko-KR" sz="1200" b="1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공사 유형별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,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월별 여신 종합 화면 구현</a:t>
                      </a:r>
                      <a:endParaRPr lang="en-US" altLang="ko-KR" sz="1200" b="1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종합 현황 엑셀다운로드 기능 구현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5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230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채권관리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/>
                        <a:t> (SKTS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관리 화면</a:t>
                      </a:r>
                      <a:r>
                        <a:rPr lang="en-US" altLang="ko-KR" sz="1200" b="1" dirty="0" smtClean="0"/>
                        <a:t>)</a:t>
                      </a:r>
                      <a:r>
                        <a:rPr lang="ko-KR" altLang="en-US" sz="1200" b="1" dirty="0" smtClean="0"/>
                        <a:t> 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보완개발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“</a:t>
                      </a:r>
                      <a:r>
                        <a:rPr lang="ko-KR" altLang="en-US" sz="1200" b="1" dirty="0" smtClean="0"/>
                        <a:t>채권관리 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여신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/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채권현황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”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 화면으로 변경</a:t>
                      </a:r>
                      <a:endParaRPr lang="en-US" altLang="ko-KR" sz="1200" b="1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업체별 신용등급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여신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금액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잔액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,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월평균 매출액 </a:t>
                      </a:r>
                      <a:endParaRPr lang="en-US" altLang="ko-KR" sz="1200" b="1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>
                          <a:sym typeface="Wingdings" pitchFamily="2" charset="2"/>
                        </a:rPr>
                        <a:t> 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필드 추가  </a:t>
                      </a:r>
                      <a:endParaRPr lang="en-US" altLang="ko-KR" sz="1200" b="1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dirty="0" smtClean="0">
                          <a:sym typeface="Wingdings" pitchFamily="2" charset="2"/>
                        </a:rPr>
                        <a:t>당사 관련 업체의 신용 변동 </a:t>
                      </a:r>
                      <a:r>
                        <a:rPr lang="en-US" altLang="ko-KR" sz="1200" b="1" dirty="0" smtClean="0">
                          <a:sym typeface="Wingdings" pitchFamily="2" charset="2"/>
                        </a:rPr>
                        <a:t>Issue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표시 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인터페이스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)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 </a:t>
                      </a:r>
                      <a:endParaRPr lang="en-US" altLang="ko-KR" sz="1200" b="1" baseline="0" dirty="0" smtClean="0">
                        <a:sym typeface="Wingdings" pitchFamily="2" charset="2"/>
                      </a:endParaRPr>
                    </a:p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여신한도 변경 등록 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(History </a:t>
                      </a:r>
                      <a:r>
                        <a:rPr lang="ko-KR" altLang="en-US" sz="1200" b="1" baseline="0" dirty="0" smtClean="0">
                          <a:sym typeface="Wingdings" pitchFamily="2" charset="2"/>
                        </a:rPr>
                        <a:t>관리</a:t>
                      </a:r>
                      <a:r>
                        <a:rPr lang="en-US" altLang="ko-KR" sz="1200" b="1" baseline="0" dirty="0" smtClean="0">
                          <a:sym typeface="Wingdings" pitchFamily="2" charset="2"/>
                        </a:rPr>
                        <a:t>)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6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07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법인조회</a:t>
                      </a:r>
                      <a:endParaRPr lang="en-US" altLang="ko-KR" sz="1200" b="1" dirty="0" smtClean="0"/>
                    </a:p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en-US" altLang="ko-KR" sz="1200" b="1" dirty="0" smtClean="0"/>
                        <a:t> (SKTS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관리 화면</a:t>
                      </a:r>
                      <a:r>
                        <a:rPr lang="en-US" altLang="ko-KR" sz="1200" b="1" dirty="0" smtClean="0"/>
                        <a:t>)</a:t>
                      </a:r>
                      <a:endParaRPr lang="ko-KR" altLang="en-US" sz="1200" b="0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보완개발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dirty="0" smtClean="0"/>
                        <a:t> </a:t>
                      </a:r>
                      <a:r>
                        <a:rPr lang="ko-KR" altLang="en-US" sz="1200" b="1" dirty="0" smtClean="0"/>
                        <a:t>업체별 신용</a:t>
                      </a:r>
                      <a:r>
                        <a:rPr lang="ko-KR" altLang="en-US" sz="1200" b="1" baseline="0" dirty="0" smtClean="0"/>
                        <a:t> 등급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월평균 매출액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smtClean="0"/>
                        <a:t>여신 잔액 필드 추가</a:t>
                      </a:r>
                      <a:endParaRPr lang="en-US" altLang="ko-KR" sz="1200" b="1" baseline="0" dirty="0" smtClean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7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2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공급사</a:t>
                      </a:r>
                      <a:r>
                        <a:rPr lang="ko-KR" altLang="en-US" sz="12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신용조회</a:t>
                      </a:r>
                      <a:endParaRPr lang="ko-KR" altLang="en-US" sz="1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1200" b="1" dirty="0" smtClean="0"/>
                        <a:t>보완개발 </a:t>
                      </a:r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Char char="§"/>
                      </a:pP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신용평가회사와의 인터페이스 구현</a:t>
                      </a:r>
                      <a:endParaRPr lang="en-US" altLang="ko-KR" sz="1200" b="1" baseline="0" dirty="0" smtClean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Wingdings" pitchFamily="2" charset="2"/>
                        <a:buNone/>
                      </a:pPr>
                      <a:r>
                        <a:rPr lang="ko-KR" altLang="en-US" sz="1200" b="1" dirty="0" smtClean="0"/>
                        <a:t>첨부</a:t>
                      </a:r>
                      <a:r>
                        <a:rPr lang="en-US" altLang="ko-KR" sz="1200" b="1" dirty="0" smtClean="0"/>
                        <a:t>9</a:t>
                      </a:r>
                      <a:endParaRPr lang="ko-KR" altLang="en-US" sz="1200" b="1" dirty="0"/>
                    </a:p>
                  </a:txBody>
                  <a:tcPr marL="84406" marR="84406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7031573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6-2  </a:t>
            </a:r>
            <a:endParaRPr lang="ko-KR" altLang="en-US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285860"/>
            <a:ext cx="8669129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직사각형 18"/>
          <p:cNvSpPr/>
          <p:nvPr/>
        </p:nvSpPr>
        <p:spPr>
          <a:xfrm>
            <a:off x="2285984" y="2285992"/>
            <a:ext cx="1071570" cy="214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/>
              <a:t>선입금</a:t>
            </a:r>
            <a:r>
              <a:rPr lang="ko-KR" altLang="en-US" sz="1000" b="1" dirty="0" smtClean="0"/>
              <a:t> 여부</a:t>
            </a:r>
            <a:endParaRPr lang="ko-KR" altLang="en-US" sz="1000" b="1" dirty="0"/>
          </a:p>
        </p:txBody>
      </p:sp>
      <p:sp>
        <p:nvSpPr>
          <p:cNvPr id="21" name="구름 모양 설명선 20"/>
          <p:cNvSpPr/>
          <p:nvPr/>
        </p:nvSpPr>
        <p:spPr>
          <a:xfrm>
            <a:off x="500034" y="4286256"/>
            <a:ext cx="2214578" cy="857256"/>
          </a:xfrm>
          <a:prstGeom prst="cloudCallout">
            <a:avLst>
              <a:gd name="adj1" fmla="val 10697"/>
              <a:gd name="adj2" fmla="val 108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신용등급 변경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알람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발생시 이력관리 </a:t>
            </a:r>
            <a:endParaRPr lang="en-US" altLang="ko-KR" sz="1200" dirty="0" smtClean="0"/>
          </a:p>
        </p:txBody>
      </p:sp>
      <p:sp>
        <p:nvSpPr>
          <p:cNvPr id="23" name="구름 모양 설명선 22"/>
          <p:cNvSpPr/>
          <p:nvPr/>
        </p:nvSpPr>
        <p:spPr>
          <a:xfrm>
            <a:off x="6072198" y="500042"/>
            <a:ext cx="2214578" cy="857256"/>
          </a:xfrm>
          <a:prstGeom prst="cloudCallout">
            <a:avLst>
              <a:gd name="adj1" fmla="val 10697"/>
              <a:gd name="adj2" fmla="val 108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용어변경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“ </a:t>
            </a:r>
            <a:r>
              <a:rPr lang="ko-KR" altLang="en-US" sz="1200" dirty="0" smtClean="0"/>
              <a:t>주문금액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미정산</a:t>
            </a:r>
            <a:r>
              <a:rPr lang="en-US" altLang="ko-KR" sz="1200" dirty="0" smtClean="0"/>
              <a:t>) ” 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3357554" y="2285992"/>
            <a:ext cx="1071570" cy="214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예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아니오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43372" y="2319330"/>
            <a:ext cx="43815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 flipH="1">
            <a:off x="3357554" y="2571744"/>
            <a:ext cx="928694" cy="30003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H="1">
            <a:off x="4572000" y="2571744"/>
            <a:ext cx="928694" cy="300039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H="1">
            <a:off x="5715008" y="3929066"/>
            <a:ext cx="1000132" cy="18573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00298" y="3929066"/>
            <a:ext cx="3143272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조치 내역 이력 관리</a:t>
            </a:r>
            <a:endParaRPr lang="ko-KR" altLang="en-US" dirty="0"/>
          </a:p>
        </p:txBody>
      </p:sp>
      <p:cxnSp>
        <p:nvCxnSpPr>
          <p:cNvPr id="33" name="직선 연결선 32"/>
          <p:cNvCxnSpPr/>
          <p:nvPr/>
        </p:nvCxnSpPr>
        <p:spPr>
          <a:xfrm>
            <a:off x="6696090" y="2038340"/>
            <a:ext cx="20002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6786578" y="2219317"/>
            <a:ext cx="200026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572264" y="2285992"/>
            <a:ext cx="2071702" cy="142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err="1" smtClean="0"/>
              <a:t>사업장별</a:t>
            </a:r>
            <a:r>
              <a:rPr lang="ko-KR" altLang="en-US" sz="1000" b="1" dirty="0" smtClean="0"/>
              <a:t> 채권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여신 관리</a:t>
            </a:r>
            <a:endParaRPr lang="ko-KR" altLang="en-US" sz="1000" b="1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5786446" y="3071810"/>
          <a:ext cx="30003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4"/>
                <a:gridCol w="642942"/>
                <a:gridCol w="714380"/>
              </a:tblGrid>
              <a:tr h="16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구매사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선입금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주문제한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저장</a:t>
                      </a:r>
                      <a:r>
                        <a:rPr lang="en-US" altLang="ko-KR" sz="800" dirty="0" smtClean="0"/>
                        <a:t>”</a:t>
                      </a:r>
                      <a:r>
                        <a:rPr lang="ko-KR" altLang="en-US" sz="800" dirty="0" smtClean="0"/>
                        <a:t>       </a:t>
                      </a:r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닫기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44" name="직선 화살표 연결선 43"/>
          <p:cNvCxnSpPr/>
          <p:nvPr/>
        </p:nvCxnSpPr>
        <p:spPr>
          <a:xfrm flipH="1">
            <a:off x="7215206" y="2500306"/>
            <a:ext cx="71438" cy="5715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143637" y="2285992"/>
            <a:ext cx="438152" cy="14287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저장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7 </a:t>
            </a:r>
            <a:endParaRPr lang="ko-KR" alt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b="73648"/>
          <a:stretch>
            <a:fillRect/>
          </a:stretch>
        </p:blipFill>
        <p:spPr bwMode="auto">
          <a:xfrm>
            <a:off x="714348" y="1000108"/>
            <a:ext cx="82153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14348" y="2818446"/>
          <a:ext cx="8215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251"/>
                <a:gridCol w="1185723"/>
                <a:gridCol w="1185723"/>
                <a:gridCol w="1185723"/>
                <a:gridCol w="745313"/>
                <a:gridCol w="1202661"/>
                <a:gridCol w="728375"/>
                <a:gridCol w="12196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여신금액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주문금액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미정산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채권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여신잔액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785786" y="2440931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신용등급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8 </a:t>
            </a:r>
            <a:endParaRPr lang="ko-KR" altLang="en-US" b="1" dirty="0"/>
          </a:p>
        </p:txBody>
      </p:sp>
      <p:pic>
        <p:nvPicPr>
          <p:cNvPr id="5" name="그림 4" descr="고객사 등록요청 화면캡쳐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928670"/>
            <a:ext cx="6496678" cy="5781048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2928926" y="4714884"/>
            <a:ext cx="17859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9 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b="41871"/>
          <a:stretch>
            <a:fillRect/>
          </a:stretch>
        </p:blipFill>
        <p:spPr bwMode="auto">
          <a:xfrm>
            <a:off x="138156" y="1000108"/>
            <a:ext cx="873917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7643834" y="3571876"/>
            <a:ext cx="857256" cy="185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/>
              <a:t>신용정보 변경</a:t>
            </a:r>
            <a:endParaRPr lang="ko-KR" altLang="en-US" sz="800" b="1" dirty="0"/>
          </a:p>
        </p:txBody>
      </p:sp>
      <p:sp>
        <p:nvSpPr>
          <p:cNvPr id="8" name="직사각형 7"/>
          <p:cNvSpPr/>
          <p:nvPr/>
        </p:nvSpPr>
        <p:spPr>
          <a:xfrm>
            <a:off x="7651149" y="3828368"/>
            <a:ext cx="857256" cy="185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 smtClean="0">
                <a:solidFill>
                  <a:schemeClr val="bg1">
                    <a:lumMod val="75000"/>
                  </a:schemeClr>
                </a:solidFill>
              </a:rPr>
              <a:t>신용정보 변경</a:t>
            </a:r>
            <a:endParaRPr lang="ko-KR" altLang="en-US" sz="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3071802" y="4857759"/>
          <a:ext cx="3000396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"/>
                <a:gridCol w="785818"/>
                <a:gridCol w="1785950"/>
              </a:tblGrid>
              <a:tr h="1419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일자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신용 등급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변경 내용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“</a:t>
                      </a:r>
                      <a:r>
                        <a:rPr lang="ko-KR" altLang="en-US" sz="800" dirty="0" smtClean="0"/>
                        <a:t>닫기</a:t>
                      </a:r>
                      <a:r>
                        <a:rPr lang="en-US" altLang="ko-KR" sz="800" dirty="0" smtClean="0"/>
                        <a:t>”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 rot="3807003">
            <a:off x="6484960" y="3215019"/>
            <a:ext cx="285752" cy="20111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300039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1-1 </a:t>
            </a:r>
            <a:r>
              <a:rPr lang="ko-KR" altLang="en-US" b="1" dirty="0" err="1" smtClean="0"/>
              <a:t>구매사</a:t>
            </a:r>
            <a:r>
              <a:rPr lang="ko-KR" altLang="en-US" b="1" dirty="0" smtClean="0"/>
              <a:t> 승인요청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b="73648"/>
          <a:stretch>
            <a:fillRect/>
          </a:stretch>
        </p:blipFill>
        <p:spPr bwMode="auto">
          <a:xfrm>
            <a:off x="500034" y="928670"/>
            <a:ext cx="8215370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00034" y="2747008"/>
          <a:ext cx="821537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251"/>
                <a:gridCol w="1185723"/>
                <a:gridCol w="1185723"/>
                <a:gridCol w="1185723"/>
                <a:gridCol w="745313"/>
                <a:gridCol w="1202661"/>
                <a:gridCol w="728375"/>
                <a:gridCol w="121960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여신금액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주문금액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err="1" smtClean="0"/>
                        <a:t>미정산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채권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여신잔액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571472" y="2369493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신용등급</a:t>
            </a:r>
            <a:endParaRPr lang="ko-KR" altLang="en-US" sz="1000"/>
          </a:p>
        </p:txBody>
      </p:sp>
      <p:sp>
        <p:nvSpPr>
          <p:cNvPr id="6" name="구름 모양 설명선 5"/>
          <p:cNvSpPr/>
          <p:nvPr/>
        </p:nvSpPr>
        <p:spPr>
          <a:xfrm>
            <a:off x="2071670" y="1500174"/>
            <a:ext cx="2214578" cy="857256"/>
          </a:xfrm>
          <a:prstGeom prst="cloudCallout">
            <a:avLst>
              <a:gd name="adj1" fmla="val -54187"/>
              <a:gd name="adj2" fmla="val 983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여신 등급에 따라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자동 부여</a:t>
            </a:r>
            <a:endParaRPr lang="en-US" altLang="ko-KR" sz="1200" dirty="0" smtClean="0"/>
          </a:p>
        </p:txBody>
      </p:sp>
      <p:sp>
        <p:nvSpPr>
          <p:cNvPr id="7" name="직사각형 6"/>
          <p:cNvSpPr/>
          <p:nvPr/>
        </p:nvSpPr>
        <p:spPr>
          <a:xfrm>
            <a:off x="142844" y="3357562"/>
            <a:ext cx="307183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1-2 </a:t>
            </a:r>
            <a:r>
              <a:rPr lang="ko-KR" altLang="en-US" b="1" dirty="0" err="1" smtClean="0"/>
              <a:t>공급사</a:t>
            </a:r>
            <a:r>
              <a:rPr lang="ko-KR" altLang="en-US" b="1" dirty="0" smtClean="0"/>
              <a:t> 승인요청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7554" y="3500438"/>
            <a:ext cx="3714776" cy="319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직사각형 12"/>
          <p:cNvSpPr/>
          <p:nvPr/>
        </p:nvSpPr>
        <p:spPr>
          <a:xfrm>
            <a:off x="5286380" y="5500702"/>
            <a:ext cx="928694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/>
              <a:t>신용등급</a:t>
            </a:r>
            <a:endParaRPr lang="ko-KR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2 - 1 </a:t>
            </a:r>
            <a:endParaRPr lang="ko-KR" altLang="en-US" b="1" dirty="0"/>
          </a:p>
        </p:txBody>
      </p:sp>
      <p:pic>
        <p:nvPicPr>
          <p:cNvPr id="3" name="그림 2" descr="2016-06-09 10;19;5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21818"/>
            <a:ext cx="9144000" cy="55790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" name="직사각형 3"/>
          <p:cNvSpPr/>
          <p:nvPr/>
        </p:nvSpPr>
        <p:spPr>
          <a:xfrm>
            <a:off x="7786710" y="4850908"/>
            <a:ext cx="642942" cy="10715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TextBox 7"/>
          <p:cNvSpPr txBox="1"/>
          <p:nvPr/>
        </p:nvSpPr>
        <p:spPr>
          <a:xfrm>
            <a:off x="7773263" y="4879483"/>
            <a:ext cx="6619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 smtClean="0">
                <a:solidFill>
                  <a:schemeClr val="tx2"/>
                </a:solidFill>
              </a:rPr>
              <a:t>사업장 상태</a:t>
            </a:r>
            <a:endParaRPr lang="ko-KR" altLang="en-US" sz="700" b="1" dirty="0">
              <a:solidFill>
                <a:schemeClr val="tx2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893011" y="5114715"/>
            <a:ext cx="42862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주문제</a:t>
            </a:r>
            <a:r>
              <a:rPr lang="ko-KR" altLang="en-US" sz="700" b="1" dirty="0">
                <a:solidFill>
                  <a:schemeClr val="bg1">
                    <a:lumMod val="75000"/>
                  </a:schemeClr>
                </a:solidFill>
              </a:rPr>
              <a:t>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7893011" y="5374631"/>
            <a:ext cx="428628" cy="214314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 smtClean="0">
                <a:solidFill>
                  <a:schemeClr val="bg1"/>
                </a:solidFill>
              </a:rPr>
              <a:t>선금결제</a:t>
            </a:r>
            <a:endParaRPr lang="ko-KR" altLang="en-US" sz="700" b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500958" y="4565156"/>
            <a:ext cx="1357322" cy="178595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883548" y="5611326"/>
            <a:ext cx="428628" cy="2143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 smtClean="0">
                <a:solidFill>
                  <a:schemeClr val="bg1">
                    <a:lumMod val="75000"/>
                  </a:schemeClr>
                </a:solidFill>
              </a:rPr>
              <a:t>여신초과</a:t>
            </a:r>
            <a:endParaRPr lang="ko-KR" altLang="en-US" sz="7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285852" y="2413338"/>
            <a:ext cx="7143800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주문제한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사업장이 주문제한 상태인 경우       </a:t>
            </a:r>
            <a:endParaRPr lang="en-US" altLang="ko-KR" sz="1600" dirty="0" smtClean="0"/>
          </a:p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선금결제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해당 사업장이 </a:t>
            </a:r>
            <a:r>
              <a:rPr lang="ko-KR" altLang="en-US" sz="1600" dirty="0" err="1" smtClean="0"/>
              <a:t>선입금</a:t>
            </a:r>
            <a:r>
              <a:rPr lang="ko-KR" altLang="en-US" sz="1600" dirty="0" smtClean="0"/>
              <a:t> 여부에 “</a:t>
            </a:r>
            <a:r>
              <a:rPr lang="en-US" altLang="ko-KR" sz="1600" dirty="0" smtClean="0"/>
              <a:t>Y”</a:t>
            </a:r>
            <a:r>
              <a:rPr lang="ko-KR" altLang="en-US" sz="1600" dirty="0" smtClean="0"/>
              <a:t>인 경우                            </a:t>
            </a:r>
            <a:endParaRPr lang="en-US" altLang="ko-KR" sz="1600" dirty="0" smtClean="0"/>
          </a:p>
          <a:p>
            <a:r>
              <a:rPr lang="en-US" altLang="ko-KR" sz="1600" dirty="0" smtClean="0"/>
              <a:t>                (</a:t>
            </a:r>
            <a:r>
              <a:rPr lang="ko-KR" altLang="en-US" sz="1600" dirty="0" smtClean="0"/>
              <a:t>추후 여신초과인 자동 전환 적용 검토</a:t>
            </a:r>
            <a:r>
              <a:rPr lang="en-US" altLang="ko-KR" sz="1600" dirty="0" smtClean="0"/>
              <a:t>)        </a:t>
            </a:r>
          </a:p>
          <a:p>
            <a:pPr>
              <a:buFontTx/>
              <a:buChar char="-"/>
            </a:pPr>
            <a:r>
              <a:rPr lang="ko-KR" altLang="en-US" sz="1600" dirty="0" smtClean="0"/>
              <a:t>여신초과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여신한도가 없는 경우  </a:t>
            </a:r>
            <a:endParaRPr lang="en-US" altLang="ko-KR" sz="1600" dirty="0" smtClean="0"/>
          </a:p>
          <a:p>
            <a:r>
              <a:rPr lang="ko-KR" altLang="en-US" sz="1600" dirty="0" smtClean="0"/>
              <a:t>               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추후 주문금액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채권을 고려하여 자동 </a:t>
            </a:r>
            <a:r>
              <a:rPr lang="en-US" altLang="ko-KR" sz="1600" dirty="0" smtClean="0"/>
              <a:t>Setting </a:t>
            </a:r>
            <a:r>
              <a:rPr lang="ko-KR" altLang="en-US" sz="1600" dirty="0" smtClean="0"/>
              <a:t>구현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2 - 2 </a:t>
            </a:r>
            <a:endParaRPr lang="ko-KR" alt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17761" t="11751" r="13015" b="8806"/>
          <a:stretch>
            <a:fillRect/>
          </a:stretch>
        </p:blipFill>
        <p:spPr bwMode="auto">
          <a:xfrm>
            <a:off x="214282" y="1071545"/>
            <a:ext cx="8715436" cy="56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748984" y="4042465"/>
            <a:ext cx="23943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*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신용 구매 잔액</a:t>
            </a:r>
            <a:r>
              <a:rPr lang="en-US" altLang="ko-KR" sz="900" b="1" dirty="0" smtClean="0">
                <a:solidFill>
                  <a:schemeClr val="tx2"/>
                </a:solidFill>
              </a:rPr>
              <a:t>(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채무</a:t>
            </a:r>
            <a:r>
              <a:rPr lang="en-US" altLang="ko-KR" sz="900" b="1" dirty="0" smtClean="0">
                <a:solidFill>
                  <a:schemeClr val="tx2"/>
                </a:solidFill>
              </a:rPr>
              <a:t>,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주문 금액 제외</a:t>
            </a:r>
            <a:r>
              <a:rPr lang="en-US" altLang="ko-KR" sz="900" b="1" dirty="0" smtClean="0">
                <a:solidFill>
                  <a:schemeClr val="tx2"/>
                </a:solidFill>
              </a:rPr>
              <a:t>) </a:t>
            </a:r>
            <a:endParaRPr lang="ko-KR" altLang="en-US" sz="900" b="1" dirty="0">
              <a:solidFill>
                <a:schemeClr val="tx2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905120" y="3827863"/>
            <a:ext cx="963197" cy="427957"/>
            <a:chOff x="4214811" y="3715423"/>
            <a:chExt cx="1071569" cy="570832"/>
          </a:xfrm>
        </p:grpSpPr>
        <p:sp>
          <p:nvSpPr>
            <p:cNvPr id="13" name="직사각형 12"/>
            <p:cNvSpPr/>
            <p:nvPr/>
          </p:nvSpPr>
          <p:spPr>
            <a:xfrm rot="10800000" flipV="1">
              <a:off x="4214811" y="4012771"/>
              <a:ext cx="1071569" cy="27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2"/>
                  </a:solidFill>
                </a:rPr>
                <a:t>10,000,000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원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 rot="10800000" flipV="1">
              <a:off x="4214811" y="3715423"/>
              <a:ext cx="1071569" cy="2734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900" b="1" dirty="0" smtClean="0">
                  <a:solidFill>
                    <a:schemeClr val="tx2"/>
                  </a:solidFill>
                </a:rPr>
                <a:t>10,000,000</a:t>
              </a:r>
              <a:r>
                <a:rPr lang="ko-KR" altLang="en-US" sz="900" b="1" dirty="0" smtClean="0">
                  <a:solidFill>
                    <a:schemeClr val="tx2"/>
                  </a:solidFill>
                </a:rPr>
                <a:t>원</a:t>
              </a:r>
              <a:endParaRPr lang="ko-KR" altLang="en-US" sz="9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748984" y="3840003"/>
            <a:ext cx="25138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 smtClean="0">
                <a:solidFill>
                  <a:schemeClr val="tx2"/>
                </a:solidFill>
              </a:rPr>
              <a:t>* </a:t>
            </a:r>
            <a:r>
              <a:rPr lang="ko-KR" altLang="en-US" sz="900" b="1" dirty="0" smtClean="0">
                <a:solidFill>
                  <a:schemeClr val="tx2"/>
                </a:solidFill>
              </a:rPr>
              <a:t>자재 신용 구매 한도</a:t>
            </a:r>
            <a:endParaRPr lang="en-US" altLang="ko-KR" sz="900" b="1" dirty="0" smtClean="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43372" y="428604"/>
            <a:ext cx="42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</a:rPr>
              <a:t>* </a:t>
            </a:r>
            <a:r>
              <a:rPr lang="ko-KR" altLang="en-US" b="1" dirty="0" smtClean="0">
                <a:solidFill>
                  <a:schemeClr val="accent2"/>
                </a:solidFill>
              </a:rPr>
              <a:t>여신관리 대상 업체 한하여 활성화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571604" y="3643314"/>
            <a:ext cx="3643338" cy="785818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3  </a:t>
            </a:r>
            <a:endParaRPr lang="ko-KR" altLang="en-US" b="1" dirty="0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 l="17761" t="11751" r="13015" b="8806"/>
          <a:stretch>
            <a:fillRect/>
          </a:stretch>
        </p:blipFill>
        <p:spPr bwMode="auto">
          <a:xfrm>
            <a:off x="214282" y="1071545"/>
            <a:ext cx="8715436" cy="562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직사각형 9"/>
          <p:cNvSpPr/>
          <p:nvPr/>
        </p:nvSpPr>
        <p:spPr>
          <a:xfrm>
            <a:off x="500034" y="1785926"/>
            <a:ext cx="5000660" cy="4339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ko-KR" altLang="en-US" sz="1200" dirty="0" smtClean="0"/>
          </a:p>
          <a:p>
            <a:r>
              <a:rPr lang="en-US" altLang="ko-KR" sz="1200" dirty="0" smtClean="0"/>
              <a:t>1. </a:t>
            </a:r>
            <a:r>
              <a:rPr lang="ko-KR" altLang="en-US" sz="1200" dirty="0" err="1" smtClean="0"/>
              <a:t>구매사가</a:t>
            </a:r>
            <a:r>
              <a:rPr lang="ko-KR" altLang="en-US" sz="1200" dirty="0" smtClean="0"/>
              <a:t> 주문제한 업체인 경우 </a:t>
            </a:r>
            <a:r>
              <a:rPr lang="en-US" altLang="ko-KR" sz="1200" dirty="0" smtClean="0">
                <a:sym typeface="Wingdings" pitchFamily="2" charset="2"/>
              </a:rPr>
              <a:t>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안내 팝업 운영  </a:t>
            </a:r>
            <a:r>
              <a:rPr lang="en-US" altLang="ko-KR" sz="1200" dirty="0" smtClean="0">
                <a:sym typeface="Wingdings" pitchFamily="2" charset="2"/>
              </a:rPr>
              <a:t> </a:t>
            </a:r>
            <a:r>
              <a:rPr lang="ko-KR" altLang="en-US" sz="1200" dirty="0" smtClean="0">
                <a:sym typeface="Wingdings" pitchFamily="2" charset="2"/>
              </a:rPr>
              <a:t>주문 </a:t>
            </a:r>
            <a:r>
              <a:rPr lang="ko-KR" altLang="en-US" sz="1200" dirty="0" err="1" smtClean="0">
                <a:sym typeface="Wingdings" pitchFamily="2" charset="2"/>
              </a:rPr>
              <a:t>미진행</a:t>
            </a:r>
            <a:endParaRPr lang="ko-KR" altLang="en-US" sz="1200" dirty="0" smtClean="0"/>
          </a:p>
          <a:p>
            <a:endParaRPr lang="ko-KR" altLang="en-US" sz="1200" dirty="0" smtClean="0"/>
          </a:p>
          <a:p>
            <a:r>
              <a:rPr lang="ko-KR" altLang="en-US" sz="1200" dirty="0" smtClean="0"/>
              <a:t>    </a:t>
            </a:r>
            <a:r>
              <a:rPr lang="en-US" altLang="ko-KR" sz="1200" dirty="0" smtClean="0"/>
              <a:t>" </a:t>
            </a:r>
            <a:r>
              <a:rPr lang="en-US" altLang="ko-KR" sz="1200" dirty="0" err="1" smtClean="0"/>
              <a:t>ooo</a:t>
            </a:r>
            <a:r>
              <a:rPr lang="en-US" altLang="ko-KR" sz="1200" dirty="0" smtClean="0"/>
              <a:t> "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주문제한 상태 입니다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SK</a:t>
            </a:r>
            <a:r>
              <a:rPr lang="ko-KR" altLang="en-US" sz="1200" dirty="0" err="1" smtClean="0"/>
              <a:t>텔레시스</a:t>
            </a:r>
            <a:r>
              <a:rPr lang="ko-KR" altLang="en-US" sz="1200" dirty="0" smtClean="0"/>
              <a:t> 채권 담당자에게 문의해 주시길 바랍니다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 (</a:t>
            </a:r>
            <a:r>
              <a:rPr lang="ko-KR" altLang="en-US" sz="1200" dirty="0" err="1" smtClean="0"/>
              <a:t>송태리</a:t>
            </a:r>
            <a:r>
              <a:rPr lang="ko-KR" altLang="en-US" sz="1200" dirty="0" smtClean="0"/>
              <a:t> 대리 </a:t>
            </a:r>
            <a:r>
              <a:rPr lang="en-US" altLang="ko-KR" sz="1200" dirty="0" smtClean="0"/>
              <a:t>02-2129-2049)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                 “ </a:t>
            </a:r>
            <a:r>
              <a:rPr lang="ko-KR" altLang="en-US" sz="1200" dirty="0" smtClean="0"/>
              <a:t>닫기 </a:t>
            </a:r>
            <a:r>
              <a:rPr lang="en-US" altLang="ko-KR" sz="1200" dirty="0" smtClean="0"/>
              <a:t>” 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여신초과 또는 </a:t>
            </a:r>
            <a:r>
              <a:rPr lang="ko-KR" altLang="en-US" sz="1200" dirty="0" err="1" smtClean="0"/>
              <a:t>선입금</a:t>
            </a:r>
            <a:r>
              <a:rPr lang="ko-KR" altLang="en-US" sz="1200" dirty="0" smtClean="0"/>
              <a:t> 대상 업체인 경우</a:t>
            </a:r>
            <a:r>
              <a:rPr lang="en-US" altLang="ko-KR" sz="1200" dirty="0" smtClean="0">
                <a:sym typeface="Wingdings" pitchFamily="2" charset="2"/>
              </a:rPr>
              <a:t> 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안내 팝업 운영  </a:t>
            </a:r>
            <a:endParaRPr lang="en-US" altLang="ko-KR" sz="1200" dirty="0" smtClean="0"/>
          </a:p>
          <a:p>
            <a:r>
              <a:rPr lang="en-US" altLang="ko-KR" sz="1200" dirty="0" smtClean="0">
                <a:sym typeface="Wingdings" pitchFamily="2" charset="2"/>
              </a:rPr>
              <a:t>     </a:t>
            </a:r>
            <a:r>
              <a:rPr lang="ko-KR" altLang="en-US" sz="1200" dirty="0" smtClean="0">
                <a:sym typeface="Wingdings" pitchFamily="2" charset="2"/>
              </a:rPr>
              <a:t>주문 진행</a:t>
            </a:r>
            <a:endParaRPr lang="en-US" altLang="ko-KR" sz="1200" dirty="0" smtClean="0"/>
          </a:p>
          <a:p>
            <a:r>
              <a:rPr lang="en-US" altLang="ko-KR" sz="1200" dirty="0" smtClean="0"/>
              <a:t>   </a:t>
            </a:r>
          </a:p>
          <a:p>
            <a:r>
              <a:rPr lang="en-US" altLang="ko-KR" sz="1200" dirty="0" smtClean="0"/>
              <a:t>    " </a:t>
            </a:r>
            <a:r>
              <a:rPr lang="en-US" altLang="ko-KR" sz="1200" dirty="0" err="1" smtClean="0"/>
              <a:t>ooo</a:t>
            </a:r>
            <a:r>
              <a:rPr lang="en-US" altLang="ko-KR" sz="1200" dirty="0" smtClean="0"/>
              <a:t> " </a:t>
            </a:r>
            <a:r>
              <a:rPr lang="ko-KR" altLang="en-US" sz="1200" dirty="0" smtClean="0"/>
              <a:t>는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은</a:t>
            </a:r>
            <a:r>
              <a:rPr lang="en-US" altLang="ko-KR" sz="1200" dirty="0" smtClean="0"/>
              <a:t>) </a:t>
            </a:r>
            <a:r>
              <a:rPr lang="ko-KR" altLang="en-US" sz="1200" dirty="0" smtClean="0"/>
              <a:t>신용구매 가능 잔액이 없습니다</a:t>
            </a:r>
            <a:r>
              <a:rPr lang="en-US" altLang="ko-KR" sz="1200" dirty="0" smtClean="0"/>
              <a:t>.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err="1" smtClean="0"/>
              <a:t>선입금</a:t>
            </a:r>
            <a:r>
              <a:rPr lang="ko-KR" altLang="en-US" sz="1200" dirty="0" smtClean="0"/>
              <a:t> 대상 금액은 </a:t>
            </a:r>
            <a:r>
              <a:rPr lang="en-US" altLang="ko-KR" sz="1200" dirty="0" smtClean="0"/>
              <a:t>Okplaza </a:t>
            </a:r>
            <a:r>
              <a:rPr lang="ko-KR" altLang="en-US" sz="1200" dirty="0" smtClean="0"/>
              <a:t>구매</a:t>
            </a:r>
            <a:r>
              <a:rPr lang="en-US" altLang="ko-KR" sz="1200" dirty="0" smtClean="0"/>
              <a:t>&gt;</a:t>
            </a:r>
            <a:r>
              <a:rPr lang="ko-KR" altLang="en-US" sz="1200" dirty="0" err="1" smtClean="0"/>
              <a:t>선입금</a:t>
            </a:r>
            <a:r>
              <a:rPr lang="ko-KR" altLang="en-US" sz="1200" dirty="0" smtClean="0"/>
              <a:t> 주문 내역에서 </a:t>
            </a:r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확인해 주시길 바랍니다</a:t>
            </a:r>
            <a:r>
              <a:rPr lang="en-US" altLang="ko-KR" sz="1200" dirty="0" smtClean="0"/>
              <a:t>. </a:t>
            </a:r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자세한 사항은 </a:t>
            </a:r>
            <a:r>
              <a:rPr lang="en-US" altLang="ko-KR" sz="1200" dirty="0" smtClean="0"/>
              <a:t>SK</a:t>
            </a:r>
            <a:r>
              <a:rPr lang="ko-KR" altLang="en-US" sz="1200" dirty="0" err="1" smtClean="0"/>
              <a:t>텔레시스</a:t>
            </a:r>
            <a:r>
              <a:rPr lang="ko-KR" altLang="en-US" sz="1200" dirty="0" smtClean="0"/>
              <a:t> 채권 담당자에게 문의해 </a:t>
            </a:r>
            <a:endParaRPr lang="en-US" altLang="ko-KR" sz="1200" dirty="0" smtClean="0"/>
          </a:p>
          <a:p>
            <a:r>
              <a:rPr lang="en-US" altLang="ko-KR" sz="1200" dirty="0" smtClean="0"/>
              <a:t>     </a:t>
            </a:r>
            <a:r>
              <a:rPr lang="ko-KR" altLang="en-US" sz="1200" dirty="0" smtClean="0"/>
              <a:t>주시길 바랍니다</a:t>
            </a:r>
            <a:r>
              <a:rPr lang="en-US" altLang="ko-KR" sz="1200" dirty="0" smtClean="0"/>
              <a:t>. (</a:t>
            </a:r>
            <a:r>
              <a:rPr lang="ko-KR" altLang="en-US" sz="1200" dirty="0" err="1" smtClean="0"/>
              <a:t>송태리</a:t>
            </a:r>
            <a:r>
              <a:rPr lang="ko-KR" altLang="en-US" sz="1200" dirty="0" smtClean="0"/>
              <a:t> 대리 </a:t>
            </a:r>
            <a:r>
              <a:rPr lang="en-US" altLang="ko-KR" sz="1200" dirty="0" smtClean="0"/>
              <a:t>02-2129-2049)</a:t>
            </a:r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                  “</a:t>
            </a:r>
            <a:r>
              <a:rPr lang="ko-KR" altLang="en-US" sz="1200" dirty="0" err="1" smtClean="0"/>
              <a:t>선입금</a:t>
            </a:r>
            <a:r>
              <a:rPr lang="ko-KR" altLang="en-US" sz="1200" dirty="0" smtClean="0"/>
              <a:t> 내역 확인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화면 이동</a:t>
            </a:r>
            <a:r>
              <a:rPr lang="en-US" altLang="ko-KR" sz="1200" dirty="0" smtClean="0"/>
              <a:t>)”     “ </a:t>
            </a:r>
            <a:r>
              <a:rPr lang="ko-KR" altLang="en-US" sz="1200" dirty="0" smtClean="0"/>
              <a:t>닫기 </a:t>
            </a:r>
            <a:r>
              <a:rPr lang="en-US" altLang="ko-KR" sz="1200" dirty="0" smtClean="0"/>
              <a:t>” </a:t>
            </a:r>
          </a:p>
          <a:p>
            <a:r>
              <a:rPr lang="en-US" altLang="ko-KR" sz="1200" dirty="0" smtClean="0"/>
              <a:t> </a:t>
            </a:r>
            <a:endParaRPr lang="ko-KR" altLang="en-US" sz="1200" dirty="0" smtClean="0"/>
          </a:p>
          <a:p>
            <a:r>
              <a:rPr lang="ko-KR" altLang="en-US" sz="1200" dirty="0" smtClean="0"/>
              <a:t>    </a:t>
            </a:r>
            <a:endParaRPr lang="en-US" altLang="ko-KR" sz="1200" dirty="0" smtClean="0"/>
          </a:p>
          <a:p>
            <a:r>
              <a:rPr lang="en-US" altLang="ko-KR" sz="1200" dirty="0" smtClean="0"/>
              <a:t>    </a:t>
            </a:r>
          </a:p>
          <a:p>
            <a:r>
              <a:rPr lang="en-US" altLang="ko-KR" sz="1200" dirty="0" smtClean="0"/>
              <a:t>   </a:t>
            </a:r>
            <a:endParaRPr lang="ko-KR" altLang="en-US" sz="1200" dirty="0"/>
          </a:p>
        </p:txBody>
      </p:sp>
      <p:sp>
        <p:nvSpPr>
          <p:cNvPr id="5" name="오른쪽 화살표 4"/>
          <p:cNvSpPr/>
          <p:nvPr/>
        </p:nvSpPr>
        <p:spPr>
          <a:xfrm rot="13853795">
            <a:off x="5037439" y="2974407"/>
            <a:ext cx="2012209" cy="500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6021" t="11268" r="19014" b="53521"/>
          <a:stretch>
            <a:fillRect/>
          </a:stretch>
        </p:blipFill>
        <p:spPr bwMode="auto">
          <a:xfrm>
            <a:off x="1665902" y="214290"/>
            <a:ext cx="6978064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자유형 6"/>
          <p:cNvSpPr/>
          <p:nvPr/>
        </p:nvSpPr>
        <p:spPr>
          <a:xfrm>
            <a:off x="938479" y="1239111"/>
            <a:ext cx="1132113" cy="1134094"/>
          </a:xfrm>
          <a:custGeom>
            <a:avLst/>
            <a:gdLst>
              <a:gd name="connsiteX0" fmla="*/ 53438 w 1132113"/>
              <a:gd name="connsiteY0" fmla="*/ 5938 h 1134094"/>
              <a:gd name="connsiteX1" fmla="*/ 100940 w 1132113"/>
              <a:gd name="connsiteY1" fmla="*/ 41564 h 1134094"/>
              <a:gd name="connsiteX2" fmla="*/ 659080 w 1132113"/>
              <a:gd name="connsiteY2" fmla="*/ 255320 h 1134094"/>
              <a:gd name="connsiteX3" fmla="*/ 1110342 w 1132113"/>
              <a:gd name="connsiteY3" fmla="*/ 255320 h 1134094"/>
              <a:gd name="connsiteX4" fmla="*/ 789709 w 1132113"/>
              <a:gd name="connsiteY4" fmla="*/ 587829 h 1134094"/>
              <a:gd name="connsiteX5" fmla="*/ 338446 w 1132113"/>
              <a:gd name="connsiteY5" fmla="*/ 1134094 h 113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2113" h="1134094">
                <a:moveTo>
                  <a:pt x="53438" y="5938"/>
                </a:moveTo>
                <a:cubicBezTo>
                  <a:pt x="26719" y="2969"/>
                  <a:pt x="0" y="0"/>
                  <a:pt x="100940" y="41564"/>
                </a:cubicBezTo>
                <a:cubicBezTo>
                  <a:pt x="201880" y="83128"/>
                  <a:pt x="490847" y="219694"/>
                  <a:pt x="659080" y="255320"/>
                </a:cubicBezTo>
                <a:cubicBezTo>
                  <a:pt x="827313" y="290946"/>
                  <a:pt x="1088571" y="199902"/>
                  <a:pt x="1110342" y="255320"/>
                </a:cubicBezTo>
                <a:cubicBezTo>
                  <a:pt x="1132113" y="310738"/>
                  <a:pt x="918358" y="441367"/>
                  <a:pt x="789709" y="587829"/>
                </a:cubicBezTo>
                <a:cubicBezTo>
                  <a:pt x="661060" y="734291"/>
                  <a:pt x="499753" y="934192"/>
                  <a:pt x="338446" y="1134094"/>
                </a:cubicBezTo>
              </a:path>
            </a:pathLst>
          </a:cu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65704" y="1500174"/>
            <a:ext cx="2286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* </a:t>
            </a:r>
            <a:r>
              <a:rPr lang="ko-KR" altLang="en-US" sz="1200" dirty="0" err="1" smtClean="0"/>
              <a:t>선입금</a:t>
            </a:r>
            <a:r>
              <a:rPr lang="ko-KR" altLang="en-US" sz="1200" dirty="0" smtClean="0"/>
              <a:t> 주문 내역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7125" t="26000" r="18625" b="52278"/>
          <a:stretch>
            <a:fillRect/>
          </a:stretch>
        </p:blipFill>
        <p:spPr bwMode="auto">
          <a:xfrm>
            <a:off x="209588" y="2714620"/>
            <a:ext cx="7888541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5556366" y="3341796"/>
            <a:ext cx="17053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주문요청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4  </a:t>
            </a:r>
            <a:endParaRPr lang="ko-KR" altLang="en-US" b="1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428596" y="4929198"/>
          <a:ext cx="7572428" cy="1571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596"/>
                <a:gridCol w="887633"/>
                <a:gridCol w="1052539"/>
                <a:gridCol w="1928826"/>
                <a:gridCol w="681148"/>
                <a:gridCol w="556640"/>
                <a:gridCol w="954386"/>
                <a:gridCol w="879660"/>
              </a:tblGrid>
              <a:tr h="4127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체크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주문일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주문번호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공사명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주문자명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상품정보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주문 상품 정보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수량</a:t>
                      </a:r>
                      <a:endParaRPr lang="en-US" altLang="ko-KR" sz="1200" dirty="0" smtClean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단가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공급 가액 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800" b="0" dirty="0" smtClean="0"/>
                        <a:t>(</a:t>
                      </a:r>
                      <a:r>
                        <a:rPr lang="ko-KR" altLang="en-US" sz="800" b="0" dirty="0" smtClean="0"/>
                        <a:t>부가세 미포함</a:t>
                      </a:r>
                      <a:r>
                        <a:rPr lang="en-US" altLang="ko-KR" sz="800" b="0" dirty="0" smtClean="0"/>
                        <a:t>)</a:t>
                      </a:r>
                      <a:endParaRPr lang="ko-KR" altLang="en-US" sz="800" b="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비고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62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주문 취소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2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6294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 cstate="print"/>
          <a:srcRect l="17607" t="57081" r="57562" b="17805"/>
          <a:stretch>
            <a:fillRect/>
          </a:stretch>
        </p:blipFill>
        <p:spPr bwMode="auto">
          <a:xfrm>
            <a:off x="2000232" y="5429264"/>
            <a:ext cx="2899572" cy="106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연결선 19"/>
          <p:cNvCxnSpPr/>
          <p:nvPr/>
        </p:nvCxnSpPr>
        <p:spPr>
          <a:xfrm>
            <a:off x="4643438" y="3740630"/>
            <a:ext cx="2286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 l="17656" t="76290" r="18862" b="14597"/>
          <a:stretch>
            <a:fillRect/>
          </a:stretch>
        </p:blipFill>
        <p:spPr bwMode="auto">
          <a:xfrm>
            <a:off x="1643042" y="4235570"/>
            <a:ext cx="6429420" cy="582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직사각형 20"/>
          <p:cNvSpPr/>
          <p:nvPr/>
        </p:nvSpPr>
        <p:spPr>
          <a:xfrm>
            <a:off x="698582" y="5484936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14348" y="5865284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14348" y="6230848"/>
            <a:ext cx="142876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57158" y="4269004"/>
            <a:ext cx="1285884" cy="501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/>
              <a:t>선입금</a:t>
            </a:r>
            <a:endParaRPr lang="en-US" altLang="ko-KR" sz="1200" b="1" dirty="0" smtClean="0"/>
          </a:p>
          <a:p>
            <a:pPr algn="ctr"/>
            <a:r>
              <a:rPr lang="ko-KR" altLang="en-US" sz="1200" b="1" dirty="0" smtClean="0"/>
              <a:t>주문 총계</a:t>
            </a:r>
            <a:endParaRPr lang="ko-KR" altLang="en-US" sz="1200" b="1" dirty="0"/>
          </a:p>
        </p:txBody>
      </p:sp>
      <p:sp>
        <p:nvSpPr>
          <p:cNvPr id="25" name="직사각형 24"/>
          <p:cNvSpPr/>
          <p:nvPr/>
        </p:nvSpPr>
        <p:spPr>
          <a:xfrm>
            <a:off x="365784" y="2816963"/>
            <a:ext cx="1357322" cy="246221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 err="1" smtClean="0"/>
              <a:t>선입금</a:t>
            </a:r>
            <a:r>
              <a:rPr lang="ko-KR" altLang="en-US" sz="1000" b="1" dirty="0" smtClean="0"/>
              <a:t> 주문 내역</a:t>
            </a:r>
            <a:r>
              <a:rPr lang="en-US" altLang="ko-KR" sz="1000" b="1" dirty="0" smtClean="0"/>
              <a:t> </a:t>
            </a:r>
            <a:endParaRPr lang="ko-KR" altLang="en-US" sz="1000" b="1" dirty="0"/>
          </a:p>
        </p:txBody>
      </p:sp>
      <p:sp>
        <p:nvSpPr>
          <p:cNvPr id="26" name="구름 모양 설명선 25"/>
          <p:cNvSpPr/>
          <p:nvPr/>
        </p:nvSpPr>
        <p:spPr>
          <a:xfrm>
            <a:off x="857224" y="5786454"/>
            <a:ext cx="1357322" cy="428628"/>
          </a:xfrm>
          <a:prstGeom prst="cloudCallout">
            <a:avLst>
              <a:gd name="adj1" fmla="val -54748"/>
              <a:gd name="adj2" fmla="val -8768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모두 체크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기본값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3333" r="2586" b="44444"/>
          <a:stretch>
            <a:fillRect/>
          </a:stretch>
        </p:blipFill>
        <p:spPr bwMode="auto">
          <a:xfrm>
            <a:off x="214282" y="500042"/>
            <a:ext cx="85088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36609" y="1340021"/>
            <a:ext cx="17053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채권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여신 종합 현황</a:t>
            </a:r>
            <a:endParaRPr lang="ko-KR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 t="55555" r="2586" b="18889"/>
          <a:stretch>
            <a:fillRect/>
          </a:stretch>
        </p:blipFill>
        <p:spPr bwMode="auto">
          <a:xfrm>
            <a:off x="928662" y="3286124"/>
            <a:ext cx="779446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t="81111" r="2586"/>
          <a:stretch>
            <a:fillRect/>
          </a:stretch>
        </p:blipFill>
        <p:spPr bwMode="auto">
          <a:xfrm>
            <a:off x="285720" y="5715040"/>
            <a:ext cx="8508847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5 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8122" y="3182779"/>
            <a:ext cx="17053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채권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여신 현황</a:t>
            </a:r>
            <a:endParaRPr lang="ko-KR" altLang="en-US" sz="1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142976" y="4572008"/>
          <a:ext cx="7500990" cy="10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90"/>
                <a:gridCol w="1736340"/>
                <a:gridCol w="1150947"/>
                <a:gridCol w="962429"/>
                <a:gridCol w="962429"/>
                <a:gridCol w="962429"/>
                <a:gridCol w="962426"/>
              </a:tblGrid>
              <a:tr h="10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미정산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7,000,0000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6,000,000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여신잔액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초과 업체 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357686" y="2357430"/>
          <a:ext cx="406818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77"/>
                <a:gridCol w="1030605"/>
                <a:gridCol w="1233996"/>
                <a:gridCol w="541655"/>
                <a:gridCol w="694055"/>
              </a:tblGrid>
              <a:tr h="16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구매사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공사명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주문자명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상품정보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주문 상품 정보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금액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(VAT</a:t>
                      </a:r>
                      <a:r>
                        <a:rPr lang="ko-KR" altLang="en-US" sz="800" dirty="0" smtClean="0"/>
                        <a:t>포함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71128" y="3468539"/>
          <a:ext cx="595274" cy="210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74"/>
              </a:tblGrid>
              <a:tr h="210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여신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5429256" y="5286388"/>
            <a:ext cx="357190" cy="28575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1383826">
            <a:off x="5650319" y="3368799"/>
            <a:ext cx="285752" cy="1794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72066" y="2869242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엑셀 다운로드 기능 구현</a:t>
            </a:r>
            <a:endParaRPr lang="ko-KR" altLang="en-US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13333" r="2586" b="44444"/>
          <a:stretch>
            <a:fillRect/>
          </a:stretch>
        </p:blipFill>
        <p:spPr bwMode="auto">
          <a:xfrm>
            <a:off x="214282" y="500042"/>
            <a:ext cx="85088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536609" y="1340021"/>
            <a:ext cx="17053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채권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여신 종합 현황</a:t>
            </a:r>
            <a:endParaRPr lang="ko-KR" altLang="en-US" sz="1000" dirty="0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 t="55555" r="2586" b="18889"/>
          <a:stretch>
            <a:fillRect/>
          </a:stretch>
        </p:blipFill>
        <p:spPr bwMode="auto">
          <a:xfrm>
            <a:off x="928662" y="3286124"/>
            <a:ext cx="779446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 cstate="print"/>
          <a:srcRect t="81111" r="2586"/>
          <a:stretch>
            <a:fillRect/>
          </a:stretch>
        </p:blipFill>
        <p:spPr bwMode="auto">
          <a:xfrm>
            <a:off x="285720" y="5715040"/>
            <a:ext cx="8508847" cy="1000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5  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438122" y="3182779"/>
            <a:ext cx="170533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채권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여신 현황</a:t>
            </a:r>
            <a:endParaRPr lang="ko-KR" altLang="en-US" sz="1000" dirty="0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1142976" y="4572008"/>
          <a:ext cx="7500990" cy="101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990"/>
                <a:gridCol w="1736340"/>
                <a:gridCol w="1150947"/>
                <a:gridCol w="962429"/>
                <a:gridCol w="962429"/>
                <a:gridCol w="962429"/>
                <a:gridCol w="962426"/>
              </a:tblGrid>
              <a:tr h="10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10,000,000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5,000,000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주문금액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미정산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7,000,0000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6,000,000</a:t>
                      </a:r>
                      <a:endParaRPr lang="ko-KR" altLang="en-US" sz="8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8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여신잔액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-1,000,000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2,000,000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1,000,000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b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70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초과 업체 수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4357686" y="2357430"/>
          <a:ext cx="398471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877"/>
                <a:gridCol w="1030605"/>
                <a:gridCol w="1233996"/>
                <a:gridCol w="541655"/>
                <a:gridCol w="610583"/>
              </a:tblGrid>
              <a:tr h="162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구매사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주문번호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err="1" smtClean="0"/>
                        <a:t>공사명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주문자명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상품정보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주문 상품 정보</a:t>
                      </a:r>
                      <a:r>
                        <a:rPr lang="en-US" altLang="ko-KR" sz="800" dirty="0" smtClean="0"/>
                        <a:t>)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수량</a:t>
                      </a:r>
                      <a:endParaRPr lang="en-US" altLang="ko-KR" sz="800" dirty="0" smtClean="0"/>
                    </a:p>
                    <a:p>
                      <a:pPr algn="ctr" latinLnBrk="1"/>
                      <a:r>
                        <a:rPr lang="en-US" altLang="ko-KR" sz="800" dirty="0" smtClean="0"/>
                        <a:t>(</a:t>
                      </a:r>
                      <a:r>
                        <a:rPr lang="ko-KR" altLang="en-US" sz="800" dirty="0" smtClean="0"/>
                        <a:t>단가</a:t>
                      </a:r>
                      <a:r>
                        <a:rPr lang="en-US" altLang="ko-KR" sz="800" dirty="0" smtClean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금액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36286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471128" y="3468539"/>
          <a:ext cx="595274" cy="2103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274"/>
              </a:tblGrid>
              <a:tr h="210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구 분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291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채권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0001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여신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1" name="타원 30"/>
          <p:cNvSpPr/>
          <p:nvPr/>
        </p:nvSpPr>
        <p:spPr>
          <a:xfrm>
            <a:off x="5429256" y="5286388"/>
            <a:ext cx="357190" cy="285752"/>
          </a:xfrm>
          <a:prstGeom prst="ellipse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아래쪽 화살표 31"/>
          <p:cNvSpPr/>
          <p:nvPr/>
        </p:nvSpPr>
        <p:spPr>
          <a:xfrm rot="11383826">
            <a:off x="5650319" y="3368799"/>
            <a:ext cx="285752" cy="17949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72066" y="2869242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엑셀 다운로드 기능 구현</a:t>
            </a:r>
            <a:endParaRPr lang="ko-KR" altLang="en-US" sz="1200"/>
          </a:p>
        </p:txBody>
      </p:sp>
      <p:sp>
        <p:nvSpPr>
          <p:cNvPr id="14" name="TextBox 13"/>
          <p:cNvSpPr txBox="1"/>
          <p:nvPr/>
        </p:nvSpPr>
        <p:spPr>
          <a:xfrm>
            <a:off x="5929322" y="1866117"/>
            <a:ext cx="207170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/>
              <a:t>엑셀 다운로드 기능 구현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42844" y="142852"/>
            <a:ext cx="264320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첨부</a:t>
            </a:r>
            <a:r>
              <a:rPr lang="en-US" altLang="ko-KR" b="1" dirty="0" smtClean="0"/>
              <a:t>6-1  </a:t>
            </a:r>
            <a:endParaRPr lang="ko-KR" altLang="en-US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187" t="13333" r="2187"/>
          <a:stretch>
            <a:fillRect/>
          </a:stretch>
        </p:blipFill>
        <p:spPr bwMode="auto">
          <a:xfrm>
            <a:off x="142845" y="928670"/>
            <a:ext cx="735811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연결선 19"/>
          <p:cNvCxnSpPr/>
          <p:nvPr/>
        </p:nvCxnSpPr>
        <p:spPr>
          <a:xfrm>
            <a:off x="2643174" y="2428868"/>
            <a:ext cx="642942" cy="364333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 flipH="1">
            <a:off x="2500298" y="2500306"/>
            <a:ext cx="857256" cy="3571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049988" y="2518942"/>
            <a:ext cx="46520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 smtClean="0"/>
              <a:t>평균회수일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</a:t>
            </a:r>
            <a:r>
              <a:rPr lang="ko-KR" altLang="en-US" sz="700" dirty="0" smtClean="0"/>
              <a:t>년</a:t>
            </a:r>
            <a:r>
              <a:rPr lang="en-US" altLang="ko-KR" sz="700" dirty="0" smtClean="0"/>
              <a:t>/</a:t>
            </a:r>
            <a:r>
              <a:rPr lang="ko-KR" altLang="en-US" sz="700" dirty="0" smtClean="0"/>
              <a:t>누적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cxnSp>
        <p:nvCxnSpPr>
          <p:cNvPr id="34" name="직선 연결선 33"/>
          <p:cNvCxnSpPr/>
          <p:nvPr/>
        </p:nvCxnSpPr>
        <p:spPr>
          <a:xfrm flipH="1">
            <a:off x="4572000" y="2500306"/>
            <a:ext cx="214314" cy="3571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4572000" y="2500306"/>
            <a:ext cx="357190" cy="3571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49923" y="2522251"/>
            <a:ext cx="465203" cy="30777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700" dirty="0" smtClean="0"/>
              <a:t>채권잔액</a:t>
            </a:r>
            <a:endParaRPr lang="en-US" altLang="ko-KR" sz="700" dirty="0" smtClean="0"/>
          </a:p>
          <a:p>
            <a:pPr algn="ctr"/>
            <a:r>
              <a:rPr lang="en-US" altLang="ko-KR" sz="700" dirty="0" smtClean="0"/>
              <a:t>( C )</a:t>
            </a:r>
            <a:endParaRPr lang="ko-KR" altLang="en-US" sz="700" dirty="0"/>
          </a:p>
        </p:txBody>
      </p:sp>
      <p:sp>
        <p:nvSpPr>
          <p:cNvPr id="40" name="자유형 39"/>
          <p:cNvSpPr/>
          <p:nvPr/>
        </p:nvSpPr>
        <p:spPr>
          <a:xfrm rot="515108">
            <a:off x="1705046" y="5593690"/>
            <a:ext cx="1551816" cy="508413"/>
          </a:xfrm>
          <a:custGeom>
            <a:avLst/>
            <a:gdLst>
              <a:gd name="connsiteX0" fmla="*/ 0 w 1682496"/>
              <a:gd name="connsiteY0" fmla="*/ 932689 h 1013156"/>
              <a:gd name="connsiteX1" fmla="*/ 197511 w 1682496"/>
              <a:gd name="connsiteY1" fmla="*/ 903428 h 1013156"/>
              <a:gd name="connsiteX2" fmla="*/ 709575 w 1682496"/>
              <a:gd name="connsiteY2" fmla="*/ 727863 h 1013156"/>
              <a:gd name="connsiteX3" fmla="*/ 994868 w 1682496"/>
              <a:gd name="connsiteY3" fmla="*/ 47549 h 1013156"/>
              <a:gd name="connsiteX4" fmla="*/ 1682496 w 1682496"/>
              <a:gd name="connsiteY4" fmla="*/ 1013156 h 10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013156">
                <a:moveTo>
                  <a:pt x="0" y="932689"/>
                </a:moveTo>
                <a:cubicBezTo>
                  <a:pt x="39624" y="935127"/>
                  <a:pt x="79249" y="937566"/>
                  <a:pt x="197511" y="903428"/>
                </a:cubicBezTo>
                <a:cubicBezTo>
                  <a:pt x="315774" y="869290"/>
                  <a:pt x="576682" y="870510"/>
                  <a:pt x="709575" y="727863"/>
                </a:cubicBezTo>
                <a:cubicBezTo>
                  <a:pt x="842468" y="585216"/>
                  <a:pt x="832715" y="0"/>
                  <a:pt x="994868" y="47549"/>
                </a:cubicBezTo>
                <a:cubicBezTo>
                  <a:pt x="1157022" y="95098"/>
                  <a:pt x="1591056" y="848564"/>
                  <a:pt x="1682496" y="1013156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643306" y="6357958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여신잔액</a:t>
            </a:r>
            <a:endParaRPr lang="en-US" altLang="ko-KR" sz="1000" dirty="0" smtClean="0"/>
          </a:p>
          <a:p>
            <a:pPr algn="ctr"/>
            <a:r>
              <a:rPr lang="en-US" altLang="ko-KR" sz="1000" dirty="0" smtClean="0"/>
              <a:t>( A-B-C )</a:t>
            </a:r>
            <a:endParaRPr lang="ko-KR" altLang="en-US" sz="1000" dirty="0"/>
          </a:p>
        </p:txBody>
      </p:sp>
      <p:sp>
        <p:nvSpPr>
          <p:cNvPr id="45" name="자유형 44"/>
          <p:cNvSpPr/>
          <p:nvPr/>
        </p:nvSpPr>
        <p:spPr>
          <a:xfrm rot="515108">
            <a:off x="3101056" y="5950880"/>
            <a:ext cx="1551816" cy="508413"/>
          </a:xfrm>
          <a:custGeom>
            <a:avLst/>
            <a:gdLst>
              <a:gd name="connsiteX0" fmla="*/ 0 w 1682496"/>
              <a:gd name="connsiteY0" fmla="*/ 932689 h 1013156"/>
              <a:gd name="connsiteX1" fmla="*/ 197511 w 1682496"/>
              <a:gd name="connsiteY1" fmla="*/ 903428 h 1013156"/>
              <a:gd name="connsiteX2" fmla="*/ 709575 w 1682496"/>
              <a:gd name="connsiteY2" fmla="*/ 727863 h 1013156"/>
              <a:gd name="connsiteX3" fmla="*/ 994868 w 1682496"/>
              <a:gd name="connsiteY3" fmla="*/ 47549 h 1013156"/>
              <a:gd name="connsiteX4" fmla="*/ 1682496 w 1682496"/>
              <a:gd name="connsiteY4" fmla="*/ 1013156 h 10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013156">
                <a:moveTo>
                  <a:pt x="0" y="932689"/>
                </a:moveTo>
                <a:cubicBezTo>
                  <a:pt x="39624" y="935127"/>
                  <a:pt x="79249" y="937566"/>
                  <a:pt x="197511" y="903428"/>
                </a:cubicBezTo>
                <a:cubicBezTo>
                  <a:pt x="315774" y="869290"/>
                  <a:pt x="576682" y="870510"/>
                  <a:pt x="709575" y="727863"/>
                </a:cubicBezTo>
                <a:cubicBezTo>
                  <a:pt x="842468" y="585216"/>
                  <a:pt x="832715" y="0"/>
                  <a:pt x="994868" y="47549"/>
                </a:cubicBezTo>
                <a:cubicBezTo>
                  <a:pt x="1157022" y="95098"/>
                  <a:pt x="1591056" y="848564"/>
                  <a:pt x="1682496" y="1013156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6" name="표 45"/>
          <p:cNvGraphicFramePr>
            <a:graphicFrameLocks noGrp="1"/>
          </p:cNvGraphicFramePr>
          <p:nvPr/>
        </p:nvGraphicFramePr>
        <p:xfrm>
          <a:off x="357156" y="6116320"/>
          <a:ext cx="2737588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711"/>
                <a:gridCol w="672711"/>
                <a:gridCol w="672711"/>
                <a:gridCol w="719455"/>
              </a:tblGrid>
              <a:tr h="2279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여신한도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주문 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미정산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, B)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279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신용등급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평균주문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여신금액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A )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7" name="자유형 46"/>
          <p:cNvSpPr/>
          <p:nvPr/>
        </p:nvSpPr>
        <p:spPr>
          <a:xfrm rot="515108">
            <a:off x="4744130" y="5899433"/>
            <a:ext cx="1551816" cy="508413"/>
          </a:xfrm>
          <a:custGeom>
            <a:avLst/>
            <a:gdLst>
              <a:gd name="connsiteX0" fmla="*/ 0 w 1682496"/>
              <a:gd name="connsiteY0" fmla="*/ 932689 h 1013156"/>
              <a:gd name="connsiteX1" fmla="*/ 197511 w 1682496"/>
              <a:gd name="connsiteY1" fmla="*/ 903428 h 1013156"/>
              <a:gd name="connsiteX2" fmla="*/ 709575 w 1682496"/>
              <a:gd name="connsiteY2" fmla="*/ 727863 h 1013156"/>
              <a:gd name="connsiteX3" fmla="*/ 994868 w 1682496"/>
              <a:gd name="connsiteY3" fmla="*/ 47549 h 1013156"/>
              <a:gd name="connsiteX4" fmla="*/ 1682496 w 1682496"/>
              <a:gd name="connsiteY4" fmla="*/ 1013156 h 101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2496" h="1013156">
                <a:moveTo>
                  <a:pt x="0" y="932689"/>
                </a:moveTo>
                <a:cubicBezTo>
                  <a:pt x="39624" y="935127"/>
                  <a:pt x="79249" y="937566"/>
                  <a:pt x="197511" y="903428"/>
                </a:cubicBezTo>
                <a:cubicBezTo>
                  <a:pt x="315774" y="869290"/>
                  <a:pt x="576682" y="870510"/>
                  <a:pt x="709575" y="727863"/>
                </a:cubicBezTo>
                <a:cubicBezTo>
                  <a:pt x="842468" y="585216"/>
                  <a:pt x="832715" y="0"/>
                  <a:pt x="994868" y="47549"/>
                </a:cubicBezTo>
                <a:cubicBezTo>
                  <a:pt x="1157022" y="95098"/>
                  <a:pt x="1591056" y="848564"/>
                  <a:pt x="1682496" y="1013156"/>
                </a:cubicBezTo>
              </a:path>
            </a:pathLst>
          </a:cu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아래로 구부러진 화살표 47"/>
          <p:cNvSpPr/>
          <p:nvPr/>
        </p:nvSpPr>
        <p:spPr>
          <a:xfrm rot="928144">
            <a:off x="4497752" y="2235238"/>
            <a:ext cx="1298113" cy="42862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643438" y="1896895"/>
            <a:ext cx="785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 smtClean="0"/>
              <a:t>위치 이동</a:t>
            </a:r>
            <a:endParaRPr lang="ko-KR" altLang="en-US" sz="1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5286380" y="6286520"/>
            <a:ext cx="785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 smtClean="0"/>
              <a:t>신용변경</a:t>
            </a:r>
            <a:endParaRPr lang="en-US" altLang="ko-KR" sz="1000" dirty="0" smtClean="0"/>
          </a:p>
          <a:p>
            <a:pPr algn="ctr"/>
            <a:r>
              <a:rPr lang="ko-KR" altLang="en-US" sz="1000" dirty="0" err="1" smtClean="0"/>
              <a:t>알람</a:t>
            </a:r>
            <a:endParaRPr lang="ko-KR" altLang="en-US" sz="1000" dirty="0"/>
          </a:p>
        </p:txBody>
      </p:sp>
      <p:sp>
        <p:nvSpPr>
          <p:cNvPr id="51" name="구름 모양 설명선 50"/>
          <p:cNvSpPr/>
          <p:nvPr/>
        </p:nvSpPr>
        <p:spPr>
          <a:xfrm>
            <a:off x="285720" y="4929198"/>
            <a:ext cx="2214578" cy="857256"/>
          </a:xfrm>
          <a:prstGeom prst="cloudCallout">
            <a:avLst>
              <a:gd name="adj1" fmla="val -24158"/>
              <a:gd name="adj2" fmla="val 113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신용평가회사와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인터페이스 </a:t>
            </a:r>
            <a:endParaRPr lang="en-US" altLang="ko-KR" sz="1200" dirty="0" smtClean="0"/>
          </a:p>
        </p:txBody>
      </p:sp>
      <p:sp>
        <p:nvSpPr>
          <p:cNvPr id="52" name="구름 모양 설명선 51"/>
          <p:cNvSpPr/>
          <p:nvPr/>
        </p:nvSpPr>
        <p:spPr>
          <a:xfrm>
            <a:off x="5143504" y="4786322"/>
            <a:ext cx="2214578" cy="857256"/>
          </a:xfrm>
          <a:prstGeom prst="cloudCallout">
            <a:avLst>
              <a:gd name="adj1" fmla="val -24158"/>
              <a:gd name="adj2" fmla="val 1135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 smtClean="0"/>
              <a:t>신용평가회사와 </a:t>
            </a:r>
            <a:endParaRPr lang="en-US" altLang="ko-KR" sz="1200" dirty="0" smtClean="0"/>
          </a:p>
          <a:p>
            <a:pPr algn="ctr"/>
            <a:r>
              <a:rPr lang="ko-KR" altLang="en-US" sz="1200" dirty="0" smtClean="0"/>
              <a:t>인터페이스 </a:t>
            </a:r>
            <a:endParaRPr lang="en-US" altLang="ko-KR" sz="1200" dirty="0" smtClean="0"/>
          </a:p>
        </p:txBody>
      </p:sp>
      <p:sp>
        <p:nvSpPr>
          <p:cNvPr id="54" name="TextBox 53"/>
          <p:cNvSpPr txBox="1"/>
          <p:nvPr/>
        </p:nvSpPr>
        <p:spPr>
          <a:xfrm>
            <a:off x="3714744" y="437357"/>
            <a:ext cx="5286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smtClean="0"/>
              <a:t>평균주문 금액 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세금계산서</a:t>
            </a:r>
            <a:r>
              <a:rPr lang="en-US" altLang="ko-KR" sz="1200" b="1" dirty="0" smtClean="0"/>
              <a:t>, VAT</a:t>
            </a:r>
            <a:r>
              <a:rPr lang="ko-KR" altLang="en-US" sz="1200" b="1" dirty="0" smtClean="0"/>
              <a:t>포함 기준</a:t>
            </a:r>
            <a:r>
              <a:rPr lang="en-US" altLang="ko-KR" sz="1200" b="1" dirty="0" smtClean="0"/>
              <a:t>) : </a:t>
            </a:r>
            <a:r>
              <a:rPr lang="ko-KR" altLang="en-US" sz="1200" b="1" dirty="0" smtClean="0"/>
              <a:t>최근 </a:t>
            </a:r>
            <a:r>
              <a:rPr lang="en-US" altLang="ko-KR" sz="1200" b="1" dirty="0" smtClean="0"/>
              <a:t>3</a:t>
            </a:r>
            <a:r>
              <a:rPr lang="ko-KR" altLang="en-US" sz="1200" b="1" dirty="0" smtClean="0"/>
              <a:t>개월 평균 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829</Words>
  <Application>Microsoft Office PowerPoint</Application>
  <PresentationFormat>화면 슬라이드 쇼(4:3)</PresentationFormat>
  <Paragraphs>275</Paragraphs>
  <Slides>13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5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NT200B5cSUA</dc:creator>
  <cp:lastModifiedBy>NT200B5cSUA</cp:lastModifiedBy>
  <cp:revision>24</cp:revision>
  <dcterms:created xsi:type="dcterms:W3CDTF">2016-11-03T07:41:32Z</dcterms:created>
  <dcterms:modified xsi:type="dcterms:W3CDTF">2016-11-17T09:38:59Z</dcterms:modified>
</cp:coreProperties>
</file>