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8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10" r:id="rId12"/>
    <p:sldId id="31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1A75-63AE-4B26-96E5-75809995C1D1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C5B6-B9E6-43DD-88C1-B47BCA8C5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07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1A75-63AE-4B26-96E5-75809995C1D1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C5B6-B9E6-43DD-88C1-B47BCA8C5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1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1A75-63AE-4B26-96E5-75809995C1D1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C5B6-B9E6-43DD-88C1-B47BCA8C5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33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1A75-63AE-4B26-96E5-75809995C1D1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C5B6-B9E6-43DD-88C1-B47BCA8C5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69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1A75-63AE-4B26-96E5-75809995C1D1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C5B6-B9E6-43DD-88C1-B47BCA8C5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08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1A75-63AE-4B26-96E5-75809995C1D1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C5B6-B9E6-43DD-88C1-B47BCA8C5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36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1A75-63AE-4B26-96E5-75809995C1D1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C5B6-B9E6-43DD-88C1-B47BCA8C5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210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1A75-63AE-4B26-96E5-75809995C1D1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C5B6-B9E6-43DD-88C1-B47BCA8C5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0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1A75-63AE-4B26-96E5-75809995C1D1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C5B6-B9E6-43DD-88C1-B47BCA8C5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48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1A75-63AE-4B26-96E5-75809995C1D1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C5B6-B9E6-43DD-88C1-B47BCA8C5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999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31A75-63AE-4B26-96E5-75809995C1D1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C5B6-B9E6-43DD-88C1-B47BCA8C5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6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31A75-63AE-4B26-96E5-75809995C1D1}" type="datetimeFigureOut">
              <a:rPr lang="ko-KR" altLang="en-US" smtClean="0"/>
              <a:t>2017-02-02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C5B6-B9E6-43DD-88C1-B47BCA8C5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26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1"/>
          <p:cNvSpPr>
            <a:spLocks noChangeArrowheads="1"/>
          </p:cNvSpPr>
          <p:nvPr/>
        </p:nvSpPr>
        <p:spPr bwMode="auto">
          <a:xfrm>
            <a:off x="3834497" y="420239"/>
            <a:ext cx="47525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문</a:t>
            </a:r>
            <a:r>
              <a:rPr kumimoji="1" lang="ko-KR" altLang="en-US" sz="32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cs typeface="Times New Roman" pitchFamily="18" charset="0"/>
              </a:rPr>
              <a:t>  서  정  보</a:t>
            </a:r>
            <a:endParaRPr kumimoji="1" lang="ko-KR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cs typeface="굴림" pitchFamily="50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40706"/>
              </p:ext>
            </p:extLst>
          </p:nvPr>
        </p:nvGraphicFramePr>
        <p:xfrm>
          <a:off x="1043608" y="1201238"/>
          <a:ext cx="10334307" cy="483615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60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0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08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8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3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구분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소속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이름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일자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서명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작성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비트큐브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김성환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2016.12.15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smtClean="0"/>
                        <a:t>최초작성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수정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비트큐브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김성환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2016.12.27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/>
                        <a:t>보완수정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0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수정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비트큐브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김성환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2017.01.24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300" dirty="0" err="1" smtClean="0"/>
                        <a:t>보완수정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01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01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01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3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01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01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301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301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3013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89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3539"/>
              </p:ext>
            </p:extLst>
          </p:nvPr>
        </p:nvGraphicFramePr>
        <p:xfrm>
          <a:off x="148492" y="132863"/>
          <a:ext cx="11892457" cy="6363445"/>
        </p:xfrm>
        <a:graphic>
          <a:graphicData uri="http://schemas.openxmlformats.org/drawingml/2006/table">
            <a:tbl>
              <a:tblPr/>
              <a:tblGrid>
                <a:gridCol w="521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1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운영사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업체별 채권현황</a:t>
                      </a:r>
                    </a:p>
                  </a:txBody>
                  <a:tcPr marL="91439" marR="9143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김성환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2016-12-15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6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업체별 채권현황 기능 추가 및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History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관리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선입금여부는 사업장 단위로 관리한다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기능은 법인 레벨의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선입금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여부를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변경할때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사용된다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 시 채권관리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History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자동 저장된다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채권관리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History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관리유형에 유형추가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주문제한여부 버튼의 명칭을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’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변경한다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 시 채권관리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History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에 자동 저장된다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채권관리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History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관리유형에 주문제한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수종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항목 사용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법인에 속한 사업장의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선입금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여부 및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주문제한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여부를 관리한다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상단의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선입금여부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및 주문제한여부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저장시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History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관리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+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신용등급 변경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알람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인터페이스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발생시 이력관리 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용어변경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미마감주문금액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주문금액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미정산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컬럼 삭제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미마감발주금액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미마감출하금액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미마감인수금액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36059" y="515817"/>
            <a:ext cx="31964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6-2 </a:t>
            </a:r>
            <a:r>
              <a:rPr lang="ko-KR" altLang="en-US" sz="1200" dirty="0" smtClean="0">
                <a:latin typeface="+mn-ea"/>
              </a:rPr>
              <a:t>업체별 채권현황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20" y="886601"/>
            <a:ext cx="7203939" cy="546031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</p:pic>
      <p:sp>
        <p:nvSpPr>
          <p:cNvPr id="11" name="타원 10"/>
          <p:cNvSpPr/>
          <p:nvPr/>
        </p:nvSpPr>
        <p:spPr>
          <a:xfrm>
            <a:off x="5816543" y="1623532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918" y="2381318"/>
            <a:ext cx="2890250" cy="2361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938918" y="2387424"/>
            <a:ext cx="2890250" cy="2317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굽은 화살표 14"/>
          <p:cNvSpPr/>
          <p:nvPr/>
        </p:nvSpPr>
        <p:spPr>
          <a:xfrm rot="5400000" flipV="1">
            <a:off x="5181919" y="1689912"/>
            <a:ext cx="369534" cy="1029200"/>
          </a:xfrm>
          <a:prstGeom prst="bentArrow">
            <a:avLst>
              <a:gd name="adj1" fmla="val 23461"/>
              <a:gd name="adj2" fmla="val 42545"/>
              <a:gd name="adj3" fmla="val 18873"/>
              <a:gd name="adj4" fmla="val 55895"/>
            </a:avLst>
          </a:prstGeom>
          <a:solidFill>
            <a:schemeClr val="accent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004220" y="4705058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966961" y="2419310"/>
            <a:ext cx="2633585" cy="215444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r>
              <a:rPr lang="ko-KR" altLang="en-US" sz="800" b="1" dirty="0" err="1">
                <a:solidFill>
                  <a:schemeClr val="bg1"/>
                </a:solidFill>
              </a:rPr>
              <a:t>사업장별</a:t>
            </a:r>
            <a:r>
              <a:rPr lang="ko-KR" altLang="en-US" sz="800" b="1" dirty="0">
                <a:solidFill>
                  <a:schemeClr val="bg1"/>
                </a:solidFill>
              </a:rPr>
              <a:t> </a:t>
            </a:r>
            <a:r>
              <a:rPr lang="ko-KR" altLang="en-US" sz="800" b="1" dirty="0" err="1">
                <a:solidFill>
                  <a:schemeClr val="bg1"/>
                </a:solidFill>
              </a:rPr>
              <a:t>선입금</a:t>
            </a:r>
            <a:r>
              <a:rPr lang="en-US" altLang="ko-KR" sz="800" b="1" dirty="0">
                <a:solidFill>
                  <a:schemeClr val="bg1"/>
                </a:solidFill>
              </a:rPr>
              <a:t>/ </a:t>
            </a:r>
            <a:r>
              <a:rPr lang="ko-KR" altLang="en-US" sz="800" b="1" dirty="0" err="1">
                <a:solidFill>
                  <a:schemeClr val="bg1"/>
                </a:solidFill>
              </a:rPr>
              <a:t>주문제한</a:t>
            </a:r>
            <a:r>
              <a:rPr lang="ko-KR" altLang="en-US" sz="800" b="1" dirty="0">
                <a:solidFill>
                  <a:schemeClr val="bg1"/>
                </a:solidFill>
              </a:rPr>
              <a:t> 관리</a:t>
            </a:r>
            <a:r>
              <a:rPr lang="en-US" altLang="ko-KR" sz="800" b="1" dirty="0"/>
              <a:t> </a:t>
            </a:r>
            <a:endParaRPr lang="ko-KR" altLang="en-US" sz="800" b="1" dirty="0"/>
          </a:p>
        </p:txBody>
      </p:sp>
      <p:sp>
        <p:nvSpPr>
          <p:cNvPr id="2" name="직사각형 1"/>
          <p:cNvSpPr/>
          <p:nvPr/>
        </p:nvSpPr>
        <p:spPr>
          <a:xfrm>
            <a:off x="6271891" y="1720470"/>
            <a:ext cx="1792952" cy="1539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81286" y="1969318"/>
            <a:ext cx="1509744" cy="1471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700" b="1" dirty="0" err="1" smtClean="0">
                <a:solidFill>
                  <a:schemeClr val="bg1"/>
                </a:solidFill>
              </a:rPr>
              <a:t>사업장별</a:t>
            </a:r>
            <a:r>
              <a:rPr lang="ko-KR" altLang="en-US" sz="700" b="1" dirty="0" smtClean="0">
                <a:solidFill>
                  <a:schemeClr val="bg1"/>
                </a:solidFill>
              </a:rPr>
              <a:t> </a:t>
            </a:r>
            <a:r>
              <a:rPr lang="ko-KR" altLang="en-US" sz="700" b="1" dirty="0" err="1" smtClean="0">
                <a:solidFill>
                  <a:schemeClr val="bg1"/>
                </a:solidFill>
              </a:rPr>
              <a:t>선입금</a:t>
            </a:r>
            <a:r>
              <a:rPr lang="ko-KR" altLang="en-US" sz="700" b="1" dirty="0" smtClean="0">
                <a:solidFill>
                  <a:schemeClr val="bg1"/>
                </a:solidFill>
              </a:rPr>
              <a:t> </a:t>
            </a:r>
            <a:r>
              <a:rPr lang="en-US" altLang="ko-KR" sz="700" b="1" dirty="0" smtClean="0">
                <a:solidFill>
                  <a:schemeClr val="bg1"/>
                </a:solidFill>
              </a:rPr>
              <a:t>/ </a:t>
            </a:r>
            <a:r>
              <a:rPr lang="ko-KR" altLang="en-US" sz="700" b="1" dirty="0" err="1" smtClean="0">
                <a:solidFill>
                  <a:schemeClr val="bg1"/>
                </a:solidFill>
              </a:rPr>
              <a:t>주문제한</a:t>
            </a:r>
            <a:r>
              <a:rPr lang="ko-KR" altLang="en-US" sz="700" b="1" dirty="0" smtClean="0">
                <a:solidFill>
                  <a:schemeClr val="bg1"/>
                </a:solidFill>
              </a:rPr>
              <a:t> 관리</a:t>
            </a:r>
            <a:r>
              <a:rPr lang="en-US" altLang="ko-KR" sz="800" b="1" dirty="0" smtClean="0"/>
              <a:t> </a:t>
            </a:r>
            <a:endParaRPr lang="ko-KR" altLang="en-US" sz="800" b="1" dirty="0"/>
          </a:p>
        </p:txBody>
      </p:sp>
      <p:sp>
        <p:nvSpPr>
          <p:cNvPr id="19" name="타원 18"/>
          <p:cNvSpPr/>
          <p:nvPr/>
        </p:nvSpPr>
        <p:spPr>
          <a:xfrm>
            <a:off x="5768785" y="1970807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84351" y="1723467"/>
            <a:ext cx="408622" cy="154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820810" y="1606861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801081"/>
              </p:ext>
            </p:extLst>
          </p:nvPr>
        </p:nvGraphicFramePr>
        <p:xfrm>
          <a:off x="4001273" y="2840743"/>
          <a:ext cx="2648219" cy="1384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1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구매사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선입금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주문제한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티씨엠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네트웍스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제일정보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정보통신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8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하나로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2" name="그룹 21"/>
          <p:cNvGrpSpPr/>
          <p:nvPr/>
        </p:nvGrpSpPr>
        <p:grpSpPr>
          <a:xfrm>
            <a:off x="4961773" y="3102052"/>
            <a:ext cx="694986" cy="148933"/>
            <a:chOff x="1948461" y="1691173"/>
            <a:chExt cx="696890" cy="133346"/>
          </a:xfrm>
        </p:grpSpPr>
        <p:sp>
          <p:nvSpPr>
            <p:cNvPr id="23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예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24" name="직선 연결선 23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" name="이등변 삼각형 24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81473" y="3093803"/>
            <a:ext cx="819311" cy="157385"/>
            <a:chOff x="1948461" y="1691173"/>
            <a:chExt cx="696890" cy="133346"/>
          </a:xfrm>
        </p:grpSpPr>
        <p:sp>
          <p:nvSpPr>
            <p:cNvPr id="27" name="직사각형 26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주문제한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28" name="직선 연결선 27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이등변 삼각형 28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959290" y="3347900"/>
            <a:ext cx="694986" cy="148933"/>
            <a:chOff x="1948461" y="1691173"/>
            <a:chExt cx="696890" cy="133346"/>
          </a:xfrm>
        </p:grpSpPr>
        <p:sp>
          <p:nvSpPr>
            <p:cNvPr id="31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예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32" name="직선 연결선 31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이등변 삼각형 32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959290" y="3583389"/>
            <a:ext cx="694986" cy="148933"/>
            <a:chOff x="1948461" y="1691173"/>
            <a:chExt cx="696890" cy="133346"/>
          </a:xfrm>
        </p:grpSpPr>
        <p:sp>
          <p:nvSpPr>
            <p:cNvPr id="35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예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36" name="직선 연결선 35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이등변 삼각형 36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959290" y="3797207"/>
            <a:ext cx="694986" cy="148933"/>
            <a:chOff x="1948461" y="1691173"/>
            <a:chExt cx="696890" cy="133346"/>
          </a:xfrm>
        </p:grpSpPr>
        <p:sp>
          <p:nvSpPr>
            <p:cNvPr id="39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예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40" name="직선 연결선 39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이등변 삼각형 40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4965045" y="4043565"/>
            <a:ext cx="694986" cy="148933"/>
            <a:chOff x="1948461" y="1691173"/>
            <a:chExt cx="696890" cy="133346"/>
          </a:xfrm>
        </p:grpSpPr>
        <p:sp>
          <p:nvSpPr>
            <p:cNvPr id="43" name="직사각형 43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예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44" name="직선 연결선 43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이등변 삼각형 44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5790064" y="3346101"/>
            <a:ext cx="819311" cy="157385"/>
            <a:chOff x="1948461" y="1691173"/>
            <a:chExt cx="696890" cy="133346"/>
          </a:xfrm>
        </p:grpSpPr>
        <p:sp>
          <p:nvSpPr>
            <p:cNvPr id="47" name="직사각형 46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주문제한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48" name="직선 연결선 47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" name="이등변 삼각형 48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768785" y="3575141"/>
            <a:ext cx="819311" cy="157385"/>
            <a:chOff x="1948461" y="1691173"/>
            <a:chExt cx="696890" cy="133346"/>
          </a:xfrm>
        </p:grpSpPr>
        <p:sp>
          <p:nvSpPr>
            <p:cNvPr id="55" name="직사각형 54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주문제한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56" name="직선 연결선 55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이등변 삼각형 56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5778988" y="3789127"/>
            <a:ext cx="819311" cy="157385"/>
            <a:chOff x="1948461" y="1691173"/>
            <a:chExt cx="696890" cy="133346"/>
          </a:xfrm>
        </p:grpSpPr>
        <p:sp>
          <p:nvSpPr>
            <p:cNvPr id="59" name="직사각형 58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주문제한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60" name="직선 연결선 59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이등변 삼각형 60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768785" y="4019406"/>
            <a:ext cx="819311" cy="157385"/>
            <a:chOff x="1948461" y="1691173"/>
            <a:chExt cx="696890" cy="133346"/>
          </a:xfrm>
        </p:grpSpPr>
        <p:sp>
          <p:nvSpPr>
            <p:cNvPr id="63" name="직사각형 62"/>
            <p:cNvSpPr>
              <a:spLocks noChangeArrowheads="1"/>
            </p:cNvSpPr>
            <p:nvPr/>
          </p:nvSpPr>
          <p:spPr bwMode="auto">
            <a:xfrm>
              <a:off x="1948461" y="1691173"/>
              <a:ext cx="696890" cy="133346"/>
            </a:xfrm>
            <a:prstGeom prst="rect">
              <a:avLst/>
            </a:prstGeom>
            <a:solidFill>
              <a:schemeClr val="bg2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r>
                <a:rPr lang="ko-KR" altLang="en-US" sz="800" dirty="0" smtClean="0">
                  <a:latin typeface="+mn-ea"/>
                </a:rPr>
                <a:t>주문제한</a:t>
              </a:r>
              <a:endParaRPr lang="ko-KR" altLang="en-US" sz="800" dirty="0">
                <a:latin typeface="+mn-ea"/>
              </a:endParaRPr>
            </a:p>
          </p:txBody>
        </p:sp>
        <p:cxnSp>
          <p:nvCxnSpPr>
            <p:cNvPr id="64" name="직선 연결선 63"/>
            <p:cNvCxnSpPr>
              <a:cxnSpLocks noChangeShapeType="1"/>
            </p:cNvCxnSpPr>
            <p:nvPr/>
          </p:nvCxnSpPr>
          <p:spPr bwMode="auto">
            <a:xfrm rot="5400000">
              <a:off x="2460679" y="1758005"/>
              <a:ext cx="132028" cy="1000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이등변 삼각형 64"/>
            <p:cNvSpPr>
              <a:spLocks noChangeArrowheads="1"/>
            </p:cNvSpPr>
            <p:nvPr/>
          </p:nvSpPr>
          <p:spPr bwMode="auto">
            <a:xfrm rot="10800000">
              <a:off x="2547395" y="1734976"/>
              <a:ext cx="76405" cy="5969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66" name="타원 65"/>
          <p:cNvSpPr/>
          <p:nvPr/>
        </p:nvSpPr>
        <p:spPr>
          <a:xfrm>
            <a:off x="6216195" y="1078843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6212344" y="1361808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6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6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69216"/>
              </p:ext>
            </p:extLst>
          </p:nvPr>
        </p:nvGraphicFramePr>
        <p:xfrm>
          <a:off x="148492" y="132863"/>
          <a:ext cx="11892457" cy="6363445"/>
        </p:xfrm>
        <a:graphic>
          <a:graphicData uri="http://schemas.openxmlformats.org/drawingml/2006/table">
            <a:tbl>
              <a:tblPr/>
              <a:tblGrid>
                <a:gridCol w="521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1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운영사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상세</a:t>
                      </a:r>
                    </a:p>
                  </a:txBody>
                  <a:tcPr marL="91439" marR="9143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김성환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2016-12-15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6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상세에 여신 및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채권정보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를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관리한다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신용등급을 조회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관리한다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.(I/F)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구매사의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채권잔액을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조회한다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(5P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신용구매잔액 참고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구매사의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주문금액을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조회한다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(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미정산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구매사의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채권을 조회한다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36059" y="515817"/>
            <a:ext cx="31964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7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구매사</a:t>
            </a:r>
            <a:r>
              <a:rPr lang="ko-KR" altLang="en-US" sz="1200" dirty="0" smtClean="0">
                <a:latin typeface="+mn-ea"/>
              </a:rPr>
              <a:t> 상세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84351" y="1723467"/>
            <a:ext cx="408622" cy="154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610" y="939213"/>
            <a:ext cx="6516791" cy="5410698"/>
          </a:xfrm>
          <a:prstGeom prst="rect">
            <a:avLst/>
          </a:prstGeom>
        </p:spPr>
      </p:pic>
      <p:sp>
        <p:nvSpPr>
          <p:cNvPr id="21" name="타원 20"/>
          <p:cNvSpPr/>
          <p:nvPr/>
        </p:nvSpPr>
        <p:spPr>
          <a:xfrm>
            <a:off x="1157972" y="2631873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5428384" y="2631873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3370309" y="5116977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406945" y="5116977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6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510471"/>
              </p:ext>
            </p:extLst>
          </p:nvPr>
        </p:nvGraphicFramePr>
        <p:xfrm>
          <a:off x="148492" y="132863"/>
          <a:ext cx="11892457" cy="6363445"/>
        </p:xfrm>
        <a:graphic>
          <a:graphicData uri="http://schemas.openxmlformats.org/drawingml/2006/table">
            <a:tbl>
              <a:tblPr/>
              <a:tblGrid>
                <a:gridCol w="521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1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운영사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상세</a:t>
                      </a:r>
                    </a:p>
                  </a:txBody>
                  <a:tcPr marL="91439" marR="9143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김성환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2016-12-15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6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공급사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현황 리스트에서 신용정보 변경 이력 을 조회한다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공급사의 신용정보 이력을 조회한다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.(I/F)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36059" y="515817"/>
            <a:ext cx="31964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8 </a:t>
            </a:r>
            <a:r>
              <a:rPr lang="ko-KR" altLang="en-US" sz="1200" dirty="0" err="1" smtClean="0">
                <a:latin typeface="+mn-ea"/>
              </a:rPr>
              <a:t>공급사</a:t>
            </a:r>
            <a:r>
              <a:rPr lang="ko-KR" altLang="en-US" sz="1200" dirty="0" smtClean="0">
                <a:latin typeface="+mn-ea"/>
              </a:rPr>
              <a:t> 현황</a:t>
            </a:r>
            <a:endParaRPr lang="en-US" altLang="ko-KR" sz="1200" dirty="0" smtClean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584351" y="1723467"/>
            <a:ext cx="408622" cy="154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 b="41871"/>
          <a:stretch>
            <a:fillRect/>
          </a:stretch>
        </p:blipFill>
        <p:spPr bwMode="auto">
          <a:xfrm>
            <a:off x="486550" y="1118095"/>
            <a:ext cx="8163379" cy="280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굽은 화살표 12"/>
          <p:cNvSpPr/>
          <p:nvPr/>
        </p:nvSpPr>
        <p:spPr>
          <a:xfrm rot="10800000">
            <a:off x="5677697" y="3843781"/>
            <a:ext cx="2112091" cy="1459022"/>
          </a:xfrm>
          <a:prstGeom prst="bentArrow">
            <a:avLst>
              <a:gd name="adj1" fmla="val 13501"/>
              <a:gd name="adj2" fmla="val 1716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89021" y="3657970"/>
            <a:ext cx="425819" cy="185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14" y="2149924"/>
            <a:ext cx="5331683" cy="419340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46014" y="2149924"/>
            <a:ext cx="5331683" cy="4282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9021" y="3657969"/>
            <a:ext cx="425820" cy="185812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7391383" y="3551680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40885"/>
              </p:ext>
            </p:extLst>
          </p:nvPr>
        </p:nvGraphicFramePr>
        <p:xfrm>
          <a:off x="148493" y="132863"/>
          <a:ext cx="11892457" cy="6370320"/>
        </p:xfrm>
        <a:graphic>
          <a:graphicData uri="http://schemas.openxmlformats.org/drawingml/2006/table">
            <a:tbl>
              <a:tblPr/>
              <a:tblGrid>
                <a:gridCol w="521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1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운영사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승인요청</a:t>
                      </a:r>
                    </a:p>
                  </a:txBody>
                  <a:tcPr marL="91439" marR="9143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김성환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2016-12-15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6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승인요청 페이지 상단에 해당 내역을 추가로 입력할 수 있도록 처리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승인 단계별로 검토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차 승인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차 승인자의 성명과 처리 일자가 표기된다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구매사의 선정사유를 선택하여 적합한 선정검토 자료를 등록한다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구매사의 여신한도 및 신용등급을 입력한다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등록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승인중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현재 단계에 맞는 사용자가 해당 의견을 입력할 수 있도록 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검토의견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검토자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승인요청자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 입력가능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- 1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차승인의견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차승인자만 입력가능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최종승인의견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최종승인권자만 입력가능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36059" y="515817"/>
            <a:ext cx="16099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1-1 </a:t>
            </a:r>
            <a:r>
              <a:rPr lang="ko-KR" altLang="en-US" sz="1200" dirty="0" err="1" smtClean="0">
                <a:latin typeface="+mn-ea"/>
              </a:rPr>
              <a:t>구매사</a:t>
            </a:r>
            <a:r>
              <a:rPr lang="ko-KR" altLang="en-US" sz="1200" dirty="0" smtClean="0">
                <a:latin typeface="+mn-ea"/>
              </a:rPr>
              <a:t> 승인요청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86" y="874101"/>
            <a:ext cx="8277761" cy="526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3608"/>
              </p:ext>
            </p:extLst>
          </p:nvPr>
        </p:nvGraphicFramePr>
        <p:xfrm>
          <a:off x="9362828" y="1877097"/>
          <a:ext cx="2602730" cy="1632422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301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9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선정사유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필수 서류 항목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9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그룹 관계사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사업품의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SKT/B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구축공사 </a:t>
                      </a:r>
                      <a:r>
                        <a:rPr lang="ko-KR" altLang="en-US" sz="800" baseline="0" dirty="0" err="1" smtClean="0"/>
                        <a:t>협력사</a:t>
                      </a:r>
                      <a:endParaRPr lang="en-US" altLang="ko-KR" sz="800" baseline="0" dirty="0" smtClean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공사계약서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SKT/B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구축공사 하도급 </a:t>
                      </a:r>
                      <a:r>
                        <a:rPr lang="ko-KR" altLang="en-US" sz="800" baseline="0" dirty="0" err="1" smtClean="0"/>
                        <a:t>협력사</a:t>
                      </a:r>
                      <a:endParaRPr lang="en-US" altLang="ko-KR" sz="800" baseline="0" dirty="0" smtClean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39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신규사업 </a:t>
                      </a:r>
                      <a:r>
                        <a:rPr lang="ko-KR" altLang="en-US" sz="800" dirty="0" err="1" smtClean="0"/>
                        <a:t>협력사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사업품의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9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/>
                        <a:t>고객사</a:t>
                      </a:r>
                      <a:r>
                        <a:rPr lang="ko-KR" altLang="en-US" sz="800" dirty="0" smtClean="0"/>
                        <a:t> 요청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요청내역서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96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/>
                        <a:t>기타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498928" y="1109786"/>
            <a:ext cx="4236519" cy="896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400077" y="2164862"/>
            <a:ext cx="7335370" cy="1693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00077" y="3858445"/>
            <a:ext cx="7335370" cy="554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00077" y="4412629"/>
            <a:ext cx="7335370" cy="17224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299387" y="4323884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290559" y="3769701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290559" y="2094943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4401290" y="1021040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178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877898"/>
              </p:ext>
            </p:extLst>
          </p:nvPr>
        </p:nvGraphicFramePr>
        <p:xfrm>
          <a:off x="148492" y="132863"/>
          <a:ext cx="11892457" cy="6363445"/>
        </p:xfrm>
        <a:graphic>
          <a:graphicData uri="http://schemas.openxmlformats.org/drawingml/2006/table">
            <a:tbl>
              <a:tblPr/>
              <a:tblGrid>
                <a:gridCol w="521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1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운영사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공급사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승인요청</a:t>
                      </a:r>
                    </a:p>
                  </a:txBody>
                  <a:tcPr marL="91439" marR="9143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김성환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2016-12-15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6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공급사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승인요청 페이지 상단에 해당 내역을 추가로 입력할 수 있도록 처리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승인 단계별로 검토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차 승인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2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차 승인자의 성명과 처리 일자가 표기된다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공급사에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공급유형을 선택한다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공급사의 선정사유를 선택하여 적합한 선정검토 자료를 등록한다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공급사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등록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승인중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현재 단계에 맞는 사용자가 해당 의견을 입력할 수 있도록 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검토의견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검토자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승인요청자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만 입력가능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- 1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차승인의견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1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차승인자만 입력가능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최종승인의견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최종승인권자만 입력가능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36059" y="515817"/>
            <a:ext cx="160996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1-2 </a:t>
            </a:r>
            <a:r>
              <a:rPr lang="ko-KR" altLang="en-US" sz="1200" dirty="0" err="1" smtClean="0">
                <a:latin typeface="+mn-ea"/>
              </a:rPr>
              <a:t>공급사</a:t>
            </a:r>
            <a:r>
              <a:rPr lang="ko-KR" altLang="en-US" sz="1200" dirty="0" smtClean="0">
                <a:latin typeface="+mn-ea"/>
              </a:rPr>
              <a:t> 승인요청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91" y="856217"/>
            <a:ext cx="83629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994274"/>
              </p:ext>
            </p:extLst>
          </p:nvPr>
        </p:nvGraphicFramePr>
        <p:xfrm>
          <a:off x="9167445" y="2186264"/>
          <a:ext cx="2805723" cy="2471196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640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91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구분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선정사유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필수 서류 항목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7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지정자제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공급업체</a:t>
                      </a:r>
                      <a:r>
                        <a:rPr lang="en-US" altLang="ko-KR" sz="800" b="1" dirty="0" smtClean="0"/>
                        <a:t>Pool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BMT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ko-KR" altLang="en-US" sz="800" b="1" baseline="0" dirty="0" smtClean="0"/>
                        <a:t>보고서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179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신제품 </a:t>
                      </a:r>
                      <a:r>
                        <a:rPr lang="en-US" altLang="ko-KR" sz="800" b="1" dirty="0" smtClean="0"/>
                        <a:t>/ </a:t>
                      </a:r>
                      <a:r>
                        <a:rPr lang="ko-KR" altLang="en-US" sz="800" b="1" dirty="0" smtClean="0"/>
                        <a:t>특허 보유 </a:t>
                      </a:r>
                      <a:r>
                        <a:rPr lang="ko-KR" altLang="en-US" sz="800" b="1" dirty="0" err="1" smtClean="0"/>
                        <a:t>협력사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/>
                        <a:t>BMT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ko-KR" altLang="en-US" sz="800" b="1" baseline="0" dirty="0" smtClean="0"/>
                        <a:t>보고서</a:t>
                      </a:r>
                      <a:r>
                        <a:rPr lang="en-US" altLang="ko-KR" sz="800" b="1" baseline="0" dirty="0" smtClean="0"/>
                        <a:t>,</a:t>
                      </a:r>
                    </a:p>
                    <a:p>
                      <a:pPr latinLnBrk="1"/>
                      <a:r>
                        <a:rPr lang="ko-KR" altLang="en-US" sz="800" b="1" baseline="0" dirty="0" smtClean="0"/>
                        <a:t>기술보유내역서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179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신규사업 </a:t>
                      </a:r>
                      <a:r>
                        <a:rPr lang="ko-KR" altLang="en-US" sz="800" b="1" dirty="0" err="1" smtClean="0"/>
                        <a:t>협력사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BMT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ko-KR" altLang="en-US" sz="800" b="1" baseline="0" dirty="0" smtClean="0"/>
                        <a:t>보고서</a:t>
                      </a:r>
                      <a:r>
                        <a:rPr lang="en-US" altLang="ko-KR" sz="800" b="1" baseline="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사업품의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179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고객사</a:t>
                      </a:r>
                      <a:r>
                        <a:rPr lang="ko-KR" altLang="en-US" sz="800" b="1" dirty="0" smtClean="0"/>
                        <a:t> 요청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/>
                        <a:t>BMT</a:t>
                      </a:r>
                      <a:r>
                        <a:rPr lang="en-US" altLang="ko-KR" sz="800" b="1" baseline="0" dirty="0" smtClean="0"/>
                        <a:t> </a:t>
                      </a:r>
                      <a:r>
                        <a:rPr lang="ko-KR" altLang="en-US" sz="800" b="1" baseline="0" dirty="0" smtClean="0"/>
                        <a:t>보고서</a:t>
                      </a:r>
                      <a:r>
                        <a:rPr lang="en-US" altLang="ko-KR" sz="800" b="1" baseline="0" dirty="0" smtClean="0"/>
                        <a:t>,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baseline="0" dirty="0" smtClean="0"/>
                        <a:t>요청내역서</a:t>
                      </a:r>
                      <a:endParaRPr lang="ko-KR" altLang="en-US" sz="800" b="1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179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일반자제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신제품 </a:t>
                      </a:r>
                      <a:r>
                        <a:rPr lang="en-US" altLang="ko-KR" sz="800" b="1" dirty="0" smtClean="0"/>
                        <a:t>/ </a:t>
                      </a:r>
                      <a:r>
                        <a:rPr lang="ko-KR" altLang="en-US" sz="800" b="1" dirty="0" smtClean="0"/>
                        <a:t>특허 보유 </a:t>
                      </a:r>
                      <a:r>
                        <a:rPr lang="ko-KR" altLang="en-US" sz="800" b="1" dirty="0" err="1" smtClean="0"/>
                        <a:t>협력사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기술보유내역서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179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신규사업 </a:t>
                      </a:r>
                      <a:r>
                        <a:rPr lang="ko-KR" altLang="en-US" sz="800" b="1" dirty="0" err="1" smtClean="0"/>
                        <a:t>협력사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사업품의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179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 smtClean="0"/>
                        <a:t>고객사</a:t>
                      </a:r>
                      <a:r>
                        <a:rPr lang="ko-KR" altLang="en-US" sz="800" b="1" dirty="0" smtClean="0"/>
                        <a:t> 요청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요청내역서</a:t>
                      </a:r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기타</a:t>
                      </a:r>
                      <a:endParaRPr lang="ko-KR" altLang="en-US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4498928" y="1109786"/>
            <a:ext cx="4236519" cy="896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392313" y="1982758"/>
            <a:ext cx="1600980" cy="242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392313" y="2225459"/>
            <a:ext cx="7343134" cy="1697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flipV="1">
            <a:off x="1392313" y="4237918"/>
            <a:ext cx="7343134" cy="17808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294675" y="4190231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294675" y="2136714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294675" y="1894012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4401290" y="1021040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0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78045"/>
              </p:ext>
            </p:extLst>
          </p:nvPr>
        </p:nvGraphicFramePr>
        <p:xfrm>
          <a:off x="148492" y="132863"/>
          <a:ext cx="11892457" cy="6363445"/>
        </p:xfrm>
        <a:graphic>
          <a:graphicData uri="http://schemas.openxmlformats.org/drawingml/2006/table">
            <a:tbl>
              <a:tblPr/>
              <a:tblGrid>
                <a:gridCol w="521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1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메인</a:t>
                      </a:r>
                    </a:p>
                  </a:txBody>
                  <a:tcPr marL="91439" marR="9143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김성환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2016-12-15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6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기존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고객사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페이지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퀵메뉴에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현재 사업장의 상태를 표시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1.  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주문제한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사업장이 주문제한인 경우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선금결제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사업장의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선입금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여부가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‘Y’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인 경우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추후 여신 초과시 자동전환 검토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-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여신초과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여신한도가 초과한 경우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추후 주문금액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채권을 고려하여 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자동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셋팅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구현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여신금액 선정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                     기준 필요함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36059" y="515817"/>
            <a:ext cx="31964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2-1 </a:t>
            </a:r>
            <a:r>
              <a:rPr lang="ko-KR" altLang="en-US" sz="1200" dirty="0" err="1" smtClean="0">
                <a:latin typeface="+mn-ea"/>
              </a:rPr>
              <a:t>구매사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퀵메뉴에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상태값</a:t>
            </a:r>
            <a:r>
              <a:rPr lang="ko-KR" altLang="en-US" sz="1200" dirty="0" smtClean="0">
                <a:latin typeface="+mn-ea"/>
              </a:rPr>
              <a:t> 표시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51" y="989072"/>
            <a:ext cx="7411036" cy="5326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714908" y="1312366"/>
            <a:ext cx="659079" cy="7591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617271" y="1225797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17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950402"/>
              </p:ext>
            </p:extLst>
          </p:nvPr>
        </p:nvGraphicFramePr>
        <p:xfrm>
          <a:off x="152660" y="132863"/>
          <a:ext cx="11892457" cy="6363445"/>
        </p:xfrm>
        <a:graphic>
          <a:graphicData uri="http://schemas.openxmlformats.org/drawingml/2006/table">
            <a:tbl>
              <a:tblPr/>
              <a:tblGrid>
                <a:gridCol w="521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1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장바구니</a:t>
                      </a:r>
                    </a:p>
                  </a:txBody>
                  <a:tcPr marL="91439" marR="9143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김성환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2016-12-15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6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여신관리 대상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구매사에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한하여 활성화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해당 구매사의 여신 한도금액과 잔여 여신금액을 표기한다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36059" y="515817"/>
            <a:ext cx="31964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2-2 </a:t>
            </a:r>
            <a:r>
              <a:rPr lang="ko-KR" altLang="en-US" sz="1200" dirty="0" err="1" smtClean="0">
                <a:latin typeface="+mn-ea"/>
              </a:rPr>
              <a:t>구매사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퀵메뉴에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err="1" smtClean="0">
                <a:latin typeface="+mn-ea"/>
              </a:rPr>
              <a:t>상태값</a:t>
            </a:r>
            <a:r>
              <a:rPr lang="ko-KR" altLang="en-US" sz="1200" dirty="0" smtClean="0">
                <a:latin typeface="+mn-ea"/>
              </a:rPr>
              <a:t> 표시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17761" t="11751" r="13015" b="8806"/>
          <a:stretch>
            <a:fillRect/>
          </a:stretch>
        </p:blipFill>
        <p:spPr bwMode="auto">
          <a:xfrm>
            <a:off x="547076" y="975240"/>
            <a:ext cx="8065478" cy="52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897469" y="3722050"/>
            <a:ext cx="2394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* </a:t>
            </a:r>
            <a:r>
              <a:rPr lang="ko-KR" altLang="en-US" sz="900" b="1" dirty="0" smtClean="0">
                <a:solidFill>
                  <a:schemeClr val="tx2"/>
                </a:solidFill>
              </a:rPr>
              <a:t>신용 구매 잔액</a:t>
            </a:r>
            <a:r>
              <a:rPr lang="en-US" altLang="ko-KR" sz="900" b="1" dirty="0" smtClean="0">
                <a:solidFill>
                  <a:schemeClr val="tx2"/>
                </a:solidFill>
              </a:rPr>
              <a:t>(</a:t>
            </a:r>
            <a:r>
              <a:rPr lang="ko-KR" altLang="en-US" sz="900" b="1" dirty="0" smtClean="0">
                <a:solidFill>
                  <a:schemeClr val="tx2"/>
                </a:solidFill>
              </a:rPr>
              <a:t>채무</a:t>
            </a:r>
            <a:r>
              <a:rPr lang="en-US" altLang="ko-KR" sz="9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900" b="1" dirty="0" smtClean="0">
                <a:solidFill>
                  <a:schemeClr val="tx2"/>
                </a:solidFill>
              </a:rPr>
              <a:t>주문 금액 제외</a:t>
            </a:r>
            <a:r>
              <a:rPr lang="en-US" altLang="ko-KR" sz="900" b="1" dirty="0" smtClean="0">
                <a:solidFill>
                  <a:schemeClr val="tx2"/>
                </a:solidFill>
              </a:rPr>
              <a:t>) 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053605" y="3507448"/>
            <a:ext cx="963197" cy="427957"/>
            <a:chOff x="4214811" y="3715423"/>
            <a:chExt cx="1071569" cy="570832"/>
          </a:xfrm>
        </p:grpSpPr>
        <p:sp>
          <p:nvSpPr>
            <p:cNvPr id="10" name="직사각형 9"/>
            <p:cNvSpPr/>
            <p:nvPr/>
          </p:nvSpPr>
          <p:spPr>
            <a:xfrm rot="10800000" flipV="1">
              <a:off x="4214811" y="4012771"/>
              <a:ext cx="1071569" cy="2734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 dirty="0" smtClean="0">
                  <a:solidFill>
                    <a:schemeClr val="tx2"/>
                  </a:solidFill>
                </a:rPr>
                <a:t>10,000,000</a:t>
              </a:r>
              <a:r>
                <a:rPr lang="ko-KR" altLang="en-US" sz="900" b="1" dirty="0" smtClean="0">
                  <a:solidFill>
                    <a:schemeClr val="tx2"/>
                  </a:solidFill>
                </a:rPr>
                <a:t>원</a:t>
              </a:r>
              <a:endParaRPr lang="ko-KR" altLang="en-US" sz="9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0800000" flipV="1">
              <a:off x="4214811" y="3715423"/>
              <a:ext cx="1071569" cy="2734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 dirty="0" smtClean="0">
                  <a:solidFill>
                    <a:schemeClr val="tx2"/>
                  </a:solidFill>
                </a:rPr>
                <a:t>10,000,000</a:t>
              </a:r>
              <a:r>
                <a:rPr lang="ko-KR" altLang="en-US" sz="900" b="1" dirty="0" smtClean="0">
                  <a:solidFill>
                    <a:schemeClr val="tx2"/>
                  </a:solidFill>
                </a:rPr>
                <a:t>원</a:t>
              </a:r>
              <a:endParaRPr lang="ko-KR" altLang="en-US" sz="9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97469" y="3519588"/>
            <a:ext cx="2513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* </a:t>
            </a:r>
            <a:r>
              <a:rPr lang="ko-KR" altLang="en-US" sz="900" b="1" dirty="0" smtClean="0">
                <a:solidFill>
                  <a:schemeClr val="tx2"/>
                </a:solidFill>
              </a:rPr>
              <a:t>자재 신용 구매 한도</a:t>
            </a:r>
            <a:endParaRPr lang="en-US" altLang="ko-KR" sz="900" b="1" dirty="0" smtClean="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934305" y="3469547"/>
            <a:ext cx="3184771" cy="4899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807545" y="3395257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4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11643"/>
              </p:ext>
            </p:extLst>
          </p:nvPr>
        </p:nvGraphicFramePr>
        <p:xfrm>
          <a:off x="148492" y="132863"/>
          <a:ext cx="11892457" cy="6363445"/>
        </p:xfrm>
        <a:graphic>
          <a:graphicData uri="http://schemas.openxmlformats.org/drawingml/2006/table">
            <a:tbl>
              <a:tblPr/>
              <a:tblGrid>
                <a:gridCol w="521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1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장바구니</a:t>
                      </a:r>
                    </a:p>
                  </a:txBody>
                  <a:tcPr marL="91439" marR="9143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김성환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2016-12-15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6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주문시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주문제한 및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선입금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여신잔액 여부를 체크하여 주문을 진행하도록 유도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구매사가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주문제한 업체인 경우 안내 팝업을 운영하여 주문진행을 불가하도록 처리한다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구매사가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여신초과 또는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선입금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대상 업체인 경우 안내팝업을 운영하여 주문을 진행한다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선입금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내역 버튼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클릭시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선입금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주문내역 페이지로 이동한다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         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36059" y="515817"/>
            <a:ext cx="31964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3-1 </a:t>
            </a:r>
            <a:r>
              <a:rPr lang="ko-KR" altLang="en-US" sz="1200" dirty="0" err="1" smtClean="0">
                <a:latin typeface="+mn-ea"/>
              </a:rPr>
              <a:t>구매사</a:t>
            </a:r>
            <a:r>
              <a:rPr lang="ko-KR" altLang="en-US" sz="1200" dirty="0" smtClean="0">
                <a:latin typeface="+mn-ea"/>
              </a:rPr>
              <a:t> 주문 추가 보안 사항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17761" t="11751" r="13015" b="8806"/>
          <a:stretch>
            <a:fillRect/>
          </a:stretch>
        </p:blipFill>
        <p:spPr bwMode="auto">
          <a:xfrm>
            <a:off x="547076" y="975240"/>
            <a:ext cx="8065478" cy="520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897469" y="3722050"/>
            <a:ext cx="2394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* </a:t>
            </a:r>
            <a:r>
              <a:rPr lang="ko-KR" altLang="en-US" sz="900" b="1" dirty="0" smtClean="0">
                <a:solidFill>
                  <a:schemeClr val="tx2"/>
                </a:solidFill>
              </a:rPr>
              <a:t>신용 구매 잔액</a:t>
            </a:r>
            <a:r>
              <a:rPr lang="en-US" altLang="ko-KR" sz="900" b="1" dirty="0" smtClean="0">
                <a:solidFill>
                  <a:schemeClr val="tx2"/>
                </a:solidFill>
              </a:rPr>
              <a:t>(</a:t>
            </a:r>
            <a:r>
              <a:rPr lang="ko-KR" altLang="en-US" sz="900" b="1" dirty="0" smtClean="0">
                <a:solidFill>
                  <a:schemeClr val="tx2"/>
                </a:solidFill>
              </a:rPr>
              <a:t>채무</a:t>
            </a:r>
            <a:r>
              <a:rPr lang="en-US" altLang="ko-KR" sz="9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900" b="1" dirty="0" smtClean="0">
                <a:solidFill>
                  <a:schemeClr val="tx2"/>
                </a:solidFill>
              </a:rPr>
              <a:t>주문 금액 제외</a:t>
            </a:r>
            <a:r>
              <a:rPr lang="en-US" altLang="ko-KR" sz="900" b="1" dirty="0" smtClean="0">
                <a:solidFill>
                  <a:schemeClr val="tx2"/>
                </a:solidFill>
              </a:rPr>
              <a:t>) 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053605" y="3507448"/>
            <a:ext cx="963197" cy="427957"/>
            <a:chOff x="4214811" y="3715423"/>
            <a:chExt cx="1071569" cy="570832"/>
          </a:xfrm>
        </p:grpSpPr>
        <p:sp>
          <p:nvSpPr>
            <p:cNvPr id="10" name="직사각형 9"/>
            <p:cNvSpPr/>
            <p:nvPr/>
          </p:nvSpPr>
          <p:spPr>
            <a:xfrm rot="10800000" flipV="1">
              <a:off x="4214811" y="4012771"/>
              <a:ext cx="1071569" cy="2734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 dirty="0" smtClean="0">
                  <a:solidFill>
                    <a:schemeClr val="tx2"/>
                  </a:solidFill>
                </a:rPr>
                <a:t>10,000,000</a:t>
              </a:r>
              <a:r>
                <a:rPr lang="ko-KR" altLang="en-US" sz="900" b="1" dirty="0" smtClean="0">
                  <a:solidFill>
                    <a:schemeClr val="tx2"/>
                  </a:solidFill>
                </a:rPr>
                <a:t>원</a:t>
              </a:r>
              <a:endParaRPr lang="ko-KR" altLang="en-US" sz="900" b="1" dirty="0">
                <a:solidFill>
                  <a:schemeClr val="tx2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10800000" flipV="1">
              <a:off x="4214811" y="3715423"/>
              <a:ext cx="1071569" cy="2734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 dirty="0" smtClean="0">
                  <a:solidFill>
                    <a:schemeClr val="tx2"/>
                  </a:solidFill>
                </a:rPr>
                <a:t>10,000,000</a:t>
              </a:r>
              <a:r>
                <a:rPr lang="ko-KR" altLang="en-US" sz="900" b="1" dirty="0" smtClean="0">
                  <a:solidFill>
                    <a:schemeClr val="tx2"/>
                  </a:solidFill>
                </a:rPr>
                <a:t>원</a:t>
              </a:r>
              <a:endParaRPr lang="ko-KR" altLang="en-US" sz="9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897469" y="3519588"/>
            <a:ext cx="2513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* </a:t>
            </a:r>
            <a:r>
              <a:rPr lang="ko-KR" altLang="en-US" sz="900" b="1" dirty="0" smtClean="0">
                <a:solidFill>
                  <a:schemeClr val="tx2"/>
                </a:solidFill>
              </a:rPr>
              <a:t>자재 신용 구매 한도</a:t>
            </a:r>
            <a:endParaRPr lang="en-US" altLang="ko-KR" sz="900" b="1" dirty="0" smtClean="0">
              <a:solidFill>
                <a:schemeClr val="tx2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111631" y="3661072"/>
            <a:ext cx="890954" cy="2482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굽은 화살표 13"/>
          <p:cNvSpPr/>
          <p:nvPr/>
        </p:nvSpPr>
        <p:spPr>
          <a:xfrm rot="16200000">
            <a:off x="5187851" y="2804416"/>
            <a:ext cx="628717" cy="1218843"/>
          </a:xfrm>
          <a:prstGeom prst="bentArrow">
            <a:avLst>
              <a:gd name="adj1" fmla="val 12315"/>
              <a:gd name="adj2" fmla="val 18023"/>
              <a:gd name="adj3" fmla="val 18873"/>
              <a:gd name="adj4" fmla="val 58124"/>
            </a:avLst>
          </a:prstGeom>
          <a:solidFill>
            <a:schemeClr val="accent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77" y="1889236"/>
            <a:ext cx="2329449" cy="123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굽은 화살표 19"/>
          <p:cNvSpPr/>
          <p:nvPr/>
        </p:nvSpPr>
        <p:spPr>
          <a:xfrm rot="5400000" flipV="1">
            <a:off x="5187852" y="3542406"/>
            <a:ext cx="628717" cy="1218842"/>
          </a:xfrm>
          <a:prstGeom prst="bentArrow">
            <a:avLst>
              <a:gd name="adj1" fmla="val 12315"/>
              <a:gd name="adj2" fmla="val 18023"/>
              <a:gd name="adj3" fmla="val 18873"/>
              <a:gd name="adj4" fmla="val 58124"/>
            </a:avLst>
          </a:prstGeom>
          <a:solidFill>
            <a:schemeClr val="accent2">
              <a:lumMod val="7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852077" y="1889236"/>
            <a:ext cx="2329449" cy="1230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4919164" y="3082503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77" y="4466186"/>
            <a:ext cx="2341929" cy="1465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3665839" y="4466186"/>
            <a:ext cx="2528168" cy="1479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4892788" y="4298620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857837" y="1892147"/>
            <a:ext cx="2323689" cy="2332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/>
              <a:t>Alert</a:t>
            </a:r>
            <a:endParaRPr lang="ko-KR" altLang="en-US" sz="1000" b="1" dirty="0"/>
          </a:p>
        </p:txBody>
      </p:sp>
      <p:sp>
        <p:nvSpPr>
          <p:cNvPr id="23" name="직사각형 22"/>
          <p:cNvSpPr/>
          <p:nvPr/>
        </p:nvSpPr>
        <p:spPr>
          <a:xfrm>
            <a:off x="3665839" y="4473325"/>
            <a:ext cx="2528167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 smtClean="0"/>
              <a:t>Alert</a:t>
            </a:r>
            <a:endParaRPr lang="ko-KR" altLang="en-US" sz="10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169206" y="5677293"/>
            <a:ext cx="764946" cy="16390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선입금</a:t>
            </a:r>
            <a:r>
              <a:rPr lang="ko-KR" altLang="en-US" sz="800" dirty="0" smtClean="0"/>
              <a:t> 내역</a:t>
            </a:r>
            <a:endParaRPr lang="ko-KR" altLang="en-US" sz="8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990426" y="5665052"/>
            <a:ext cx="538622" cy="17614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  <p:sp>
        <p:nvSpPr>
          <p:cNvPr id="28" name="모서리가 둥근 직사각형 27"/>
          <p:cNvSpPr/>
          <p:nvPr/>
        </p:nvSpPr>
        <p:spPr>
          <a:xfrm>
            <a:off x="4579815" y="2844782"/>
            <a:ext cx="774780" cy="16673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31028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18756"/>
              </p:ext>
            </p:extLst>
          </p:nvPr>
        </p:nvGraphicFramePr>
        <p:xfrm>
          <a:off x="148492" y="132863"/>
          <a:ext cx="11892457" cy="6363445"/>
        </p:xfrm>
        <a:graphic>
          <a:graphicData uri="http://schemas.openxmlformats.org/drawingml/2006/table">
            <a:tbl>
              <a:tblPr/>
              <a:tblGrid>
                <a:gridCol w="521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1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구매사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선입금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주문내역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김성환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2016-12-15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6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선입금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주문내역을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조회할수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있는 신규메뉴를 생성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선입금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주문내역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주문상태는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주문요청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’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상태로 고정한다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선입금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주문 총계를 표기한다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체크된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리스트의 체크박스 기본값은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선택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＇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으로 설정한다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주문취소가 가능한 대상 건은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비고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’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란 에 주문취소 버튼이 표기된다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리스트에서 체크가 이루어진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대상건을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모두 주문취소 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36059" y="515817"/>
            <a:ext cx="31964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4-1 </a:t>
            </a:r>
            <a:r>
              <a:rPr lang="ko-KR" altLang="en-US" sz="1200" dirty="0" err="1" smtClean="0">
                <a:latin typeface="+mn-ea"/>
              </a:rPr>
              <a:t>선입금</a:t>
            </a:r>
            <a:r>
              <a:rPr lang="ko-KR" altLang="en-US" sz="1200" dirty="0" smtClean="0">
                <a:latin typeface="+mn-ea"/>
              </a:rPr>
              <a:t> 주문내역 신규메뉴 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59" y="1009162"/>
            <a:ext cx="801052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4442921" y="2527611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979283" y="4269881"/>
            <a:ext cx="734502" cy="2308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주문 취소</a:t>
            </a:r>
            <a:r>
              <a:rPr lang="en-US" altLang="ko-KR" sz="900" b="1" dirty="0" smtClean="0"/>
              <a:t> </a:t>
            </a:r>
            <a:endParaRPr lang="ko-KR" altLang="en-US" sz="900" b="1" dirty="0"/>
          </a:p>
        </p:txBody>
      </p:sp>
      <p:sp>
        <p:nvSpPr>
          <p:cNvPr id="27" name="타원 26"/>
          <p:cNvSpPr/>
          <p:nvPr/>
        </p:nvSpPr>
        <p:spPr>
          <a:xfrm>
            <a:off x="6784007" y="4181135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51834" y="3071351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694477"/>
              </p:ext>
            </p:extLst>
          </p:nvPr>
        </p:nvGraphicFramePr>
        <p:xfrm>
          <a:off x="477598" y="3736608"/>
          <a:ext cx="7307159" cy="2423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6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2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2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62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62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17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3749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주문일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공사명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주문자명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주문상품정보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단가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공급가액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비고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46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1234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1,900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190,000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46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1235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1,901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192,001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46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1236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1,902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194,004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46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1237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1,903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196,009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467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2016-11-01</a:t>
                      </a:r>
                      <a:endParaRPr lang="ko-KR" altLang="en-US" sz="7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GEN1508130010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공사명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주문자명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u="sng" dirty="0" smtClean="0">
                          <a:solidFill>
                            <a:srgbClr val="00B0F0"/>
                          </a:solidFill>
                        </a:rPr>
                        <a:t>테스트 상품명</a:t>
                      </a:r>
                      <a: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  <a:t>1238</a:t>
                      </a:r>
                      <a:br>
                        <a:rPr lang="en-US" altLang="ko-KR" sz="700" b="0" u="sng" dirty="0" smtClean="0">
                          <a:solidFill>
                            <a:srgbClr val="00B0F0"/>
                          </a:solidFill>
                        </a:rPr>
                      </a:b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7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SMA(Ma)-SMB(Fe) </a:t>
                      </a:r>
                    </a:p>
                    <a:p>
                      <a:pPr algn="l" latinLnBrk="1"/>
                      <a:r>
                        <a:rPr lang="ko-KR" altLang="en-US" sz="700" b="0" u="none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r>
                        <a:rPr lang="ko-KR" altLang="en-US" sz="700" b="0" u="none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0" u="none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</a:t>
                      </a:r>
                      <a:r>
                        <a:rPr lang="ko-KR" altLang="en-US" sz="700" b="0" u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공급사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1,904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198,016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타원 11"/>
          <p:cNvSpPr/>
          <p:nvPr/>
        </p:nvSpPr>
        <p:spPr>
          <a:xfrm>
            <a:off x="351834" y="3794274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6979283" y="4181135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주문취</a:t>
            </a:r>
            <a:r>
              <a:rPr lang="ko-KR" altLang="en-US" sz="800" dirty="0"/>
              <a:t>소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979283" y="4601949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주문취</a:t>
            </a:r>
            <a:r>
              <a:rPr lang="ko-KR" altLang="en-US" sz="800" dirty="0"/>
              <a:t>소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979283" y="5012576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주문취</a:t>
            </a:r>
            <a:r>
              <a:rPr lang="ko-KR" altLang="en-US" sz="800" dirty="0"/>
              <a:t>소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979283" y="5423203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주문취</a:t>
            </a:r>
            <a:r>
              <a:rPr lang="ko-KR" altLang="en-US" sz="800" dirty="0"/>
              <a:t>소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6979283" y="5815707"/>
            <a:ext cx="697092" cy="24444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주문취</a:t>
            </a:r>
            <a:r>
              <a:rPr lang="ko-KR" altLang="en-US" sz="800" dirty="0"/>
              <a:t>소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23" y="4242632"/>
            <a:ext cx="200870" cy="155217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0" y="4646561"/>
            <a:ext cx="200870" cy="155217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0" y="5041553"/>
            <a:ext cx="200870" cy="155217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0" y="5436545"/>
            <a:ext cx="200870" cy="155217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0" y="5891974"/>
            <a:ext cx="200870" cy="15521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10" y="3864811"/>
            <a:ext cx="200870" cy="155217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6640649" y="1997148"/>
            <a:ext cx="677268" cy="200758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주문취소</a:t>
            </a:r>
            <a:endParaRPr lang="ko-KR" altLang="en-US" sz="900" dirty="0"/>
          </a:p>
        </p:txBody>
      </p:sp>
      <p:sp>
        <p:nvSpPr>
          <p:cNvPr id="33" name="타원 32"/>
          <p:cNvSpPr/>
          <p:nvPr/>
        </p:nvSpPr>
        <p:spPr>
          <a:xfrm>
            <a:off x="6870901" y="4087918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4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500099" y="1908402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5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49471" y="2253338"/>
            <a:ext cx="7335285" cy="795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166003"/>
              </p:ext>
            </p:extLst>
          </p:nvPr>
        </p:nvGraphicFramePr>
        <p:xfrm>
          <a:off x="467869" y="2322799"/>
          <a:ext cx="7316887" cy="508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3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9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43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주문일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</a:rPr>
                        <a:t>공사명</a:t>
                      </a:r>
                      <a:endParaRPr lang="ko-KR" alt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3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상품명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주문자</a:t>
                      </a:r>
                      <a:endParaRPr lang="ko-KR" altLang="en-US" sz="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직사각형 43"/>
          <p:cNvSpPr>
            <a:spLocks noChangeArrowheads="1"/>
          </p:cNvSpPr>
          <p:nvPr/>
        </p:nvSpPr>
        <p:spPr bwMode="auto">
          <a:xfrm>
            <a:off x="1455198" y="2364090"/>
            <a:ext cx="1117581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9" name="직사각형 43"/>
          <p:cNvSpPr>
            <a:spLocks noChangeArrowheads="1"/>
          </p:cNvSpPr>
          <p:nvPr/>
        </p:nvSpPr>
        <p:spPr bwMode="auto">
          <a:xfrm>
            <a:off x="1455194" y="2603578"/>
            <a:ext cx="1117581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0" name="직사각형 43"/>
          <p:cNvSpPr>
            <a:spLocks noChangeArrowheads="1"/>
          </p:cNvSpPr>
          <p:nvPr/>
        </p:nvSpPr>
        <p:spPr bwMode="auto">
          <a:xfrm>
            <a:off x="6343511" y="2364673"/>
            <a:ext cx="1117581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6775" y="2352507"/>
            <a:ext cx="1881992" cy="19302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666" y="2603578"/>
            <a:ext cx="1059430" cy="20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459097"/>
              </p:ext>
            </p:extLst>
          </p:nvPr>
        </p:nvGraphicFramePr>
        <p:xfrm>
          <a:off x="148492" y="132863"/>
          <a:ext cx="11892457" cy="6363445"/>
        </p:xfrm>
        <a:graphic>
          <a:graphicData uri="http://schemas.openxmlformats.org/drawingml/2006/table">
            <a:tbl>
              <a:tblPr/>
              <a:tblGrid>
                <a:gridCol w="521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1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운영사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채권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현황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채권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여신 종합현황으로 변경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김성환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2016-12-15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6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1" dirty="0" smtClean="0"/>
                        <a:t>“</a:t>
                      </a:r>
                      <a:r>
                        <a:rPr lang="ko-KR" altLang="en-US" sz="1000" b="1" dirty="0" smtClean="0"/>
                        <a:t>채권현황 </a:t>
                      </a:r>
                      <a:r>
                        <a:rPr lang="en-US" altLang="ko-KR" sz="1000" b="1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b="1" dirty="0" smtClean="0">
                          <a:sym typeface="Wingdings" pitchFamily="2" charset="2"/>
                        </a:rPr>
                        <a:t>여신</a:t>
                      </a:r>
                      <a:r>
                        <a:rPr lang="en-US" altLang="ko-KR" sz="1000" b="1" dirty="0" smtClean="0">
                          <a:sym typeface="Wingdings" pitchFamily="2" charset="2"/>
                        </a:rPr>
                        <a:t>/</a:t>
                      </a:r>
                      <a:r>
                        <a:rPr lang="ko-KR" altLang="en-US" sz="1000" b="1" dirty="0" smtClean="0">
                          <a:sym typeface="Wingdings" pitchFamily="2" charset="2"/>
                        </a:rPr>
                        <a:t>채권현황</a:t>
                      </a:r>
                      <a:r>
                        <a:rPr lang="en-US" altLang="ko-KR" sz="1000" b="1" dirty="0" smtClean="0">
                          <a:sym typeface="Wingdings" pitchFamily="2" charset="2"/>
                        </a:rPr>
                        <a:t>”</a:t>
                      </a:r>
                      <a:r>
                        <a:rPr lang="ko-KR" altLang="en-US" sz="1000" b="1" dirty="0" smtClean="0">
                          <a:sym typeface="Wingdings" pitchFamily="2" charset="2"/>
                        </a:rPr>
                        <a:t> 화면으로 변경</a:t>
                      </a:r>
                      <a:endParaRPr lang="en-US" altLang="ko-KR" sz="1000" b="1" dirty="0" smtClean="0">
                        <a:sym typeface="Wingdings" pitchFamily="2" charset="2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000" b="1" dirty="0" smtClean="0">
                          <a:sym typeface="Wingdings" pitchFamily="2" charset="2"/>
                        </a:rPr>
                        <a:t>공사 유형별</a:t>
                      </a:r>
                      <a:r>
                        <a:rPr lang="en-US" altLang="ko-KR" sz="1000" b="1" dirty="0" smtClean="0">
                          <a:sym typeface="Wingdings" pitchFamily="2" charset="2"/>
                        </a:rPr>
                        <a:t>,</a:t>
                      </a:r>
                      <a:r>
                        <a:rPr lang="en-US" altLang="ko-KR" sz="10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월별 여신 종합 화면 구현</a:t>
                      </a:r>
                      <a:endParaRPr lang="en-US" altLang="ko-KR" sz="1000" b="1" baseline="0" dirty="0" smtClean="0">
                        <a:sym typeface="Wingdings" pitchFamily="2" charset="2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종합 현황 엑셀다운로드 기능 구현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여신한도 초과 업체 수 클릭 시 해당 업체 리스트를 제공한다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여신한도 초과 업체 상세 내역 리스트를 엑셀로 출력할 수 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여신한도 초과 업체 내역을 엑셀다운로드 할 수 있다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36059" y="515817"/>
            <a:ext cx="31964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+mn-ea"/>
              </a:rPr>
              <a:t>5-1 </a:t>
            </a:r>
            <a:r>
              <a:rPr lang="ko-KR" altLang="en-US" sz="1200" dirty="0" smtClean="0">
                <a:latin typeface="+mn-ea"/>
              </a:rPr>
              <a:t>채권</a:t>
            </a:r>
            <a:r>
              <a:rPr lang="en-US" altLang="ko-KR" sz="1200" dirty="0" smtClean="0">
                <a:latin typeface="+mn-ea"/>
              </a:rPr>
              <a:t>/</a:t>
            </a:r>
            <a:r>
              <a:rPr lang="ko-KR" altLang="en-US" sz="1200" dirty="0" smtClean="0">
                <a:latin typeface="+mn-ea"/>
              </a:rPr>
              <a:t>여신 종합 현황</a:t>
            </a:r>
            <a:endParaRPr lang="en-US" altLang="ko-KR" sz="1200" dirty="0" smtClean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46" y="765893"/>
            <a:ext cx="8532138" cy="456958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249653" y="3331363"/>
            <a:ext cx="4128040" cy="2768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굽은 화살표 7"/>
          <p:cNvSpPr/>
          <p:nvPr/>
        </p:nvSpPr>
        <p:spPr>
          <a:xfrm rot="10800000">
            <a:off x="5369302" y="4230058"/>
            <a:ext cx="3330080" cy="622060"/>
          </a:xfrm>
          <a:prstGeom prst="bentArrow">
            <a:avLst>
              <a:gd name="adj1" fmla="val 26349"/>
              <a:gd name="adj2" fmla="val 41183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39324" y="3950464"/>
            <a:ext cx="347759" cy="2686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8341685" y="3861718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84" y="3341508"/>
            <a:ext cx="4114218" cy="2748342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1143626" y="3252762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타원 29"/>
          <p:cNvSpPr/>
          <p:nvPr/>
        </p:nvSpPr>
        <p:spPr>
          <a:xfrm>
            <a:off x="4794236" y="3684227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0703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52189"/>
              </p:ext>
            </p:extLst>
          </p:nvPr>
        </p:nvGraphicFramePr>
        <p:xfrm>
          <a:off x="148492" y="132863"/>
          <a:ext cx="11892457" cy="6363445"/>
        </p:xfrm>
        <a:graphic>
          <a:graphicData uri="http://schemas.openxmlformats.org/drawingml/2006/table">
            <a:tbl>
              <a:tblPr/>
              <a:tblGrid>
                <a:gridCol w="521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6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4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1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71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운영사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채권 관리</a:t>
                      </a:r>
                    </a:p>
                  </a:txBody>
                  <a:tcPr marL="91439" marR="9143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김성환</a:t>
                      </a: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2016-12-15</a:t>
                      </a: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960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ko-KR" sz="1000" b="1" dirty="0" smtClean="0"/>
                        <a:t>“</a:t>
                      </a:r>
                      <a:r>
                        <a:rPr lang="ko-KR" altLang="en-US" sz="1000" b="1" dirty="0" smtClean="0"/>
                        <a:t>채권관리 </a:t>
                      </a:r>
                      <a:r>
                        <a:rPr lang="en-US" altLang="ko-KR" sz="1000" b="1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b="1" dirty="0" smtClean="0">
                          <a:sym typeface="Wingdings" pitchFamily="2" charset="2"/>
                        </a:rPr>
                        <a:t>여신</a:t>
                      </a:r>
                      <a:r>
                        <a:rPr lang="en-US" altLang="ko-KR" sz="1000" b="1" dirty="0" smtClean="0">
                          <a:sym typeface="Wingdings" pitchFamily="2" charset="2"/>
                        </a:rPr>
                        <a:t>/</a:t>
                      </a:r>
                      <a:r>
                        <a:rPr lang="ko-KR" altLang="en-US" sz="1000" b="1" dirty="0" smtClean="0">
                          <a:sym typeface="Wingdings" pitchFamily="2" charset="2"/>
                        </a:rPr>
                        <a:t>채권관리</a:t>
                      </a:r>
                      <a:r>
                        <a:rPr lang="en-US" altLang="ko-KR" sz="1000" b="1" dirty="0" smtClean="0">
                          <a:sym typeface="Wingdings" pitchFamily="2" charset="2"/>
                        </a:rPr>
                        <a:t>”</a:t>
                      </a:r>
                      <a:r>
                        <a:rPr lang="ko-KR" altLang="en-US" sz="1000" b="1" dirty="0" smtClean="0">
                          <a:sym typeface="Wingdings" pitchFamily="2" charset="2"/>
                        </a:rPr>
                        <a:t> 화면으로 변경</a:t>
                      </a:r>
                      <a:endParaRPr lang="en-US" altLang="ko-KR" sz="1000" b="1" dirty="0" smtClean="0">
                        <a:sym typeface="Wingdings" pitchFamily="2" charset="2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000" b="1" dirty="0" smtClean="0">
                          <a:sym typeface="Wingdings" pitchFamily="2" charset="2"/>
                        </a:rPr>
                        <a:t>업체별 신용등급</a:t>
                      </a:r>
                      <a:r>
                        <a:rPr lang="en-US" altLang="ko-KR" sz="1000" b="1" dirty="0" smtClean="0">
                          <a:sym typeface="Wingdings" pitchFamily="2" charset="2"/>
                        </a:rPr>
                        <a:t>,</a:t>
                      </a:r>
                      <a:r>
                        <a:rPr lang="en-US" altLang="ko-KR" sz="10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여신금액</a:t>
                      </a:r>
                      <a:r>
                        <a:rPr lang="en-US" altLang="ko-KR" sz="1000" b="1" baseline="0" dirty="0" smtClean="0">
                          <a:sym typeface="Wingdings" pitchFamily="2" charset="2"/>
                        </a:rPr>
                        <a:t>, </a:t>
                      </a: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잔액</a:t>
                      </a:r>
                      <a:r>
                        <a:rPr lang="en-US" altLang="ko-KR" sz="1000" b="1" baseline="0" dirty="0" smtClean="0">
                          <a:sym typeface="Wingdings" pitchFamily="2" charset="2"/>
                        </a:rPr>
                        <a:t>, </a:t>
                      </a: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월평균 매출액 필드 추가</a:t>
                      </a:r>
                      <a:endParaRPr lang="en-US" altLang="ko-KR" sz="1000" b="1" baseline="0" dirty="0" smtClean="0">
                        <a:sym typeface="Wingdings" pitchFamily="2" charset="2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당사 관련 업체의 신용 변동 </a:t>
                      </a:r>
                      <a:r>
                        <a:rPr lang="en-US" altLang="ko-KR" sz="1000" b="1" baseline="0" dirty="0" smtClean="0">
                          <a:sym typeface="Wingdings" pitchFamily="2" charset="2"/>
                        </a:rPr>
                        <a:t>Issue </a:t>
                      </a: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표시 </a:t>
                      </a:r>
                      <a:r>
                        <a:rPr lang="en-US" altLang="ko-KR" sz="1000" b="1" baseline="0" dirty="0" smtClean="0">
                          <a:sym typeface="Wingdings" pitchFamily="2" charset="2"/>
                        </a:rPr>
                        <a:t>(</a:t>
                      </a: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인터페이스</a:t>
                      </a:r>
                      <a:r>
                        <a:rPr lang="en-US" altLang="ko-KR" sz="1000" b="1" baseline="0" dirty="0" smtClean="0">
                          <a:sym typeface="Wingdings" pitchFamily="2" charset="2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여신한도 변경 등록 </a:t>
                      </a:r>
                      <a:r>
                        <a:rPr lang="en-US" altLang="ko-KR" sz="1000" b="1" baseline="0" dirty="0" smtClean="0">
                          <a:sym typeface="Wingdings" pitchFamily="2" charset="2"/>
                        </a:rPr>
                        <a:t>(History </a:t>
                      </a:r>
                      <a:r>
                        <a:rPr lang="ko-KR" altLang="en-US" sz="1000" b="1" baseline="0" dirty="0" smtClean="0">
                          <a:sym typeface="Wingdings" pitchFamily="2" charset="2"/>
                        </a:rPr>
                        <a:t>관리</a:t>
                      </a:r>
                      <a:r>
                        <a:rPr lang="en-US" altLang="ko-KR" sz="1000" b="1" baseline="0" dirty="0" smtClean="0">
                          <a:sym typeface="Wingdings" pitchFamily="2" charset="2"/>
                        </a:rPr>
                        <a:t>)</a:t>
                      </a:r>
                      <a:endParaRPr lang="en-US" altLang="ko-KR" sz="1000" b="1" dirty="0" smtClean="0">
                        <a:sym typeface="Wingdings" pitchFamily="2" charset="2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endParaRPr lang="en-US" altLang="ko-KR" sz="1000" b="1" dirty="0" smtClean="0">
                        <a:sym typeface="Wingdings" pitchFamily="2" charset="2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신용평가회사와 인터페이스 한 데이터를 표기한다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.(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신용등급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신용정보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평균 주문금액은 최근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3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개월 주문금액의 평균값 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세금계산서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VAT </a:t>
                      </a: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포함 기준</a:t>
                      </a: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228600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336059" y="515817"/>
            <a:ext cx="319649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6</a:t>
            </a:r>
            <a:r>
              <a:rPr lang="en-US" altLang="ko-KR" sz="1200" dirty="0" smtClean="0">
                <a:latin typeface="+mn-ea"/>
              </a:rPr>
              <a:t>-1 </a:t>
            </a:r>
            <a:r>
              <a:rPr lang="ko-KR" altLang="en-US" sz="1200" dirty="0" smtClean="0">
                <a:latin typeface="+mn-ea"/>
              </a:rPr>
              <a:t>채권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관리</a:t>
            </a:r>
            <a:endParaRPr lang="en-US" altLang="ko-KR" sz="1200" dirty="0" smtClean="0"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354699"/>
              </p:ext>
            </p:extLst>
          </p:nvPr>
        </p:nvGraphicFramePr>
        <p:xfrm>
          <a:off x="234462" y="1563077"/>
          <a:ext cx="8651632" cy="185485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528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07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97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ysClr val="windowText" lastClr="000000"/>
                          </a:solidFill>
                        </a:rPr>
                        <a:t>최초등록일</a:t>
                      </a:r>
                      <a:endParaRPr lang="ko-KR" altLang="en-US" sz="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최종등록일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매출처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사업자등록번호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여신한도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주문금액 </a:t>
                      </a:r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미정산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, B)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채권잔액</a:t>
                      </a:r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(C)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여신잔액</a:t>
                      </a:r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(A-B-C)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평균회수일</a:t>
                      </a:r>
                      <a:endParaRPr lang="en-US" altLang="ko-KR" sz="6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년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누적</a:t>
                      </a:r>
                      <a:r>
                        <a:rPr lang="en-US" altLang="ko-KR" sz="6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신용변경정보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주문제한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채권이관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 smtClean="0">
                          <a:solidFill>
                            <a:schemeClr val="tx1"/>
                          </a:solidFill>
                        </a:rPr>
                        <a:t>선입금여부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smtClean="0">
                          <a:solidFill>
                            <a:schemeClr val="tx1"/>
                          </a:solidFill>
                        </a:rPr>
                        <a:t>주문제한횟수</a:t>
                      </a:r>
                      <a:endParaRPr lang="ko-KR" altLang="en-US" sz="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7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신용등급</a:t>
                      </a:r>
                      <a:endParaRPr lang="ko-KR" altLang="en-US" sz="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평균주문금액</a:t>
                      </a:r>
                      <a:endParaRPr lang="ko-KR" altLang="en-US" sz="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 smtClean="0"/>
                        <a:t>여신금액 </a:t>
                      </a:r>
                      <a:r>
                        <a:rPr lang="en-US" altLang="ko-KR" sz="600" dirty="0" smtClean="0"/>
                        <a:t>(A)</a:t>
                      </a:r>
                      <a:endParaRPr lang="ko-KR" altLang="en-US" sz="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7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7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84" y="868768"/>
            <a:ext cx="8804548" cy="640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2364029" y="1868232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5580059" y="1527441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9" name="굽은 화살표 8"/>
          <p:cNvSpPr/>
          <p:nvPr/>
        </p:nvSpPr>
        <p:spPr>
          <a:xfrm rot="10800000">
            <a:off x="5693471" y="2625754"/>
            <a:ext cx="833163" cy="145902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86975" y="2300340"/>
            <a:ext cx="513216" cy="290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14" y="2149924"/>
            <a:ext cx="5331683" cy="419340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46014" y="2149924"/>
            <a:ext cx="5331683" cy="42821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673" y="2349290"/>
            <a:ext cx="425820" cy="185812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6089337" y="2226044"/>
            <a:ext cx="195276" cy="17749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76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15742</TotalTime>
  <Words>1099</Words>
  <Application>Microsoft Office PowerPoint</Application>
  <PresentationFormat>와이드스크린</PresentationFormat>
  <Paragraphs>413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Windows 사용자</cp:lastModifiedBy>
  <cp:revision>529</cp:revision>
  <dcterms:created xsi:type="dcterms:W3CDTF">2015-08-15T08:17:05Z</dcterms:created>
  <dcterms:modified xsi:type="dcterms:W3CDTF">2017-02-02T02:16:15Z</dcterms:modified>
</cp:coreProperties>
</file>