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3" r:id="rId2"/>
    <p:sldId id="307" r:id="rId3"/>
    <p:sldId id="308" r:id="rId4"/>
    <p:sldId id="319" r:id="rId5"/>
    <p:sldId id="320" r:id="rId6"/>
    <p:sldId id="325" r:id="rId7"/>
    <p:sldId id="348" r:id="rId8"/>
    <p:sldId id="321" r:id="rId9"/>
    <p:sldId id="322" r:id="rId10"/>
    <p:sldId id="323" r:id="rId11"/>
    <p:sldId id="324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4" r:id="rId29"/>
    <p:sldId id="345" r:id="rId30"/>
    <p:sldId id="346" r:id="rId31"/>
    <p:sldId id="342" r:id="rId32"/>
    <p:sldId id="343" r:id="rId33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FF7C80"/>
    <a:srgbClr val="FF3B3B"/>
    <a:srgbClr val="FF6565"/>
    <a:srgbClr val="000066"/>
    <a:srgbClr val="3A1953"/>
    <a:srgbClr val="CC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6802" autoAdjust="0"/>
  </p:normalViewPr>
  <p:slideViewPr>
    <p:cSldViewPr snapToGrid="0">
      <p:cViewPr varScale="1">
        <p:scale>
          <a:sx n="86" d="100"/>
          <a:sy n="86" d="100"/>
        </p:scale>
        <p:origin x="-678" y="-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4CFA5-33A6-476B-A5CC-106A48FE03E5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DC5E-5B66-4D6B-8FD0-DE675C20E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35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DE326-76DD-4278-A49C-7C86F5ABEAD9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1019F-06F8-4529-9D7D-8E2CF2B32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3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3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5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4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4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7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6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9FAC-1EAD-4280-9686-9CB445A9E28C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6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"/>
          <p:cNvSpPr>
            <a:spLocks noChangeArrowheads="1"/>
          </p:cNvSpPr>
          <p:nvPr/>
        </p:nvSpPr>
        <p:spPr bwMode="auto">
          <a:xfrm>
            <a:off x="3834497" y="420239"/>
            <a:ext cx="47525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문</a:t>
            </a:r>
            <a:r>
              <a:rPr kumimoji="1" lang="ko-KR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  서  정  보</a:t>
            </a:r>
            <a:endParaRPr kumimoji="1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7896"/>
              </p:ext>
            </p:extLst>
          </p:nvPr>
        </p:nvGraphicFramePr>
        <p:xfrm>
          <a:off x="1043608" y="1201238"/>
          <a:ext cx="10334307" cy="8060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60781"/>
                <a:gridCol w="1539139"/>
                <a:gridCol w="1220701"/>
                <a:gridCol w="1400805"/>
                <a:gridCol w="3658642"/>
                <a:gridCol w="1354239"/>
              </a:tblGrid>
              <a:tr h="403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구분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소속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이름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일자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내용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서명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403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비트큐브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이정훈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2016.12.05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최초작성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16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08067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/>
                <a:gridCol w="812800"/>
                <a:gridCol w="1034472"/>
                <a:gridCol w="803564"/>
                <a:gridCol w="932873"/>
                <a:gridCol w="3063053"/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공급사등록요청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팝업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추가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2016-12-05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팝업 상단에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등록 검토 내용 테이블 추가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구분은 라디오 버튼으로 선택되도록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신규사업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협력사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괄호 텍스트 입력 가능하도록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요청 괄호 텍스트 입력 가능하도록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기타 괄호 텍스트 입력 가능하도록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선정 검토 자료는 파일 업로드로 처리요청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필수선택은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구분자에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따라 변경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화면참조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자료의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두번째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칼럼에는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업로드된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파일이 있는 경우에 파일명이 출력되며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다운로드 가능하도록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등록 삭제 버튼 따로 구현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주요품목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Text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입력 가능하도록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공급규모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TEXT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입력 가능하도록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457200" lvl="1" indent="0" latinLnBrk="1">
                        <a:buNone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검토의견 </a:t>
                      </a:r>
                      <a:r>
                        <a:rPr lang="en-US" altLang="ko-KR" sz="1000" b="0" baseline="0" dirty="0" err="1" smtClean="0">
                          <a:latin typeface="+mn-ea"/>
                          <a:ea typeface="+mn-ea"/>
                        </a:rPr>
                        <a:t>TextArea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로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검토자만 입력 가능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차 승인 의견 </a:t>
                      </a:r>
                      <a:r>
                        <a:rPr lang="en-US" altLang="ko-KR" sz="1000" b="0" baseline="0" dirty="0" err="1" smtClean="0">
                          <a:latin typeface="+mn-ea"/>
                          <a:ea typeface="+mn-ea"/>
                        </a:rPr>
                        <a:t>TextArea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로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차 승인자만 입력 가능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최종 승인 의견 </a:t>
                      </a:r>
                      <a:r>
                        <a:rPr lang="en-US" altLang="ko-KR" sz="1000" b="0" baseline="0" dirty="0" err="1" smtClean="0">
                          <a:latin typeface="+mn-ea"/>
                          <a:ea typeface="+mn-ea"/>
                        </a:rPr>
                        <a:t>TextArea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로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최종 승인자만 입력 가능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승인정보는 승인 상태에 따라 표시 되도록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1" y="527234"/>
            <a:ext cx="8699500" cy="5947954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4852582" y="2327731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" name="타원 7"/>
          <p:cNvSpPr/>
          <p:nvPr/>
        </p:nvSpPr>
        <p:spPr>
          <a:xfrm>
            <a:off x="5222228" y="2926446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9" name="타원 8"/>
          <p:cNvSpPr/>
          <p:nvPr/>
        </p:nvSpPr>
        <p:spPr>
          <a:xfrm>
            <a:off x="6903628" y="2924631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0" name="타원 9"/>
          <p:cNvSpPr/>
          <p:nvPr/>
        </p:nvSpPr>
        <p:spPr>
          <a:xfrm>
            <a:off x="5283688" y="4034974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1" name="타원 10"/>
          <p:cNvSpPr/>
          <p:nvPr/>
        </p:nvSpPr>
        <p:spPr>
          <a:xfrm>
            <a:off x="6915661" y="4024090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3" name="타원 12"/>
          <p:cNvSpPr/>
          <p:nvPr/>
        </p:nvSpPr>
        <p:spPr>
          <a:xfrm>
            <a:off x="4852582" y="4339774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4" name="타원 13"/>
          <p:cNvSpPr/>
          <p:nvPr/>
        </p:nvSpPr>
        <p:spPr>
          <a:xfrm>
            <a:off x="4798675" y="4949374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5" name="타원 14"/>
          <p:cNvSpPr/>
          <p:nvPr/>
        </p:nvSpPr>
        <p:spPr>
          <a:xfrm>
            <a:off x="4798675" y="5216074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18" name="타원 17"/>
          <p:cNvSpPr/>
          <p:nvPr/>
        </p:nvSpPr>
        <p:spPr>
          <a:xfrm>
            <a:off x="6979826" y="2369441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2451740" y="3572842"/>
            <a:ext cx="634360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신용등급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480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22041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/>
                <a:gridCol w="812800"/>
                <a:gridCol w="1034472"/>
                <a:gridCol w="803564"/>
                <a:gridCol w="932873"/>
                <a:gridCol w="3063053"/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공급사등록요청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팝업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로직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2016-12-05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저장버튼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수정된 데이터 저장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검토자에게만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승인요청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차 승인자에게 승인 요청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검토자에게만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회수버튼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승인 요청된 데이터를 저장 상태로 변경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검토자에게만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차 승인 또는 최종 승인된 데이터는 처리 불가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반려버튼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데이터를 저장 상태로 변경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차 승인자에게만 노출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승인요청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최종 승인자에게 승인 요청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차 승인자에게만 노출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회수버튼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승인 요청된 데이터를 저장 상태로 변경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차 승인자에게만 노출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최종 승인된 데이터는 처리 불가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반려버튼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데이터를 저장 상태로 변경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최종 승인자에게만 노출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승인 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데이터를 승인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1" y="527234"/>
            <a:ext cx="8699500" cy="5947954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6017356" y="5441043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7" name="타원 16"/>
          <p:cNvSpPr/>
          <p:nvPr/>
        </p:nvSpPr>
        <p:spPr>
          <a:xfrm>
            <a:off x="6616082" y="5441039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8" name="타원 17"/>
          <p:cNvSpPr/>
          <p:nvPr/>
        </p:nvSpPr>
        <p:spPr>
          <a:xfrm>
            <a:off x="7269225" y="5441043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9" name="타원 18"/>
          <p:cNvSpPr/>
          <p:nvPr/>
        </p:nvSpPr>
        <p:spPr>
          <a:xfrm>
            <a:off x="6017356" y="5809343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20" name="타원 19"/>
          <p:cNvSpPr/>
          <p:nvPr/>
        </p:nvSpPr>
        <p:spPr>
          <a:xfrm>
            <a:off x="6616082" y="5740400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21" name="타원 20"/>
          <p:cNvSpPr/>
          <p:nvPr/>
        </p:nvSpPr>
        <p:spPr>
          <a:xfrm>
            <a:off x="7263821" y="5782129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22" name="타원 21"/>
          <p:cNvSpPr/>
          <p:nvPr/>
        </p:nvSpPr>
        <p:spPr>
          <a:xfrm>
            <a:off x="5995662" y="6143172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23" name="타원 22"/>
          <p:cNvSpPr/>
          <p:nvPr/>
        </p:nvSpPr>
        <p:spPr>
          <a:xfrm>
            <a:off x="6621629" y="6143172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2451740" y="3572842"/>
            <a:ext cx="634360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신용등급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27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3889" y="2291766"/>
            <a:ext cx="9235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err="1" smtClean="0"/>
              <a:t>고객사</a:t>
            </a:r>
            <a:r>
              <a:rPr lang="ko-KR" altLang="en-US" sz="9600" dirty="0" smtClean="0"/>
              <a:t> 장바구니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0273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26162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/>
                <a:gridCol w="812800"/>
                <a:gridCol w="1034472"/>
                <a:gridCol w="803564"/>
                <a:gridCol w="932873"/>
                <a:gridCol w="3063053"/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2016-12-12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여신금액이 존재하는 경우 출력필요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잔액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여신금액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– (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미정산금액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주문진행금액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주문 신청 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주문이 진행되지 않는 경우 안내 팝업 출력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 l="17761" t="11751" r="13015" b="8806"/>
          <a:stretch>
            <a:fillRect/>
          </a:stretch>
        </p:blipFill>
        <p:spPr bwMode="auto">
          <a:xfrm>
            <a:off x="203396" y="1049773"/>
            <a:ext cx="8715436" cy="562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그룹 14"/>
          <p:cNvGrpSpPr/>
          <p:nvPr/>
        </p:nvGrpSpPr>
        <p:grpSpPr>
          <a:xfrm>
            <a:off x="1694554" y="3773433"/>
            <a:ext cx="3119333" cy="445434"/>
            <a:chOff x="1748984" y="3827863"/>
            <a:chExt cx="3119333" cy="445434"/>
          </a:xfrm>
        </p:grpSpPr>
        <p:sp>
          <p:nvSpPr>
            <p:cNvPr id="16" name="TextBox 15"/>
            <p:cNvSpPr txBox="1"/>
            <p:nvPr/>
          </p:nvSpPr>
          <p:spPr>
            <a:xfrm>
              <a:off x="1748984" y="4042465"/>
              <a:ext cx="23943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tx2"/>
                  </a:solidFill>
                </a:rPr>
                <a:t>* </a:t>
              </a:r>
              <a:r>
                <a:rPr lang="ko-KR" altLang="en-US" sz="900" b="1" dirty="0" smtClean="0">
                  <a:solidFill>
                    <a:schemeClr val="tx2"/>
                  </a:solidFill>
                </a:rPr>
                <a:t>신용 구매 잔액</a:t>
              </a:r>
              <a:r>
                <a:rPr lang="en-US" altLang="ko-KR" sz="900" b="1" dirty="0" smtClean="0">
                  <a:solidFill>
                    <a:schemeClr val="tx2"/>
                  </a:solidFill>
                </a:rPr>
                <a:t>(</a:t>
              </a:r>
              <a:r>
                <a:rPr lang="ko-KR" altLang="en-US" sz="900" b="1" dirty="0" smtClean="0">
                  <a:solidFill>
                    <a:schemeClr val="tx2"/>
                  </a:solidFill>
                </a:rPr>
                <a:t>채무</a:t>
              </a:r>
              <a:r>
                <a:rPr lang="en-US" altLang="ko-KR" sz="900" b="1" dirty="0" smtClean="0">
                  <a:solidFill>
                    <a:schemeClr val="tx2"/>
                  </a:solidFill>
                </a:rPr>
                <a:t>, </a:t>
              </a:r>
              <a:r>
                <a:rPr lang="ko-KR" altLang="en-US" sz="900" b="1" dirty="0" smtClean="0">
                  <a:solidFill>
                    <a:schemeClr val="tx2"/>
                  </a:solidFill>
                </a:rPr>
                <a:t>주문 금액 제외</a:t>
              </a:r>
              <a:r>
                <a:rPr lang="en-US" altLang="ko-KR" sz="900" b="1" dirty="0" smtClean="0">
                  <a:solidFill>
                    <a:schemeClr val="tx2"/>
                  </a:solidFill>
                </a:rPr>
                <a:t>) </a:t>
              </a:r>
              <a:endParaRPr lang="ko-KR" altLang="en-US" sz="900" b="1" dirty="0">
                <a:solidFill>
                  <a:schemeClr val="tx2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3905120" y="3827863"/>
              <a:ext cx="963197" cy="427957"/>
              <a:chOff x="4214811" y="3715423"/>
              <a:chExt cx="1071569" cy="570832"/>
            </a:xfrm>
          </p:grpSpPr>
          <p:sp>
            <p:nvSpPr>
              <p:cNvPr id="26" name="직사각형 25"/>
              <p:cNvSpPr/>
              <p:nvPr/>
            </p:nvSpPr>
            <p:spPr>
              <a:xfrm rot="10800000" flipV="1">
                <a:off x="4214811" y="4012771"/>
                <a:ext cx="1071569" cy="2734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900" b="1" dirty="0" smtClean="0">
                    <a:solidFill>
                      <a:schemeClr val="tx2"/>
                    </a:solidFill>
                  </a:rPr>
                  <a:t>10,000,000</a:t>
                </a:r>
                <a:r>
                  <a:rPr lang="ko-KR" altLang="en-US" sz="900" b="1" dirty="0" smtClean="0">
                    <a:solidFill>
                      <a:schemeClr val="tx2"/>
                    </a:solidFill>
                  </a:rPr>
                  <a:t>원</a:t>
                </a:r>
                <a:endParaRPr lang="ko-KR" altLang="en-US" sz="9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 rot="10800000" flipV="1">
                <a:off x="4214811" y="3715423"/>
                <a:ext cx="1071569" cy="2734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900" b="1" dirty="0" smtClean="0">
                    <a:solidFill>
                      <a:schemeClr val="tx2"/>
                    </a:solidFill>
                  </a:rPr>
                  <a:t>10,000,000</a:t>
                </a:r>
                <a:r>
                  <a:rPr lang="ko-KR" altLang="en-US" sz="900" b="1" dirty="0" smtClean="0">
                    <a:solidFill>
                      <a:schemeClr val="tx2"/>
                    </a:solidFill>
                  </a:rPr>
                  <a:t>원</a:t>
                </a:r>
                <a:endParaRPr lang="ko-KR" altLang="en-US" sz="9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748984" y="3840003"/>
              <a:ext cx="25138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tx2"/>
                  </a:solidFill>
                </a:rPr>
                <a:t>* </a:t>
              </a:r>
              <a:r>
                <a:rPr lang="ko-KR" altLang="en-US" sz="900" b="1" dirty="0" smtClean="0">
                  <a:solidFill>
                    <a:schemeClr val="tx2"/>
                  </a:solidFill>
                </a:rPr>
                <a:t>자재 신용 구매 한도</a:t>
              </a:r>
              <a:endParaRPr lang="en-US" altLang="ko-KR" sz="900" b="1" dirty="0" smtClean="0">
                <a:solidFill>
                  <a:schemeClr val="tx2"/>
                </a:solidFill>
              </a:endParaRPr>
            </a:p>
          </p:txBody>
        </p:sp>
      </p:grpSp>
      <p:sp>
        <p:nvSpPr>
          <p:cNvPr id="13" name="타원 12"/>
          <p:cNvSpPr/>
          <p:nvPr/>
        </p:nvSpPr>
        <p:spPr>
          <a:xfrm>
            <a:off x="1694554" y="3671273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8" name="타원 27"/>
          <p:cNvSpPr/>
          <p:nvPr/>
        </p:nvSpPr>
        <p:spPr>
          <a:xfrm>
            <a:off x="6146811" y="3823673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9" name="타원 28"/>
          <p:cNvSpPr/>
          <p:nvPr/>
        </p:nvSpPr>
        <p:spPr>
          <a:xfrm>
            <a:off x="7115640" y="3823673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30" name="타원 29"/>
          <p:cNvSpPr/>
          <p:nvPr/>
        </p:nvSpPr>
        <p:spPr>
          <a:xfrm>
            <a:off x="7540183" y="4661873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657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11028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/>
                <a:gridCol w="812800"/>
                <a:gridCol w="1034472"/>
                <a:gridCol w="803564"/>
                <a:gridCol w="932873"/>
                <a:gridCol w="3063053"/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안내 팝업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2016-12-12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주문제한시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출력되는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팝업창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닫기 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닫기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여신초과 주문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요청시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출력되는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팝업창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선입금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주문 화면으로 이동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닫기 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닫기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16329" y="755923"/>
            <a:ext cx="4808814" cy="194373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2839" y="767354"/>
            <a:ext cx="4809600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/>
              <a:t>Alert</a:t>
            </a:r>
            <a:endParaRPr lang="ko-KR" altLang="en-US" sz="1000" b="1" dirty="0"/>
          </a:p>
        </p:txBody>
      </p:sp>
      <p:sp>
        <p:nvSpPr>
          <p:cNvPr id="19" name="곱셈 기호 18"/>
          <p:cNvSpPr/>
          <p:nvPr/>
        </p:nvSpPr>
        <p:spPr>
          <a:xfrm>
            <a:off x="4932419" y="771876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72190" y="2344876"/>
            <a:ext cx="697092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</a:t>
            </a:r>
            <a:r>
              <a:rPr lang="ko-KR" altLang="en-US" sz="800" dirty="0"/>
              <a:t>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7320" y="1159902"/>
            <a:ext cx="4474537" cy="973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" </a:t>
            </a:r>
            <a:r>
              <a:rPr lang="en-US" altLang="ko-KR" sz="1400" dirty="0" err="1">
                <a:solidFill>
                  <a:schemeClr val="tx1"/>
                </a:solidFill>
              </a:rPr>
              <a:t>ooo</a:t>
            </a:r>
            <a:r>
              <a:rPr lang="en-US" altLang="ko-KR" sz="1400" dirty="0">
                <a:solidFill>
                  <a:schemeClr val="tx1"/>
                </a:solidFill>
              </a:rPr>
              <a:t> " </a:t>
            </a:r>
            <a:r>
              <a:rPr lang="ko-KR" altLang="en-US" sz="1400" dirty="0">
                <a:solidFill>
                  <a:schemeClr val="tx1"/>
                </a:solidFill>
              </a:rPr>
              <a:t>는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은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주문제한 상태 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SK</a:t>
            </a:r>
            <a:r>
              <a:rPr lang="ko-KR" altLang="en-US" sz="1400" dirty="0" err="1">
                <a:solidFill>
                  <a:schemeClr val="tx1"/>
                </a:solidFill>
              </a:rPr>
              <a:t>텔레시스</a:t>
            </a:r>
            <a:r>
              <a:rPr lang="ko-KR" altLang="en-US" sz="1400" dirty="0">
                <a:solidFill>
                  <a:schemeClr val="tx1"/>
                </a:solidFill>
              </a:rPr>
              <a:t> 채권 담당자에게 문의해 주시길 바랍니다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송태리</a:t>
            </a:r>
            <a:r>
              <a:rPr lang="ko-KR" altLang="en-US" sz="1400" dirty="0">
                <a:solidFill>
                  <a:schemeClr val="tx1"/>
                </a:solidFill>
              </a:rPr>
              <a:t> 대리 </a:t>
            </a:r>
            <a:r>
              <a:rPr lang="en-US" altLang="ko-KR" sz="1400" dirty="0">
                <a:solidFill>
                  <a:schemeClr val="tx1"/>
                </a:solidFill>
              </a:rPr>
              <a:t>02-2129-2049)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09028" y="3453454"/>
            <a:ext cx="7069457" cy="194373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5539" y="3464885"/>
            <a:ext cx="7070400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/>
              <a:t>Alert</a:t>
            </a:r>
            <a:endParaRPr lang="ko-KR" altLang="en-US" sz="1000" b="1" dirty="0"/>
          </a:p>
        </p:txBody>
      </p:sp>
      <p:sp>
        <p:nvSpPr>
          <p:cNvPr id="47" name="곱셈 기호 46"/>
          <p:cNvSpPr/>
          <p:nvPr/>
        </p:nvSpPr>
        <p:spPr>
          <a:xfrm>
            <a:off x="7251076" y="3469407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872663" y="5042407"/>
            <a:ext cx="697092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</a:t>
            </a:r>
            <a:r>
              <a:rPr lang="ko-KR" altLang="en-US" sz="800" dirty="0"/>
              <a:t>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80019" y="3857433"/>
            <a:ext cx="6724295" cy="1184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 " </a:t>
            </a:r>
            <a:r>
              <a:rPr lang="en-US" altLang="ko-KR" sz="1400" dirty="0" err="1">
                <a:solidFill>
                  <a:schemeClr val="tx1"/>
                </a:solidFill>
              </a:rPr>
              <a:t>ooo</a:t>
            </a:r>
            <a:r>
              <a:rPr lang="en-US" altLang="ko-KR" sz="1400" dirty="0">
                <a:solidFill>
                  <a:schemeClr val="tx1"/>
                </a:solidFill>
              </a:rPr>
              <a:t> " </a:t>
            </a:r>
            <a:r>
              <a:rPr lang="ko-KR" altLang="en-US" sz="1400" dirty="0">
                <a:solidFill>
                  <a:schemeClr val="tx1"/>
                </a:solidFill>
              </a:rPr>
              <a:t>는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은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신용구매 가능 잔액이 없습니다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선입금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대상 금액은 </a:t>
            </a:r>
            <a:r>
              <a:rPr lang="en-US" altLang="ko-KR" sz="1400" dirty="0" err="1">
                <a:solidFill>
                  <a:schemeClr val="tx1"/>
                </a:solidFill>
              </a:rPr>
              <a:t>Okplaza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구매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 err="1">
                <a:solidFill>
                  <a:schemeClr val="tx1"/>
                </a:solidFill>
              </a:rPr>
              <a:t>선입금</a:t>
            </a:r>
            <a:r>
              <a:rPr lang="ko-KR" altLang="en-US" sz="1400" dirty="0">
                <a:solidFill>
                  <a:schemeClr val="tx1"/>
                </a:solidFill>
              </a:rPr>
              <a:t> 주문 내역에서 </a:t>
            </a:r>
            <a:r>
              <a:rPr lang="ko-KR" altLang="en-US" sz="1400" dirty="0" smtClean="0">
                <a:solidFill>
                  <a:schemeClr val="tx1"/>
                </a:solidFill>
              </a:rPr>
              <a:t>확인해 </a:t>
            </a:r>
            <a:r>
              <a:rPr lang="ko-KR" altLang="en-US" sz="1400" dirty="0">
                <a:solidFill>
                  <a:schemeClr val="tx1"/>
                </a:solidFill>
              </a:rPr>
              <a:t>주시길 바랍니다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자세한 </a:t>
            </a:r>
            <a:r>
              <a:rPr lang="ko-KR" altLang="en-US" sz="1400" dirty="0">
                <a:solidFill>
                  <a:schemeClr val="tx1"/>
                </a:solidFill>
              </a:rPr>
              <a:t>사항은 </a:t>
            </a:r>
            <a:r>
              <a:rPr lang="en-US" altLang="ko-KR" sz="1400" dirty="0">
                <a:solidFill>
                  <a:schemeClr val="tx1"/>
                </a:solidFill>
              </a:rPr>
              <a:t>SK</a:t>
            </a:r>
            <a:r>
              <a:rPr lang="ko-KR" altLang="en-US" sz="1400" dirty="0" err="1">
                <a:solidFill>
                  <a:schemeClr val="tx1"/>
                </a:solidFill>
              </a:rPr>
              <a:t>텔레시스</a:t>
            </a:r>
            <a:r>
              <a:rPr lang="ko-KR" altLang="en-US" sz="1400" dirty="0">
                <a:solidFill>
                  <a:schemeClr val="tx1"/>
                </a:solidFill>
              </a:rPr>
              <a:t> 채권 담당자에게 문의해 </a:t>
            </a:r>
            <a:r>
              <a:rPr lang="ko-KR" altLang="en-US" sz="1400" dirty="0" smtClean="0">
                <a:solidFill>
                  <a:schemeClr val="tx1"/>
                </a:solidFill>
              </a:rPr>
              <a:t>주시길 </a:t>
            </a:r>
            <a:r>
              <a:rPr lang="ko-KR" altLang="en-US" sz="1400" dirty="0">
                <a:solidFill>
                  <a:schemeClr val="tx1"/>
                </a:solidFill>
              </a:rPr>
              <a:t>바랍니다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송태리</a:t>
            </a:r>
            <a:r>
              <a:rPr lang="ko-KR" altLang="en-US" sz="1400" dirty="0">
                <a:solidFill>
                  <a:schemeClr val="tx1"/>
                </a:solidFill>
              </a:rPr>
              <a:t> 대리 </a:t>
            </a:r>
            <a:r>
              <a:rPr lang="en-US" altLang="ko-KR" sz="1400" dirty="0">
                <a:solidFill>
                  <a:schemeClr val="tx1"/>
                </a:solidFill>
              </a:rPr>
              <a:t>02-2129-2049)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620805" y="5042406"/>
            <a:ext cx="996767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err="1" smtClean="0"/>
              <a:t>선입금</a:t>
            </a:r>
            <a:r>
              <a:rPr lang="ko-KR" altLang="en-US" sz="800" dirty="0" smtClean="0"/>
              <a:t> 내역</a:t>
            </a:r>
            <a:endParaRPr lang="ko-KR" altLang="en-US" sz="800" dirty="0"/>
          </a:p>
        </p:txBody>
      </p:sp>
      <p:sp>
        <p:nvSpPr>
          <p:cNvPr id="51" name="타원 50"/>
          <p:cNvSpPr/>
          <p:nvPr/>
        </p:nvSpPr>
        <p:spPr>
          <a:xfrm>
            <a:off x="327836" y="641623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2" name="타원 51"/>
          <p:cNvSpPr/>
          <p:nvPr/>
        </p:nvSpPr>
        <p:spPr>
          <a:xfrm>
            <a:off x="314025" y="3339154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2377187" y="2230576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4" name="타원 53"/>
          <p:cNvSpPr/>
          <p:nvPr/>
        </p:nvSpPr>
        <p:spPr>
          <a:xfrm>
            <a:off x="2525802" y="4922381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5" name="타원 54"/>
          <p:cNvSpPr/>
          <p:nvPr/>
        </p:nvSpPr>
        <p:spPr>
          <a:xfrm>
            <a:off x="3777660" y="4922381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1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5665" y="1965186"/>
            <a:ext cx="96680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err="1" smtClean="0"/>
              <a:t>고객사</a:t>
            </a:r>
            <a:r>
              <a:rPr lang="ko-KR" altLang="en-US" sz="9600" dirty="0" smtClean="0"/>
              <a:t> </a:t>
            </a:r>
            <a:endParaRPr lang="en-US" altLang="ko-KR" sz="9600" dirty="0" smtClean="0"/>
          </a:p>
          <a:p>
            <a:r>
              <a:rPr lang="ko-KR" altLang="en-US" sz="9600" dirty="0" err="1" smtClean="0"/>
              <a:t>선입금</a:t>
            </a:r>
            <a:r>
              <a:rPr lang="ko-KR" altLang="en-US" sz="9600" dirty="0" smtClean="0"/>
              <a:t> 주문 내역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8534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008436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/>
                <a:gridCol w="812800"/>
                <a:gridCol w="1034472"/>
                <a:gridCol w="803564"/>
                <a:gridCol w="932873"/>
                <a:gridCol w="3063053"/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선입금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주문 내역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2016-11-30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주문취소 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주문 취소 처리 기능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선택된 데이터에 대해서만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조회 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검색 조건에 맞는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선입금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주문 내역 조회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선입금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주문 내역에 대한 공급가액과 부가세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최종 금액 정보를 표시하는 영역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상품명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상품 상세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DIV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호출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주문취소 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해당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주문건에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대해 주문 취소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941279"/>
              </p:ext>
            </p:extLst>
          </p:nvPr>
        </p:nvGraphicFramePr>
        <p:xfrm>
          <a:off x="278394" y="1029457"/>
          <a:ext cx="8365013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793"/>
                <a:gridCol w="1436584"/>
                <a:gridCol w="712519"/>
                <a:gridCol w="2268187"/>
                <a:gridCol w="1167224"/>
                <a:gridCol w="1717706"/>
              </a:tblGrid>
              <a:tr h="242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주문일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</a:rPr>
                        <a:t>공사명</a:t>
                      </a:r>
                      <a:endParaRPr lang="ko-KR" alt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2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주문자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89899"/>
              </p:ext>
            </p:extLst>
          </p:nvPr>
        </p:nvGraphicFramePr>
        <p:xfrm>
          <a:off x="280197" y="457777"/>
          <a:ext cx="8379451" cy="472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/>
                <a:gridCol w="1490092"/>
                <a:gridCol w="5383048"/>
              </a:tblGrid>
              <a:tr h="472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선입금주문내역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8070661" y="592062"/>
            <a:ext cx="540088" cy="31137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조회</a:t>
            </a:r>
            <a:endParaRPr lang="ko-KR" altLang="en-US" sz="900" dirty="0"/>
          </a:p>
        </p:txBody>
      </p:sp>
      <p:sp>
        <p:nvSpPr>
          <p:cNvPr id="49" name="직사각형 43"/>
          <p:cNvSpPr>
            <a:spLocks noChangeArrowheads="1"/>
          </p:cNvSpPr>
          <p:nvPr/>
        </p:nvSpPr>
        <p:spPr bwMode="auto">
          <a:xfrm>
            <a:off x="1374606" y="1067633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7344" y="6444342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33" name="직사각형 43"/>
          <p:cNvSpPr>
            <a:spLocks noChangeArrowheads="1"/>
          </p:cNvSpPr>
          <p:nvPr/>
        </p:nvSpPr>
        <p:spPr bwMode="auto">
          <a:xfrm>
            <a:off x="1374602" y="1307121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4" name="직사각형 43"/>
          <p:cNvSpPr>
            <a:spLocks noChangeArrowheads="1"/>
          </p:cNvSpPr>
          <p:nvPr/>
        </p:nvSpPr>
        <p:spPr bwMode="auto">
          <a:xfrm>
            <a:off x="6957302" y="1067633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369" y="1041279"/>
            <a:ext cx="2070191" cy="2123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027" y="1280584"/>
            <a:ext cx="1165373" cy="227020"/>
          </a:xfrm>
          <a:prstGeom prst="rect">
            <a:avLst/>
          </a:prstGeom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4" cstate="print"/>
          <a:srcRect l="17656" t="76290" r="18862" b="14597"/>
          <a:stretch>
            <a:fillRect/>
          </a:stretch>
        </p:blipFill>
        <p:spPr bwMode="auto">
          <a:xfrm>
            <a:off x="1338945" y="1551148"/>
            <a:ext cx="7315348" cy="58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직사각형 37"/>
          <p:cNvSpPr/>
          <p:nvPr/>
        </p:nvSpPr>
        <p:spPr>
          <a:xfrm>
            <a:off x="245577" y="1584582"/>
            <a:ext cx="1093367" cy="501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선입금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주문 총계</a:t>
            </a:r>
            <a:endParaRPr lang="ko-KR" altLang="en-US" sz="1200" b="1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441110"/>
              </p:ext>
            </p:extLst>
          </p:nvPr>
        </p:nvGraphicFramePr>
        <p:xfrm>
          <a:off x="367848" y="2278453"/>
          <a:ext cx="8242899" cy="4110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45"/>
                <a:gridCol w="951553"/>
                <a:gridCol w="1268584"/>
                <a:gridCol w="2135292"/>
                <a:gridCol w="819267"/>
                <a:gridCol w="819267"/>
                <a:gridCol w="819267"/>
                <a:gridCol w="1005924"/>
              </a:tblGrid>
              <a:tr h="40680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공사명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주문자명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주문상품정보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단가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공급가액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680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주문자명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1,900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190,000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80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주문자명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1235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1,901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192,001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80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주문자명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1236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1,902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194,004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80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주문자명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1237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1,903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196,009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80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주문자명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1238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1,904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198,016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80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주문자명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1239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1,905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200,025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80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주문자명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1240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106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1,906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202,036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80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주문자명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1241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107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1,907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204,049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806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주문자명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1242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1,908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206,064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78" y="2399242"/>
            <a:ext cx="200870" cy="15521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78" y="2807982"/>
            <a:ext cx="200870" cy="15521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78" y="3625462"/>
            <a:ext cx="200870" cy="15521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78" y="3216722"/>
            <a:ext cx="200870" cy="155217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78" y="4034202"/>
            <a:ext cx="200870" cy="155217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78" y="4442942"/>
            <a:ext cx="200870" cy="155217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78" y="5669162"/>
            <a:ext cx="200870" cy="15521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78" y="4851682"/>
            <a:ext cx="200870" cy="155217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78" y="5260422"/>
            <a:ext cx="200870" cy="15521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78" y="6077901"/>
            <a:ext cx="200870" cy="155217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7206343" y="592058"/>
            <a:ext cx="773014" cy="31137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주문취소</a:t>
            </a:r>
            <a:endParaRPr lang="ko-KR" altLang="en-US" sz="9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7693954" y="2763368"/>
            <a:ext cx="697092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주문취</a:t>
            </a:r>
            <a:r>
              <a:rPr lang="ko-KR" altLang="en-US" sz="800" dirty="0"/>
              <a:t>소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693954" y="6043623"/>
            <a:ext cx="697092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주문취</a:t>
            </a:r>
            <a:r>
              <a:rPr lang="ko-KR" altLang="en-US" sz="800" dirty="0"/>
              <a:t>소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693954" y="3173400"/>
            <a:ext cx="697092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주문취</a:t>
            </a:r>
            <a:r>
              <a:rPr lang="ko-KR" altLang="en-US" sz="800" dirty="0"/>
              <a:t>소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693954" y="3583432"/>
            <a:ext cx="697092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주문취</a:t>
            </a:r>
            <a:r>
              <a:rPr lang="ko-KR" altLang="en-US" sz="800" dirty="0"/>
              <a:t>소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93954" y="3993464"/>
            <a:ext cx="697092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주문취</a:t>
            </a:r>
            <a:r>
              <a:rPr lang="ko-KR" altLang="en-US" sz="800" dirty="0"/>
              <a:t>소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693954" y="4403496"/>
            <a:ext cx="697092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주문취</a:t>
            </a:r>
            <a:r>
              <a:rPr lang="ko-KR" altLang="en-US" sz="800" dirty="0"/>
              <a:t>소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7693954" y="4813528"/>
            <a:ext cx="697092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주문취</a:t>
            </a:r>
            <a:r>
              <a:rPr lang="ko-KR" altLang="en-US" sz="800" dirty="0"/>
              <a:t>소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693954" y="5223560"/>
            <a:ext cx="697092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주문취</a:t>
            </a:r>
            <a:r>
              <a:rPr lang="ko-KR" altLang="en-US" sz="800" dirty="0"/>
              <a:t>소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693954" y="5633592"/>
            <a:ext cx="697092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주문취</a:t>
            </a:r>
            <a:r>
              <a:rPr lang="ko-KR" altLang="en-US" sz="800" dirty="0"/>
              <a:t>소</a:t>
            </a:r>
          </a:p>
        </p:txBody>
      </p:sp>
      <p:sp>
        <p:nvSpPr>
          <p:cNvPr id="74" name="타원 73"/>
          <p:cNvSpPr/>
          <p:nvPr/>
        </p:nvSpPr>
        <p:spPr>
          <a:xfrm>
            <a:off x="7111340" y="477758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5" name="타원 74"/>
          <p:cNvSpPr/>
          <p:nvPr/>
        </p:nvSpPr>
        <p:spPr>
          <a:xfrm>
            <a:off x="7996636" y="476545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76" name="타원 75"/>
          <p:cNvSpPr/>
          <p:nvPr/>
        </p:nvSpPr>
        <p:spPr>
          <a:xfrm>
            <a:off x="2934779" y="2133780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77" name="타원 76"/>
          <p:cNvSpPr/>
          <p:nvPr/>
        </p:nvSpPr>
        <p:spPr>
          <a:xfrm>
            <a:off x="7571971" y="2170642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1338945" y="1470282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574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56" y="2284675"/>
            <a:ext cx="121302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err="1" smtClean="0"/>
              <a:t>운영사</a:t>
            </a:r>
            <a:r>
              <a:rPr lang="ko-KR" altLang="en-US" sz="9600" dirty="0" smtClean="0"/>
              <a:t> 채권현황 수정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405889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137277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/>
                <a:gridCol w="812800"/>
                <a:gridCol w="1034472"/>
                <a:gridCol w="803564"/>
                <a:gridCol w="932873"/>
                <a:gridCol w="3063053"/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재권채무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채권현황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2016-11-30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페이지 타이틀 변경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채권현황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채권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여신 종합 현황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영역 추가 변경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여신 영역 추가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채권 영역은 기존 기능 그대로 유지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여신 영역 추가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숫자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상세 팝업 호출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/>
          <a:srcRect t="13333" r="2586" b="44444"/>
          <a:stretch>
            <a:fillRect/>
          </a:stretch>
        </p:blipFill>
        <p:spPr bwMode="auto">
          <a:xfrm>
            <a:off x="170738" y="489155"/>
            <a:ext cx="8733776" cy="278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 cstate="print"/>
          <a:srcRect t="55555" r="2586" b="18889"/>
          <a:stretch>
            <a:fillRect/>
          </a:stretch>
        </p:blipFill>
        <p:spPr bwMode="auto">
          <a:xfrm>
            <a:off x="928662" y="3286124"/>
            <a:ext cx="779446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Box 53"/>
          <p:cNvSpPr txBox="1"/>
          <p:nvPr/>
        </p:nvSpPr>
        <p:spPr>
          <a:xfrm>
            <a:off x="438122" y="3182779"/>
            <a:ext cx="17053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채권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여신 현황</a:t>
            </a:r>
            <a:endParaRPr lang="ko-KR" altLang="en-US" sz="10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1142976" y="4572008"/>
          <a:ext cx="7500990" cy="101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990"/>
                <a:gridCol w="1736340"/>
                <a:gridCol w="1150947"/>
                <a:gridCol w="962429"/>
                <a:gridCol w="962429"/>
                <a:gridCol w="962429"/>
                <a:gridCol w="962426"/>
              </a:tblGrid>
              <a:tr h="108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여신한도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주문금액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미정산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7,000,0000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6,000,000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8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여신잔액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7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여신한도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초과 업체 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471128" y="3468539"/>
          <a:ext cx="595274" cy="210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74"/>
              </a:tblGrid>
              <a:tr h="210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구 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채권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0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여신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 cstate="print"/>
          <a:srcRect t="81111" r="2586"/>
          <a:stretch>
            <a:fillRect/>
          </a:stretch>
        </p:blipFill>
        <p:spPr bwMode="auto">
          <a:xfrm>
            <a:off x="263948" y="5682382"/>
            <a:ext cx="8508847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" name="타원 60"/>
          <p:cNvSpPr/>
          <p:nvPr/>
        </p:nvSpPr>
        <p:spPr>
          <a:xfrm>
            <a:off x="274833" y="1260316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2" name="타원 61"/>
          <p:cNvSpPr/>
          <p:nvPr/>
        </p:nvSpPr>
        <p:spPr>
          <a:xfrm>
            <a:off x="343119" y="3086100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8" name="타원 67"/>
          <p:cNvSpPr/>
          <p:nvPr/>
        </p:nvSpPr>
        <p:spPr>
          <a:xfrm>
            <a:off x="1100785" y="3305889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4" name="타원 73"/>
          <p:cNvSpPr/>
          <p:nvPr/>
        </p:nvSpPr>
        <p:spPr>
          <a:xfrm>
            <a:off x="1063180" y="4457708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5" name="타원 74"/>
          <p:cNvSpPr/>
          <p:nvPr/>
        </p:nvSpPr>
        <p:spPr>
          <a:xfrm>
            <a:off x="1158182" y="5165280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185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03618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/>
                <a:gridCol w="812800"/>
                <a:gridCol w="1034472"/>
                <a:gridCol w="803564"/>
                <a:gridCol w="932873"/>
                <a:gridCol w="3063053"/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재권채무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채권현황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여신한도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2016-11-30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그리드의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내용을 엑셀파일로 다운로드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여신한도 추가 주문에 대한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그리드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닫기 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닫기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16328" y="755921"/>
            <a:ext cx="7421386" cy="39902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2840" y="767355"/>
            <a:ext cx="7414874" cy="237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여신한도</a:t>
            </a:r>
            <a:endParaRPr lang="ko-KR" altLang="en-US" sz="1000" b="1" dirty="0"/>
          </a:p>
        </p:txBody>
      </p:sp>
      <p:sp>
        <p:nvSpPr>
          <p:cNvPr id="16" name="곱셈 기호 15"/>
          <p:cNvSpPr/>
          <p:nvPr/>
        </p:nvSpPr>
        <p:spPr>
          <a:xfrm>
            <a:off x="7584667" y="759787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81731" y="4351806"/>
            <a:ext cx="697092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18" name="타원 17"/>
          <p:cNvSpPr/>
          <p:nvPr/>
        </p:nvSpPr>
        <p:spPr>
          <a:xfrm>
            <a:off x="3686728" y="4223368"/>
            <a:ext cx="19000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824"/>
              </p:ext>
            </p:extLst>
          </p:nvPr>
        </p:nvGraphicFramePr>
        <p:xfrm>
          <a:off x="534671" y="1448832"/>
          <a:ext cx="7049995" cy="253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622"/>
                <a:gridCol w="2176068"/>
                <a:gridCol w="1847236"/>
                <a:gridCol w="1037805"/>
                <a:gridCol w="893264"/>
              </a:tblGrid>
              <a:tr h="423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구매사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공사명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주문자명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주문상품정보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단가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금액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23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티씨엠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주문자명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b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규격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0.8M SMA(Ma)-SMB(Fe)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공급사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공급사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(1,900)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190,000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3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네트웍스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주문자명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1235</a:t>
                      </a:r>
                      <a:b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규격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0.8M SMA(Ma)-SMB(Fe)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공급사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공급사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(1,901)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192,001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3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제일정보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주문자명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1236</a:t>
                      </a:r>
                      <a:b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규격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0.8M SMA(Ma)-SMB(Fe)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공급사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공급사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(1,902)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194,004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3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정보통신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주문자명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1237</a:t>
                      </a:r>
                      <a:b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규격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0.8M SMA(Ma)-SMB(Fe)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공급사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공급사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(1,903)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196,009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3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하나로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주문자명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1238</a:t>
                      </a:r>
                      <a:b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규격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0.8M SMA(Ma)-SMB(Fe)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공급사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공급사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</a:p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(1,904)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198,016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479083" y="1334532"/>
            <a:ext cx="19000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3611495" y="3998918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87575" y="1090089"/>
            <a:ext cx="697092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엑셀다</a:t>
            </a:r>
            <a:r>
              <a:rPr lang="ko-KR" altLang="en-US" sz="800" dirty="0"/>
              <a:t>운</a:t>
            </a:r>
          </a:p>
        </p:txBody>
      </p:sp>
      <p:sp>
        <p:nvSpPr>
          <p:cNvPr id="25" name="타원 24"/>
          <p:cNvSpPr/>
          <p:nvPr/>
        </p:nvSpPr>
        <p:spPr>
          <a:xfrm>
            <a:off x="6792572" y="986188"/>
            <a:ext cx="19000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732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3889" y="2291766"/>
            <a:ext cx="96680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err="1" smtClean="0"/>
              <a:t>구매사</a:t>
            </a:r>
            <a:r>
              <a:rPr lang="ko-KR" altLang="en-US" sz="9600" dirty="0" smtClean="0"/>
              <a:t> 승인 요청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862042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3984" y="2284675"/>
            <a:ext cx="9235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err="1" smtClean="0"/>
              <a:t>운영사</a:t>
            </a:r>
            <a:r>
              <a:rPr lang="ko-KR" altLang="en-US" sz="9600" dirty="0" smtClean="0"/>
              <a:t> 채권관리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296494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31646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/>
                <a:gridCol w="812800"/>
                <a:gridCol w="1034472"/>
                <a:gridCol w="803564"/>
                <a:gridCol w="932873"/>
                <a:gridCol w="3063053"/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재권채무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채권현황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2016-11-30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일관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Excel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출력하기 버튼 클릭 기능은 기존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로직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참조하여 기능 구현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조회버튼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조회 조건에 맞는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그리드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조회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신용등급은 사업장 정보에 있는 신용등급 정보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평균주문금액은 최근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개월 평균금액으로 세금계산서 금액기준이며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VAT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포함된 금액임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여신잔액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여신금액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주문금액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채권잔액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 기능은 기존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로직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참조하여 기능 구현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신용평가업체와 연동하는 내용 출력예정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로직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확인 필요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2187" t="13333" r="2187" b="60729"/>
          <a:stretch/>
        </p:blipFill>
        <p:spPr bwMode="auto">
          <a:xfrm>
            <a:off x="187405" y="493242"/>
            <a:ext cx="8725985" cy="190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904328"/>
              </p:ext>
            </p:extLst>
          </p:nvPr>
        </p:nvGraphicFramePr>
        <p:xfrm>
          <a:off x="-1410440" y="2550640"/>
          <a:ext cx="10323830" cy="3798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55"/>
                <a:gridCol w="681355"/>
                <a:gridCol w="836930"/>
                <a:gridCol w="570230"/>
                <a:gridCol w="748030"/>
                <a:gridCol w="570230"/>
                <a:gridCol w="570230"/>
                <a:gridCol w="570230"/>
                <a:gridCol w="570230"/>
                <a:gridCol w="570230"/>
                <a:gridCol w="748030"/>
                <a:gridCol w="659130"/>
                <a:gridCol w="570230"/>
                <a:gridCol w="570230"/>
                <a:gridCol w="659130"/>
                <a:gridCol w="748030"/>
              </a:tblGrid>
              <a:tr h="31650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최초등록일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최종등록일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여신한도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주문금액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미정산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채권잔액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여신잔액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채권현황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신용변경앙람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평균회수일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누적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주문제한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채권이관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선입금여부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주문제한횟수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16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신용등급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평균주문금액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여신금액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5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2016-12-11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1234567980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1,000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2,000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1,700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5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2016-12-02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2016-12-12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1234567981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1,001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2,001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1,699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5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2016-12-03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2016-12-13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1234567982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1,002,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2,002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1,698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5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2016-12-04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2016-12-14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1234567983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1,003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2,003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1,697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5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2016-12-05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2016-12-15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1234567984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1,004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2,004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1,696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5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2016-12-06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2016-12-16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1234567985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1,005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2,005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205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1,695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5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2016-12-07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2016-12-17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1234567986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1,006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2,006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106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206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1,694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5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2016-12-08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2016-12-18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1234567987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1,007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2,007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107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207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1,693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5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2016-12-09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2016-12-19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1234567988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1,008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2,008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208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1,692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5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2016-12-10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2016-12-20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1234567989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1,009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2,009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209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1,691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057344" y="6444342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64841" t="43917" r="26812" b="25973"/>
          <a:stretch/>
        </p:blipFill>
        <p:spPr bwMode="auto">
          <a:xfrm>
            <a:off x="4358220" y="3156856"/>
            <a:ext cx="642258" cy="313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" name="타원 60"/>
          <p:cNvSpPr/>
          <p:nvPr/>
        </p:nvSpPr>
        <p:spPr>
          <a:xfrm>
            <a:off x="7546491" y="1329750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8" name="타원 17"/>
          <p:cNvSpPr/>
          <p:nvPr/>
        </p:nvSpPr>
        <p:spPr>
          <a:xfrm>
            <a:off x="8330279" y="1395062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9" name="타원 18"/>
          <p:cNvSpPr/>
          <p:nvPr/>
        </p:nvSpPr>
        <p:spPr>
          <a:xfrm>
            <a:off x="703590" y="2766385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20" name="타원 19"/>
          <p:cNvSpPr/>
          <p:nvPr/>
        </p:nvSpPr>
        <p:spPr>
          <a:xfrm>
            <a:off x="1324207" y="2754567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1" name="타원 20"/>
          <p:cNvSpPr/>
          <p:nvPr/>
        </p:nvSpPr>
        <p:spPr>
          <a:xfrm>
            <a:off x="3707653" y="2410438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22" name="타원 21"/>
          <p:cNvSpPr/>
          <p:nvPr/>
        </p:nvSpPr>
        <p:spPr>
          <a:xfrm>
            <a:off x="4353760" y="2410438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23" name="타원 22"/>
          <p:cNvSpPr/>
          <p:nvPr/>
        </p:nvSpPr>
        <p:spPr>
          <a:xfrm>
            <a:off x="4919243" y="2396549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24" name="타원 23"/>
          <p:cNvSpPr/>
          <p:nvPr/>
        </p:nvSpPr>
        <p:spPr>
          <a:xfrm>
            <a:off x="5721639" y="2410438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6019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97692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/>
                <a:gridCol w="812800"/>
                <a:gridCol w="1034472"/>
                <a:gridCol w="803564"/>
                <a:gridCol w="932873"/>
                <a:gridCol w="3063053"/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재권채무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채권현황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업체별 채권현황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2016-11-30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용어변경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미마감주문금액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주문금액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미정산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))</a:t>
                      </a: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칼럼 제거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칼럼제거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선입금여부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콤보박스로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구성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해당법인 사업장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선입금여부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수정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채권관리 이력에 저장 내역 관리 필요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용어변경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수정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채권관리 이력에 저장 내역 관리 필요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칼럼제거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 추가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사업장별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설정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호출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이력에 신용등급 변경 및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신용알람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발생 이력 추가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신용평가 업체 연동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545612"/>
            <a:ext cx="8669129" cy="51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" name="타원 60"/>
          <p:cNvSpPr/>
          <p:nvPr/>
        </p:nvSpPr>
        <p:spPr>
          <a:xfrm>
            <a:off x="6500282" y="821531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6" name="타원 25"/>
          <p:cNvSpPr/>
          <p:nvPr/>
        </p:nvSpPr>
        <p:spPr>
          <a:xfrm>
            <a:off x="6500278" y="1050133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7" name="타원 26"/>
          <p:cNvSpPr/>
          <p:nvPr/>
        </p:nvSpPr>
        <p:spPr>
          <a:xfrm>
            <a:off x="6500274" y="1267849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28" name="타원 27"/>
          <p:cNvSpPr/>
          <p:nvPr/>
        </p:nvSpPr>
        <p:spPr>
          <a:xfrm>
            <a:off x="6511156" y="1496451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29" name="타원 28"/>
          <p:cNvSpPr/>
          <p:nvPr/>
        </p:nvSpPr>
        <p:spPr>
          <a:xfrm>
            <a:off x="6053956" y="1430803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2285984" y="1541695"/>
            <a:ext cx="1071570" cy="214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/>
              <a:t>선입금</a:t>
            </a:r>
            <a:r>
              <a:rPr lang="ko-KR" altLang="en-US" sz="1000" b="1" dirty="0" smtClean="0"/>
              <a:t> 여부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3357554" y="1541695"/>
            <a:ext cx="107157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예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아니오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43372" y="1575033"/>
            <a:ext cx="438152" cy="1428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저장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262742" y="1420252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595276" y="1760187"/>
            <a:ext cx="1323669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사업장별채권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여신 관리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6522038" y="1714167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36" name="타원 35"/>
          <p:cNvSpPr/>
          <p:nvPr/>
        </p:nvSpPr>
        <p:spPr>
          <a:xfrm>
            <a:off x="328066" y="4424710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7673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622164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/>
                <a:gridCol w="812800"/>
                <a:gridCol w="1034472"/>
                <a:gridCol w="803564"/>
                <a:gridCol w="932873"/>
                <a:gridCol w="3063053"/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재권채무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채권현황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여신한도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2016-11-30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사업장 리스트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그리드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X)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저장 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사업장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선입금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및 주문제한 정보 저장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채권관리 이력에 저장 내역 관리 필요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닫기 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팝업 창 닫기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16328" y="755921"/>
            <a:ext cx="4482243" cy="39902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2840" y="767355"/>
            <a:ext cx="4482000" cy="237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여신한도</a:t>
            </a:r>
            <a:endParaRPr lang="ko-KR" altLang="en-US" sz="1000" b="1" dirty="0"/>
          </a:p>
        </p:txBody>
      </p:sp>
      <p:sp>
        <p:nvSpPr>
          <p:cNvPr id="16" name="곱셈 기호 15"/>
          <p:cNvSpPr/>
          <p:nvPr/>
        </p:nvSpPr>
        <p:spPr>
          <a:xfrm>
            <a:off x="4639695" y="760271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86481" y="4271488"/>
            <a:ext cx="697092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18" name="타원 17"/>
          <p:cNvSpPr/>
          <p:nvPr/>
        </p:nvSpPr>
        <p:spPr>
          <a:xfrm>
            <a:off x="2591478" y="4143050"/>
            <a:ext cx="19000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999488"/>
              </p:ext>
            </p:extLst>
          </p:nvPr>
        </p:nvGraphicFramePr>
        <p:xfrm>
          <a:off x="534669" y="1448832"/>
          <a:ext cx="4026444" cy="253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719"/>
                <a:gridCol w="1195006"/>
                <a:gridCol w="1415719"/>
              </a:tblGrid>
              <a:tr h="423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구매사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선입금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주문제한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23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티씨엠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3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네트웍스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3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제일정보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3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정보통신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3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하나로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479083" y="1334532"/>
            <a:ext cx="19000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070025" y="1976186"/>
            <a:ext cx="856092" cy="169860"/>
            <a:chOff x="1948461" y="1691173"/>
            <a:chExt cx="696890" cy="133346"/>
          </a:xfrm>
        </p:grpSpPr>
        <p:sp>
          <p:nvSpPr>
            <p:cNvPr id="22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solidFill>
              <a:schemeClr val="bg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예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23" name="직선 연결선 22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이등변 삼각형 25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070025" y="2411614"/>
            <a:ext cx="856092" cy="169860"/>
            <a:chOff x="1948461" y="1691173"/>
            <a:chExt cx="696890" cy="133346"/>
          </a:xfrm>
        </p:grpSpPr>
        <p:sp>
          <p:nvSpPr>
            <p:cNvPr id="28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solidFill>
              <a:schemeClr val="bg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아니오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29" name="직선 연결선 28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이등변 삼각형 29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070025" y="2847042"/>
            <a:ext cx="856092" cy="169860"/>
            <a:chOff x="1948461" y="1691173"/>
            <a:chExt cx="696890" cy="133346"/>
          </a:xfrm>
        </p:grpSpPr>
        <p:sp>
          <p:nvSpPr>
            <p:cNvPr id="32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solidFill>
              <a:schemeClr val="bg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예</a:t>
              </a:r>
            </a:p>
          </p:txBody>
        </p:sp>
        <p:cxnSp>
          <p:nvCxnSpPr>
            <p:cNvPr id="33" name="직선 연결선 32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이등변 삼각형 33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070025" y="3282470"/>
            <a:ext cx="856092" cy="169860"/>
            <a:chOff x="1948461" y="1691173"/>
            <a:chExt cx="696890" cy="133346"/>
          </a:xfrm>
        </p:grpSpPr>
        <p:sp>
          <p:nvSpPr>
            <p:cNvPr id="36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solidFill>
              <a:schemeClr val="bg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아니오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37" name="직선 연결선 36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이등변 삼각형 37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070025" y="3717899"/>
            <a:ext cx="856092" cy="169860"/>
            <a:chOff x="1948461" y="1691173"/>
            <a:chExt cx="696890" cy="133346"/>
          </a:xfrm>
        </p:grpSpPr>
        <p:sp>
          <p:nvSpPr>
            <p:cNvPr id="40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solidFill>
              <a:schemeClr val="bg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예</a:t>
              </a:r>
            </a:p>
          </p:txBody>
        </p:sp>
        <p:cxnSp>
          <p:nvCxnSpPr>
            <p:cNvPr id="41" name="직선 연결선 40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이등변 삼각형 41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383573" y="1985077"/>
            <a:ext cx="856092" cy="169860"/>
            <a:chOff x="1948461" y="1691173"/>
            <a:chExt cx="696890" cy="133346"/>
          </a:xfrm>
        </p:grpSpPr>
        <p:sp>
          <p:nvSpPr>
            <p:cNvPr id="44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solidFill>
              <a:schemeClr val="bg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주문생</a:t>
              </a:r>
              <a:r>
                <a:rPr lang="ko-KR" altLang="en-US" sz="800" dirty="0">
                  <a:latin typeface="+mn-ea"/>
                </a:rPr>
                <a:t>성</a:t>
              </a:r>
            </a:p>
          </p:txBody>
        </p:sp>
        <p:cxnSp>
          <p:nvCxnSpPr>
            <p:cNvPr id="45" name="직선 연결선 44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이등변 삼각형 45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383573" y="2411626"/>
            <a:ext cx="856092" cy="169860"/>
            <a:chOff x="1948461" y="1691173"/>
            <a:chExt cx="696890" cy="133346"/>
          </a:xfrm>
        </p:grpSpPr>
        <p:sp>
          <p:nvSpPr>
            <p:cNvPr id="48" name="직사각형 47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solidFill>
              <a:schemeClr val="bg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주문제한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49" name="직선 연결선 48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이등변 삼각형 49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383573" y="2838175"/>
            <a:ext cx="856092" cy="169860"/>
            <a:chOff x="1948461" y="1691173"/>
            <a:chExt cx="696890" cy="133346"/>
          </a:xfrm>
        </p:grpSpPr>
        <p:sp>
          <p:nvSpPr>
            <p:cNvPr id="52" name="직사각형 51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solidFill>
              <a:schemeClr val="bg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주문생</a:t>
              </a:r>
              <a:r>
                <a:rPr lang="ko-KR" altLang="en-US" sz="800" dirty="0">
                  <a:latin typeface="+mn-ea"/>
                </a:rPr>
                <a:t>성</a:t>
              </a:r>
            </a:p>
          </p:txBody>
        </p:sp>
        <p:cxnSp>
          <p:nvCxnSpPr>
            <p:cNvPr id="53" name="직선 연결선 52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이등변 삼각형 53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383573" y="3264724"/>
            <a:ext cx="856092" cy="169860"/>
            <a:chOff x="1948461" y="1691173"/>
            <a:chExt cx="696890" cy="133346"/>
          </a:xfrm>
        </p:grpSpPr>
        <p:sp>
          <p:nvSpPr>
            <p:cNvPr id="56" name="직사각형 55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solidFill>
              <a:schemeClr val="bg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주문제</a:t>
              </a:r>
              <a:r>
                <a:rPr lang="ko-KR" altLang="en-US" sz="800" dirty="0">
                  <a:latin typeface="+mn-ea"/>
                </a:rPr>
                <a:t>한</a:t>
              </a:r>
            </a:p>
          </p:txBody>
        </p:sp>
        <p:cxnSp>
          <p:nvCxnSpPr>
            <p:cNvPr id="57" name="직선 연결선 56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이등변 삼각형 57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383573" y="3691273"/>
            <a:ext cx="856092" cy="169860"/>
            <a:chOff x="1948461" y="1691173"/>
            <a:chExt cx="696890" cy="133346"/>
          </a:xfrm>
        </p:grpSpPr>
        <p:sp>
          <p:nvSpPr>
            <p:cNvPr id="60" name="직사각형 59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solidFill>
              <a:schemeClr val="bg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주문생</a:t>
              </a:r>
              <a:r>
                <a:rPr lang="ko-KR" altLang="en-US" sz="800" dirty="0">
                  <a:latin typeface="+mn-ea"/>
                </a:rPr>
                <a:t>성</a:t>
              </a:r>
            </a:p>
          </p:txBody>
        </p:sp>
        <p:cxnSp>
          <p:nvCxnSpPr>
            <p:cNvPr id="61" name="직선 연결선 60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이등변 삼각형 61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1813224" y="4257350"/>
            <a:ext cx="697092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</a:t>
            </a:r>
            <a:r>
              <a:rPr lang="ko-KR" altLang="en-US" sz="800" dirty="0"/>
              <a:t>장</a:t>
            </a:r>
          </a:p>
        </p:txBody>
      </p:sp>
      <p:sp>
        <p:nvSpPr>
          <p:cNvPr id="64" name="타원 63"/>
          <p:cNvSpPr/>
          <p:nvPr/>
        </p:nvSpPr>
        <p:spPr>
          <a:xfrm>
            <a:off x="1718221" y="4128912"/>
            <a:ext cx="19000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117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8674" y="2284675"/>
            <a:ext cx="108991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err="1" smtClean="0"/>
              <a:t>운영사</a:t>
            </a:r>
            <a:r>
              <a:rPr lang="ko-KR" altLang="en-US" sz="9600" dirty="0" smtClean="0"/>
              <a:t> </a:t>
            </a:r>
            <a:r>
              <a:rPr lang="ko-KR" altLang="en-US" sz="9600" dirty="0" err="1" smtClean="0"/>
              <a:t>고객사</a:t>
            </a:r>
            <a:r>
              <a:rPr lang="ko-KR" altLang="en-US" sz="9600" dirty="0" smtClean="0"/>
              <a:t> 관리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755183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62768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/>
                <a:gridCol w="812800"/>
                <a:gridCol w="1034472"/>
                <a:gridCol w="803564"/>
                <a:gridCol w="932873"/>
                <a:gridCol w="3063053"/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2016-11-30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칼럼제거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칼럼추가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신용평가 업체 연동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여신금액는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코드값에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의해 계산된 값으로 설정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코드값은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추후 전달 예정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여신한도 변경 이력 관리 필요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여신잔액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여신금액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주문금액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채권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" y="516731"/>
            <a:ext cx="8620125" cy="477202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730"/>
              </p:ext>
            </p:extLst>
          </p:nvPr>
        </p:nvGraphicFramePr>
        <p:xfrm>
          <a:off x="248553" y="5288756"/>
          <a:ext cx="8620128" cy="1010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31904"/>
                <a:gridCol w="2002972"/>
                <a:gridCol w="1251857"/>
                <a:gridCol w="1491343"/>
                <a:gridCol w="1230085"/>
                <a:gridCol w="14119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신용등급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여신금액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주문금액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미정산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채권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여신잔액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타원 60"/>
          <p:cNvSpPr/>
          <p:nvPr/>
        </p:nvSpPr>
        <p:spPr>
          <a:xfrm>
            <a:off x="153554" y="3815102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8" name="타원 17"/>
          <p:cNvSpPr/>
          <p:nvPr/>
        </p:nvSpPr>
        <p:spPr>
          <a:xfrm>
            <a:off x="153553" y="5174456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9" name="타원 18"/>
          <p:cNvSpPr/>
          <p:nvPr/>
        </p:nvSpPr>
        <p:spPr>
          <a:xfrm>
            <a:off x="3364839" y="5134655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20" name="타원 19"/>
          <p:cNvSpPr/>
          <p:nvPr/>
        </p:nvSpPr>
        <p:spPr>
          <a:xfrm>
            <a:off x="6151582" y="5534024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845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8674" y="2284675"/>
            <a:ext cx="108991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err="1" smtClean="0"/>
              <a:t>운영사</a:t>
            </a:r>
            <a:r>
              <a:rPr lang="ko-KR" altLang="en-US" sz="9600" dirty="0" smtClean="0"/>
              <a:t> </a:t>
            </a:r>
            <a:r>
              <a:rPr lang="ko-KR" altLang="en-US" sz="9600" dirty="0" err="1" smtClean="0"/>
              <a:t>공급사</a:t>
            </a:r>
            <a:r>
              <a:rPr lang="ko-KR" altLang="en-US" sz="9600" dirty="0" smtClean="0"/>
              <a:t> 관리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83192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98810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/>
                <a:gridCol w="812800"/>
                <a:gridCol w="1034472"/>
                <a:gridCol w="803564"/>
                <a:gridCol w="932873"/>
                <a:gridCol w="3063053"/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2016-11-30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칼럼추가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신용평가 업체 연동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6" y="516730"/>
            <a:ext cx="8610600" cy="51244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32086" y="5325442"/>
            <a:ext cx="1259114" cy="315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신용등급</a:t>
            </a:r>
            <a:endParaRPr lang="ko-KR" altLang="en-US" sz="1400" dirty="0"/>
          </a:p>
        </p:txBody>
      </p:sp>
      <p:sp>
        <p:nvSpPr>
          <p:cNvPr id="8" name="직사각형 43"/>
          <p:cNvSpPr>
            <a:spLocks noChangeArrowheads="1"/>
          </p:cNvSpPr>
          <p:nvPr/>
        </p:nvSpPr>
        <p:spPr bwMode="auto">
          <a:xfrm>
            <a:off x="5845630" y="537639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437083" y="5211142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810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8674" y="2284675"/>
            <a:ext cx="108991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err="1" smtClean="0"/>
              <a:t>운영사</a:t>
            </a:r>
            <a:r>
              <a:rPr lang="ko-KR" altLang="en-US" sz="9600" dirty="0" smtClean="0"/>
              <a:t> </a:t>
            </a:r>
            <a:r>
              <a:rPr lang="ko-KR" altLang="en-US" sz="9600" dirty="0" err="1" smtClean="0"/>
              <a:t>공급사</a:t>
            </a:r>
            <a:r>
              <a:rPr lang="ko-KR" altLang="en-US" sz="9600" dirty="0" smtClean="0"/>
              <a:t> 현황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288205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380005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/>
                <a:gridCol w="812800"/>
                <a:gridCol w="1034472"/>
                <a:gridCol w="803564"/>
                <a:gridCol w="932873"/>
                <a:gridCol w="3063053"/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현황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2016-11-30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이력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호출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b="41871"/>
          <a:stretch>
            <a:fillRect/>
          </a:stretch>
        </p:blipFill>
        <p:spPr bwMode="auto">
          <a:xfrm>
            <a:off x="192586" y="488479"/>
            <a:ext cx="873917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7676492" y="3060248"/>
            <a:ext cx="857256" cy="18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신용정보 변경</a:t>
            </a:r>
            <a:endParaRPr lang="ko-KR" altLang="en-US" sz="800" b="1" dirty="0"/>
          </a:p>
        </p:txBody>
      </p:sp>
      <p:sp>
        <p:nvSpPr>
          <p:cNvPr id="61" name="타원 60"/>
          <p:cNvSpPr/>
          <p:nvPr/>
        </p:nvSpPr>
        <p:spPr>
          <a:xfrm>
            <a:off x="7581489" y="2936027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2354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87845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/>
                <a:gridCol w="812800"/>
                <a:gridCol w="1034472"/>
                <a:gridCol w="803564"/>
                <a:gridCol w="932873"/>
                <a:gridCol w="3063053"/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구매사등록요청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팝업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수정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2016-12-05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타이틀 변경요청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타이틀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등록 검토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승인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전체 디자인 수정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입력된 데이터가 가려지지 않도록 입력란 길이 조정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전화번호 형식에 맞춰서 보여질 수 있도록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기본권한 화면에서 제외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단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로직에서는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현재 화면에서 보이는 기본권한이 담당자에게 부여가 되어야 함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검토의견 상단으로 위치 변경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4" y="531584"/>
            <a:ext cx="8557986" cy="5934191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1793696" y="1141185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3" name="타원 32"/>
          <p:cNvSpPr/>
          <p:nvPr/>
        </p:nvSpPr>
        <p:spPr>
          <a:xfrm>
            <a:off x="541839" y="1707242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34" name="타원 33"/>
          <p:cNvSpPr/>
          <p:nvPr/>
        </p:nvSpPr>
        <p:spPr>
          <a:xfrm>
            <a:off x="599236" y="4994728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572048" y="5636985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338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370314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/>
                <a:gridCol w="812800"/>
                <a:gridCol w="1034472"/>
                <a:gridCol w="803564"/>
                <a:gridCol w="932873"/>
                <a:gridCol w="3063053"/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현황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신용등급이력 팝업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2016-11-30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신용등급 변경 이력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그리드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닫기 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닫기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16328" y="755921"/>
            <a:ext cx="4482243" cy="39902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2840" y="767355"/>
            <a:ext cx="4482000" cy="237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신용등급이력</a:t>
            </a:r>
            <a:endParaRPr lang="ko-KR" altLang="en-US" sz="1000" b="1" dirty="0"/>
          </a:p>
        </p:txBody>
      </p:sp>
      <p:sp>
        <p:nvSpPr>
          <p:cNvPr id="8" name="곱셈 기호 7"/>
          <p:cNvSpPr/>
          <p:nvPr/>
        </p:nvSpPr>
        <p:spPr>
          <a:xfrm>
            <a:off x="4639695" y="760271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51428"/>
              </p:ext>
            </p:extLst>
          </p:nvPr>
        </p:nvGraphicFramePr>
        <p:xfrm>
          <a:off x="534669" y="1448832"/>
          <a:ext cx="4026444" cy="253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719"/>
                <a:gridCol w="1195006"/>
                <a:gridCol w="1415719"/>
              </a:tblGrid>
              <a:tr h="423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신용등급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변경내용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23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3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2016-12-04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3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2016-12-03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3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2016-12-02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3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2016-12-01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479083" y="1334532"/>
            <a:ext cx="19000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813224" y="4257350"/>
            <a:ext cx="697092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718221" y="4128912"/>
            <a:ext cx="190005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448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8674" y="2284675"/>
            <a:ext cx="96680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err="1" smtClean="0"/>
              <a:t>고객사</a:t>
            </a:r>
            <a:r>
              <a:rPr lang="ko-KR" altLang="en-US" sz="9600" dirty="0" smtClean="0"/>
              <a:t> 등록 요청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19439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74797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/>
                <a:gridCol w="812800"/>
                <a:gridCol w="1034472"/>
                <a:gridCol w="803564"/>
                <a:gridCol w="932873"/>
                <a:gridCol w="3063053"/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등록요청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2016-11-30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결제조건 칼럼 제거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" name="그림 8" descr="고객사 등록요청 화면캡쳐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555" y="547669"/>
            <a:ext cx="6880473" cy="6122567"/>
          </a:xfrm>
          <a:prstGeom prst="rect">
            <a:avLst/>
          </a:prstGeom>
        </p:spPr>
      </p:pic>
      <p:sp>
        <p:nvSpPr>
          <p:cNvPr id="61" name="타원 60"/>
          <p:cNvSpPr/>
          <p:nvPr/>
        </p:nvSpPr>
        <p:spPr>
          <a:xfrm>
            <a:off x="1563255" y="4296742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336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67342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/>
                <a:gridCol w="812800"/>
                <a:gridCol w="1034472"/>
                <a:gridCol w="803564"/>
                <a:gridCol w="932873"/>
                <a:gridCol w="3063053"/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구매사등록요청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팝업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추가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2016-12-05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팝업 상단에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등록 검토 내용 테이블 추가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구분은 라디오 버튼으로 선택되도록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신규사업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협력사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괄호 텍스트 입력 가능하도록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요청 괄호 텍스트 입력 가능하도록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기타 괄호 텍스트 입력 가능하도록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선정 검토 자료는 파일 업로드로 처리요청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필수선택은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구분자에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따라 변경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화면참조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자료의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두번째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칼럼에는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업로드된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파일이 있는 경우에 파일명이 출력되며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다운로드 가능하도록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등록 삭제 버튼 따로 구현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여신한도 입력란 숫자만 입력가능하고 콤마 표시 요청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법인 정보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등록시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여신한도 정보 반영될 수 있도록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신용등급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TEXT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입력 가능하도록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담보내용 파일 업로드 처리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등록 삭제 버튼 따로 구현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검토의견 </a:t>
                      </a:r>
                      <a:r>
                        <a:rPr lang="en-US" altLang="ko-KR" sz="1000" b="0" baseline="0" dirty="0" err="1" smtClean="0">
                          <a:latin typeface="+mn-ea"/>
                          <a:ea typeface="+mn-ea"/>
                        </a:rPr>
                        <a:t>TextArea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로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검토자만 입력 가능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차 승인 의견 </a:t>
                      </a:r>
                      <a:r>
                        <a:rPr lang="en-US" altLang="ko-KR" sz="1000" b="0" baseline="0" dirty="0" err="1" smtClean="0">
                          <a:latin typeface="+mn-ea"/>
                          <a:ea typeface="+mn-ea"/>
                        </a:rPr>
                        <a:t>TextArea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로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차 승인자만 입력 가능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최종 승인 의견 </a:t>
                      </a:r>
                      <a:r>
                        <a:rPr lang="en-US" altLang="ko-KR" sz="1000" b="0" baseline="0" dirty="0" err="1" smtClean="0">
                          <a:latin typeface="+mn-ea"/>
                          <a:ea typeface="+mn-ea"/>
                        </a:rPr>
                        <a:t>TextArea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로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최종 승인자만 입력 가능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승인정보는 승인 상태에 따라 표시 되도록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4" y="531584"/>
            <a:ext cx="8557986" cy="5934191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4841696" y="2207985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8" name="타원 7"/>
          <p:cNvSpPr/>
          <p:nvPr/>
        </p:nvSpPr>
        <p:spPr>
          <a:xfrm>
            <a:off x="5211342" y="2806700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9" name="타원 8"/>
          <p:cNvSpPr/>
          <p:nvPr/>
        </p:nvSpPr>
        <p:spPr>
          <a:xfrm>
            <a:off x="6892742" y="2804885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0" name="타원 9"/>
          <p:cNvSpPr/>
          <p:nvPr/>
        </p:nvSpPr>
        <p:spPr>
          <a:xfrm>
            <a:off x="5272802" y="3915228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1" name="타원 10"/>
          <p:cNvSpPr/>
          <p:nvPr/>
        </p:nvSpPr>
        <p:spPr>
          <a:xfrm>
            <a:off x="6904775" y="3839028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2" name="타원 11"/>
          <p:cNvSpPr/>
          <p:nvPr/>
        </p:nvSpPr>
        <p:spPr>
          <a:xfrm>
            <a:off x="6867433" y="4067628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3" name="타원 12"/>
          <p:cNvSpPr/>
          <p:nvPr/>
        </p:nvSpPr>
        <p:spPr>
          <a:xfrm>
            <a:off x="4841696" y="4220028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4" name="타원 13"/>
          <p:cNvSpPr/>
          <p:nvPr/>
        </p:nvSpPr>
        <p:spPr>
          <a:xfrm>
            <a:off x="4787789" y="4829628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5" name="타원 14"/>
          <p:cNvSpPr/>
          <p:nvPr/>
        </p:nvSpPr>
        <p:spPr>
          <a:xfrm>
            <a:off x="4787789" y="5096328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sp>
        <p:nvSpPr>
          <p:cNvPr id="16" name="타원 15"/>
          <p:cNvSpPr/>
          <p:nvPr/>
        </p:nvSpPr>
        <p:spPr>
          <a:xfrm>
            <a:off x="6904775" y="2207985"/>
            <a:ext cx="432196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01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43737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/>
                <a:gridCol w="812800"/>
                <a:gridCol w="1034472"/>
                <a:gridCol w="803564"/>
                <a:gridCol w="932873"/>
                <a:gridCol w="3063053"/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구매사등록요청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팝업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로직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2016-12-05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저장버튼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수정된 데이터 저장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검토자에게만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승인요청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차 승인자에게 승인 요청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검토자에게만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회수버튼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승인 요청된 데이터를 저장 상태로 변경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검토자에게만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차 승인 또는 최종 승인된 데이터는 처리 불가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반려버튼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데이터를 저장 상태로 변경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차 승인자에게만 노출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승인요청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최종 승인자에게 승인 요청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차 승인자에게만 노출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회수버튼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승인 요청된 데이터를 저장 상태로 변경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차 승인자에게만 노출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최종 승인된 데이터는 처리 불가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반려버튼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데이터를 저장 상태로 변경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최종 승인자에게만 노출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승인 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데이터를 승인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4" y="531584"/>
            <a:ext cx="8557986" cy="5934191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5919382" y="5441043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7" name="타원 16"/>
          <p:cNvSpPr/>
          <p:nvPr/>
        </p:nvSpPr>
        <p:spPr>
          <a:xfrm>
            <a:off x="6518108" y="5441039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8" name="타원 17"/>
          <p:cNvSpPr/>
          <p:nvPr/>
        </p:nvSpPr>
        <p:spPr>
          <a:xfrm>
            <a:off x="7171251" y="5441043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9" name="타원 18"/>
          <p:cNvSpPr/>
          <p:nvPr/>
        </p:nvSpPr>
        <p:spPr>
          <a:xfrm>
            <a:off x="5919382" y="5809343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20" name="타원 19"/>
          <p:cNvSpPr/>
          <p:nvPr/>
        </p:nvSpPr>
        <p:spPr>
          <a:xfrm>
            <a:off x="6518108" y="5740400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21" name="타원 20"/>
          <p:cNvSpPr/>
          <p:nvPr/>
        </p:nvSpPr>
        <p:spPr>
          <a:xfrm>
            <a:off x="7165847" y="5782129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22" name="타원 21"/>
          <p:cNvSpPr/>
          <p:nvPr/>
        </p:nvSpPr>
        <p:spPr>
          <a:xfrm>
            <a:off x="5897688" y="6143172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23" name="타원 22"/>
          <p:cNvSpPr/>
          <p:nvPr/>
        </p:nvSpPr>
        <p:spPr>
          <a:xfrm>
            <a:off x="6523655" y="6143172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414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236116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/>
                <a:gridCol w="812800"/>
                <a:gridCol w="1034472"/>
                <a:gridCol w="803564"/>
                <a:gridCol w="932873"/>
                <a:gridCol w="3063053"/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구매사등록요청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팝업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업체연동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2016-12-05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신용등급은 연동을 통해 조회된 값을 기본값으로 설정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여신한도는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코드값에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의해 계산된 값으로 설정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코드값은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추후 전달 예정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여신한도 변경 이력 관리 필요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4" y="531584"/>
            <a:ext cx="8557986" cy="5934191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7443382" y="3862614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2" name="타원 11"/>
          <p:cNvSpPr/>
          <p:nvPr/>
        </p:nvSpPr>
        <p:spPr>
          <a:xfrm>
            <a:off x="5941110" y="4004128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669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54899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/>
                <a:gridCol w="812800"/>
                <a:gridCol w="1034472"/>
                <a:gridCol w="803564"/>
                <a:gridCol w="932873"/>
                <a:gridCol w="3063053"/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구매사등록요청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여신한도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로직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2016-12-05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26909">
                <a:tc gridSpan="5">
                  <a:txBody>
                    <a:bodyPr/>
                    <a:lstStyle/>
                    <a:p>
                      <a:pPr lvl="0"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여신관리</a:t>
                      </a:r>
                    </a:p>
                    <a:p>
                      <a:pPr lvl="1" latinLnBrk="1"/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고객사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최초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등록시에는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임시한도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latinLnBrk="1"/>
                      <a:endParaRPr lang="ko-KR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latinLnBrk="1"/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등록후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개월 이후에는 신용등급별 한도 및 매출액기준 금액으로 조정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일마다 계산 배치 필요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여신한도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수정시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수정 이력 관리 요청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latinLnBrk="1"/>
                      <a:endParaRPr lang="ko-KR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여신한도 관련 코드 제공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예정</a:t>
                      </a:r>
                      <a:endParaRPr lang="ko-KR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2"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등록일로부터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개월 내 사용할 임시등급</a:t>
                      </a:r>
                    </a:p>
                    <a:p>
                      <a:pPr lvl="2"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등록일로부터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개월 후 사용할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정규등급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2" latinLnBrk="1"/>
                      <a:endParaRPr lang="ko-KR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분기마다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고객사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여신한도 조정 필요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이전 분기 주문실적 평균 금액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기준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분기마다 계산 배치 필요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latinLnBrk="1"/>
                      <a:endParaRPr lang="ko-KR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신용등급은 연동을 통해 조회된 값을 기본값으로 설정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여신한도는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코드값에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의해 계산된 값으로 설정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코드값은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추후 전달 예정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여신한도 변경 이력 관리 필요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19176"/>
              </p:ext>
            </p:extLst>
          </p:nvPr>
        </p:nvGraphicFramePr>
        <p:xfrm>
          <a:off x="685694" y="4375744"/>
          <a:ext cx="7610008" cy="163671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536134"/>
                <a:gridCol w="2536937"/>
                <a:gridCol w="2536937"/>
              </a:tblGrid>
              <a:tr h="327342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계산대상</a:t>
                      </a:r>
                      <a:endParaRPr lang="ko-KR" sz="1000" kern="100" dirty="0">
                        <a:effectLst/>
                        <a:latin typeface="바탕"/>
                        <a:ea typeface="굴림"/>
                        <a:cs typeface="바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적용일시</a:t>
                      </a:r>
                      <a:endParaRPr lang="ko-KR" sz="1000" kern="100" dirty="0">
                        <a:effectLst/>
                        <a:latin typeface="바탕"/>
                        <a:ea typeface="굴림"/>
                        <a:cs typeface="바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적용대상</a:t>
                      </a:r>
                      <a:endParaRPr lang="ko-KR" sz="1000" kern="100" dirty="0">
                        <a:effectLst/>
                        <a:latin typeface="바탕"/>
                        <a:ea typeface="굴림"/>
                        <a:cs typeface="바탕"/>
                      </a:endParaRPr>
                    </a:p>
                  </a:txBody>
                  <a:tcPr marL="68580" marR="68580" marT="0" marB="0"/>
                </a:tc>
              </a:tr>
              <a:tr h="327342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r>
                        <a:rPr lang="en-US" sz="1000" kern="100">
                          <a:effectLst/>
                        </a:rPr>
                        <a:t>, 2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r>
                        <a:rPr lang="en-US" sz="1000" kern="100">
                          <a:effectLst/>
                        </a:rPr>
                        <a:t>, 3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endParaRPr lang="ko-KR" sz="1000" kern="100">
                        <a:effectLst/>
                        <a:latin typeface="바탕"/>
                        <a:ea typeface="굴림"/>
                        <a:cs typeface="바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4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r>
                        <a:rPr lang="en-US" sz="1000" kern="100" dirty="0">
                          <a:effectLst/>
                        </a:rPr>
                        <a:t> 1</a:t>
                      </a:r>
                      <a:r>
                        <a:rPr lang="ko-KR" sz="1000" kern="100" dirty="0">
                          <a:effectLst/>
                        </a:rPr>
                        <a:t>일 새벽</a:t>
                      </a:r>
                      <a:endParaRPr lang="ko-KR" sz="1000" kern="100" dirty="0">
                        <a:effectLst/>
                        <a:latin typeface="바탕"/>
                        <a:ea typeface="굴림"/>
                        <a:cs typeface="바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r>
                        <a:rPr lang="en-US" sz="1000" kern="100">
                          <a:effectLst/>
                        </a:rPr>
                        <a:t>, 5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r>
                        <a:rPr lang="en-US" sz="1000" kern="100">
                          <a:effectLst/>
                        </a:rPr>
                        <a:t>, 6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endParaRPr lang="ko-KR" sz="1000" kern="100">
                        <a:effectLst/>
                        <a:latin typeface="바탕"/>
                        <a:ea typeface="굴림"/>
                        <a:cs typeface="바탕"/>
                      </a:endParaRPr>
                    </a:p>
                  </a:txBody>
                  <a:tcPr marL="68580" marR="68580" marT="0" marB="0"/>
                </a:tc>
              </a:tr>
              <a:tr h="327342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r>
                        <a:rPr lang="en-US" sz="1000" kern="100">
                          <a:effectLst/>
                        </a:rPr>
                        <a:t>, 5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r>
                        <a:rPr lang="en-US" sz="1000" kern="100">
                          <a:effectLst/>
                        </a:rPr>
                        <a:t>, 6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endParaRPr lang="ko-KR" sz="1000" kern="100">
                        <a:effectLst/>
                        <a:latin typeface="바탕"/>
                        <a:ea typeface="굴림"/>
                        <a:cs typeface="바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7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r>
                        <a:rPr lang="en-US" sz="1000" kern="100" dirty="0">
                          <a:effectLst/>
                        </a:rPr>
                        <a:t> 1</a:t>
                      </a:r>
                      <a:r>
                        <a:rPr lang="ko-KR" sz="1000" kern="100" dirty="0">
                          <a:effectLst/>
                        </a:rPr>
                        <a:t>일 새벽</a:t>
                      </a:r>
                      <a:endParaRPr lang="ko-KR" sz="1000" kern="100" dirty="0">
                        <a:effectLst/>
                        <a:latin typeface="바탕"/>
                        <a:ea typeface="굴림"/>
                        <a:cs typeface="바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r>
                        <a:rPr lang="en-US" sz="1000" kern="100">
                          <a:effectLst/>
                        </a:rPr>
                        <a:t>, 8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r>
                        <a:rPr lang="en-US" sz="1000" kern="100">
                          <a:effectLst/>
                        </a:rPr>
                        <a:t>, 9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endParaRPr lang="ko-KR" sz="1000" kern="100">
                        <a:effectLst/>
                        <a:latin typeface="바탕"/>
                        <a:ea typeface="굴림"/>
                        <a:cs typeface="바탕"/>
                      </a:endParaRPr>
                    </a:p>
                  </a:txBody>
                  <a:tcPr marL="68580" marR="68580" marT="0" marB="0"/>
                </a:tc>
              </a:tr>
              <a:tr h="327342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r>
                        <a:rPr lang="en-US" sz="1000" kern="100">
                          <a:effectLst/>
                        </a:rPr>
                        <a:t>, 8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r>
                        <a:rPr lang="en-US" sz="1000" kern="100">
                          <a:effectLst/>
                        </a:rPr>
                        <a:t>, 9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endParaRPr lang="ko-KR" sz="1000" kern="100">
                        <a:effectLst/>
                        <a:latin typeface="바탕"/>
                        <a:ea typeface="굴림"/>
                        <a:cs typeface="바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10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r>
                        <a:rPr lang="en-US" sz="1000" kern="100" dirty="0">
                          <a:effectLst/>
                        </a:rPr>
                        <a:t> 1</a:t>
                      </a:r>
                      <a:r>
                        <a:rPr lang="ko-KR" sz="1000" kern="100" dirty="0">
                          <a:effectLst/>
                        </a:rPr>
                        <a:t>일 새벽</a:t>
                      </a:r>
                      <a:endParaRPr lang="ko-KR" sz="1000" kern="100" dirty="0">
                        <a:effectLst/>
                        <a:latin typeface="바탕"/>
                        <a:ea typeface="굴림"/>
                        <a:cs typeface="바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10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r>
                        <a:rPr lang="en-US" sz="1000" kern="100" dirty="0">
                          <a:effectLst/>
                        </a:rPr>
                        <a:t>, 11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r>
                        <a:rPr lang="en-US" sz="1000" kern="100" dirty="0">
                          <a:effectLst/>
                        </a:rPr>
                        <a:t>, 12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endParaRPr lang="ko-KR" sz="1000" kern="100" dirty="0">
                        <a:effectLst/>
                        <a:latin typeface="바탕"/>
                        <a:ea typeface="굴림"/>
                        <a:cs typeface="바탕"/>
                      </a:endParaRPr>
                    </a:p>
                  </a:txBody>
                  <a:tcPr marL="68580" marR="68580" marT="0" marB="0"/>
                </a:tc>
              </a:tr>
              <a:tr h="327342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r>
                        <a:rPr lang="en-US" sz="1000" kern="100">
                          <a:effectLst/>
                        </a:rPr>
                        <a:t>, 11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r>
                        <a:rPr lang="en-US" sz="1000" kern="100">
                          <a:effectLst/>
                        </a:rPr>
                        <a:t>, 12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endParaRPr lang="ko-KR" sz="1000" kern="100">
                        <a:effectLst/>
                        <a:latin typeface="바탕"/>
                        <a:ea typeface="굴림"/>
                        <a:cs typeface="바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r>
                        <a:rPr lang="en-US" sz="1000" kern="100">
                          <a:effectLst/>
                        </a:rPr>
                        <a:t> 1</a:t>
                      </a:r>
                      <a:r>
                        <a:rPr lang="ko-KR" sz="1000" kern="100">
                          <a:effectLst/>
                        </a:rPr>
                        <a:t>일 새벽</a:t>
                      </a:r>
                      <a:endParaRPr lang="ko-KR" sz="1000" kern="100">
                        <a:effectLst/>
                        <a:latin typeface="바탕"/>
                        <a:ea typeface="굴림"/>
                        <a:cs typeface="바탕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r>
                        <a:rPr lang="en-US" sz="1000" kern="100" dirty="0">
                          <a:effectLst/>
                        </a:rPr>
                        <a:t>, 2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r>
                        <a:rPr lang="en-US" sz="1000" kern="100" dirty="0">
                          <a:effectLst/>
                        </a:rPr>
                        <a:t>, 3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endParaRPr lang="ko-KR" sz="1000" kern="100" dirty="0">
                        <a:effectLst/>
                        <a:latin typeface="바탕"/>
                        <a:ea typeface="굴림"/>
                        <a:cs typeface="바탕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87688" y="3621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38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3889" y="2291766"/>
            <a:ext cx="96680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err="1" smtClean="0"/>
              <a:t>공</a:t>
            </a:r>
            <a:r>
              <a:rPr lang="ko-KR" altLang="en-US" sz="9600" dirty="0" err="1"/>
              <a:t>급</a:t>
            </a:r>
            <a:r>
              <a:rPr lang="ko-KR" altLang="en-US" sz="9600" dirty="0" err="1" smtClean="0"/>
              <a:t>사</a:t>
            </a:r>
            <a:r>
              <a:rPr lang="ko-KR" altLang="en-US" sz="9600" dirty="0" smtClean="0"/>
              <a:t> 승인 요청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0039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90600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/>
                <a:gridCol w="812800"/>
                <a:gridCol w="1034472"/>
                <a:gridCol w="803564"/>
                <a:gridCol w="932873"/>
                <a:gridCol w="3063053"/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공급사등록요청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팝업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수정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2016-12-05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타이틀 변경요청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타이틀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등록 검토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승인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전체 디자인 수정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입력된 데이터가 가려지지 않도록 입력란 길이 조정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전화번호 형식에 맞춰서 보여질 수 있도록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기본권한 화면에서 제외 요청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단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로직에서는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현재 화면에서 보이는 기본권한이 담당자에게 부여가 되어야 함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검토의견 상단으로 위치 변경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신용등급 입력란 추가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추후 연동예정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1" y="527234"/>
            <a:ext cx="8699500" cy="5947954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1826353" y="1228269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9" name="타원 8"/>
          <p:cNvSpPr/>
          <p:nvPr/>
        </p:nvSpPr>
        <p:spPr>
          <a:xfrm>
            <a:off x="411210" y="1618338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0" name="타원 9"/>
          <p:cNvSpPr/>
          <p:nvPr/>
        </p:nvSpPr>
        <p:spPr>
          <a:xfrm>
            <a:off x="468607" y="4731653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1" name="타원 10"/>
          <p:cNvSpPr/>
          <p:nvPr/>
        </p:nvSpPr>
        <p:spPr>
          <a:xfrm>
            <a:off x="439440" y="5286824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2451740" y="3572842"/>
            <a:ext cx="634360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신용등급</a:t>
            </a:r>
            <a:endParaRPr lang="ko-KR" altLang="en-US" sz="800" dirty="0"/>
          </a:p>
        </p:txBody>
      </p:sp>
      <p:sp>
        <p:nvSpPr>
          <p:cNvPr id="12" name="타원 11"/>
          <p:cNvSpPr/>
          <p:nvPr/>
        </p:nvSpPr>
        <p:spPr>
          <a:xfrm>
            <a:off x="2356737" y="3458542"/>
            <a:ext cx="190005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7686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10003</TotalTime>
  <Words>2108</Words>
  <Application>Microsoft Office PowerPoint</Application>
  <PresentationFormat>사용자 지정</PresentationFormat>
  <Paragraphs>896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tytolee</cp:lastModifiedBy>
  <cp:revision>592</cp:revision>
  <dcterms:created xsi:type="dcterms:W3CDTF">2015-09-08T00:55:10Z</dcterms:created>
  <dcterms:modified xsi:type="dcterms:W3CDTF">2016-12-12T11:41:13Z</dcterms:modified>
</cp:coreProperties>
</file>