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408" r:id="rId2"/>
    <p:sldId id="454" r:id="rId3"/>
    <p:sldId id="453" r:id="rId4"/>
    <p:sldId id="441" r:id="rId5"/>
    <p:sldId id="455" r:id="rId6"/>
    <p:sldId id="456" r:id="rId7"/>
    <p:sldId id="457" r:id="rId8"/>
    <p:sldId id="465" r:id="rId9"/>
  </p:sldIdLst>
  <p:sldSz cx="9906000" cy="6858000" type="A4"/>
  <p:notesSz cx="7099300" cy="10234613"/>
  <p:embeddedFontLst>
    <p:embeddedFont>
      <p:font typeface="Tahoma" pitchFamily="34" charset="0"/>
      <p:regular r:id="rId12"/>
      <p:bold r:id="rId13"/>
    </p:embeddedFont>
    <p:embeddedFont>
      <p:font typeface="가는각진제목체" pitchFamily="18" charset="-127"/>
      <p:regular r:id="rId14"/>
    </p:embeddedFont>
    <p:embeddedFont>
      <p:font typeface="HY헤드라인M" pitchFamily="18" charset="-127"/>
      <p:regular r:id="rId15"/>
    </p:embeddedFont>
    <p:embeddedFont>
      <p:font typeface="Franklin Gothic Medium" pitchFamily="34" charset="0"/>
      <p:regular r:id="rId16"/>
      <p:italic r:id="rId17"/>
    </p:embeddedFont>
    <p:embeddedFont>
      <p:font typeface="휴먼엑스포" pitchFamily="18" charset="-127"/>
      <p:regular r:id="rId18"/>
    </p:embeddedFont>
    <p:embeddedFont>
      <p:font typeface="Optima" pitchFamily="2" charset="2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HY견고딕" pitchFamily="18" charset="-127"/>
      <p:regular r:id="rId22"/>
    </p:embeddedFont>
  </p:embeddedFontLst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bg1"/>
        </a:solidFill>
        <a:latin typeface="Optima" pitchFamily="2" charset="2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A22A2A"/>
    <a:srgbClr val="A14545"/>
    <a:srgbClr val="CC0000"/>
    <a:srgbClr val="FF0000"/>
    <a:srgbClr val="336699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4" autoAdjust="0"/>
    <p:restoredTop sz="91820" autoAdjust="0"/>
  </p:normalViewPr>
  <p:slideViewPr>
    <p:cSldViewPr>
      <p:cViewPr varScale="1">
        <p:scale>
          <a:sx n="96" d="100"/>
          <a:sy n="96" d="100"/>
        </p:scale>
        <p:origin x="-516" y="-96"/>
      </p:cViewPr>
      <p:guideLst>
        <p:guide orient="horz" pos="2568"/>
        <p:guide orient="horz" pos="572"/>
        <p:guide orient="horz" pos="2478"/>
        <p:guide orient="horz" pos="890"/>
        <p:guide orient="horz" pos="2659"/>
        <p:guide orient="horz" pos="1162"/>
        <p:guide pos="489"/>
        <p:guide pos="5343"/>
        <p:guide pos="3120"/>
        <p:guide pos="217"/>
        <p:guide pos="7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2" y="-90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84C084-3393-4917-B582-705AAD45507D}" type="datetime2">
              <a:rPr lang="ko-KR" altLang="en-US"/>
              <a:pPr>
                <a:defRPr/>
              </a:pPr>
              <a:t>2016년 12월 9일 금요일</a:t>
            </a:fld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4028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4028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A13B3C0-06AC-40B4-9D05-A2A6A3E48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8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0361DA-3E92-4FC4-8A2E-14A8D8DD9391}" type="datetime2">
              <a:rPr lang="ko-KR" altLang="en-US"/>
              <a:pPr>
                <a:defRPr/>
              </a:pPr>
              <a:t>2016년 12월 9일 금요일</a:t>
            </a:fld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83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014"/>
            <a:ext cx="5680103" cy="460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6E3C6F-DEE8-4D42-8AE8-436ACA075F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8523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A95DD5A-8226-4D5D-9285-CE73BDC00053}" type="datetime2">
              <a:rPr lang="ko-KR" altLang="en-US" smtClean="0"/>
              <a:pPr/>
              <a:t>2016년 12월 9일 금요일</a:t>
            </a:fld>
            <a:endParaRPr lang="en-US" altLang="ko-KR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A53D6-6815-45F8-A00A-AEF0D0D82CB0}" type="slidenum">
              <a:rPr lang="en-US" altLang="ko-KR" smtClean="0"/>
              <a:pPr/>
              <a:t>0</a:t>
            </a:fld>
            <a:endParaRPr lang="en-US" altLang="ko-KR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599" y="4862015"/>
            <a:ext cx="5680103" cy="4605085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878F4E-66C0-4B65-A05B-BA908FAB0A7D}" type="datetime2">
              <a:rPr lang="ko-KR" altLang="en-US" smtClean="0"/>
              <a:pPr/>
              <a:t>2016년 12월 9일 금요일</a:t>
            </a:fld>
            <a:endParaRPr lang="en-US" altLang="ko-KR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AE057-935F-47DA-924E-AF981B15DC5F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788988"/>
            <a:ext cx="5508625" cy="3813175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343" y="4857105"/>
            <a:ext cx="5202616" cy="4611631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2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60" name="날짜 개체 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6C83D7-FE5A-4877-BBCF-503F57955B08}" type="datetime2">
              <a:rPr lang="ko-KR" altLang="en-US" smtClean="0"/>
              <a:pPr/>
              <a:t>2016년 12월 9일 금요일</a:t>
            </a:fld>
            <a:endParaRPr lang="en-US" altLang="ko-KR" smtClean="0"/>
          </a:p>
        </p:txBody>
      </p:sp>
      <p:sp>
        <p:nvSpPr>
          <p:cNvPr id="1946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B9C50-53CA-43F4-9D16-30016B56A920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날짜 개체 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FABFBB-B1E4-4E1D-B214-4621E24582CE}" type="datetime2">
              <a:rPr lang="ko-KR" altLang="en-US" smtClean="0"/>
              <a:pPr/>
              <a:t>2016년 12월 9일 금요일</a:t>
            </a:fld>
            <a:endParaRPr lang="en-US" altLang="ko-KR" smtClean="0"/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DB4CD-B9DF-45CF-AE1E-3B6DA3D1B59A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날짜 개체 틀 3"/>
          <p:cNvSpPr txBox="1">
            <a:spLocks noGrp="1"/>
          </p:cNvSpPr>
          <p:nvPr/>
        </p:nvSpPr>
        <p:spPr bwMode="auto">
          <a:xfrm>
            <a:off x="4020506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/>
          <a:lstStyle/>
          <a:p>
            <a:pPr algn="r">
              <a:spcBef>
                <a:spcPct val="0"/>
              </a:spcBef>
            </a:pPr>
            <a:fld id="{F9D682A7-BF3B-4B5B-A88D-66FE522DE65A}" type="datetime2"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2016년 12월 9일 금요일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509" name="슬라이드 번호 개체 틀 4"/>
          <p:cNvSpPr txBox="1">
            <a:spLocks noGrp="1"/>
          </p:cNvSpPr>
          <p:nvPr/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 anchor="b"/>
          <a:lstStyle/>
          <a:p>
            <a:pPr algn="r">
              <a:spcBef>
                <a:spcPct val="0"/>
              </a:spcBef>
            </a:pPr>
            <a:fld id="{17DD8201-C0CD-41C1-891C-2ED3AED2E238}" type="slidenum">
              <a:rPr lang="en-US" altLang="ko-KR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4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날짜 개체 틀 3"/>
          <p:cNvSpPr txBox="1">
            <a:spLocks noGrp="1"/>
          </p:cNvSpPr>
          <p:nvPr/>
        </p:nvSpPr>
        <p:spPr bwMode="auto">
          <a:xfrm>
            <a:off x="4020506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/>
          <a:lstStyle/>
          <a:p>
            <a:pPr algn="r">
              <a:spcBef>
                <a:spcPct val="0"/>
              </a:spcBef>
            </a:pPr>
            <a:fld id="{5174AB41-B5D3-44E4-8AA4-56C4A3162439}" type="datetime2"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2016년 12월 9일 금요일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3" name="슬라이드 번호 개체 틀 4"/>
          <p:cNvSpPr txBox="1">
            <a:spLocks noGrp="1"/>
          </p:cNvSpPr>
          <p:nvPr/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 anchor="b"/>
          <a:lstStyle/>
          <a:p>
            <a:pPr algn="r">
              <a:spcBef>
                <a:spcPct val="0"/>
              </a:spcBef>
            </a:pPr>
            <a:fld id="{B24028D9-BA02-42D5-AEE1-AF55E6BCE4B0}" type="slidenum">
              <a:rPr lang="en-US" altLang="ko-KR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5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날짜 개체 틀 3"/>
          <p:cNvSpPr txBox="1">
            <a:spLocks noGrp="1"/>
          </p:cNvSpPr>
          <p:nvPr/>
        </p:nvSpPr>
        <p:spPr bwMode="auto">
          <a:xfrm>
            <a:off x="4020506" y="0"/>
            <a:ext cx="3077137" cy="51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/>
          <a:lstStyle/>
          <a:p>
            <a:pPr algn="r">
              <a:spcBef>
                <a:spcPct val="0"/>
              </a:spcBef>
            </a:pPr>
            <a:fld id="{38DB6CA8-87A2-4941-BB4C-F79B1838E13B}" type="datetime2">
              <a:rPr lang="ko-KR" altLang="en-US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2016년 12월 9일 금요일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557" name="슬라이드 번호 개체 틀 4"/>
          <p:cNvSpPr txBox="1">
            <a:spLocks noGrp="1"/>
          </p:cNvSpPr>
          <p:nvPr/>
        </p:nvSpPr>
        <p:spPr bwMode="auto">
          <a:xfrm>
            <a:off x="4020506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59" tIns="47380" rIns="94759" bIns="47380" anchor="b"/>
          <a:lstStyle/>
          <a:p>
            <a:pPr algn="r">
              <a:spcBef>
                <a:spcPct val="0"/>
              </a:spcBef>
            </a:pPr>
            <a:fld id="{1E65E4BF-E521-4FC8-8480-F6FCDE3C7DE8}" type="slidenum">
              <a:rPr lang="en-US" altLang="ko-KR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>
                <a:spcBef>
                  <a:spcPct val="0"/>
                </a:spcBef>
              </a:pPr>
              <a:t>6</a:t>
            </a:fld>
            <a:endParaRPr lang="en-US" altLang="ko-KR" sz="12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b="1" smtClean="0"/>
              <a:t>Scheduler</a:t>
            </a:r>
            <a:r>
              <a:rPr lang="en-US" altLang="ko-KR" smtClean="0"/>
              <a:t> : </a:t>
            </a:r>
            <a:r>
              <a:rPr lang="ko-KR" altLang="en-US" smtClean="0"/>
              <a:t>정해진 스케쥴에 따라 한국기업데이터 서버에 있는 파일을 </a:t>
            </a:r>
            <a:r>
              <a:rPr lang="en-US" altLang="ko-KR" smtClean="0"/>
              <a:t>Pulling</a:t>
            </a:r>
            <a:r>
              <a:rPr lang="ko-KR" altLang="en-US" smtClean="0"/>
              <a:t>하는 프로그램을 구동시킨다</a:t>
            </a:r>
            <a:r>
              <a:rPr lang="en-US" altLang="ko-KR" smtClean="0"/>
              <a:t>. </a:t>
            </a:r>
          </a:p>
          <a:p>
            <a:r>
              <a:rPr lang="en-US" altLang="ko-KR" b="1" smtClean="0"/>
              <a:t>Interface</a:t>
            </a:r>
            <a:r>
              <a:rPr lang="en-US" altLang="ko-KR" smtClean="0"/>
              <a:t> : HTTS</a:t>
            </a:r>
            <a:r>
              <a:rPr lang="ko-KR" altLang="en-US" smtClean="0"/>
              <a:t>통신 프로토콜을 이용하여 </a:t>
            </a:r>
            <a:r>
              <a:rPr lang="en-US" altLang="ko-KR" smtClean="0"/>
              <a:t>connection</a:t>
            </a:r>
            <a:r>
              <a:rPr lang="ko-KR" altLang="en-US" smtClean="0"/>
              <a:t>을 연결하고</a:t>
            </a:r>
            <a:r>
              <a:rPr lang="en-US" altLang="ko-KR" smtClean="0"/>
              <a:t>, </a:t>
            </a:r>
            <a:r>
              <a:rPr lang="ko-KR" altLang="en-US" smtClean="0"/>
              <a:t>초기에 주고 받은 비밀키을 통하여 암호화 세션을 연결한 후</a:t>
            </a:r>
            <a:r>
              <a:rPr lang="en-US" altLang="ko-KR" smtClean="0"/>
              <a:t>, File</a:t>
            </a:r>
            <a:r>
              <a:rPr lang="ko-KR" altLang="en-US" smtClean="0"/>
              <a:t>을 </a:t>
            </a:r>
            <a:r>
              <a:rPr lang="en-US" altLang="ko-KR" smtClean="0"/>
              <a:t>Download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r>
              <a:rPr lang="en-US" altLang="ko-KR" b="1" smtClean="0"/>
              <a:t>DB Connection : </a:t>
            </a:r>
            <a:r>
              <a:rPr lang="en-US" altLang="ko-KR" smtClean="0"/>
              <a:t>DB Connection</a:t>
            </a:r>
            <a:r>
              <a:rPr lang="ko-KR" altLang="en-US" smtClean="0"/>
              <a:t>을 관리한다</a:t>
            </a:r>
            <a:r>
              <a:rPr lang="en-US" altLang="ko-KR" smtClean="0"/>
              <a:t>.</a:t>
            </a:r>
            <a:endParaRPr lang="en-US" altLang="ko-KR" b="1" smtClean="0"/>
          </a:p>
          <a:p>
            <a:r>
              <a:rPr lang="en-US" altLang="ko-KR" b="1" smtClean="0"/>
              <a:t>Data Load </a:t>
            </a:r>
            <a:r>
              <a:rPr lang="ko-KR" altLang="en-US" b="1" smtClean="0"/>
              <a:t>와 </a:t>
            </a:r>
            <a:r>
              <a:rPr lang="en-US" altLang="ko-KR" b="1" smtClean="0"/>
              <a:t>Parser </a:t>
            </a:r>
            <a:r>
              <a:rPr lang="en-US" altLang="ko-KR" smtClean="0"/>
              <a:t>: </a:t>
            </a:r>
            <a:r>
              <a:rPr lang="ko-KR" altLang="en-US" smtClean="0"/>
              <a:t>해당 파일을 미리 정의된 “전문정의서</a:t>
            </a:r>
            <a:r>
              <a:rPr lang="en-US" altLang="ko-KR" smtClean="0"/>
              <a:t>(def)”</a:t>
            </a:r>
            <a:r>
              <a:rPr lang="ko-KR" altLang="en-US" smtClean="0"/>
              <a:t>와 “전문 대 </a:t>
            </a:r>
            <a:r>
              <a:rPr lang="en-US" altLang="ko-KR" smtClean="0"/>
              <a:t>DB </a:t>
            </a:r>
            <a:r>
              <a:rPr lang="ko-KR" altLang="en-US" smtClean="0"/>
              <a:t>맵핑정의서</a:t>
            </a:r>
            <a:r>
              <a:rPr lang="en-US" altLang="ko-KR" smtClean="0"/>
              <a:t>(mapping)”</a:t>
            </a:r>
            <a:r>
              <a:rPr lang="ko-KR" altLang="en-US" smtClean="0"/>
              <a:t>에 따라 </a:t>
            </a:r>
            <a:r>
              <a:rPr lang="en-US" altLang="ko-KR" smtClean="0"/>
              <a:t>Data</a:t>
            </a:r>
            <a:r>
              <a:rPr lang="ko-KR" altLang="en-US" smtClean="0"/>
              <a:t>를 파싱하여 고객사의 </a:t>
            </a:r>
            <a:r>
              <a:rPr lang="en-US" altLang="ko-KR" smtClean="0"/>
              <a:t>DB</a:t>
            </a:r>
            <a:r>
              <a:rPr lang="ko-KR" altLang="en-US" smtClean="0"/>
              <a:t>에 적재한다</a:t>
            </a:r>
            <a:r>
              <a:rPr lang="en-US" altLang="ko-KR" smtClean="0"/>
              <a:t>.</a:t>
            </a:r>
          </a:p>
          <a:p>
            <a:r>
              <a:rPr lang="en-US" altLang="ko-KR" b="1" smtClean="0"/>
              <a:t>Log</a:t>
            </a:r>
            <a:r>
              <a:rPr lang="en-US" altLang="ko-KR" smtClean="0"/>
              <a:t> : </a:t>
            </a:r>
            <a:r>
              <a:rPr lang="ko-KR" altLang="en-US" smtClean="0"/>
              <a:t>통신부터 데이터 적재까지의 일련의 프로세스의 진행상황을 </a:t>
            </a:r>
            <a:r>
              <a:rPr lang="en-US" altLang="ko-KR" smtClean="0"/>
              <a:t>logging</a:t>
            </a:r>
            <a:r>
              <a:rPr lang="ko-KR" altLang="en-US" smtClean="0"/>
              <a:t>한다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38113" y="144463"/>
            <a:ext cx="9639300" cy="6524625"/>
          </a:xfrm>
          <a:prstGeom prst="rect">
            <a:avLst/>
          </a:prstGeom>
          <a:solidFill>
            <a:srgbClr val="CBD5DF"/>
          </a:solidFill>
          <a:ln w="3175">
            <a:solidFill>
              <a:srgbClr val="666699"/>
            </a:solidFill>
            <a:miter lim="800000"/>
            <a:headEnd/>
            <a:tailEnd/>
          </a:ln>
        </p:spPr>
        <p:txBody>
          <a:bodyPr wrap="none" lIns="122177" tIns="61089" rIns="122177" bIns="61089" anchor="ctr"/>
          <a:lstStyle/>
          <a:p>
            <a:pPr algn="ctr" defTabSz="1222375">
              <a:spcBef>
                <a:spcPct val="0"/>
              </a:spcBef>
            </a:pPr>
            <a:endParaRPr lang="ko-KR" altLang="ko-KR" sz="2000">
              <a:solidFill>
                <a:srgbClr val="000000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6897688" y="6524625"/>
            <a:ext cx="28082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ko-KR" sz="700">
                <a:solidFill>
                  <a:srgbClr val="4D4D4D"/>
                </a:solidFill>
                <a:latin typeface="가는각진제목체" pitchFamily="18" charset="-127"/>
              </a:rPr>
              <a:t>Copyright ⓒ 2005 KED Co., Ltd. All rights reserved</a:t>
            </a:r>
            <a:endParaRPr lang="en-US" altLang="ko-KR" sz="1800">
              <a:solidFill>
                <a:srgbClr val="4D4D4D"/>
              </a:solidFill>
              <a:latin typeface="가는각진제목체" pitchFamily="18" charset="-127"/>
            </a:endParaRPr>
          </a:p>
        </p:txBody>
      </p:sp>
      <p:pic>
        <p:nvPicPr>
          <p:cNvPr id="5" name="Picture 20" descr="co_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5" y="333375"/>
            <a:ext cx="23764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3" descr="최종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69325" y="6251575"/>
            <a:ext cx="10636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1876425" y="1000125"/>
            <a:ext cx="5670550" cy="956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ko-KR" altLang="en-US" sz="2000" i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 </a:t>
            </a:r>
            <a:r>
              <a:rPr lang="ko-KR" altLang="en-US" sz="2000" i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시스템 연동을 </a:t>
            </a:r>
            <a:r>
              <a:rPr lang="ko-KR" altLang="en-US" sz="2000" i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위한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기업정보 전송</a:t>
            </a:r>
            <a:r>
              <a:rPr lang="en-US" altLang="ko-KR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적재 시스템</a:t>
            </a:r>
            <a:r>
              <a:rPr lang="en-US" altLang="ko-KR" sz="24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(K-LINK)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63700" y="2136775"/>
          <a:ext cx="63849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그림" r:id="rId5" imgW="8295238" imgH="5904762" progId="StaticDib">
                  <p:embed/>
                </p:oleObj>
              </mc:Choice>
              <mc:Fallback>
                <p:oleObj name="그림" r:id="rId5" imgW="8295238" imgH="5904762" progId="StaticDib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136775"/>
                        <a:ext cx="638492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BABA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382588" y="2217738"/>
            <a:ext cx="4030662" cy="635000"/>
          </a:xfrm>
        </p:spPr>
        <p:txBody>
          <a:bodyPr lIns="0" tIns="0" rIns="0" bIns="0">
            <a:spAutoFit/>
          </a:bodyPr>
          <a:lstStyle>
            <a:lvl1pPr marL="0" indent="0" eaLnBrk="0" latinLnBrk="0" hangingPunct="0">
              <a:lnSpc>
                <a:spcPct val="160000"/>
              </a:lnSpc>
              <a:defRPr kumimoji="0" sz="26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AB2C0-8E6B-4529-AED0-476A0B2511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5650" y="165100"/>
            <a:ext cx="2305050" cy="59610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165100"/>
            <a:ext cx="6762750" cy="59610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76FE0-3E65-427B-B6C6-47D97D08E5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190500" y="165100"/>
            <a:ext cx="9220200" cy="5961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373D-1419-4DBC-AECF-C749A80C19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8346-61EC-4213-892F-D9AA2512CF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DE29-25BD-4A36-AA9D-C147E53DD3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FE39A-06E4-4D21-ADD2-B595AD3016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086B5-2201-4611-9C42-E20E336BD1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BE6C-8148-4E7E-BF03-76BB7AC661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DE469-CB80-43C6-B1D1-B30C0C013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CD031-3E8D-41A9-B729-524617B1F9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B8D8-5415-45C2-9F86-B49973CB42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27763"/>
            <a:ext cx="9896475" cy="6477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8F8F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52775" y="6508750"/>
            <a:ext cx="351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endParaRPr kumimoji="0" lang="en-US" altLang="ko-KR" sz="700">
              <a:solidFill>
                <a:srgbClr val="000000"/>
              </a:solidFill>
              <a:latin typeface="가는각진제목체" pitchFamily="18" charset="-127"/>
            </a:endParaRPr>
          </a:p>
          <a:p>
            <a:pPr algn="ctr">
              <a:spcBef>
                <a:spcPct val="0"/>
              </a:spcBef>
            </a:pPr>
            <a:r>
              <a:rPr kumimoji="0" lang="en-US" altLang="ko-KR" sz="700">
                <a:solidFill>
                  <a:srgbClr val="000000"/>
                </a:solidFill>
                <a:latin typeface="가는각진제목체" pitchFamily="18" charset="-127"/>
              </a:rPr>
              <a:t>Copyright </a:t>
            </a:r>
            <a:r>
              <a:rPr kumimoji="0" lang="en-US" altLang="ko-KR" sz="700">
                <a:solidFill>
                  <a:srgbClr val="000000"/>
                </a:solidFill>
                <a:latin typeface="Arial" charset="0"/>
              </a:rPr>
              <a:t>©</a:t>
            </a:r>
            <a:r>
              <a:rPr kumimoji="0" lang="en-US" altLang="ko-KR" sz="700">
                <a:solidFill>
                  <a:srgbClr val="000000"/>
                </a:solidFill>
                <a:latin typeface="가는각진제목체" pitchFamily="18" charset="-127"/>
              </a:rPr>
              <a:t> 2005 KED Co., Ltd. All rights reserved   |  Confidential</a:t>
            </a:r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38675" y="6310313"/>
            <a:ext cx="614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rgbClr val="777777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fld id="{EB807AD3-6996-4136-B872-82DCD42D37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0" name="Picture 7" descr="ci_0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70938" y="6373813"/>
            <a:ext cx="935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65100"/>
            <a:ext cx="7138988" cy="417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2" name="Picture 9" descr="최종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575" y="6362700"/>
            <a:ext cx="104616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hdr="0" ftr="0" dt="0"/>
  <p:txStyles>
    <p:titleStyle>
      <a:lvl1pPr marL="180975" indent="-180975"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+mj-lt"/>
          <a:ea typeface="+mj-ea"/>
          <a:cs typeface="+mj-cs"/>
        </a:defRPr>
      </a:lvl1pPr>
      <a:lvl2pPr marL="180975" indent="-180975"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marL="180975" indent="-180975"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marL="180975" indent="-180975"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marL="180975" indent="-180975"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638175" indent="-180975" algn="l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1095375" indent="-180975" algn="l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552575" indent="-180975" algn="l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2009775" indent="-180975" algn="l" rtl="0" fontAlgn="base" latinLnBrk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•"/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5429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q"/>
        <a:defRPr kumimoji="1" sz="1400" b="1">
          <a:solidFill>
            <a:srgbClr val="000000"/>
          </a:solidFill>
          <a:latin typeface="+mn-lt"/>
          <a:ea typeface="+mn-ea"/>
        </a:defRPr>
      </a:lvl2pPr>
      <a:lvl3pPr marL="912813" indent="-1905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가는각진제목체" pitchFamily="18" charset="-127"/>
        <a:buChar char="-"/>
        <a:defRPr kumimoji="1" sz="1200" b="1">
          <a:solidFill>
            <a:srgbClr val="000000"/>
          </a:solidFill>
          <a:latin typeface="+mn-lt"/>
          <a:ea typeface="+mn-ea"/>
        </a:defRPr>
      </a:lvl3pPr>
      <a:lvl4pPr marL="1273175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"/>
        <a:defRPr kumimoji="1" sz="1200" b="1">
          <a:solidFill>
            <a:srgbClr val="000000"/>
          </a:solidFill>
          <a:latin typeface="+mn-lt"/>
          <a:ea typeface="+mn-ea"/>
        </a:defRPr>
      </a:lvl4pPr>
      <a:lvl5pPr marL="1619250" indent="-166688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  <a:ea typeface="+mn-ea"/>
        </a:defRPr>
      </a:lvl5pPr>
      <a:lvl6pPr marL="2076450" indent="-166688" algn="l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  <a:ea typeface="+mn-ea"/>
        </a:defRPr>
      </a:lvl6pPr>
      <a:lvl7pPr marL="2533650" indent="-166688" algn="l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  <a:ea typeface="+mn-ea"/>
        </a:defRPr>
      </a:lvl7pPr>
      <a:lvl8pPr marL="2990850" indent="-166688" algn="l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  <a:ea typeface="+mn-ea"/>
        </a:defRPr>
      </a:lvl8pPr>
      <a:lvl9pPr marL="3448050" indent="-166688" algn="l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16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.wmf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 bwMode="auto">
          <a:xfrm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3077" name="Picture 34" descr="3049488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263" y="1166813"/>
            <a:ext cx="9490075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AutoShape 35"/>
          <p:cNvSpPr>
            <a:spLocks noChangeArrowheads="1"/>
          </p:cNvSpPr>
          <p:nvPr/>
        </p:nvSpPr>
        <p:spPr bwMode="auto">
          <a:xfrm>
            <a:off x="328613" y="1455738"/>
            <a:ext cx="9229725" cy="4416425"/>
          </a:xfrm>
          <a:prstGeom prst="roundRect">
            <a:avLst>
              <a:gd name="adj" fmla="val 2190"/>
            </a:avLst>
          </a:prstGeom>
          <a:solidFill>
            <a:schemeClr val="bg1"/>
          </a:solidFill>
          <a:ln w="158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2000" b="1" u="sng"/>
          </a:p>
        </p:txBody>
      </p:sp>
      <p:sp>
        <p:nvSpPr>
          <p:cNvPr id="3079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D590E5-D5EF-493D-B434-5A160B9EAECE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029" name="Rectangle 462"/>
          <p:cNvSpPr>
            <a:spLocks noChangeArrowheads="1"/>
          </p:cNvSpPr>
          <p:nvPr/>
        </p:nvSpPr>
        <p:spPr bwMode="auto">
          <a:xfrm>
            <a:off x="4741863" y="3536950"/>
            <a:ext cx="4610100" cy="1546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8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0" name="Rectangle 460"/>
          <p:cNvSpPr>
            <a:spLocks noChangeArrowheads="1"/>
          </p:cNvSpPr>
          <p:nvPr/>
        </p:nvSpPr>
        <p:spPr bwMode="auto">
          <a:xfrm>
            <a:off x="523875" y="3544888"/>
            <a:ext cx="2586038" cy="1536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8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128588" y="295275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K-LINK </a:t>
            </a: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개요</a:t>
            </a:r>
          </a:p>
        </p:txBody>
      </p:sp>
      <p:graphicFrame>
        <p:nvGraphicFramePr>
          <p:cNvPr id="3083" name="Object 421"/>
          <p:cNvGraphicFramePr>
            <a:graphicFrameLocks noChangeAspect="1"/>
          </p:cNvGraphicFramePr>
          <p:nvPr/>
        </p:nvGraphicFramePr>
        <p:xfrm>
          <a:off x="852488" y="3706813"/>
          <a:ext cx="18827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사진" r:id="rId5" imgW="3466667" imgH="2085714" progId="StaticDib">
                  <p:embed/>
                </p:oleObj>
              </mc:Choice>
              <mc:Fallback>
                <p:oleObj name="사진" r:id="rId5" imgW="3466667" imgH="2085714" progId="StaticDib">
                  <p:embed/>
                  <p:pic>
                    <p:nvPicPr>
                      <p:cNvPr id="0" name="Object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706813"/>
                        <a:ext cx="1882775" cy="1150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BABAB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4" name="Picture 423" descr="EndUserLef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4076700"/>
            <a:ext cx="6000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" name="Freeform 425"/>
          <p:cNvSpPr>
            <a:spLocks/>
          </p:cNvSpPr>
          <p:nvPr/>
        </p:nvSpPr>
        <p:spPr bwMode="auto">
          <a:xfrm>
            <a:off x="2797175" y="4418013"/>
            <a:ext cx="476250" cy="88900"/>
          </a:xfrm>
          <a:custGeom>
            <a:avLst/>
            <a:gdLst>
              <a:gd name="T0" fmla="*/ 0 w 666"/>
              <a:gd name="T1" fmla="*/ 0 h 84"/>
              <a:gd name="T2" fmla="*/ 330 w 666"/>
              <a:gd name="T3" fmla="*/ 0 h 84"/>
              <a:gd name="T4" fmla="*/ 258 w 666"/>
              <a:gd name="T5" fmla="*/ 84 h 84"/>
              <a:gd name="T6" fmla="*/ 666 w 666"/>
              <a:gd name="T7" fmla="*/ 84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6" h="84">
                <a:moveTo>
                  <a:pt x="0" y="0"/>
                </a:moveTo>
                <a:lnTo>
                  <a:pt x="330" y="0"/>
                </a:lnTo>
                <a:lnTo>
                  <a:pt x="258" y="84"/>
                </a:lnTo>
                <a:lnTo>
                  <a:pt x="666" y="8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86" name="Freeform 426"/>
          <p:cNvSpPr>
            <a:spLocks/>
          </p:cNvSpPr>
          <p:nvPr/>
        </p:nvSpPr>
        <p:spPr bwMode="auto">
          <a:xfrm>
            <a:off x="4483100" y="4406900"/>
            <a:ext cx="504825" cy="88900"/>
          </a:xfrm>
          <a:custGeom>
            <a:avLst/>
            <a:gdLst>
              <a:gd name="T0" fmla="*/ 0 w 666"/>
              <a:gd name="T1" fmla="*/ 0 h 84"/>
              <a:gd name="T2" fmla="*/ 330 w 666"/>
              <a:gd name="T3" fmla="*/ 0 h 84"/>
              <a:gd name="T4" fmla="*/ 258 w 666"/>
              <a:gd name="T5" fmla="*/ 84 h 84"/>
              <a:gd name="T6" fmla="*/ 666 w 666"/>
              <a:gd name="T7" fmla="*/ 84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6" h="84">
                <a:moveTo>
                  <a:pt x="0" y="0"/>
                </a:moveTo>
                <a:lnTo>
                  <a:pt x="330" y="0"/>
                </a:lnTo>
                <a:lnTo>
                  <a:pt x="258" y="84"/>
                </a:lnTo>
                <a:lnTo>
                  <a:pt x="666" y="8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087" name="Object 427"/>
          <p:cNvGraphicFramePr>
            <a:graphicFrameLocks/>
          </p:cNvGraphicFramePr>
          <p:nvPr/>
        </p:nvGraphicFramePr>
        <p:xfrm>
          <a:off x="7837488" y="3778250"/>
          <a:ext cx="847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클립" r:id="rId8" imgW="3405188" imgH="3817938" progId="MS_ClipArt_Gallery.2">
                  <p:embed/>
                </p:oleObj>
              </mc:Choice>
              <mc:Fallback>
                <p:oleObj name="클립" r:id="rId8" imgW="3405188" imgH="3817938" progId="MS_ClipArt_Gallery.2">
                  <p:embed/>
                  <p:pic>
                    <p:nvPicPr>
                      <p:cNvPr id="0" name="Object 42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778250"/>
                        <a:ext cx="847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457"/>
          <p:cNvGrpSpPr>
            <a:grpSpLocks/>
          </p:cNvGrpSpPr>
          <p:nvPr/>
        </p:nvGrpSpPr>
        <p:grpSpPr bwMode="auto">
          <a:xfrm flipH="1">
            <a:off x="5676900" y="2924175"/>
            <a:ext cx="1714500" cy="1431925"/>
            <a:chOff x="2257" y="1538"/>
            <a:chExt cx="1725" cy="1244"/>
          </a:xfrm>
        </p:grpSpPr>
        <p:sp>
          <p:nvSpPr>
            <p:cNvPr id="3107" name="AutoShape 429"/>
            <p:cNvSpPr>
              <a:spLocks noChangeAspect="1" noChangeArrowheads="1" noTextEdit="1"/>
            </p:cNvSpPr>
            <p:nvPr/>
          </p:nvSpPr>
          <p:spPr bwMode="auto">
            <a:xfrm>
              <a:off x="2257" y="1538"/>
              <a:ext cx="1725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1"/>
            <p:cNvSpPr>
              <a:spLocks/>
            </p:cNvSpPr>
            <p:nvPr/>
          </p:nvSpPr>
          <p:spPr bwMode="auto">
            <a:xfrm>
              <a:off x="2257" y="1557"/>
              <a:ext cx="1706" cy="1206"/>
            </a:xfrm>
            <a:custGeom>
              <a:avLst/>
              <a:gdLst>
                <a:gd name="T0" fmla="*/ 35 w 3412"/>
                <a:gd name="T1" fmla="*/ 5 h 2412"/>
                <a:gd name="T2" fmla="*/ 34 w 3412"/>
                <a:gd name="T3" fmla="*/ 5 h 2412"/>
                <a:gd name="T4" fmla="*/ 33 w 3412"/>
                <a:gd name="T5" fmla="*/ 6 h 2412"/>
                <a:gd name="T6" fmla="*/ 31 w 3412"/>
                <a:gd name="T7" fmla="*/ 7 h 2412"/>
                <a:gd name="T8" fmla="*/ 30 w 3412"/>
                <a:gd name="T9" fmla="*/ 8 h 2412"/>
                <a:gd name="T10" fmla="*/ 28 w 3412"/>
                <a:gd name="T11" fmla="*/ 9 h 2412"/>
                <a:gd name="T12" fmla="*/ 27 w 3412"/>
                <a:gd name="T13" fmla="*/ 10 h 2412"/>
                <a:gd name="T14" fmla="*/ 25 w 3412"/>
                <a:gd name="T15" fmla="*/ 10 h 2412"/>
                <a:gd name="T16" fmla="*/ 24 w 3412"/>
                <a:gd name="T17" fmla="*/ 11 h 2412"/>
                <a:gd name="T18" fmla="*/ 22 w 3412"/>
                <a:gd name="T19" fmla="*/ 12 h 2412"/>
                <a:gd name="T20" fmla="*/ 20 w 3412"/>
                <a:gd name="T21" fmla="*/ 13 h 2412"/>
                <a:gd name="T22" fmla="*/ 19 w 3412"/>
                <a:gd name="T23" fmla="*/ 14 h 2412"/>
                <a:gd name="T24" fmla="*/ 17 w 3412"/>
                <a:gd name="T25" fmla="*/ 15 h 2412"/>
                <a:gd name="T26" fmla="*/ 15 w 3412"/>
                <a:gd name="T27" fmla="*/ 16 h 2412"/>
                <a:gd name="T28" fmla="*/ 14 w 3412"/>
                <a:gd name="T29" fmla="*/ 17 h 2412"/>
                <a:gd name="T30" fmla="*/ 13 w 3412"/>
                <a:gd name="T31" fmla="*/ 18 h 2412"/>
                <a:gd name="T32" fmla="*/ 11 w 3412"/>
                <a:gd name="T33" fmla="*/ 19 h 2412"/>
                <a:gd name="T34" fmla="*/ 11 w 3412"/>
                <a:gd name="T35" fmla="*/ 20 h 2412"/>
                <a:gd name="T36" fmla="*/ 10 w 3412"/>
                <a:gd name="T37" fmla="*/ 21 h 2412"/>
                <a:gd name="T38" fmla="*/ 9 w 3412"/>
                <a:gd name="T39" fmla="*/ 22 h 2412"/>
                <a:gd name="T40" fmla="*/ 9 w 3412"/>
                <a:gd name="T41" fmla="*/ 24 h 2412"/>
                <a:gd name="T42" fmla="*/ 8 w 3412"/>
                <a:gd name="T43" fmla="*/ 25 h 2412"/>
                <a:gd name="T44" fmla="*/ 7 w 3412"/>
                <a:gd name="T45" fmla="*/ 27 h 2412"/>
                <a:gd name="T46" fmla="*/ 7 w 3412"/>
                <a:gd name="T47" fmla="*/ 28 h 2412"/>
                <a:gd name="T48" fmla="*/ 6 w 3412"/>
                <a:gd name="T49" fmla="*/ 30 h 2412"/>
                <a:gd name="T50" fmla="*/ 5 w 3412"/>
                <a:gd name="T51" fmla="*/ 31 h 2412"/>
                <a:gd name="T52" fmla="*/ 5 w 3412"/>
                <a:gd name="T53" fmla="*/ 33 h 2412"/>
                <a:gd name="T54" fmla="*/ 4 w 3412"/>
                <a:gd name="T55" fmla="*/ 35 h 2412"/>
                <a:gd name="T56" fmla="*/ 3 w 3412"/>
                <a:gd name="T57" fmla="*/ 37 h 2412"/>
                <a:gd name="T58" fmla="*/ 2 w 3412"/>
                <a:gd name="T59" fmla="*/ 38 h 2412"/>
                <a:gd name="T60" fmla="*/ 2 w 3412"/>
                <a:gd name="T61" fmla="*/ 39 h 2412"/>
                <a:gd name="T62" fmla="*/ 1 w 3412"/>
                <a:gd name="T63" fmla="*/ 41 h 2412"/>
                <a:gd name="T64" fmla="*/ 0 w 3412"/>
                <a:gd name="T65" fmla="*/ 43 h 2412"/>
                <a:gd name="T66" fmla="*/ 0 w 3412"/>
                <a:gd name="T67" fmla="*/ 44 h 2412"/>
                <a:gd name="T68" fmla="*/ 1 w 3412"/>
                <a:gd name="T69" fmla="*/ 72 h 2412"/>
                <a:gd name="T70" fmla="*/ 78 w 3412"/>
                <a:gd name="T71" fmla="*/ 110 h 2412"/>
                <a:gd name="T72" fmla="*/ 153 w 3412"/>
                <a:gd name="T73" fmla="*/ 98 h 2412"/>
                <a:gd name="T74" fmla="*/ 177 w 3412"/>
                <a:gd name="T75" fmla="*/ 114 h 2412"/>
                <a:gd name="T76" fmla="*/ 188 w 3412"/>
                <a:gd name="T77" fmla="*/ 135 h 2412"/>
                <a:gd name="T78" fmla="*/ 214 w 3412"/>
                <a:gd name="T79" fmla="*/ 146 h 2412"/>
                <a:gd name="T80" fmla="*/ 206 w 3412"/>
                <a:gd name="T81" fmla="*/ 123 h 2412"/>
                <a:gd name="T82" fmla="*/ 199 w 3412"/>
                <a:gd name="T83" fmla="*/ 103 h 2412"/>
                <a:gd name="T84" fmla="*/ 201 w 3412"/>
                <a:gd name="T85" fmla="*/ 79 h 2412"/>
                <a:gd name="T86" fmla="*/ 206 w 3412"/>
                <a:gd name="T87" fmla="*/ 31 h 2412"/>
                <a:gd name="T88" fmla="*/ 155 w 3412"/>
                <a:gd name="T89" fmla="*/ 18 h 2412"/>
                <a:gd name="T90" fmla="*/ 106 w 3412"/>
                <a:gd name="T91" fmla="*/ 11 h 2412"/>
                <a:gd name="T92" fmla="*/ 65 w 3412"/>
                <a:gd name="T93" fmla="*/ 0 h 24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412"/>
                <a:gd name="T142" fmla="*/ 0 h 2412"/>
                <a:gd name="T143" fmla="*/ 3412 w 3412"/>
                <a:gd name="T144" fmla="*/ 2412 h 241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412" h="2412">
                  <a:moveTo>
                    <a:pt x="1026" y="0"/>
                  </a:moveTo>
                  <a:lnTo>
                    <a:pt x="557" y="76"/>
                  </a:lnTo>
                  <a:lnTo>
                    <a:pt x="555" y="76"/>
                  </a:lnTo>
                  <a:lnTo>
                    <a:pt x="551" y="78"/>
                  </a:lnTo>
                  <a:lnTo>
                    <a:pt x="546" y="80"/>
                  </a:lnTo>
                  <a:lnTo>
                    <a:pt x="540" y="84"/>
                  </a:lnTo>
                  <a:lnTo>
                    <a:pt x="530" y="87"/>
                  </a:lnTo>
                  <a:lnTo>
                    <a:pt x="521" y="95"/>
                  </a:lnTo>
                  <a:lnTo>
                    <a:pt x="515" y="97"/>
                  </a:lnTo>
                  <a:lnTo>
                    <a:pt x="509" y="101"/>
                  </a:lnTo>
                  <a:lnTo>
                    <a:pt x="502" y="105"/>
                  </a:lnTo>
                  <a:lnTo>
                    <a:pt x="496" y="108"/>
                  </a:lnTo>
                  <a:lnTo>
                    <a:pt x="489" y="112"/>
                  </a:lnTo>
                  <a:lnTo>
                    <a:pt x="481" y="116"/>
                  </a:lnTo>
                  <a:lnTo>
                    <a:pt x="473" y="120"/>
                  </a:lnTo>
                  <a:lnTo>
                    <a:pt x="466" y="124"/>
                  </a:lnTo>
                  <a:lnTo>
                    <a:pt x="458" y="127"/>
                  </a:lnTo>
                  <a:lnTo>
                    <a:pt x="449" y="133"/>
                  </a:lnTo>
                  <a:lnTo>
                    <a:pt x="441" y="139"/>
                  </a:lnTo>
                  <a:lnTo>
                    <a:pt x="433" y="144"/>
                  </a:lnTo>
                  <a:lnTo>
                    <a:pt x="424" y="146"/>
                  </a:lnTo>
                  <a:lnTo>
                    <a:pt x="416" y="152"/>
                  </a:lnTo>
                  <a:lnTo>
                    <a:pt x="407" y="158"/>
                  </a:lnTo>
                  <a:lnTo>
                    <a:pt x="399" y="163"/>
                  </a:lnTo>
                  <a:lnTo>
                    <a:pt x="390" y="167"/>
                  </a:lnTo>
                  <a:lnTo>
                    <a:pt x="380" y="173"/>
                  </a:lnTo>
                  <a:lnTo>
                    <a:pt x="371" y="179"/>
                  </a:lnTo>
                  <a:lnTo>
                    <a:pt x="363" y="184"/>
                  </a:lnTo>
                  <a:lnTo>
                    <a:pt x="354" y="190"/>
                  </a:lnTo>
                  <a:lnTo>
                    <a:pt x="344" y="196"/>
                  </a:lnTo>
                  <a:lnTo>
                    <a:pt x="335" y="200"/>
                  </a:lnTo>
                  <a:lnTo>
                    <a:pt x="325" y="205"/>
                  </a:lnTo>
                  <a:lnTo>
                    <a:pt x="316" y="211"/>
                  </a:lnTo>
                  <a:lnTo>
                    <a:pt x="308" y="217"/>
                  </a:lnTo>
                  <a:lnTo>
                    <a:pt x="298" y="220"/>
                  </a:lnTo>
                  <a:lnTo>
                    <a:pt x="291" y="226"/>
                  </a:lnTo>
                  <a:lnTo>
                    <a:pt x="281" y="230"/>
                  </a:lnTo>
                  <a:lnTo>
                    <a:pt x="274" y="236"/>
                  </a:lnTo>
                  <a:lnTo>
                    <a:pt x="264" y="240"/>
                  </a:lnTo>
                  <a:lnTo>
                    <a:pt x="257" y="245"/>
                  </a:lnTo>
                  <a:lnTo>
                    <a:pt x="249" y="251"/>
                  </a:lnTo>
                  <a:lnTo>
                    <a:pt x="241" y="255"/>
                  </a:lnTo>
                  <a:lnTo>
                    <a:pt x="236" y="259"/>
                  </a:lnTo>
                  <a:lnTo>
                    <a:pt x="228" y="266"/>
                  </a:lnTo>
                  <a:lnTo>
                    <a:pt x="220" y="268"/>
                  </a:lnTo>
                  <a:lnTo>
                    <a:pt x="213" y="274"/>
                  </a:lnTo>
                  <a:lnTo>
                    <a:pt x="207" y="278"/>
                  </a:lnTo>
                  <a:lnTo>
                    <a:pt x="201" y="281"/>
                  </a:lnTo>
                  <a:lnTo>
                    <a:pt x="190" y="289"/>
                  </a:lnTo>
                  <a:lnTo>
                    <a:pt x="181" y="297"/>
                  </a:lnTo>
                  <a:lnTo>
                    <a:pt x="173" y="300"/>
                  </a:lnTo>
                  <a:lnTo>
                    <a:pt x="169" y="306"/>
                  </a:lnTo>
                  <a:lnTo>
                    <a:pt x="163" y="310"/>
                  </a:lnTo>
                  <a:lnTo>
                    <a:pt x="163" y="316"/>
                  </a:lnTo>
                  <a:lnTo>
                    <a:pt x="160" y="317"/>
                  </a:lnTo>
                  <a:lnTo>
                    <a:pt x="158" y="321"/>
                  </a:lnTo>
                  <a:lnTo>
                    <a:pt x="154" y="329"/>
                  </a:lnTo>
                  <a:lnTo>
                    <a:pt x="152" y="338"/>
                  </a:lnTo>
                  <a:lnTo>
                    <a:pt x="146" y="346"/>
                  </a:lnTo>
                  <a:lnTo>
                    <a:pt x="141" y="359"/>
                  </a:lnTo>
                  <a:lnTo>
                    <a:pt x="137" y="365"/>
                  </a:lnTo>
                  <a:lnTo>
                    <a:pt x="135" y="373"/>
                  </a:lnTo>
                  <a:lnTo>
                    <a:pt x="131" y="378"/>
                  </a:lnTo>
                  <a:lnTo>
                    <a:pt x="129" y="388"/>
                  </a:lnTo>
                  <a:lnTo>
                    <a:pt x="125" y="393"/>
                  </a:lnTo>
                  <a:lnTo>
                    <a:pt x="122" y="401"/>
                  </a:lnTo>
                  <a:lnTo>
                    <a:pt x="118" y="407"/>
                  </a:lnTo>
                  <a:lnTo>
                    <a:pt x="114" y="416"/>
                  </a:lnTo>
                  <a:lnTo>
                    <a:pt x="112" y="424"/>
                  </a:lnTo>
                  <a:lnTo>
                    <a:pt x="108" y="433"/>
                  </a:lnTo>
                  <a:lnTo>
                    <a:pt x="105" y="441"/>
                  </a:lnTo>
                  <a:lnTo>
                    <a:pt x="101" y="450"/>
                  </a:lnTo>
                  <a:lnTo>
                    <a:pt x="97" y="458"/>
                  </a:lnTo>
                  <a:lnTo>
                    <a:pt x="91" y="468"/>
                  </a:lnTo>
                  <a:lnTo>
                    <a:pt x="87" y="475"/>
                  </a:lnTo>
                  <a:lnTo>
                    <a:pt x="86" y="485"/>
                  </a:lnTo>
                  <a:lnTo>
                    <a:pt x="80" y="492"/>
                  </a:lnTo>
                  <a:lnTo>
                    <a:pt x="76" y="502"/>
                  </a:lnTo>
                  <a:lnTo>
                    <a:pt x="72" y="511"/>
                  </a:lnTo>
                  <a:lnTo>
                    <a:pt x="68" y="521"/>
                  </a:lnTo>
                  <a:lnTo>
                    <a:pt x="65" y="528"/>
                  </a:lnTo>
                  <a:lnTo>
                    <a:pt x="59" y="538"/>
                  </a:lnTo>
                  <a:lnTo>
                    <a:pt x="55" y="546"/>
                  </a:lnTo>
                  <a:lnTo>
                    <a:pt x="51" y="555"/>
                  </a:lnTo>
                  <a:lnTo>
                    <a:pt x="48" y="563"/>
                  </a:lnTo>
                  <a:lnTo>
                    <a:pt x="44" y="572"/>
                  </a:lnTo>
                  <a:lnTo>
                    <a:pt x="40" y="580"/>
                  </a:lnTo>
                  <a:lnTo>
                    <a:pt x="36" y="589"/>
                  </a:lnTo>
                  <a:lnTo>
                    <a:pt x="32" y="597"/>
                  </a:lnTo>
                  <a:lnTo>
                    <a:pt x="29" y="604"/>
                  </a:lnTo>
                  <a:lnTo>
                    <a:pt x="25" y="612"/>
                  </a:lnTo>
                  <a:lnTo>
                    <a:pt x="23" y="622"/>
                  </a:lnTo>
                  <a:lnTo>
                    <a:pt x="19" y="627"/>
                  </a:lnTo>
                  <a:lnTo>
                    <a:pt x="15" y="635"/>
                  </a:lnTo>
                  <a:lnTo>
                    <a:pt x="11" y="641"/>
                  </a:lnTo>
                  <a:lnTo>
                    <a:pt x="10" y="650"/>
                  </a:lnTo>
                  <a:lnTo>
                    <a:pt x="2" y="661"/>
                  </a:lnTo>
                  <a:lnTo>
                    <a:pt x="0" y="673"/>
                  </a:lnTo>
                  <a:lnTo>
                    <a:pt x="0" y="682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5"/>
                  </a:lnTo>
                  <a:lnTo>
                    <a:pt x="0" y="709"/>
                  </a:lnTo>
                  <a:lnTo>
                    <a:pt x="10" y="1137"/>
                  </a:lnTo>
                  <a:lnTo>
                    <a:pt x="215" y="1458"/>
                  </a:lnTo>
                  <a:lnTo>
                    <a:pt x="700" y="1709"/>
                  </a:lnTo>
                  <a:lnTo>
                    <a:pt x="1236" y="1766"/>
                  </a:lnTo>
                  <a:lnTo>
                    <a:pt x="1667" y="1597"/>
                  </a:lnTo>
                  <a:lnTo>
                    <a:pt x="1954" y="1661"/>
                  </a:lnTo>
                  <a:lnTo>
                    <a:pt x="2446" y="1574"/>
                  </a:lnTo>
                  <a:lnTo>
                    <a:pt x="2515" y="1741"/>
                  </a:lnTo>
                  <a:lnTo>
                    <a:pt x="2728" y="1823"/>
                  </a:lnTo>
                  <a:lnTo>
                    <a:pt x="2828" y="1830"/>
                  </a:lnTo>
                  <a:lnTo>
                    <a:pt x="2766" y="1965"/>
                  </a:lnTo>
                  <a:lnTo>
                    <a:pt x="2857" y="2115"/>
                  </a:lnTo>
                  <a:lnTo>
                    <a:pt x="3001" y="2152"/>
                  </a:lnTo>
                  <a:lnTo>
                    <a:pt x="3038" y="2317"/>
                  </a:lnTo>
                  <a:lnTo>
                    <a:pt x="3252" y="2412"/>
                  </a:lnTo>
                  <a:lnTo>
                    <a:pt x="3412" y="2325"/>
                  </a:lnTo>
                  <a:lnTo>
                    <a:pt x="3385" y="2157"/>
                  </a:lnTo>
                  <a:lnTo>
                    <a:pt x="3239" y="2077"/>
                  </a:lnTo>
                  <a:lnTo>
                    <a:pt x="3288" y="1971"/>
                  </a:lnTo>
                  <a:lnTo>
                    <a:pt x="3230" y="1789"/>
                  </a:lnTo>
                  <a:lnTo>
                    <a:pt x="3079" y="1762"/>
                  </a:lnTo>
                  <a:lnTo>
                    <a:pt x="3171" y="1646"/>
                  </a:lnTo>
                  <a:lnTo>
                    <a:pt x="3106" y="1464"/>
                  </a:lnTo>
                  <a:lnTo>
                    <a:pt x="3001" y="1414"/>
                  </a:lnTo>
                  <a:lnTo>
                    <a:pt x="3212" y="1266"/>
                  </a:lnTo>
                  <a:lnTo>
                    <a:pt x="3374" y="1061"/>
                  </a:lnTo>
                  <a:lnTo>
                    <a:pt x="3393" y="791"/>
                  </a:lnTo>
                  <a:lnTo>
                    <a:pt x="3281" y="488"/>
                  </a:lnTo>
                  <a:lnTo>
                    <a:pt x="3036" y="312"/>
                  </a:lnTo>
                  <a:lnTo>
                    <a:pt x="2642" y="222"/>
                  </a:lnTo>
                  <a:lnTo>
                    <a:pt x="2465" y="274"/>
                  </a:lnTo>
                  <a:lnTo>
                    <a:pt x="2224" y="152"/>
                  </a:lnTo>
                  <a:lnTo>
                    <a:pt x="1870" y="112"/>
                  </a:lnTo>
                  <a:lnTo>
                    <a:pt x="1682" y="181"/>
                  </a:lnTo>
                  <a:lnTo>
                    <a:pt x="1452" y="46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C2D9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32"/>
            <p:cNvSpPr>
              <a:spLocks/>
            </p:cNvSpPr>
            <p:nvPr/>
          </p:nvSpPr>
          <p:spPr bwMode="auto">
            <a:xfrm>
              <a:off x="2281" y="1585"/>
              <a:ext cx="1650" cy="819"/>
            </a:xfrm>
            <a:custGeom>
              <a:avLst/>
              <a:gdLst>
                <a:gd name="T0" fmla="*/ 106 w 3299"/>
                <a:gd name="T1" fmla="*/ 94 h 1639"/>
                <a:gd name="T2" fmla="*/ 113 w 3299"/>
                <a:gd name="T3" fmla="*/ 95 h 1639"/>
                <a:gd name="T4" fmla="*/ 120 w 3299"/>
                <a:gd name="T5" fmla="*/ 96 h 1639"/>
                <a:gd name="T6" fmla="*/ 127 w 3299"/>
                <a:gd name="T7" fmla="*/ 96 h 1639"/>
                <a:gd name="T8" fmla="*/ 133 w 3299"/>
                <a:gd name="T9" fmla="*/ 95 h 1639"/>
                <a:gd name="T10" fmla="*/ 139 w 3299"/>
                <a:gd name="T11" fmla="*/ 93 h 1639"/>
                <a:gd name="T12" fmla="*/ 145 w 3299"/>
                <a:gd name="T13" fmla="*/ 91 h 1639"/>
                <a:gd name="T14" fmla="*/ 150 w 3299"/>
                <a:gd name="T15" fmla="*/ 89 h 1639"/>
                <a:gd name="T16" fmla="*/ 155 w 3299"/>
                <a:gd name="T17" fmla="*/ 86 h 1639"/>
                <a:gd name="T18" fmla="*/ 160 w 3299"/>
                <a:gd name="T19" fmla="*/ 84 h 1639"/>
                <a:gd name="T20" fmla="*/ 169 w 3299"/>
                <a:gd name="T21" fmla="*/ 84 h 1639"/>
                <a:gd name="T22" fmla="*/ 179 w 3299"/>
                <a:gd name="T23" fmla="*/ 82 h 1639"/>
                <a:gd name="T24" fmla="*/ 189 w 3299"/>
                <a:gd name="T25" fmla="*/ 78 h 1639"/>
                <a:gd name="T26" fmla="*/ 196 w 3299"/>
                <a:gd name="T27" fmla="*/ 72 h 1639"/>
                <a:gd name="T28" fmla="*/ 202 w 3299"/>
                <a:gd name="T29" fmla="*/ 65 h 1639"/>
                <a:gd name="T30" fmla="*/ 205 w 3299"/>
                <a:gd name="T31" fmla="*/ 57 h 1639"/>
                <a:gd name="T32" fmla="*/ 207 w 3299"/>
                <a:gd name="T33" fmla="*/ 49 h 1639"/>
                <a:gd name="T34" fmla="*/ 205 w 3299"/>
                <a:gd name="T35" fmla="*/ 40 h 1639"/>
                <a:gd name="T36" fmla="*/ 201 w 3299"/>
                <a:gd name="T37" fmla="*/ 32 h 1639"/>
                <a:gd name="T38" fmla="*/ 195 w 3299"/>
                <a:gd name="T39" fmla="*/ 25 h 1639"/>
                <a:gd name="T40" fmla="*/ 187 w 3299"/>
                <a:gd name="T41" fmla="*/ 20 h 1639"/>
                <a:gd name="T42" fmla="*/ 177 w 3299"/>
                <a:gd name="T43" fmla="*/ 16 h 1639"/>
                <a:gd name="T44" fmla="*/ 167 w 3299"/>
                <a:gd name="T45" fmla="*/ 15 h 1639"/>
                <a:gd name="T46" fmla="*/ 160 w 3299"/>
                <a:gd name="T47" fmla="*/ 15 h 1639"/>
                <a:gd name="T48" fmla="*/ 153 w 3299"/>
                <a:gd name="T49" fmla="*/ 16 h 1639"/>
                <a:gd name="T50" fmla="*/ 148 w 3299"/>
                <a:gd name="T51" fmla="*/ 14 h 1639"/>
                <a:gd name="T52" fmla="*/ 144 w 3299"/>
                <a:gd name="T53" fmla="*/ 12 h 1639"/>
                <a:gd name="T54" fmla="*/ 139 w 3299"/>
                <a:gd name="T55" fmla="*/ 11 h 1639"/>
                <a:gd name="T56" fmla="*/ 134 w 3299"/>
                <a:gd name="T57" fmla="*/ 10 h 1639"/>
                <a:gd name="T58" fmla="*/ 130 w 3299"/>
                <a:gd name="T59" fmla="*/ 9 h 1639"/>
                <a:gd name="T60" fmla="*/ 124 w 3299"/>
                <a:gd name="T61" fmla="*/ 9 h 1639"/>
                <a:gd name="T62" fmla="*/ 119 w 3299"/>
                <a:gd name="T63" fmla="*/ 9 h 1639"/>
                <a:gd name="T64" fmla="*/ 113 w 3299"/>
                <a:gd name="T65" fmla="*/ 9 h 1639"/>
                <a:gd name="T66" fmla="*/ 107 w 3299"/>
                <a:gd name="T67" fmla="*/ 10 h 1639"/>
                <a:gd name="T68" fmla="*/ 102 w 3299"/>
                <a:gd name="T69" fmla="*/ 10 h 1639"/>
                <a:gd name="T70" fmla="*/ 96 w 3299"/>
                <a:gd name="T71" fmla="*/ 7 h 1639"/>
                <a:gd name="T72" fmla="*/ 90 w 3299"/>
                <a:gd name="T73" fmla="*/ 5 h 1639"/>
                <a:gd name="T74" fmla="*/ 84 w 3299"/>
                <a:gd name="T75" fmla="*/ 3 h 1639"/>
                <a:gd name="T76" fmla="*/ 78 w 3299"/>
                <a:gd name="T77" fmla="*/ 1 h 1639"/>
                <a:gd name="T78" fmla="*/ 71 w 3299"/>
                <a:gd name="T79" fmla="*/ 0 h 1639"/>
                <a:gd name="T80" fmla="*/ 64 w 3299"/>
                <a:gd name="T81" fmla="*/ 0 h 1639"/>
                <a:gd name="T82" fmla="*/ 49 w 3299"/>
                <a:gd name="T83" fmla="*/ 1 h 1639"/>
                <a:gd name="T84" fmla="*/ 35 w 3299"/>
                <a:gd name="T85" fmla="*/ 5 h 1639"/>
                <a:gd name="T86" fmla="*/ 22 w 3299"/>
                <a:gd name="T87" fmla="*/ 12 h 1639"/>
                <a:gd name="T88" fmla="*/ 12 w 3299"/>
                <a:gd name="T89" fmla="*/ 21 h 1639"/>
                <a:gd name="T90" fmla="*/ 5 w 3299"/>
                <a:gd name="T91" fmla="*/ 32 h 1639"/>
                <a:gd name="T92" fmla="*/ 1 w 3299"/>
                <a:gd name="T93" fmla="*/ 44 h 1639"/>
                <a:gd name="T94" fmla="*/ 1 w 3299"/>
                <a:gd name="T95" fmla="*/ 57 h 1639"/>
                <a:gd name="T96" fmla="*/ 5 w 3299"/>
                <a:gd name="T97" fmla="*/ 69 h 1639"/>
                <a:gd name="T98" fmla="*/ 12 w 3299"/>
                <a:gd name="T99" fmla="*/ 80 h 1639"/>
                <a:gd name="T100" fmla="*/ 22 w 3299"/>
                <a:gd name="T101" fmla="*/ 89 h 1639"/>
                <a:gd name="T102" fmla="*/ 35 w 3299"/>
                <a:gd name="T103" fmla="*/ 96 h 1639"/>
                <a:gd name="T104" fmla="*/ 49 w 3299"/>
                <a:gd name="T105" fmla="*/ 101 h 1639"/>
                <a:gd name="T106" fmla="*/ 64 w 3299"/>
                <a:gd name="T107" fmla="*/ 102 h 1639"/>
                <a:gd name="T108" fmla="*/ 70 w 3299"/>
                <a:gd name="T109" fmla="*/ 101 h 1639"/>
                <a:gd name="T110" fmla="*/ 76 w 3299"/>
                <a:gd name="T111" fmla="*/ 101 h 1639"/>
                <a:gd name="T112" fmla="*/ 82 w 3299"/>
                <a:gd name="T113" fmla="*/ 99 h 1639"/>
                <a:gd name="T114" fmla="*/ 88 w 3299"/>
                <a:gd name="T115" fmla="*/ 97 h 1639"/>
                <a:gd name="T116" fmla="*/ 94 w 3299"/>
                <a:gd name="T117" fmla="*/ 95 h 1639"/>
                <a:gd name="T118" fmla="*/ 99 w 3299"/>
                <a:gd name="T119" fmla="*/ 93 h 163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99"/>
                <a:gd name="T181" fmla="*/ 0 h 1639"/>
                <a:gd name="T182" fmla="*/ 3299 w 3299"/>
                <a:gd name="T183" fmla="*/ 1639 h 163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99" h="1639">
                  <a:moveTo>
                    <a:pt x="1600" y="1479"/>
                  </a:moveTo>
                  <a:lnTo>
                    <a:pt x="1610" y="1481"/>
                  </a:lnTo>
                  <a:lnTo>
                    <a:pt x="1619" y="1485"/>
                  </a:lnTo>
                  <a:lnTo>
                    <a:pt x="1629" y="1488"/>
                  </a:lnTo>
                  <a:lnTo>
                    <a:pt x="1638" y="1492"/>
                  </a:lnTo>
                  <a:lnTo>
                    <a:pt x="1649" y="1494"/>
                  </a:lnTo>
                  <a:lnTo>
                    <a:pt x="1659" y="1498"/>
                  </a:lnTo>
                  <a:lnTo>
                    <a:pt x="1670" y="1500"/>
                  </a:lnTo>
                  <a:lnTo>
                    <a:pt x="1680" y="1504"/>
                  </a:lnTo>
                  <a:lnTo>
                    <a:pt x="1689" y="1505"/>
                  </a:lnTo>
                  <a:lnTo>
                    <a:pt x="1701" y="1507"/>
                  </a:lnTo>
                  <a:lnTo>
                    <a:pt x="1710" y="1509"/>
                  </a:lnTo>
                  <a:lnTo>
                    <a:pt x="1722" y="1513"/>
                  </a:lnTo>
                  <a:lnTo>
                    <a:pt x="1731" y="1515"/>
                  </a:lnTo>
                  <a:lnTo>
                    <a:pt x="1743" y="1519"/>
                  </a:lnTo>
                  <a:lnTo>
                    <a:pt x="1754" y="1519"/>
                  </a:lnTo>
                  <a:lnTo>
                    <a:pt x="1765" y="1523"/>
                  </a:lnTo>
                  <a:lnTo>
                    <a:pt x="1777" y="1524"/>
                  </a:lnTo>
                  <a:lnTo>
                    <a:pt x="1786" y="1526"/>
                  </a:lnTo>
                  <a:lnTo>
                    <a:pt x="1798" y="1526"/>
                  </a:lnTo>
                  <a:lnTo>
                    <a:pt x="1809" y="1530"/>
                  </a:lnTo>
                  <a:lnTo>
                    <a:pt x="1819" y="1530"/>
                  </a:lnTo>
                  <a:lnTo>
                    <a:pt x="1830" y="1532"/>
                  </a:lnTo>
                  <a:lnTo>
                    <a:pt x="1841" y="1532"/>
                  </a:lnTo>
                  <a:lnTo>
                    <a:pt x="1855" y="1536"/>
                  </a:lnTo>
                  <a:lnTo>
                    <a:pt x="1864" y="1536"/>
                  </a:lnTo>
                  <a:lnTo>
                    <a:pt x="1876" y="1536"/>
                  </a:lnTo>
                  <a:lnTo>
                    <a:pt x="1887" y="1536"/>
                  </a:lnTo>
                  <a:lnTo>
                    <a:pt x="1898" y="1538"/>
                  </a:lnTo>
                  <a:lnTo>
                    <a:pt x="1910" y="1538"/>
                  </a:lnTo>
                  <a:lnTo>
                    <a:pt x="1921" y="1538"/>
                  </a:lnTo>
                  <a:lnTo>
                    <a:pt x="1933" y="1538"/>
                  </a:lnTo>
                  <a:lnTo>
                    <a:pt x="1946" y="1540"/>
                  </a:lnTo>
                  <a:lnTo>
                    <a:pt x="1955" y="1538"/>
                  </a:lnTo>
                  <a:lnTo>
                    <a:pt x="1967" y="1538"/>
                  </a:lnTo>
                  <a:lnTo>
                    <a:pt x="1976" y="1538"/>
                  </a:lnTo>
                  <a:lnTo>
                    <a:pt x="1988" y="1538"/>
                  </a:lnTo>
                  <a:lnTo>
                    <a:pt x="1997" y="1538"/>
                  </a:lnTo>
                  <a:lnTo>
                    <a:pt x="2007" y="1538"/>
                  </a:lnTo>
                  <a:lnTo>
                    <a:pt x="2018" y="1536"/>
                  </a:lnTo>
                  <a:lnTo>
                    <a:pt x="2028" y="1536"/>
                  </a:lnTo>
                  <a:lnTo>
                    <a:pt x="2037" y="1534"/>
                  </a:lnTo>
                  <a:lnTo>
                    <a:pt x="2049" y="1534"/>
                  </a:lnTo>
                  <a:lnTo>
                    <a:pt x="2058" y="1532"/>
                  </a:lnTo>
                  <a:lnTo>
                    <a:pt x="2068" y="1532"/>
                  </a:lnTo>
                  <a:lnTo>
                    <a:pt x="2077" y="1530"/>
                  </a:lnTo>
                  <a:lnTo>
                    <a:pt x="2089" y="1528"/>
                  </a:lnTo>
                  <a:lnTo>
                    <a:pt x="2098" y="1526"/>
                  </a:lnTo>
                  <a:lnTo>
                    <a:pt x="2109" y="1526"/>
                  </a:lnTo>
                  <a:lnTo>
                    <a:pt x="2117" y="1524"/>
                  </a:lnTo>
                  <a:lnTo>
                    <a:pt x="2128" y="1521"/>
                  </a:lnTo>
                  <a:lnTo>
                    <a:pt x="2138" y="1519"/>
                  </a:lnTo>
                  <a:lnTo>
                    <a:pt x="2147" y="1519"/>
                  </a:lnTo>
                  <a:lnTo>
                    <a:pt x="2157" y="1515"/>
                  </a:lnTo>
                  <a:lnTo>
                    <a:pt x="2166" y="1513"/>
                  </a:lnTo>
                  <a:lnTo>
                    <a:pt x="2176" y="1511"/>
                  </a:lnTo>
                  <a:lnTo>
                    <a:pt x="2185" y="1509"/>
                  </a:lnTo>
                  <a:lnTo>
                    <a:pt x="2195" y="1507"/>
                  </a:lnTo>
                  <a:lnTo>
                    <a:pt x="2204" y="1504"/>
                  </a:lnTo>
                  <a:lnTo>
                    <a:pt x="2214" y="1502"/>
                  </a:lnTo>
                  <a:lnTo>
                    <a:pt x="2223" y="1500"/>
                  </a:lnTo>
                  <a:lnTo>
                    <a:pt x="2233" y="1496"/>
                  </a:lnTo>
                  <a:lnTo>
                    <a:pt x="2242" y="1494"/>
                  </a:lnTo>
                  <a:lnTo>
                    <a:pt x="2252" y="1492"/>
                  </a:lnTo>
                  <a:lnTo>
                    <a:pt x="2262" y="1488"/>
                  </a:lnTo>
                  <a:lnTo>
                    <a:pt x="2269" y="1486"/>
                  </a:lnTo>
                  <a:lnTo>
                    <a:pt x="2279" y="1483"/>
                  </a:lnTo>
                  <a:lnTo>
                    <a:pt x="2288" y="1479"/>
                  </a:lnTo>
                  <a:lnTo>
                    <a:pt x="2298" y="1475"/>
                  </a:lnTo>
                  <a:lnTo>
                    <a:pt x="2305" y="1471"/>
                  </a:lnTo>
                  <a:lnTo>
                    <a:pt x="2315" y="1469"/>
                  </a:lnTo>
                  <a:lnTo>
                    <a:pt x="2322" y="1466"/>
                  </a:lnTo>
                  <a:lnTo>
                    <a:pt x="2334" y="1462"/>
                  </a:lnTo>
                  <a:lnTo>
                    <a:pt x="2341" y="1458"/>
                  </a:lnTo>
                  <a:lnTo>
                    <a:pt x="2349" y="1454"/>
                  </a:lnTo>
                  <a:lnTo>
                    <a:pt x="2357" y="1448"/>
                  </a:lnTo>
                  <a:lnTo>
                    <a:pt x="2366" y="1447"/>
                  </a:lnTo>
                  <a:lnTo>
                    <a:pt x="2374" y="1441"/>
                  </a:lnTo>
                  <a:lnTo>
                    <a:pt x="2383" y="1437"/>
                  </a:lnTo>
                  <a:lnTo>
                    <a:pt x="2391" y="1433"/>
                  </a:lnTo>
                  <a:lnTo>
                    <a:pt x="2400" y="1429"/>
                  </a:lnTo>
                  <a:lnTo>
                    <a:pt x="2408" y="1424"/>
                  </a:lnTo>
                  <a:lnTo>
                    <a:pt x="2417" y="1420"/>
                  </a:lnTo>
                  <a:lnTo>
                    <a:pt x="2423" y="1414"/>
                  </a:lnTo>
                  <a:lnTo>
                    <a:pt x="2433" y="1410"/>
                  </a:lnTo>
                  <a:lnTo>
                    <a:pt x="2440" y="1405"/>
                  </a:lnTo>
                  <a:lnTo>
                    <a:pt x="2450" y="1403"/>
                  </a:lnTo>
                  <a:lnTo>
                    <a:pt x="2455" y="1397"/>
                  </a:lnTo>
                  <a:lnTo>
                    <a:pt x="2465" y="1393"/>
                  </a:lnTo>
                  <a:lnTo>
                    <a:pt x="2472" y="1388"/>
                  </a:lnTo>
                  <a:lnTo>
                    <a:pt x="2480" y="1382"/>
                  </a:lnTo>
                  <a:lnTo>
                    <a:pt x="2486" y="1376"/>
                  </a:lnTo>
                  <a:lnTo>
                    <a:pt x="2495" y="1372"/>
                  </a:lnTo>
                  <a:lnTo>
                    <a:pt x="2501" y="1367"/>
                  </a:lnTo>
                  <a:lnTo>
                    <a:pt x="2509" y="1361"/>
                  </a:lnTo>
                  <a:lnTo>
                    <a:pt x="2518" y="1357"/>
                  </a:lnTo>
                  <a:lnTo>
                    <a:pt x="2526" y="1353"/>
                  </a:lnTo>
                  <a:lnTo>
                    <a:pt x="2535" y="1353"/>
                  </a:lnTo>
                  <a:lnTo>
                    <a:pt x="2547" y="1355"/>
                  </a:lnTo>
                  <a:lnTo>
                    <a:pt x="2558" y="1355"/>
                  </a:lnTo>
                  <a:lnTo>
                    <a:pt x="2569" y="1357"/>
                  </a:lnTo>
                  <a:lnTo>
                    <a:pt x="2579" y="1357"/>
                  </a:lnTo>
                  <a:lnTo>
                    <a:pt x="2590" y="1359"/>
                  </a:lnTo>
                  <a:lnTo>
                    <a:pt x="2602" y="1359"/>
                  </a:lnTo>
                  <a:lnTo>
                    <a:pt x="2613" y="1359"/>
                  </a:lnTo>
                  <a:lnTo>
                    <a:pt x="2630" y="1359"/>
                  </a:lnTo>
                  <a:lnTo>
                    <a:pt x="2647" y="1359"/>
                  </a:lnTo>
                  <a:lnTo>
                    <a:pt x="2664" y="1357"/>
                  </a:lnTo>
                  <a:lnTo>
                    <a:pt x="2682" y="1355"/>
                  </a:lnTo>
                  <a:lnTo>
                    <a:pt x="2699" y="1353"/>
                  </a:lnTo>
                  <a:lnTo>
                    <a:pt x="2716" y="1352"/>
                  </a:lnTo>
                  <a:lnTo>
                    <a:pt x="2733" y="1350"/>
                  </a:lnTo>
                  <a:lnTo>
                    <a:pt x="2750" y="1348"/>
                  </a:lnTo>
                  <a:lnTo>
                    <a:pt x="2765" y="1344"/>
                  </a:lnTo>
                  <a:lnTo>
                    <a:pt x="2782" y="1340"/>
                  </a:lnTo>
                  <a:lnTo>
                    <a:pt x="2798" y="1336"/>
                  </a:lnTo>
                  <a:lnTo>
                    <a:pt x="2815" y="1333"/>
                  </a:lnTo>
                  <a:lnTo>
                    <a:pt x="2830" y="1329"/>
                  </a:lnTo>
                  <a:lnTo>
                    <a:pt x="2847" y="1325"/>
                  </a:lnTo>
                  <a:lnTo>
                    <a:pt x="2862" y="1319"/>
                  </a:lnTo>
                  <a:lnTo>
                    <a:pt x="2879" y="1315"/>
                  </a:lnTo>
                  <a:lnTo>
                    <a:pt x="2893" y="1308"/>
                  </a:lnTo>
                  <a:lnTo>
                    <a:pt x="2908" y="1302"/>
                  </a:lnTo>
                  <a:lnTo>
                    <a:pt x="2923" y="1295"/>
                  </a:lnTo>
                  <a:lnTo>
                    <a:pt x="2938" y="1289"/>
                  </a:lnTo>
                  <a:lnTo>
                    <a:pt x="2952" y="1283"/>
                  </a:lnTo>
                  <a:lnTo>
                    <a:pt x="2967" y="1275"/>
                  </a:lnTo>
                  <a:lnTo>
                    <a:pt x="2980" y="1270"/>
                  </a:lnTo>
                  <a:lnTo>
                    <a:pt x="2995" y="1262"/>
                  </a:lnTo>
                  <a:lnTo>
                    <a:pt x="3009" y="1255"/>
                  </a:lnTo>
                  <a:lnTo>
                    <a:pt x="3022" y="1245"/>
                  </a:lnTo>
                  <a:lnTo>
                    <a:pt x="3035" y="1237"/>
                  </a:lnTo>
                  <a:lnTo>
                    <a:pt x="3048" y="1230"/>
                  </a:lnTo>
                  <a:lnTo>
                    <a:pt x="3060" y="1220"/>
                  </a:lnTo>
                  <a:lnTo>
                    <a:pt x="3071" y="1211"/>
                  </a:lnTo>
                  <a:lnTo>
                    <a:pt x="3085" y="1203"/>
                  </a:lnTo>
                  <a:lnTo>
                    <a:pt x="3098" y="1194"/>
                  </a:lnTo>
                  <a:lnTo>
                    <a:pt x="3107" y="1184"/>
                  </a:lnTo>
                  <a:lnTo>
                    <a:pt x="3119" y="1173"/>
                  </a:lnTo>
                  <a:lnTo>
                    <a:pt x="3130" y="1163"/>
                  </a:lnTo>
                  <a:lnTo>
                    <a:pt x="3142" y="1154"/>
                  </a:lnTo>
                  <a:lnTo>
                    <a:pt x="3149" y="1142"/>
                  </a:lnTo>
                  <a:lnTo>
                    <a:pt x="3161" y="1133"/>
                  </a:lnTo>
                  <a:lnTo>
                    <a:pt x="3170" y="1122"/>
                  </a:lnTo>
                  <a:lnTo>
                    <a:pt x="3182" y="1110"/>
                  </a:lnTo>
                  <a:lnTo>
                    <a:pt x="3189" y="1099"/>
                  </a:lnTo>
                  <a:lnTo>
                    <a:pt x="3197" y="1087"/>
                  </a:lnTo>
                  <a:lnTo>
                    <a:pt x="3204" y="1076"/>
                  </a:lnTo>
                  <a:lnTo>
                    <a:pt x="3214" y="1065"/>
                  </a:lnTo>
                  <a:lnTo>
                    <a:pt x="3221" y="1051"/>
                  </a:lnTo>
                  <a:lnTo>
                    <a:pt x="3229" y="1040"/>
                  </a:lnTo>
                  <a:lnTo>
                    <a:pt x="3237" y="1028"/>
                  </a:lnTo>
                  <a:lnTo>
                    <a:pt x="3244" y="1017"/>
                  </a:lnTo>
                  <a:lnTo>
                    <a:pt x="3250" y="1004"/>
                  </a:lnTo>
                  <a:lnTo>
                    <a:pt x="3256" y="990"/>
                  </a:lnTo>
                  <a:lnTo>
                    <a:pt x="3261" y="977"/>
                  </a:lnTo>
                  <a:lnTo>
                    <a:pt x="3267" y="966"/>
                  </a:lnTo>
                  <a:lnTo>
                    <a:pt x="3271" y="950"/>
                  </a:lnTo>
                  <a:lnTo>
                    <a:pt x="3277" y="937"/>
                  </a:lnTo>
                  <a:lnTo>
                    <a:pt x="3280" y="924"/>
                  </a:lnTo>
                  <a:lnTo>
                    <a:pt x="3284" y="911"/>
                  </a:lnTo>
                  <a:lnTo>
                    <a:pt x="3286" y="897"/>
                  </a:lnTo>
                  <a:lnTo>
                    <a:pt x="3290" y="884"/>
                  </a:lnTo>
                  <a:lnTo>
                    <a:pt x="3292" y="871"/>
                  </a:lnTo>
                  <a:lnTo>
                    <a:pt x="3294" y="855"/>
                  </a:lnTo>
                  <a:lnTo>
                    <a:pt x="3296" y="840"/>
                  </a:lnTo>
                  <a:lnTo>
                    <a:pt x="3297" y="827"/>
                  </a:lnTo>
                  <a:lnTo>
                    <a:pt x="3297" y="814"/>
                  </a:lnTo>
                  <a:lnTo>
                    <a:pt x="3299" y="800"/>
                  </a:lnTo>
                  <a:lnTo>
                    <a:pt x="3297" y="785"/>
                  </a:lnTo>
                  <a:lnTo>
                    <a:pt x="3297" y="770"/>
                  </a:lnTo>
                  <a:lnTo>
                    <a:pt x="3296" y="755"/>
                  </a:lnTo>
                  <a:lnTo>
                    <a:pt x="3294" y="741"/>
                  </a:lnTo>
                  <a:lnTo>
                    <a:pt x="3292" y="728"/>
                  </a:lnTo>
                  <a:lnTo>
                    <a:pt x="3290" y="715"/>
                  </a:lnTo>
                  <a:lnTo>
                    <a:pt x="3286" y="700"/>
                  </a:lnTo>
                  <a:lnTo>
                    <a:pt x="3284" y="688"/>
                  </a:lnTo>
                  <a:lnTo>
                    <a:pt x="3280" y="673"/>
                  </a:lnTo>
                  <a:lnTo>
                    <a:pt x="3277" y="660"/>
                  </a:lnTo>
                  <a:lnTo>
                    <a:pt x="3271" y="646"/>
                  </a:lnTo>
                  <a:lnTo>
                    <a:pt x="3267" y="633"/>
                  </a:lnTo>
                  <a:lnTo>
                    <a:pt x="3261" y="618"/>
                  </a:lnTo>
                  <a:lnTo>
                    <a:pt x="3256" y="606"/>
                  </a:lnTo>
                  <a:lnTo>
                    <a:pt x="3250" y="593"/>
                  </a:lnTo>
                  <a:lnTo>
                    <a:pt x="3244" y="582"/>
                  </a:lnTo>
                  <a:lnTo>
                    <a:pt x="3237" y="568"/>
                  </a:lnTo>
                  <a:lnTo>
                    <a:pt x="3229" y="557"/>
                  </a:lnTo>
                  <a:lnTo>
                    <a:pt x="3221" y="544"/>
                  </a:lnTo>
                  <a:lnTo>
                    <a:pt x="3214" y="532"/>
                  </a:lnTo>
                  <a:lnTo>
                    <a:pt x="3204" y="519"/>
                  </a:lnTo>
                  <a:lnTo>
                    <a:pt x="3197" y="508"/>
                  </a:lnTo>
                  <a:lnTo>
                    <a:pt x="3189" y="496"/>
                  </a:lnTo>
                  <a:lnTo>
                    <a:pt x="3182" y="487"/>
                  </a:lnTo>
                  <a:lnTo>
                    <a:pt x="3170" y="475"/>
                  </a:lnTo>
                  <a:lnTo>
                    <a:pt x="3161" y="464"/>
                  </a:lnTo>
                  <a:lnTo>
                    <a:pt x="3149" y="454"/>
                  </a:lnTo>
                  <a:lnTo>
                    <a:pt x="3142" y="445"/>
                  </a:lnTo>
                  <a:lnTo>
                    <a:pt x="3130" y="433"/>
                  </a:lnTo>
                  <a:lnTo>
                    <a:pt x="3119" y="424"/>
                  </a:lnTo>
                  <a:lnTo>
                    <a:pt x="3107" y="414"/>
                  </a:lnTo>
                  <a:lnTo>
                    <a:pt x="3098" y="405"/>
                  </a:lnTo>
                  <a:lnTo>
                    <a:pt x="3085" y="395"/>
                  </a:lnTo>
                  <a:lnTo>
                    <a:pt x="3071" y="384"/>
                  </a:lnTo>
                  <a:lnTo>
                    <a:pt x="3060" y="375"/>
                  </a:lnTo>
                  <a:lnTo>
                    <a:pt x="3048" y="367"/>
                  </a:lnTo>
                  <a:lnTo>
                    <a:pt x="3035" y="357"/>
                  </a:lnTo>
                  <a:lnTo>
                    <a:pt x="3022" y="350"/>
                  </a:lnTo>
                  <a:lnTo>
                    <a:pt x="3009" y="342"/>
                  </a:lnTo>
                  <a:lnTo>
                    <a:pt x="2995" y="335"/>
                  </a:lnTo>
                  <a:lnTo>
                    <a:pt x="2980" y="327"/>
                  </a:lnTo>
                  <a:lnTo>
                    <a:pt x="2967" y="319"/>
                  </a:lnTo>
                  <a:lnTo>
                    <a:pt x="2952" y="314"/>
                  </a:lnTo>
                  <a:lnTo>
                    <a:pt x="2938" y="308"/>
                  </a:lnTo>
                  <a:lnTo>
                    <a:pt x="2923" y="300"/>
                  </a:lnTo>
                  <a:lnTo>
                    <a:pt x="2908" y="295"/>
                  </a:lnTo>
                  <a:lnTo>
                    <a:pt x="2893" y="289"/>
                  </a:lnTo>
                  <a:lnTo>
                    <a:pt x="2879" y="285"/>
                  </a:lnTo>
                  <a:lnTo>
                    <a:pt x="2862" y="278"/>
                  </a:lnTo>
                  <a:lnTo>
                    <a:pt x="2847" y="274"/>
                  </a:lnTo>
                  <a:lnTo>
                    <a:pt x="2830" y="268"/>
                  </a:lnTo>
                  <a:lnTo>
                    <a:pt x="2815" y="264"/>
                  </a:lnTo>
                  <a:lnTo>
                    <a:pt x="2798" y="261"/>
                  </a:lnTo>
                  <a:lnTo>
                    <a:pt x="2782" y="257"/>
                  </a:lnTo>
                  <a:lnTo>
                    <a:pt x="2765" y="253"/>
                  </a:lnTo>
                  <a:lnTo>
                    <a:pt x="2750" y="251"/>
                  </a:lnTo>
                  <a:lnTo>
                    <a:pt x="2733" y="247"/>
                  </a:lnTo>
                  <a:lnTo>
                    <a:pt x="2716" y="245"/>
                  </a:lnTo>
                  <a:lnTo>
                    <a:pt x="2699" y="243"/>
                  </a:lnTo>
                  <a:lnTo>
                    <a:pt x="2682" y="243"/>
                  </a:lnTo>
                  <a:lnTo>
                    <a:pt x="2664" y="242"/>
                  </a:lnTo>
                  <a:lnTo>
                    <a:pt x="2647" y="242"/>
                  </a:lnTo>
                  <a:lnTo>
                    <a:pt x="2630" y="242"/>
                  </a:lnTo>
                  <a:lnTo>
                    <a:pt x="2613" y="242"/>
                  </a:lnTo>
                  <a:lnTo>
                    <a:pt x="2606" y="242"/>
                  </a:lnTo>
                  <a:lnTo>
                    <a:pt x="2600" y="242"/>
                  </a:lnTo>
                  <a:lnTo>
                    <a:pt x="2594" y="242"/>
                  </a:lnTo>
                  <a:lnTo>
                    <a:pt x="2587" y="242"/>
                  </a:lnTo>
                  <a:lnTo>
                    <a:pt x="2575" y="242"/>
                  </a:lnTo>
                  <a:lnTo>
                    <a:pt x="2564" y="242"/>
                  </a:lnTo>
                  <a:lnTo>
                    <a:pt x="2550" y="242"/>
                  </a:lnTo>
                  <a:lnTo>
                    <a:pt x="2539" y="243"/>
                  </a:lnTo>
                  <a:lnTo>
                    <a:pt x="2526" y="245"/>
                  </a:lnTo>
                  <a:lnTo>
                    <a:pt x="2514" y="247"/>
                  </a:lnTo>
                  <a:lnTo>
                    <a:pt x="2503" y="247"/>
                  </a:lnTo>
                  <a:lnTo>
                    <a:pt x="2492" y="249"/>
                  </a:lnTo>
                  <a:lnTo>
                    <a:pt x="2478" y="251"/>
                  </a:lnTo>
                  <a:lnTo>
                    <a:pt x="2469" y="253"/>
                  </a:lnTo>
                  <a:lnTo>
                    <a:pt x="2455" y="255"/>
                  </a:lnTo>
                  <a:lnTo>
                    <a:pt x="2444" y="257"/>
                  </a:lnTo>
                  <a:lnTo>
                    <a:pt x="2433" y="261"/>
                  </a:lnTo>
                  <a:lnTo>
                    <a:pt x="2423" y="264"/>
                  </a:lnTo>
                  <a:lnTo>
                    <a:pt x="2415" y="261"/>
                  </a:lnTo>
                  <a:lnTo>
                    <a:pt x="2408" y="257"/>
                  </a:lnTo>
                  <a:lnTo>
                    <a:pt x="2402" y="253"/>
                  </a:lnTo>
                  <a:lnTo>
                    <a:pt x="2395" y="249"/>
                  </a:lnTo>
                  <a:lnTo>
                    <a:pt x="2389" y="245"/>
                  </a:lnTo>
                  <a:lnTo>
                    <a:pt x="2381" y="242"/>
                  </a:lnTo>
                  <a:lnTo>
                    <a:pt x="2374" y="240"/>
                  </a:lnTo>
                  <a:lnTo>
                    <a:pt x="2368" y="236"/>
                  </a:lnTo>
                  <a:lnTo>
                    <a:pt x="2362" y="234"/>
                  </a:lnTo>
                  <a:lnTo>
                    <a:pt x="2355" y="230"/>
                  </a:lnTo>
                  <a:lnTo>
                    <a:pt x="2347" y="226"/>
                  </a:lnTo>
                  <a:lnTo>
                    <a:pt x="2341" y="223"/>
                  </a:lnTo>
                  <a:lnTo>
                    <a:pt x="2334" y="219"/>
                  </a:lnTo>
                  <a:lnTo>
                    <a:pt x="2328" y="217"/>
                  </a:lnTo>
                  <a:lnTo>
                    <a:pt x="2320" y="215"/>
                  </a:lnTo>
                  <a:lnTo>
                    <a:pt x="2313" y="213"/>
                  </a:lnTo>
                  <a:lnTo>
                    <a:pt x="2305" y="209"/>
                  </a:lnTo>
                  <a:lnTo>
                    <a:pt x="2300" y="207"/>
                  </a:lnTo>
                  <a:lnTo>
                    <a:pt x="2292" y="204"/>
                  </a:lnTo>
                  <a:lnTo>
                    <a:pt x="2284" y="202"/>
                  </a:lnTo>
                  <a:lnTo>
                    <a:pt x="2277" y="200"/>
                  </a:lnTo>
                  <a:lnTo>
                    <a:pt x="2269" y="196"/>
                  </a:lnTo>
                  <a:lnTo>
                    <a:pt x="2263" y="194"/>
                  </a:lnTo>
                  <a:lnTo>
                    <a:pt x="2256" y="192"/>
                  </a:lnTo>
                  <a:lnTo>
                    <a:pt x="2248" y="188"/>
                  </a:lnTo>
                  <a:lnTo>
                    <a:pt x="2241" y="188"/>
                  </a:lnTo>
                  <a:lnTo>
                    <a:pt x="2233" y="185"/>
                  </a:lnTo>
                  <a:lnTo>
                    <a:pt x="2227" y="183"/>
                  </a:lnTo>
                  <a:lnTo>
                    <a:pt x="2218" y="181"/>
                  </a:lnTo>
                  <a:lnTo>
                    <a:pt x="2212" y="179"/>
                  </a:lnTo>
                  <a:lnTo>
                    <a:pt x="2204" y="177"/>
                  </a:lnTo>
                  <a:lnTo>
                    <a:pt x="2197" y="175"/>
                  </a:lnTo>
                  <a:lnTo>
                    <a:pt x="2189" y="173"/>
                  </a:lnTo>
                  <a:lnTo>
                    <a:pt x="2182" y="171"/>
                  </a:lnTo>
                  <a:lnTo>
                    <a:pt x="2174" y="169"/>
                  </a:lnTo>
                  <a:lnTo>
                    <a:pt x="2166" y="167"/>
                  </a:lnTo>
                  <a:lnTo>
                    <a:pt x="2159" y="165"/>
                  </a:lnTo>
                  <a:lnTo>
                    <a:pt x="2151" y="164"/>
                  </a:lnTo>
                  <a:lnTo>
                    <a:pt x="2144" y="162"/>
                  </a:lnTo>
                  <a:lnTo>
                    <a:pt x="2136" y="162"/>
                  </a:lnTo>
                  <a:lnTo>
                    <a:pt x="2128" y="160"/>
                  </a:lnTo>
                  <a:lnTo>
                    <a:pt x="2121" y="158"/>
                  </a:lnTo>
                  <a:lnTo>
                    <a:pt x="2111" y="158"/>
                  </a:lnTo>
                  <a:lnTo>
                    <a:pt x="2106" y="156"/>
                  </a:lnTo>
                  <a:lnTo>
                    <a:pt x="2096" y="156"/>
                  </a:lnTo>
                  <a:lnTo>
                    <a:pt x="2089" y="154"/>
                  </a:lnTo>
                  <a:lnTo>
                    <a:pt x="2081" y="152"/>
                  </a:lnTo>
                  <a:lnTo>
                    <a:pt x="2073" y="152"/>
                  </a:lnTo>
                  <a:lnTo>
                    <a:pt x="2066" y="152"/>
                  </a:lnTo>
                  <a:lnTo>
                    <a:pt x="2056" y="150"/>
                  </a:lnTo>
                  <a:lnTo>
                    <a:pt x="2049" y="150"/>
                  </a:lnTo>
                  <a:lnTo>
                    <a:pt x="2041" y="150"/>
                  </a:lnTo>
                  <a:lnTo>
                    <a:pt x="2033" y="148"/>
                  </a:lnTo>
                  <a:lnTo>
                    <a:pt x="2026" y="146"/>
                  </a:lnTo>
                  <a:lnTo>
                    <a:pt x="2016" y="146"/>
                  </a:lnTo>
                  <a:lnTo>
                    <a:pt x="2011" y="146"/>
                  </a:lnTo>
                  <a:lnTo>
                    <a:pt x="2001" y="146"/>
                  </a:lnTo>
                  <a:lnTo>
                    <a:pt x="1993" y="146"/>
                  </a:lnTo>
                  <a:lnTo>
                    <a:pt x="1984" y="146"/>
                  </a:lnTo>
                  <a:lnTo>
                    <a:pt x="1978" y="146"/>
                  </a:lnTo>
                  <a:lnTo>
                    <a:pt x="1969" y="146"/>
                  </a:lnTo>
                  <a:lnTo>
                    <a:pt x="1961" y="146"/>
                  </a:lnTo>
                  <a:lnTo>
                    <a:pt x="1954" y="146"/>
                  </a:lnTo>
                  <a:lnTo>
                    <a:pt x="1946" y="146"/>
                  </a:lnTo>
                  <a:lnTo>
                    <a:pt x="1935" y="146"/>
                  </a:lnTo>
                  <a:lnTo>
                    <a:pt x="1925" y="146"/>
                  </a:lnTo>
                  <a:lnTo>
                    <a:pt x="1916" y="146"/>
                  </a:lnTo>
                  <a:lnTo>
                    <a:pt x="1906" y="146"/>
                  </a:lnTo>
                  <a:lnTo>
                    <a:pt x="1895" y="146"/>
                  </a:lnTo>
                  <a:lnTo>
                    <a:pt x="1887" y="146"/>
                  </a:lnTo>
                  <a:lnTo>
                    <a:pt x="1876" y="146"/>
                  </a:lnTo>
                  <a:lnTo>
                    <a:pt x="1866" y="148"/>
                  </a:lnTo>
                  <a:lnTo>
                    <a:pt x="1857" y="148"/>
                  </a:lnTo>
                  <a:lnTo>
                    <a:pt x="1847" y="148"/>
                  </a:lnTo>
                  <a:lnTo>
                    <a:pt x="1838" y="150"/>
                  </a:lnTo>
                  <a:lnTo>
                    <a:pt x="1828" y="150"/>
                  </a:lnTo>
                  <a:lnTo>
                    <a:pt x="1819" y="152"/>
                  </a:lnTo>
                  <a:lnTo>
                    <a:pt x="1809" y="152"/>
                  </a:lnTo>
                  <a:lnTo>
                    <a:pt x="1800" y="154"/>
                  </a:lnTo>
                  <a:lnTo>
                    <a:pt x="1792" y="156"/>
                  </a:lnTo>
                  <a:lnTo>
                    <a:pt x="1781" y="156"/>
                  </a:lnTo>
                  <a:lnTo>
                    <a:pt x="1771" y="158"/>
                  </a:lnTo>
                  <a:lnTo>
                    <a:pt x="1762" y="160"/>
                  </a:lnTo>
                  <a:lnTo>
                    <a:pt x="1754" y="162"/>
                  </a:lnTo>
                  <a:lnTo>
                    <a:pt x="1743" y="164"/>
                  </a:lnTo>
                  <a:lnTo>
                    <a:pt x="1733" y="165"/>
                  </a:lnTo>
                  <a:lnTo>
                    <a:pt x="1725" y="167"/>
                  </a:lnTo>
                  <a:lnTo>
                    <a:pt x="1716" y="169"/>
                  </a:lnTo>
                  <a:lnTo>
                    <a:pt x="1705" y="171"/>
                  </a:lnTo>
                  <a:lnTo>
                    <a:pt x="1697" y="173"/>
                  </a:lnTo>
                  <a:lnTo>
                    <a:pt x="1687" y="175"/>
                  </a:lnTo>
                  <a:lnTo>
                    <a:pt x="1678" y="179"/>
                  </a:lnTo>
                  <a:lnTo>
                    <a:pt x="1670" y="181"/>
                  </a:lnTo>
                  <a:lnTo>
                    <a:pt x="1661" y="185"/>
                  </a:lnTo>
                  <a:lnTo>
                    <a:pt x="1653" y="188"/>
                  </a:lnTo>
                  <a:lnTo>
                    <a:pt x="1644" y="190"/>
                  </a:lnTo>
                  <a:lnTo>
                    <a:pt x="1636" y="185"/>
                  </a:lnTo>
                  <a:lnTo>
                    <a:pt x="1627" y="179"/>
                  </a:lnTo>
                  <a:lnTo>
                    <a:pt x="1617" y="173"/>
                  </a:lnTo>
                  <a:lnTo>
                    <a:pt x="1610" y="167"/>
                  </a:lnTo>
                  <a:lnTo>
                    <a:pt x="1600" y="162"/>
                  </a:lnTo>
                  <a:lnTo>
                    <a:pt x="1592" y="158"/>
                  </a:lnTo>
                  <a:lnTo>
                    <a:pt x="1583" y="152"/>
                  </a:lnTo>
                  <a:lnTo>
                    <a:pt x="1575" y="148"/>
                  </a:lnTo>
                  <a:lnTo>
                    <a:pt x="1566" y="143"/>
                  </a:lnTo>
                  <a:lnTo>
                    <a:pt x="1558" y="139"/>
                  </a:lnTo>
                  <a:lnTo>
                    <a:pt x="1549" y="131"/>
                  </a:lnTo>
                  <a:lnTo>
                    <a:pt x="1541" y="127"/>
                  </a:lnTo>
                  <a:lnTo>
                    <a:pt x="1532" y="124"/>
                  </a:lnTo>
                  <a:lnTo>
                    <a:pt x="1522" y="118"/>
                  </a:lnTo>
                  <a:lnTo>
                    <a:pt x="1513" y="114"/>
                  </a:lnTo>
                  <a:lnTo>
                    <a:pt x="1505" y="110"/>
                  </a:lnTo>
                  <a:lnTo>
                    <a:pt x="1494" y="107"/>
                  </a:lnTo>
                  <a:lnTo>
                    <a:pt x="1486" y="101"/>
                  </a:lnTo>
                  <a:lnTo>
                    <a:pt x="1476" y="97"/>
                  </a:lnTo>
                  <a:lnTo>
                    <a:pt x="1467" y="93"/>
                  </a:lnTo>
                  <a:lnTo>
                    <a:pt x="1457" y="89"/>
                  </a:lnTo>
                  <a:lnTo>
                    <a:pt x="1448" y="84"/>
                  </a:lnTo>
                  <a:lnTo>
                    <a:pt x="1438" y="80"/>
                  </a:lnTo>
                  <a:lnTo>
                    <a:pt x="1429" y="78"/>
                  </a:lnTo>
                  <a:lnTo>
                    <a:pt x="1419" y="74"/>
                  </a:lnTo>
                  <a:lnTo>
                    <a:pt x="1408" y="70"/>
                  </a:lnTo>
                  <a:lnTo>
                    <a:pt x="1399" y="67"/>
                  </a:lnTo>
                  <a:lnTo>
                    <a:pt x="1389" y="63"/>
                  </a:lnTo>
                  <a:lnTo>
                    <a:pt x="1378" y="59"/>
                  </a:lnTo>
                  <a:lnTo>
                    <a:pt x="1370" y="57"/>
                  </a:lnTo>
                  <a:lnTo>
                    <a:pt x="1359" y="53"/>
                  </a:lnTo>
                  <a:lnTo>
                    <a:pt x="1349" y="51"/>
                  </a:lnTo>
                  <a:lnTo>
                    <a:pt x="1340" y="48"/>
                  </a:lnTo>
                  <a:lnTo>
                    <a:pt x="1330" y="44"/>
                  </a:lnTo>
                  <a:lnTo>
                    <a:pt x="1319" y="40"/>
                  </a:lnTo>
                  <a:lnTo>
                    <a:pt x="1309" y="38"/>
                  </a:lnTo>
                  <a:lnTo>
                    <a:pt x="1298" y="34"/>
                  </a:lnTo>
                  <a:lnTo>
                    <a:pt x="1288" y="32"/>
                  </a:lnTo>
                  <a:lnTo>
                    <a:pt x="1279" y="31"/>
                  </a:lnTo>
                  <a:lnTo>
                    <a:pt x="1267" y="29"/>
                  </a:lnTo>
                  <a:lnTo>
                    <a:pt x="1256" y="25"/>
                  </a:lnTo>
                  <a:lnTo>
                    <a:pt x="1246" y="23"/>
                  </a:lnTo>
                  <a:lnTo>
                    <a:pt x="1235" y="21"/>
                  </a:lnTo>
                  <a:lnTo>
                    <a:pt x="1226" y="19"/>
                  </a:lnTo>
                  <a:lnTo>
                    <a:pt x="1214" y="17"/>
                  </a:lnTo>
                  <a:lnTo>
                    <a:pt x="1203" y="17"/>
                  </a:lnTo>
                  <a:lnTo>
                    <a:pt x="1193" y="13"/>
                  </a:lnTo>
                  <a:lnTo>
                    <a:pt x="1182" y="13"/>
                  </a:lnTo>
                  <a:lnTo>
                    <a:pt x="1170" y="10"/>
                  </a:lnTo>
                  <a:lnTo>
                    <a:pt x="1159" y="10"/>
                  </a:lnTo>
                  <a:lnTo>
                    <a:pt x="1148" y="8"/>
                  </a:lnTo>
                  <a:lnTo>
                    <a:pt x="1138" y="6"/>
                  </a:lnTo>
                  <a:lnTo>
                    <a:pt x="1127" y="6"/>
                  </a:lnTo>
                  <a:lnTo>
                    <a:pt x="1115" y="4"/>
                  </a:lnTo>
                  <a:lnTo>
                    <a:pt x="1104" y="2"/>
                  </a:lnTo>
                  <a:lnTo>
                    <a:pt x="1094" y="2"/>
                  </a:lnTo>
                  <a:lnTo>
                    <a:pt x="1083" y="2"/>
                  </a:lnTo>
                  <a:lnTo>
                    <a:pt x="1072" y="2"/>
                  </a:lnTo>
                  <a:lnTo>
                    <a:pt x="1060" y="0"/>
                  </a:lnTo>
                  <a:lnTo>
                    <a:pt x="1049" y="0"/>
                  </a:lnTo>
                  <a:lnTo>
                    <a:pt x="1037" y="0"/>
                  </a:lnTo>
                  <a:lnTo>
                    <a:pt x="1026" y="0"/>
                  </a:lnTo>
                  <a:lnTo>
                    <a:pt x="1015" y="0"/>
                  </a:lnTo>
                  <a:lnTo>
                    <a:pt x="1005" y="0"/>
                  </a:lnTo>
                  <a:lnTo>
                    <a:pt x="978" y="0"/>
                  </a:lnTo>
                  <a:lnTo>
                    <a:pt x="952" y="0"/>
                  </a:lnTo>
                  <a:lnTo>
                    <a:pt x="925" y="2"/>
                  </a:lnTo>
                  <a:lnTo>
                    <a:pt x="902" y="4"/>
                  </a:lnTo>
                  <a:lnTo>
                    <a:pt x="876" y="6"/>
                  </a:lnTo>
                  <a:lnTo>
                    <a:pt x="851" y="8"/>
                  </a:lnTo>
                  <a:lnTo>
                    <a:pt x="826" y="12"/>
                  </a:lnTo>
                  <a:lnTo>
                    <a:pt x="802" y="17"/>
                  </a:lnTo>
                  <a:lnTo>
                    <a:pt x="777" y="19"/>
                  </a:lnTo>
                  <a:lnTo>
                    <a:pt x="752" y="25"/>
                  </a:lnTo>
                  <a:lnTo>
                    <a:pt x="728" y="31"/>
                  </a:lnTo>
                  <a:lnTo>
                    <a:pt x="705" y="36"/>
                  </a:lnTo>
                  <a:lnTo>
                    <a:pt x="680" y="42"/>
                  </a:lnTo>
                  <a:lnTo>
                    <a:pt x="657" y="50"/>
                  </a:lnTo>
                  <a:lnTo>
                    <a:pt x="634" y="57"/>
                  </a:lnTo>
                  <a:lnTo>
                    <a:pt x="613" y="65"/>
                  </a:lnTo>
                  <a:lnTo>
                    <a:pt x="589" y="70"/>
                  </a:lnTo>
                  <a:lnTo>
                    <a:pt x="568" y="80"/>
                  </a:lnTo>
                  <a:lnTo>
                    <a:pt x="545" y="89"/>
                  </a:lnTo>
                  <a:lnTo>
                    <a:pt x="524" y="97"/>
                  </a:lnTo>
                  <a:lnTo>
                    <a:pt x="501" y="107"/>
                  </a:lnTo>
                  <a:lnTo>
                    <a:pt x="482" y="118"/>
                  </a:lnTo>
                  <a:lnTo>
                    <a:pt x="461" y="127"/>
                  </a:lnTo>
                  <a:lnTo>
                    <a:pt x="441" y="139"/>
                  </a:lnTo>
                  <a:lnTo>
                    <a:pt x="422" y="150"/>
                  </a:lnTo>
                  <a:lnTo>
                    <a:pt x="401" y="162"/>
                  </a:lnTo>
                  <a:lnTo>
                    <a:pt x="382" y="173"/>
                  </a:lnTo>
                  <a:lnTo>
                    <a:pt x="363" y="186"/>
                  </a:lnTo>
                  <a:lnTo>
                    <a:pt x="345" y="200"/>
                  </a:lnTo>
                  <a:lnTo>
                    <a:pt x="326" y="211"/>
                  </a:lnTo>
                  <a:lnTo>
                    <a:pt x="309" y="224"/>
                  </a:lnTo>
                  <a:lnTo>
                    <a:pt x="294" y="240"/>
                  </a:lnTo>
                  <a:lnTo>
                    <a:pt x="277" y="253"/>
                  </a:lnTo>
                  <a:lnTo>
                    <a:pt x="260" y="268"/>
                  </a:lnTo>
                  <a:lnTo>
                    <a:pt x="243" y="283"/>
                  </a:lnTo>
                  <a:lnTo>
                    <a:pt x="228" y="297"/>
                  </a:lnTo>
                  <a:lnTo>
                    <a:pt x="212" y="312"/>
                  </a:lnTo>
                  <a:lnTo>
                    <a:pt x="197" y="329"/>
                  </a:lnTo>
                  <a:lnTo>
                    <a:pt x="184" y="344"/>
                  </a:lnTo>
                  <a:lnTo>
                    <a:pt x="171" y="361"/>
                  </a:lnTo>
                  <a:lnTo>
                    <a:pt x="155" y="378"/>
                  </a:lnTo>
                  <a:lnTo>
                    <a:pt x="142" y="394"/>
                  </a:lnTo>
                  <a:lnTo>
                    <a:pt x="131" y="411"/>
                  </a:lnTo>
                  <a:lnTo>
                    <a:pt x="117" y="428"/>
                  </a:lnTo>
                  <a:lnTo>
                    <a:pt x="106" y="445"/>
                  </a:lnTo>
                  <a:lnTo>
                    <a:pt x="96" y="462"/>
                  </a:lnTo>
                  <a:lnTo>
                    <a:pt x="87" y="481"/>
                  </a:lnTo>
                  <a:lnTo>
                    <a:pt x="77" y="500"/>
                  </a:lnTo>
                  <a:lnTo>
                    <a:pt x="66" y="517"/>
                  </a:lnTo>
                  <a:lnTo>
                    <a:pt x="58" y="536"/>
                  </a:lnTo>
                  <a:lnTo>
                    <a:pt x="49" y="555"/>
                  </a:lnTo>
                  <a:lnTo>
                    <a:pt x="43" y="574"/>
                  </a:lnTo>
                  <a:lnTo>
                    <a:pt x="36" y="595"/>
                  </a:lnTo>
                  <a:lnTo>
                    <a:pt x="28" y="614"/>
                  </a:lnTo>
                  <a:lnTo>
                    <a:pt x="22" y="633"/>
                  </a:lnTo>
                  <a:lnTo>
                    <a:pt x="19" y="654"/>
                  </a:lnTo>
                  <a:lnTo>
                    <a:pt x="13" y="673"/>
                  </a:lnTo>
                  <a:lnTo>
                    <a:pt x="9" y="694"/>
                  </a:lnTo>
                  <a:lnTo>
                    <a:pt x="5" y="715"/>
                  </a:lnTo>
                  <a:lnTo>
                    <a:pt x="3" y="736"/>
                  </a:lnTo>
                  <a:lnTo>
                    <a:pt x="0" y="757"/>
                  </a:lnTo>
                  <a:lnTo>
                    <a:pt x="0" y="778"/>
                  </a:lnTo>
                  <a:lnTo>
                    <a:pt x="0" y="798"/>
                  </a:lnTo>
                  <a:lnTo>
                    <a:pt x="0" y="821"/>
                  </a:lnTo>
                  <a:lnTo>
                    <a:pt x="0" y="840"/>
                  </a:lnTo>
                  <a:lnTo>
                    <a:pt x="0" y="861"/>
                  </a:lnTo>
                  <a:lnTo>
                    <a:pt x="0" y="882"/>
                  </a:lnTo>
                  <a:lnTo>
                    <a:pt x="3" y="903"/>
                  </a:lnTo>
                  <a:lnTo>
                    <a:pt x="5" y="922"/>
                  </a:lnTo>
                  <a:lnTo>
                    <a:pt x="9" y="943"/>
                  </a:lnTo>
                  <a:lnTo>
                    <a:pt x="13" y="962"/>
                  </a:lnTo>
                  <a:lnTo>
                    <a:pt x="19" y="983"/>
                  </a:lnTo>
                  <a:lnTo>
                    <a:pt x="22" y="1004"/>
                  </a:lnTo>
                  <a:lnTo>
                    <a:pt x="28" y="1023"/>
                  </a:lnTo>
                  <a:lnTo>
                    <a:pt x="36" y="1042"/>
                  </a:lnTo>
                  <a:lnTo>
                    <a:pt x="43" y="1061"/>
                  </a:lnTo>
                  <a:lnTo>
                    <a:pt x="49" y="1080"/>
                  </a:lnTo>
                  <a:lnTo>
                    <a:pt x="58" y="1099"/>
                  </a:lnTo>
                  <a:lnTo>
                    <a:pt x="66" y="1118"/>
                  </a:lnTo>
                  <a:lnTo>
                    <a:pt x="77" y="1137"/>
                  </a:lnTo>
                  <a:lnTo>
                    <a:pt x="87" y="1154"/>
                  </a:lnTo>
                  <a:lnTo>
                    <a:pt x="96" y="1173"/>
                  </a:lnTo>
                  <a:lnTo>
                    <a:pt x="106" y="1190"/>
                  </a:lnTo>
                  <a:lnTo>
                    <a:pt x="117" y="1209"/>
                  </a:lnTo>
                  <a:lnTo>
                    <a:pt x="131" y="1224"/>
                  </a:lnTo>
                  <a:lnTo>
                    <a:pt x="142" y="1241"/>
                  </a:lnTo>
                  <a:lnTo>
                    <a:pt x="155" y="1258"/>
                  </a:lnTo>
                  <a:lnTo>
                    <a:pt x="171" y="1275"/>
                  </a:lnTo>
                  <a:lnTo>
                    <a:pt x="184" y="1291"/>
                  </a:lnTo>
                  <a:lnTo>
                    <a:pt x="197" y="1306"/>
                  </a:lnTo>
                  <a:lnTo>
                    <a:pt x="212" y="1321"/>
                  </a:lnTo>
                  <a:lnTo>
                    <a:pt x="228" y="1338"/>
                  </a:lnTo>
                  <a:lnTo>
                    <a:pt x="243" y="1353"/>
                  </a:lnTo>
                  <a:lnTo>
                    <a:pt x="260" y="1367"/>
                  </a:lnTo>
                  <a:lnTo>
                    <a:pt x="277" y="1382"/>
                  </a:lnTo>
                  <a:lnTo>
                    <a:pt x="294" y="1397"/>
                  </a:lnTo>
                  <a:lnTo>
                    <a:pt x="309" y="1410"/>
                  </a:lnTo>
                  <a:lnTo>
                    <a:pt x="326" y="1424"/>
                  </a:lnTo>
                  <a:lnTo>
                    <a:pt x="345" y="1437"/>
                  </a:lnTo>
                  <a:lnTo>
                    <a:pt x="363" y="1448"/>
                  </a:lnTo>
                  <a:lnTo>
                    <a:pt x="382" y="1460"/>
                  </a:lnTo>
                  <a:lnTo>
                    <a:pt x="401" y="1473"/>
                  </a:lnTo>
                  <a:lnTo>
                    <a:pt x="422" y="1485"/>
                  </a:lnTo>
                  <a:lnTo>
                    <a:pt x="441" y="1498"/>
                  </a:lnTo>
                  <a:lnTo>
                    <a:pt x="461" y="1507"/>
                  </a:lnTo>
                  <a:lnTo>
                    <a:pt x="482" y="1517"/>
                  </a:lnTo>
                  <a:lnTo>
                    <a:pt x="501" y="1526"/>
                  </a:lnTo>
                  <a:lnTo>
                    <a:pt x="524" y="1538"/>
                  </a:lnTo>
                  <a:lnTo>
                    <a:pt x="545" y="1547"/>
                  </a:lnTo>
                  <a:lnTo>
                    <a:pt x="568" y="1555"/>
                  </a:lnTo>
                  <a:lnTo>
                    <a:pt x="589" y="1564"/>
                  </a:lnTo>
                  <a:lnTo>
                    <a:pt x="613" y="1574"/>
                  </a:lnTo>
                  <a:lnTo>
                    <a:pt x="634" y="1580"/>
                  </a:lnTo>
                  <a:lnTo>
                    <a:pt x="657" y="1587"/>
                  </a:lnTo>
                  <a:lnTo>
                    <a:pt x="680" y="1593"/>
                  </a:lnTo>
                  <a:lnTo>
                    <a:pt x="705" y="1601"/>
                  </a:lnTo>
                  <a:lnTo>
                    <a:pt x="728" y="1604"/>
                  </a:lnTo>
                  <a:lnTo>
                    <a:pt x="752" y="1610"/>
                  </a:lnTo>
                  <a:lnTo>
                    <a:pt x="777" y="1616"/>
                  </a:lnTo>
                  <a:lnTo>
                    <a:pt x="802" y="1621"/>
                  </a:lnTo>
                  <a:lnTo>
                    <a:pt x="826" y="1623"/>
                  </a:lnTo>
                  <a:lnTo>
                    <a:pt x="851" y="1627"/>
                  </a:lnTo>
                  <a:lnTo>
                    <a:pt x="876" y="1629"/>
                  </a:lnTo>
                  <a:lnTo>
                    <a:pt x="902" y="1633"/>
                  </a:lnTo>
                  <a:lnTo>
                    <a:pt x="925" y="1633"/>
                  </a:lnTo>
                  <a:lnTo>
                    <a:pt x="952" y="1637"/>
                  </a:lnTo>
                  <a:lnTo>
                    <a:pt x="978" y="1637"/>
                  </a:lnTo>
                  <a:lnTo>
                    <a:pt x="1005" y="1639"/>
                  </a:lnTo>
                  <a:lnTo>
                    <a:pt x="1015" y="1637"/>
                  </a:lnTo>
                  <a:lnTo>
                    <a:pt x="1024" y="1637"/>
                  </a:lnTo>
                  <a:lnTo>
                    <a:pt x="1035" y="1637"/>
                  </a:lnTo>
                  <a:lnTo>
                    <a:pt x="1045" y="1637"/>
                  </a:lnTo>
                  <a:lnTo>
                    <a:pt x="1056" y="1637"/>
                  </a:lnTo>
                  <a:lnTo>
                    <a:pt x="1066" y="1637"/>
                  </a:lnTo>
                  <a:lnTo>
                    <a:pt x="1075" y="1635"/>
                  </a:lnTo>
                  <a:lnTo>
                    <a:pt x="1087" y="1635"/>
                  </a:lnTo>
                  <a:lnTo>
                    <a:pt x="1096" y="1633"/>
                  </a:lnTo>
                  <a:lnTo>
                    <a:pt x="1106" y="1633"/>
                  </a:lnTo>
                  <a:lnTo>
                    <a:pt x="1115" y="1631"/>
                  </a:lnTo>
                  <a:lnTo>
                    <a:pt x="1127" y="1631"/>
                  </a:lnTo>
                  <a:lnTo>
                    <a:pt x="1136" y="1629"/>
                  </a:lnTo>
                  <a:lnTo>
                    <a:pt x="1146" y="1627"/>
                  </a:lnTo>
                  <a:lnTo>
                    <a:pt x="1157" y="1627"/>
                  </a:lnTo>
                  <a:lnTo>
                    <a:pt x="1167" y="1627"/>
                  </a:lnTo>
                  <a:lnTo>
                    <a:pt x="1176" y="1625"/>
                  </a:lnTo>
                  <a:lnTo>
                    <a:pt x="1186" y="1621"/>
                  </a:lnTo>
                  <a:lnTo>
                    <a:pt x="1195" y="1620"/>
                  </a:lnTo>
                  <a:lnTo>
                    <a:pt x="1207" y="1620"/>
                  </a:lnTo>
                  <a:lnTo>
                    <a:pt x="1214" y="1616"/>
                  </a:lnTo>
                  <a:lnTo>
                    <a:pt x="1224" y="1616"/>
                  </a:lnTo>
                  <a:lnTo>
                    <a:pt x="1235" y="1614"/>
                  </a:lnTo>
                  <a:lnTo>
                    <a:pt x="1245" y="1612"/>
                  </a:lnTo>
                  <a:lnTo>
                    <a:pt x="1254" y="1610"/>
                  </a:lnTo>
                  <a:lnTo>
                    <a:pt x="1264" y="1608"/>
                  </a:lnTo>
                  <a:lnTo>
                    <a:pt x="1271" y="1604"/>
                  </a:lnTo>
                  <a:lnTo>
                    <a:pt x="1283" y="1604"/>
                  </a:lnTo>
                  <a:lnTo>
                    <a:pt x="1292" y="1601"/>
                  </a:lnTo>
                  <a:lnTo>
                    <a:pt x="1302" y="1599"/>
                  </a:lnTo>
                  <a:lnTo>
                    <a:pt x="1311" y="1597"/>
                  </a:lnTo>
                  <a:lnTo>
                    <a:pt x="1321" y="1595"/>
                  </a:lnTo>
                  <a:lnTo>
                    <a:pt x="1330" y="1591"/>
                  </a:lnTo>
                  <a:lnTo>
                    <a:pt x="1338" y="1589"/>
                  </a:lnTo>
                  <a:lnTo>
                    <a:pt x="1347" y="1585"/>
                  </a:lnTo>
                  <a:lnTo>
                    <a:pt x="1357" y="1583"/>
                  </a:lnTo>
                  <a:lnTo>
                    <a:pt x="1364" y="1580"/>
                  </a:lnTo>
                  <a:lnTo>
                    <a:pt x="1376" y="1576"/>
                  </a:lnTo>
                  <a:lnTo>
                    <a:pt x="1383" y="1574"/>
                  </a:lnTo>
                  <a:lnTo>
                    <a:pt x="1393" y="1570"/>
                  </a:lnTo>
                  <a:lnTo>
                    <a:pt x="1402" y="1566"/>
                  </a:lnTo>
                  <a:lnTo>
                    <a:pt x="1410" y="1564"/>
                  </a:lnTo>
                  <a:lnTo>
                    <a:pt x="1419" y="1561"/>
                  </a:lnTo>
                  <a:lnTo>
                    <a:pt x="1429" y="1557"/>
                  </a:lnTo>
                  <a:lnTo>
                    <a:pt x="1437" y="1553"/>
                  </a:lnTo>
                  <a:lnTo>
                    <a:pt x="1448" y="1549"/>
                  </a:lnTo>
                  <a:lnTo>
                    <a:pt x="1456" y="1547"/>
                  </a:lnTo>
                  <a:lnTo>
                    <a:pt x="1465" y="1543"/>
                  </a:lnTo>
                  <a:lnTo>
                    <a:pt x="1475" y="1540"/>
                  </a:lnTo>
                  <a:lnTo>
                    <a:pt x="1482" y="1536"/>
                  </a:lnTo>
                  <a:lnTo>
                    <a:pt x="1492" y="1532"/>
                  </a:lnTo>
                  <a:lnTo>
                    <a:pt x="1499" y="1528"/>
                  </a:lnTo>
                  <a:lnTo>
                    <a:pt x="1509" y="1524"/>
                  </a:lnTo>
                  <a:lnTo>
                    <a:pt x="1516" y="1521"/>
                  </a:lnTo>
                  <a:lnTo>
                    <a:pt x="1526" y="1517"/>
                  </a:lnTo>
                  <a:lnTo>
                    <a:pt x="1533" y="1513"/>
                  </a:lnTo>
                  <a:lnTo>
                    <a:pt x="1541" y="1509"/>
                  </a:lnTo>
                  <a:lnTo>
                    <a:pt x="1551" y="1504"/>
                  </a:lnTo>
                  <a:lnTo>
                    <a:pt x="1558" y="1500"/>
                  </a:lnTo>
                  <a:lnTo>
                    <a:pt x="1566" y="1496"/>
                  </a:lnTo>
                  <a:lnTo>
                    <a:pt x="1575" y="1492"/>
                  </a:lnTo>
                  <a:lnTo>
                    <a:pt x="1583" y="1486"/>
                  </a:lnTo>
                  <a:lnTo>
                    <a:pt x="1591" y="1483"/>
                  </a:lnTo>
                  <a:lnTo>
                    <a:pt x="1600" y="14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33"/>
            <p:cNvSpPr>
              <a:spLocks/>
            </p:cNvSpPr>
            <p:nvPr/>
          </p:nvSpPr>
          <p:spPr bwMode="auto">
            <a:xfrm>
              <a:off x="2324" y="1633"/>
              <a:ext cx="1554" cy="732"/>
            </a:xfrm>
            <a:custGeom>
              <a:avLst/>
              <a:gdLst>
                <a:gd name="T0" fmla="*/ 124 w 2891"/>
                <a:gd name="T1" fmla="*/ 85 h 1464"/>
                <a:gd name="T2" fmla="*/ 132 w 2891"/>
                <a:gd name="T3" fmla="*/ 86 h 1464"/>
                <a:gd name="T4" fmla="*/ 140 w 2891"/>
                <a:gd name="T5" fmla="*/ 86 h 1464"/>
                <a:gd name="T6" fmla="*/ 147 w 2891"/>
                <a:gd name="T7" fmla="*/ 86 h 1464"/>
                <a:gd name="T8" fmla="*/ 155 w 2891"/>
                <a:gd name="T9" fmla="*/ 86 h 1464"/>
                <a:gd name="T10" fmla="*/ 162 w 2891"/>
                <a:gd name="T11" fmla="*/ 84 h 1464"/>
                <a:gd name="T12" fmla="*/ 169 w 2891"/>
                <a:gd name="T13" fmla="*/ 83 h 1464"/>
                <a:gd name="T14" fmla="*/ 175 w 2891"/>
                <a:gd name="T15" fmla="*/ 81 h 1464"/>
                <a:gd name="T16" fmla="*/ 181 w 2891"/>
                <a:gd name="T17" fmla="*/ 78 h 1464"/>
                <a:gd name="T18" fmla="*/ 187 w 2891"/>
                <a:gd name="T19" fmla="*/ 76 h 1464"/>
                <a:gd name="T20" fmla="*/ 198 w 2891"/>
                <a:gd name="T21" fmla="*/ 76 h 1464"/>
                <a:gd name="T22" fmla="*/ 210 w 2891"/>
                <a:gd name="T23" fmla="*/ 74 h 1464"/>
                <a:gd name="T24" fmla="*/ 220 w 2891"/>
                <a:gd name="T25" fmla="*/ 70 h 1464"/>
                <a:gd name="T26" fmla="*/ 229 w 2891"/>
                <a:gd name="T27" fmla="*/ 66 h 1464"/>
                <a:gd name="T28" fmla="*/ 235 w 2891"/>
                <a:gd name="T29" fmla="*/ 59 h 1464"/>
                <a:gd name="T30" fmla="*/ 240 w 2891"/>
                <a:gd name="T31" fmla="*/ 52 h 1464"/>
                <a:gd name="T32" fmla="*/ 241 w 2891"/>
                <a:gd name="T33" fmla="*/ 44 h 1464"/>
                <a:gd name="T34" fmla="*/ 239 w 2891"/>
                <a:gd name="T35" fmla="*/ 36 h 1464"/>
                <a:gd name="T36" fmla="*/ 234 w 2891"/>
                <a:gd name="T37" fmla="*/ 29 h 1464"/>
                <a:gd name="T38" fmla="*/ 227 w 2891"/>
                <a:gd name="T39" fmla="*/ 23 h 1464"/>
                <a:gd name="T40" fmla="*/ 218 w 2891"/>
                <a:gd name="T41" fmla="*/ 19 h 1464"/>
                <a:gd name="T42" fmla="*/ 207 w 2891"/>
                <a:gd name="T43" fmla="*/ 15 h 1464"/>
                <a:gd name="T44" fmla="*/ 195 w 2891"/>
                <a:gd name="T45" fmla="*/ 13 h 1464"/>
                <a:gd name="T46" fmla="*/ 185 w 2891"/>
                <a:gd name="T47" fmla="*/ 14 h 1464"/>
                <a:gd name="T48" fmla="*/ 176 w 2891"/>
                <a:gd name="T49" fmla="*/ 14 h 1464"/>
                <a:gd name="T50" fmla="*/ 168 w 2891"/>
                <a:gd name="T51" fmla="*/ 12 h 1464"/>
                <a:gd name="T52" fmla="*/ 163 w 2891"/>
                <a:gd name="T53" fmla="*/ 11 h 1464"/>
                <a:gd name="T54" fmla="*/ 157 w 2891"/>
                <a:gd name="T55" fmla="*/ 10 h 1464"/>
                <a:gd name="T56" fmla="*/ 151 w 2891"/>
                <a:gd name="T57" fmla="*/ 9 h 1464"/>
                <a:gd name="T58" fmla="*/ 145 w 2891"/>
                <a:gd name="T59" fmla="*/ 9 h 1464"/>
                <a:gd name="T60" fmla="*/ 138 w 2891"/>
                <a:gd name="T61" fmla="*/ 9 h 1464"/>
                <a:gd name="T62" fmla="*/ 132 w 2891"/>
                <a:gd name="T63" fmla="*/ 9 h 1464"/>
                <a:gd name="T64" fmla="*/ 125 w 2891"/>
                <a:gd name="T65" fmla="*/ 10 h 1464"/>
                <a:gd name="T66" fmla="*/ 118 w 2891"/>
                <a:gd name="T67" fmla="*/ 10 h 1464"/>
                <a:gd name="T68" fmla="*/ 112 w 2891"/>
                <a:gd name="T69" fmla="*/ 7 h 1464"/>
                <a:gd name="T70" fmla="*/ 105 w 2891"/>
                <a:gd name="T71" fmla="*/ 5 h 1464"/>
                <a:gd name="T72" fmla="*/ 98 w 2891"/>
                <a:gd name="T73" fmla="*/ 3 h 1464"/>
                <a:gd name="T74" fmla="*/ 90 w 2891"/>
                <a:gd name="T75" fmla="*/ 2 h 1464"/>
                <a:gd name="T76" fmla="*/ 82 w 2891"/>
                <a:gd name="T77" fmla="*/ 1 h 1464"/>
                <a:gd name="T78" fmla="*/ 74 w 2891"/>
                <a:gd name="T79" fmla="*/ 0 h 1464"/>
                <a:gd name="T80" fmla="*/ 57 w 2891"/>
                <a:gd name="T81" fmla="*/ 2 h 1464"/>
                <a:gd name="T82" fmla="*/ 40 w 2891"/>
                <a:gd name="T83" fmla="*/ 5 h 1464"/>
                <a:gd name="T84" fmla="*/ 25 w 2891"/>
                <a:gd name="T85" fmla="*/ 12 h 1464"/>
                <a:gd name="T86" fmla="*/ 13 w 2891"/>
                <a:gd name="T87" fmla="*/ 20 h 1464"/>
                <a:gd name="T88" fmla="*/ 5 w 2891"/>
                <a:gd name="T89" fmla="*/ 29 h 1464"/>
                <a:gd name="T90" fmla="*/ 1 w 2891"/>
                <a:gd name="T91" fmla="*/ 40 h 1464"/>
                <a:gd name="T92" fmla="*/ 1 w 2891"/>
                <a:gd name="T93" fmla="*/ 52 h 1464"/>
                <a:gd name="T94" fmla="*/ 5 w 2891"/>
                <a:gd name="T95" fmla="*/ 63 h 1464"/>
                <a:gd name="T96" fmla="*/ 13 w 2891"/>
                <a:gd name="T97" fmla="*/ 73 h 1464"/>
                <a:gd name="T98" fmla="*/ 25 w 2891"/>
                <a:gd name="T99" fmla="*/ 81 h 1464"/>
                <a:gd name="T100" fmla="*/ 40 w 2891"/>
                <a:gd name="T101" fmla="*/ 87 h 1464"/>
                <a:gd name="T102" fmla="*/ 57 w 2891"/>
                <a:gd name="T103" fmla="*/ 91 h 1464"/>
                <a:gd name="T104" fmla="*/ 74 w 2891"/>
                <a:gd name="T105" fmla="*/ 92 h 1464"/>
                <a:gd name="T106" fmla="*/ 82 w 2891"/>
                <a:gd name="T107" fmla="*/ 92 h 1464"/>
                <a:gd name="T108" fmla="*/ 89 w 2891"/>
                <a:gd name="T109" fmla="*/ 91 h 1464"/>
                <a:gd name="T110" fmla="*/ 96 w 2891"/>
                <a:gd name="T111" fmla="*/ 90 h 1464"/>
                <a:gd name="T112" fmla="*/ 103 w 2891"/>
                <a:gd name="T113" fmla="*/ 88 h 1464"/>
                <a:gd name="T114" fmla="*/ 109 w 2891"/>
                <a:gd name="T115" fmla="*/ 86 h 1464"/>
                <a:gd name="T116" fmla="*/ 115 w 2891"/>
                <a:gd name="T117" fmla="*/ 84 h 14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91"/>
                <a:gd name="T178" fmla="*/ 0 h 1464"/>
                <a:gd name="T179" fmla="*/ 2891 w 2891"/>
                <a:gd name="T180" fmla="*/ 1464 h 14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91" h="1464">
                  <a:moveTo>
                    <a:pt x="1401" y="1323"/>
                  </a:moveTo>
                  <a:lnTo>
                    <a:pt x="1409" y="1325"/>
                  </a:lnTo>
                  <a:lnTo>
                    <a:pt x="1418" y="1329"/>
                  </a:lnTo>
                  <a:lnTo>
                    <a:pt x="1426" y="1331"/>
                  </a:lnTo>
                  <a:lnTo>
                    <a:pt x="1435" y="1334"/>
                  </a:lnTo>
                  <a:lnTo>
                    <a:pt x="1443" y="1338"/>
                  </a:lnTo>
                  <a:lnTo>
                    <a:pt x="1454" y="1340"/>
                  </a:lnTo>
                  <a:lnTo>
                    <a:pt x="1462" y="1342"/>
                  </a:lnTo>
                  <a:lnTo>
                    <a:pt x="1471" y="1346"/>
                  </a:lnTo>
                  <a:lnTo>
                    <a:pt x="1481" y="1346"/>
                  </a:lnTo>
                  <a:lnTo>
                    <a:pt x="1490" y="1350"/>
                  </a:lnTo>
                  <a:lnTo>
                    <a:pt x="1500" y="1351"/>
                  </a:lnTo>
                  <a:lnTo>
                    <a:pt x="1509" y="1355"/>
                  </a:lnTo>
                  <a:lnTo>
                    <a:pt x="1519" y="1355"/>
                  </a:lnTo>
                  <a:lnTo>
                    <a:pt x="1528" y="1357"/>
                  </a:lnTo>
                  <a:lnTo>
                    <a:pt x="1538" y="1361"/>
                  </a:lnTo>
                  <a:lnTo>
                    <a:pt x="1547" y="1363"/>
                  </a:lnTo>
                  <a:lnTo>
                    <a:pt x="1557" y="1363"/>
                  </a:lnTo>
                  <a:lnTo>
                    <a:pt x="1566" y="1365"/>
                  </a:lnTo>
                  <a:lnTo>
                    <a:pt x="1576" y="1367"/>
                  </a:lnTo>
                  <a:lnTo>
                    <a:pt x="1585" y="1369"/>
                  </a:lnTo>
                  <a:lnTo>
                    <a:pt x="1595" y="1369"/>
                  </a:lnTo>
                  <a:lnTo>
                    <a:pt x="1604" y="1370"/>
                  </a:lnTo>
                  <a:lnTo>
                    <a:pt x="1614" y="1370"/>
                  </a:lnTo>
                  <a:lnTo>
                    <a:pt x="1625" y="1372"/>
                  </a:lnTo>
                  <a:lnTo>
                    <a:pt x="1633" y="1372"/>
                  </a:lnTo>
                  <a:lnTo>
                    <a:pt x="1644" y="1374"/>
                  </a:lnTo>
                  <a:lnTo>
                    <a:pt x="1654" y="1374"/>
                  </a:lnTo>
                  <a:lnTo>
                    <a:pt x="1663" y="1374"/>
                  </a:lnTo>
                  <a:lnTo>
                    <a:pt x="1675" y="1374"/>
                  </a:lnTo>
                  <a:lnTo>
                    <a:pt x="1684" y="1374"/>
                  </a:lnTo>
                  <a:lnTo>
                    <a:pt x="1694" y="1374"/>
                  </a:lnTo>
                  <a:lnTo>
                    <a:pt x="1705" y="1376"/>
                  </a:lnTo>
                  <a:lnTo>
                    <a:pt x="1713" y="1374"/>
                  </a:lnTo>
                  <a:lnTo>
                    <a:pt x="1722" y="1374"/>
                  </a:lnTo>
                  <a:lnTo>
                    <a:pt x="1732" y="1374"/>
                  </a:lnTo>
                  <a:lnTo>
                    <a:pt x="1741" y="1374"/>
                  </a:lnTo>
                  <a:lnTo>
                    <a:pt x="1749" y="1374"/>
                  </a:lnTo>
                  <a:lnTo>
                    <a:pt x="1758" y="1374"/>
                  </a:lnTo>
                  <a:lnTo>
                    <a:pt x="1766" y="1372"/>
                  </a:lnTo>
                  <a:lnTo>
                    <a:pt x="1777" y="1372"/>
                  </a:lnTo>
                  <a:lnTo>
                    <a:pt x="1785" y="1370"/>
                  </a:lnTo>
                  <a:lnTo>
                    <a:pt x="1794" y="1370"/>
                  </a:lnTo>
                  <a:lnTo>
                    <a:pt x="1802" y="1369"/>
                  </a:lnTo>
                  <a:lnTo>
                    <a:pt x="1812" y="1369"/>
                  </a:lnTo>
                  <a:lnTo>
                    <a:pt x="1821" y="1367"/>
                  </a:lnTo>
                  <a:lnTo>
                    <a:pt x="1831" y="1367"/>
                  </a:lnTo>
                  <a:lnTo>
                    <a:pt x="1838" y="1363"/>
                  </a:lnTo>
                  <a:lnTo>
                    <a:pt x="1848" y="1363"/>
                  </a:lnTo>
                  <a:lnTo>
                    <a:pt x="1855" y="1361"/>
                  </a:lnTo>
                  <a:lnTo>
                    <a:pt x="1865" y="1361"/>
                  </a:lnTo>
                  <a:lnTo>
                    <a:pt x="1872" y="1357"/>
                  </a:lnTo>
                  <a:lnTo>
                    <a:pt x="1882" y="1357"/>
                  </a:lnTo>
                  <a:lnTo>
                    <a:pt x="1890" y="1355"/>
                  </a:lnTo>
                  <a:lnTo>
                    <a:pt x="1899" y="1353"/>
                  </a:lnTo>
                  <a:lnTo>
                    <a:pt x="1907" y="1351"/>
                  </a:lnTo>
                  <a:lnTo>
                    <a:pt x="1916" y="1350"/>
                  </a:lnTo>
                  <a:lnTo>
                    <a:pt x="1922" y="1346"/>
                  </a:lnTo>
                  <a:lnTo>
                    <a:pt x="1931" y="1346"/>
                  </a:lnTo>
                  <a:lnTo>
                    <a:pt x="1939" y="1342"/>
                  </a:lnTo>
                  <a:lnTo>
                    <a:pt x="1948" y="1340"/>
                  </a:lnTo>
                  <a:lnTo>
                    <a:pt x="1956" y="1338"/>
                  </a:lnTo>
                  <a:lnTo>
                    <a:pt x="1966" y="1336"/>
                  </a:lnTo>
                  <a:lnTo>
                    <a:pt x="1973" y="1332"/>
                  </a:lnTo>
                  <a:lnTo>
                    <a:pt x="1983" y="1331"/>
                  </a:lnTo>
                  <a:lnTo>
                    <a:pt x="1988" y="1329"/>
                  </a:lnTo>
                  <a:lnTo>
                    <a:pt x="1998" y="1325"/>
                  </a:lnTo>
                  <a:lnTo>
                    <a:pt x="2005" y="1321"/>
                  </a:lnTo>
                  <a:lnTo>
                    <a:pt x="2013" y="1319"/>
                  </a:lnTo>
                  <a:lnTo>
                    <a:pt x="2021" y="1315"/>
                  </a:lnTo>
                  <a:lnTo>
                    <a:pt x="2028" y="1313"/>
                  </a:lnTo>
                  <a:lnTo>
                    <a:pt x="2036" y="1310"/>
                  </a:lnTo>
                  <a:lnTo>
                    <a:pt x="2044" y="1308"/>
                  </a:lnTo>
                  <a:lnTo>
                    <a:pt x="2051" y="1304"/>
                  </a:lnTo>
                  <a:lnTo>
                    <a:pt x="2059" y="1300"/>
                  </a:lnTo>
                  <a:lnTo>
                    <a:pt x="2066" y="1296"/>
                  </a:lnTo>
                  <a:lnTo>
                    <a:pt x="2074" y="1294"/>
                  </a:lnTo>
                  <a:lnTo>
                    <a:pt x="2082" y="1291"/>
                  </a:lnTo>
                  <a:lnTo>
                    <a:pt x="2089" y="1287"/>
                  </a:lnTo>
                  <a:lnTo>
                    <a:pt x="2095" y="1283"/>
                  </a:lnTo>
                  <a:lnTo>
                    <a:pt x="2104" y="1279"/>
                  </a:lnTo>
                  <a:lnTo>
                    <a:pt x="2110" y="1275"/>
                  </a:lnTo>
                  <a:lnTo>
                    <a:pt x="2118" y="1270"/>
                  </a:lnTo>
                  <a:lnTo>
                    <a:pt x="2123" y="1268"/>
                  </a:lnTo>
                  <a:lnTo>
                    <a:pt x="2131" y="1264"/>
                  </a:lnTo>
                  <a:lnTo>
                    <a:pt x="2139" y="1258"/>
                  </a:lnTo>
                  <a:lnTo>
                    <a:pt x="2144" y="1255"/>
                  </a:lnTo>
                  <a:lnTo>
                    <a:pt x="2152" y="1251"/>
                  </a:lnTo>
                  <a:lnTo>
                    <a:pt x="2159" y="1247"/>
                  </a:lnTo>
                  <a:lnTo>
                    <a:pt x="2165" y="1243"/>
                  </a:lnTo>
                  <a:lnTo>
                    <a:pt x="2173" y="1239"/>
                  </a:lnTo>
                  <a:lnTo>
                    <a:pt x="2178" y="1234"/>
                  </a:lnTo>
                  <a:lnTo>
                    <a:pt x="2186" y="1230"/>
                  </a:lnTo>
                  <a:lnTo>
                    <a:pt x="2192" y="1224"/>
                  </a:lnTo>
                  <a:lnTo>
                    <a:pt x="2199" y="1220"/>
                  </a:lnTo>
                  <a:lnTo>
                    <a:pt x="2205" y="1217"/>
                  </a:lnTo>
                  <a:lnTo>
                    <a:pt x="2213" y="1213"/>
                  </a:lnTo>
                  <a:lnTo>
                    <a:pt x="2222" y="1213"/>
                  </a:lnTo>
                  <a:lnTo>
                    <a:pt x="2232" y="1213"/>
                  </a:lnTo>
                  <a:lnTo>
                    <a:pt x="2241" y="1213"/>
                  </a:lnTo>
                  <a:lnTo>
                    <a:pt x="2251" y="1213"/>
                  </a:lnTo>
                  <a:lnTo>
                    <a:pt x="2260" y="1213"/>
                  </a:lnTo>
                  <a:lnTo>
                    <a:pt x="2272" y="1215"/>
                  </a:lnTo>
                  <a:lnTo>
                    <a:pt x="2281" y="1215"/>
                  </a:lnTo>
                  <a:lnTo>
                    <a:pt x="2291" y="1217"/>
                  </a:lnTo>
                  <a:lnTo>
                    <a:pt x="2306" y="1215"/>
                  </a:lnTo>
                  <a:lnTo>
                    <a:pt x="2321" y="1215"/>
                  </a:lnTo>
                  <a:lnTo>
                    <a:pt x="2336" y="1213"/>
                  </a:lnTo>
                  <a:lnTo>
                    <a:pt x="2351" y="1213"/>
                  </a:lnTo>
                  <a:lnTo>
                    <a:pt x="2367" y="1209"/>
                  </a:lnTo>
                  <a:lnTo>
                    <a:pt x="2380" y="1207"/>
                  </a:lnTo>
                  <a:lnTo>
                    <a:pt x="2395" y="1205"/>
                  </a:lnTo>
                  <a:lnTo>
                    <a:pt x="2410" y="1205"/>
                  </a:lnTo>
                  <a:lnTo>
                    <a:pt x="2424" y="1201"/>
                  </a:lnTo>
                  <a:lnTo>
                    <a:pt x="2439" y="1198"/>
                  </a:lnTo>
                  <a:lnTo>
                    <a:pt x="2452" y="1194"/>
                  </a:lnTo>
                  <a:lnTo>
                    <a:pt x="2467" y="1192"/>
                  </a:lnTo>
                  <a:lnTo>
                    <a:pt x="2483" y="1186"/>
                  </a:lnTo>
                  <a:lnTo>
                    <a:pt x="2496" y="1184"/>
                  </a:lnTo>
                  <a:lnTo>
                    <a:pt x="2509" y="1178"/>
                  </a:lnTo>
                  <a:lnTo>
                    <a:pt x="2523" y="1175"/>
                  </a:lnTo>
                  <a:lnTo>
                    <a:pt x="2536" y="1169"/>
                  </a:lnTo>
                  <a:lnTo>
                    <a:pt x="2547" y="1163"/>
                  </a:lnTo>
                  <a:lnTo>
                    <a:pt x="2561" y="1158"/>
                  </a:lnTo>
                  <a:lnTo>
                    <a:pt x="2574" y="1154"/>
                  </a:lnTo>
                  <a:lnTo>
                    <a:pt x="2587" y="1146"/>
                  </a:lnTo>
                  <a:lnTo>
                    <a:pt x="2600" y="1140"/>
                  </a:lnTo>
                  <a:lnTo>
                    <a:pt x="2612" y="1135"/>
                  </a:lnTo>
                  <a:lnTo>
                    <a:pt x="2625" y="1129"/>
                  </a:lnTo>
                  <a:lnTo>
                    <a:pt x="2637" y="1120"/>
                  </a:lnTo>
                  <a:lnTo>
                    <a:pt x="2648" y="1114"/>
                  </a:lnTo>
                  <a:lnTo>
                    <a:pt x="2659" y="1106"/>
                  </a:lnTo>
                  <a:lnTo>
                    <a:pt x="2671" y="1101"/>
                  </a:lnTo>
                  <a:lnTo>
                    <a:pt x="2680" y="1091"/>
                  </a:lnTo>
                  <a:lnTo>
                    <a:pt x="2692" y="1083"/>
                  </a:lnTo>
                  <a:lnTo>
                    <a:pt x="2703" y="1076"/>
                  </a:lnTo>
                  <a:lnTo>
                    <a:pt x="2714" y="1068"/>
                  </a:lnTo>
                  <a:lnTo>
                    <a:pt x="2724" y="1059"/>
                  </a:lnTo>
                  <a:lnTo>
                    <a:pt x="2734" y="1051"/>
                  </a:lnTo>
                  <a:lnTo>
                    <a:pt x="2741" y="1042"/>
                  </a:lnTo>
                  <a:lnTo>
                    <a:pt x="2753" y="1032"/>
                  </a:lnTo>
                  <a:lnTo>
                    <a:pt x="2760" y="1023"/>
                  </a:lnTo>
                  <a:lnTo>
                    <a:pt x="2770" y="1013"/>
                  </a:lnTo>
                  <a:lnTo>
                    <a:pt x="2777" y="1004"/>
                  </a:lnTo>
                  <a:lnTo>
                    <a:pt x="2787" y="994"/>
                  </a:lnTo>
                  <a:lnTo>
                    <a:pt x="2792" y="983"/>
                  </a:lnTo>
                  <a:lnTo>
                    <a:pt x="2802" y="973"/>
                  </a:lnTo>
                  <a:lnTo>
                    <a:pt x="2808" y="962"/>
                  </a:lnTo>
                  <a:lnTo>
                    <a:pt x="2817" y="952"/>
                  </a:lnTo>
                  <a:lnTo>
                    <a:pt x="2823" y="941"/>
                  </a:lnTo>
                  <a:lnTo>
                    <a:pt x="2830" y="930"/>
                  </a:lnTo>
                  <a:lnTo>
                    <a:pt x="2836" y="920"/>
                  </a:lnTo>
                  <a:lnTo>
                    <a:pt x="2842" y="909"/>
                  </a:lnTo>
                  <a:lnTo>
                    <a:pt x="2848" y="897"/>
                  </a:lnTo>
                  <a:lnTo>
                    <a:pt x="2851" y="886"/>
                  </a:lnTo>
                  <a:lnTo>
                    <a:pt x="2857" y="874"/>
                  </a:lnTo>
                  <a:lnTo>
                    <a:pt x="2863" y="863"/>
                  </a:lnTo>
                  <a:lnTo>
                    <a:pt x="2865" y="850"/>
                  </a:lnTo>
                  <a:lnTo>
                    <a:pt x="2870" y="838"/>
                  </a:lnTo>
                  <a:lnTo>
                    <a:pt x="2874" y="827"/>
                  </a:lnTo>
                  <a:lnTo>
                    <a:pt x="2878" y="815"/>
                  </a:lnTo>
                  <a:lnTo>
                    <a:pt x="2880" y="802"/>
                  </a:lnTo>
                  <a:lnTo>
                    <a:pt x="2882" y="791"/>
                  </a:lnTo>
                  <a:lnTo>
                    <a:pt x="2886" y="777"/>
                  </a:lnTo>
                  <a:lnTo>
                    <a:pt x="2887" y="766"/>
                  </a:lnTo>
                  <a:lnTo>
                    <a:pt x="2889" y="753"/>
                  </a:lnTo>
                  <a:lnTo>
                    <a:pt x="2889" y="741"/>
                  </a:lnTo>
                  <a:lnTo>
                    <a:pt x="2889" y="726"/>
                  </a:lnTo>
                  <a:lnTo>
                    <a:pt x="2891" y="715"/>
                  </a:lnTo>
                  <a:lnTo>
                    <a:pt x="2889" y="701"/>
                  </a:lnTo>
                  <a:lnTo>
                    <a:pt x="2889" y="690"/>
                  </a:lnTo>
                  <a:lnTo>
                    <a:pt x="2889" y="677"/>
                  </a:lnTo>
                  <a:lnTo>
                    <a:pt x="2887" y="663"/>
                  </a:lnTo>
                  <a:lnTo>
                    <a:pt x="2886" y="650"/>
                  </a:lnTo>
                  <a:lnTo>
                    <a:pt x="2882" y="639"/>
                  </a:lnTo>
                  <a:lnTo>
                    <a:pt x="2880" y="625"/>
                  </a:lnTo>
                  <a:lnTo>
                    <a:pt x="2878" y="614"/>
                  </a:lnTo>
                  <a:lnTo>
                    <a:pt x="2874" y="601"/>
                  </a:lnTo>
                  <a:lnTo>
                    <a:pt x="2870" y="589"/>
                  </a:lnTo>
                  <a:lnTo>
                    <a:pt x="2865" y="576"/>
                  </a:lnTo>
                  <a:lnTo>
                    <a:pt x="2863" y="565"/>
                  </a:lnTo>
                  <a:lnTo>
                    <a:pt x="2857" y="553"/>
                  </a:lnTo>
                  <a:lnTo>
                    <a:pt x="2851" y="542"/>
                  </a:lnTo>
                  <a:lnTo>
                    <a:pt x="2848" y="530"/>
                  </a:lnTo>
                  <a:lnTo>
                    <a:pt x="2842" y="521"/>
                  </a:lnTo>
                  <a:lnTo>
                    <a:pt x="2836" y="509"/>
                  </a:lnTo>
                  <a:lnTo>
                    <a:pt x="2830" y="498"/>
                  </a:lnTo>
                  <a:lnTo>
                    <a:pt x="2823" y="487"/>
                  </a:lnTo>
                  <a:lnTo>
                    <a:pt x="2817" y="475"/>
                  </a:lnTo>
                  <a:lnTo>
                    <a:pt x="2808" y="466"/>
                  </a:lnTo>
                  <a:lnTo>
                    <a:pt x="2802" y="454"/>
                  </a:lnTo>
                  <a:lnTo>
                    <a:pt x="2792" y="445"/>
                  </a:lnTo>
                  <a:lnTo>
                    <a:pt x="2787" y="435"/>
                  </a:lnTo>
                  <a:lnTo>
                    <a:pt x="2777" y="426"/>
                  </a:lnTo>
                  <a:lnTo>
                    <a:pt x="2770" y="414"/>
                  </a:lnTo>
                  <a:lnTo>
                    <a:pt x="2760" y="405"/>
                  </a:lnTo>
                  <a:lnTo>
                    <a:pt x="2753" y="397"/>
                  </a:lnTo>
                  <a:lnTo>
                    <a:pt x="2741" y="386"/>
                  </a:lnTo>
                  <a:lnTo>
                    <a:pt x="2734" y="378"/>
                  </a:lnTo>
                  <a:lnTo>
                    <a:pt x="2724" y="369"/>
                  </a:lnTo>
                  <a:lnTo>
                    <a:pt x="2714" y="363"/>
                  </a:lnTo>
                  <a:lnTo>
                    <a:pt x="2703" y="354"/>
                  </a:lnTo>
                  <a:lnTo>
                    <a:pt x="2692" y="344"/>
                  </a:lnTo>
                  <a:lnTo>
                    <a:pt x="2680" y="336"/>
                  </a:lnTo>
                  <a:lnTo>
                    <a:pt x="2671" y="329"/>
                  </a:lnTo>
                  <a:lnTo>
                    <a:pt x="2659" y="321"/>
                  </a:lnTo>
                  <a:lnTo>
                    <a:pt x="2648" y="314"/>
                  </a:lnTo>
                  <a:lnTo>
                    <a:pt x="2637" y="308"/>
                  </a:lnTo>
                  <a:lnTo>
                    <a:pt x="2625" y="300"/>
                  </a:lnTo>
                  <a:lnTo>
                    <a:pt x="2612" y="293"/>
                  </a:lnTo>
                  <a:lnTo>
                    <a:pt x="2600" y="287"/>
                  </a:lnTo>
                  <a:lnTo>
                    <a:pt x="2587" y="279"/>
                  </a:lnTo>
                  <a:lnTo>
                    <a:pt x="2574" y="276"/>
                  </a:lnTo>
                  <a:lnTo>
                    <a:pt x="2561" y="268"/>
                  </a:lnTo>
                  <a:lnTo>
                    <a:pt x="2547" y="264"/>
                  </a:lnTo>
                  <a:lnTo>
                    <a:pt x="2536" y="259"/>
                  </a:lnTo>
                  <a:lnTo>
                    <a:pt x="2523" y="255"/>
                  </a:lnTo>
                  <a:lnTo>
                    <a:pt x="2509" y="249"/>
                  </a:lnTo>
                  <a:lnTo>
                    <a:pt x="2496" y="243"/>
                  </a:lnTo>
                  <a:lnTo>
                    <a:pt x="2483" y="241"/>
                  </a:lnTo>
                  <a:lnTo>
                    <a:pt x="2467" y="238"/>
                  </a:lnTo>
                  <a:lnTo>
                    <a:pt x="2452" y="232"/>
                  </a:lnTo>
                  <a:lnTo>
                    <a:pt x="2439" y="228"/>
                  </a:lnTo>
                  <a:lnTo>
                    <a:pt x="2424" y="226"/>
                  </a:lnTo>
                  <a:lnTo>
                    <a:pt x="2410" y="224"/>
                  </a:lnTo>
                  <a:lnTo>
                    <a:pt x="2395" y="221"/>
                  </a:lnTo>
                  <a:lnTo>
                    <a:pt x="2380" y="221"/>
                  </a:lnTo>
                  <a:lnTo>
                    <a:pt x="2367" y="217"/>
                  </a:lnTo>
                  <a:lnTo>
                    <a:pt x="2351" y="217"/>
                  </a:lnTo>
                  <a:lnTo>
                    <a:pt x="2336" y="215"/>
                  </a:lnTo>
                  <a:lnTo>
                    <a:pt x="2321" y="215"/>
                  </a:lnTo>
                  <a:lnTo>
                    <a:pt x="2306" y="215"/>
                  </a:lnTo>
                  <a:lnTo>
                    <a:pt x="2291" y="215"/>
                  </a:lnTo>
                  <a:lnTo>
                    <a:pt x="2279" y="215"/>
                  </a:lnTo>
                  <a:lnTo>
                    <a:pt x="2268" y="215"/>
                  </a:lnTo>
                  <a:lnTo>
                    <a:pt x="2256" y="215"/>
                  </a:lnTo>
                  <a:lnTo>
                    <a:pt x="2247" y="215"/>
                  </a:lnTo>
                  <a:lnTo>
                    <a:pt x="2237" y="215"/>
                  </a:lnTo>
                  <a:lnTo>
                    <a:pt x="2226" y="217"/>
                  </a:lnTo>
                  <a:lnTo>
                    <a:pt x="2216" y="217"/>
                  </a:lnTo>
                  <a:lnTo>
                    <a:pt x="2205" y="221"/>
                  </a:lnTo>
                  <a:lnTo>
                    <a:pt x="2194" y="221"/>
                  </a:lnTo>
                  <a:lnTo>
                    <a:pt x="2184" y="222"/>
                  </a:lnTo>
                  <a:lnTo>
                    <a:pt x="2173" y="224"/>
                  </a:lnTo>
                  <a:lnTo>
                    <a:pt x="2163" y="226"/>
                  </a:lnTo>
                  <a:lnTo>
                    <a:pt x="2154" y="228"/>
                  </a:lnTo>
                  <a:lnTo>
                    <a:pt x="2144" y="230"/>
                  </a:lnTo>
                  <a:lnTo>
                    <a:pt x="2133" y="232"/>
                  </a:lnTo>
                  <a:lnTo>
                    <a:pt x="2123" y="236"/>
                  </a:lnTo>
                  <a:lnTo>
                    <a:pt x="2112" y="228"/>
                  </a:lnTo>
                  <a:lnTo>
                    <a:pt x="2101" y="222"/>
                  </a:lnTo>
                  <a:lnTo>
                    <a:pt x="2089" y="217"/>
                  </a:lnTo>
                  <a:lnTo>
                    <a:pt x="2078" y="211"/>
                  </a:lnTo>
                  <a:lnTo>
                    <a:pt x="2064" y="203"/>
                  </a:lnTo>
                  <a:lnTo>
                    <a:pt x="2053" y="200"/>
                  </a:lnTo>
                  <a:lnTo>
                    <a:pt x="2040" y="194"/>
                  </a:lnTo>
                  <a:lnTo>
                    <a:pt x="2028" y="190"/>
                  </a:lnTo>
                  <a:lnTo>
                    <a:pt x="2023" y="186"/>
                  </a:lnTo>
                  <a:lnTo>
                    <a:pt x="2017" y="184"/>
                  </a:lnTo>
                  <a:lnTo>
                    <a:pt x="2009" y="183"/>
                  </a:lnTo>
                  <a:lnTo>
                    <a:pt x="2004" y="181"/>
                  </a:lnTo>
                  <a:lnTo>
                    <a:pt x="1998" y="177"/>
                  </a:lnTo>
                  <a:lnTo>
                    <a:pt x="1990" y="175"/>
                  </a:lnTo>
                  <a:lnTo>
                    <a:pt x="1985" y="173"/>
                  </a:lnTo>
                  <a:lnTo>
                    <a:pt x="1979" y="171"/>
                  </a:lnTo>
                  <a:lnTo>
                    <a:pt x="1971" y="167"/>
                  </a:lnTo>
                  <a:lnTo>
                    <a:pt x="1966" y="167"/>
                  </a:lnTo>
                  <a:lnTo>
                    <a:pt x="1960" y="165"/>
                  </a:lnTo>
                  <a:lnTo>
                    <a:pt x="1954" y="164"/>
                  </a:lnTo>
                  <a:lnTo>
                    <a:pt x="1947" y="162"/>
                  </a:lnTo>
                  <a:lnTo>
                    <a:pt x="1941" y="160"/>
                  </a:lnTo>
                  <a:lnTo>
                    <a:pt x="1933" y="158"/>
                  </a:lnTo>
                  <a:lnTo>
                    <a:pt x="1928" y="156"/>
                  </a:lnTo>
                  <a:lnTo>
                    <a:pt x="1922" y="154"/>
                  </a:lnTo>
                  <a:lnTo>
                    <a:pt x="1914" y="154"/>
                  </a:lnTo>
                  <a:lnTo>
                    <a:pt x="1907" y="150"/>
                  </a:lnTo>
                  <a:lnTo>
                    <a:pt x="1901" y="150"/>
                  </a:lnTo>
                  <a:lnTo>
                    <a:pt x="1893" y="148"/>
                  </a:lnTo>
                  <a:lnTo>
                    <a:pt x="1888" y="146"/>
                  </a:lnTo>
                  <a:lnTo>
                    <a:pt x="1880" y="145"/>
                  </a:lnTo>
                  <a:lnTo>
                    <a:pt x="1872" y="145"/>
                  </a:lnTo>
                  <a:lnTo>
                    <a:pt x="1867" y="143"/>
                  </a:lnTo>
                  <a:lnTo>
                    <a:pt x="1859" y="141"/>
                  </a:lnTo>
                  <a:lnTo>
                    <a:pt x="1853" y="139"/>
                  </a:lnTo>
                  <a:lnTo>
                    <a:pt x="1846" y="139"/>
                  </a:lnTo>
                  <a:lnTo>
                    <a:pt x="1838" y="139"/>
                  </a:lnTo>
                  <a:lnTo>
                    <a:pt x="1833" y="137"/>
                  </a:lnTo>
                  <a:lnTo>
                    <a:pt x="1825" y="137"/>
                  </a:lnTo>
                  <a:lnTo>
                    <a:pt x="1819" y="137"/>
                  </a:lnTo>
                  <a:lnTo>
                    <a:pt x="1810" y="135"/>
                  </a:lnTo>
                  <a:lnTo>
                    <a:pt x="1804" y="133"/>
                  </a:lnTo>
                  <a:lnTo>
                    <a:pt x="1796" y="133"/>
                  </a:lnTo>
                  <a:lnTo>
                    <a:pt x="1789" y="133"/>
                  </a:lnTo>
                  <a:lnTo>
                    <a:pt x="1783" y="131"/>
                  </a:lnTo>
                  <a:lnTo>
                    <a:pt x="1775" y="131"/>
                  </a:lnTo>
                  <a:lnTo>
                    <a:pt x="1770" y="131"/>
                  </a:lnTo>
                  <a:lnTo>
                    <a:pt x="1762" y="131"/>
                  </a:lnTo>
                  <a:lnTo>
                    <a:pt x="1755" y="131"/>
                  </a:lnTo>
                  <a:lnTo>
                    <a:pt x="1747" y="131"/>
                  </a:lnTo>
                  <a:lnTo>
                    <a:pt x="1741" y="131"/>
                  </a:lnTo>
                  <a:lnTo>
                    <a:pt x="1734" y="131"/>
                  </a:lnTo>
                  <a:lnTo>
                    <a:pt x="1726" y="131"/>
                  </a:lnTo>
                  <a:lnTo>
                    <a:pt x="1718" y="131"/>
                  </a:lnTo>
                  <a:lnTo>
                    <a:pt x="1711" y="131"/>
                  </a:lnTo>
                  <a:lnTo>
                    <a:pt x="1705" y="131"/>
                  </a:lnTo>
                  <a:lnTo>
                    <a:pt x="1694" y="131"/>
                  </a:lnTo>
                  <a:lnTo>
                    <a:pt x="1686" y="131"/>
                  </a:lnTo>
                  <a:lnTo>
                    <a:pt x="1677" y="131"/>
                  </a:lnTo>
                  <a:lnTo>
                    <a:pt x="1669" y="131"/>
                  </a:lnTo>
                  <a:lnTo>
                    <a:pt x="1660" y="131"/>
                  </a:lnTo>
                  <a:lnTo>
                    <a:pt x="1652" y="131"/>
                  </a:lnTo>
                  <a:lnTo>
                    <a:pt x="1642" y="131"/>
                  </a:lnTo>
                  <a:lnTo>
                    <a:pt x="1635" y="133"/>
                  </a:lnTo>
                  <a:lnTo>
                    <a:pt x="1625" y="133"/>
                  </a:lnTo>
                  <a:lnTo>
                    <a:pt x="1618" y="133"/>
                  </a:lnTo>
                  <a:lnTo>
                    <a:pt x="1608" y="133"/>
                  </a:lnTo>
                  <a:lnTo>
                    <a:pt x="1601" y="135"/>
                  </a:lnTo>
                  <a:lnTo>
                    <a:pt x="1591" y="135"/>
                  </a:lnTo>
                  <a:lnTo>
                    <a:pt x="1585" y="137"/>
                  </a:lnTo>
                  <a:lnTo>
                    <a:pt x="1576" y="137"/>
                  </a:lnTo>
                  <a:lnTo>
                    <a:pt x="1568" y="139"/>
                  </a:lnTo>
                  <a:lnTo>
                    <a:pt x="1559" y="139"/>
                  </a:lnTo>
                  <a:lnTo>
                    <a:pt x="1551" y="143"/>
                  </a:lnTo>
                  <a:lnTo>
                    <a:pt x="1544" y="143"/>
                  </a:lnTo>
                  <a:lnTo>
                    <a:pt x="1536" y="145"/>
                  </a:lnTo>
                  <a:lnTo>
                    <a:pt x="1526" y="145"/>
                  </a:lnTo>
                  <a:lnTo>
                    <a:pt x="1519" y="148"/>
                  </a:lnTo>
                  <a:lnTo>
                    <a:pt x="1509" y="148"/>
                  </a:lnTo>
                  <a:lnTo>
                    <a:pt x="1504" y="152"/>
                  </a:lnTo>
                  <a:lnTo>
                    <a:pt x="1496" y="154"/>
                  </a:lnTo>
                  <a:lnTo>
                    <a:pt x="1487" y="156"/>
                  </a:lnTo>
                  <a:lnTo>
                    <a:pt x="1479" y="156"/>
                  </a:lnTo>
                  <a:lnTo>
                    <a:pt x="1471" y="160"/>
                  </a:lnTo>
                  <a:lnTo>
                    <a:pt x="1464" y="164"/>
                  </a:lnTo>
                  <a:lnTo>
                    <a:pt x="1456" y="165"/>
                  </a:lnTo>
                  <a:lnTo>
                    <a:pt x="1449" y="167"/>
                  </a:lnTo>
                  <a:lnTo>
                    <a:pt x="1443" y="171"/>
                  </a:lnTo>
                  <a:lnTo>
                    <a:pt x="1435" y="165"/>
                  </a:lnTo>
                  <a:lnTo>
                    <a:pt x="1426" y="160"/>
                  </a:lnTo>
                  <a:lnTo>
                    <a:pt x="1418" y="154"/>
                  </a:lnTo>
                  <a:lnTo>
                    <a:pt x="1411" y="150"/>
                  </a:lnTo>
                  <a:lnTo>
                    <a:pt x="1403" y="145"/>
                  </a:lnTo>
                  <a:lnTo>
                    <a:pt x="1397" y="141"/>
                  </a:lnTo>
                  <a:lnTo>
                    <a:pt x="1388" y="137"/>
                  </a:lnTo>
                  <a:lnTo>
                    <a:pt x="1382" y="133"/>
                  </a:lnTo>
                  <a:lnTo>
                    <a:pt x="1374" y="127"/>
                  </a:lnTo>
                  <a:lnTo>
                    <a:pt x="1365" y="122"/>
                  </a:lnTo>
                  <a:lnTo>
                    <a:pt x="1357" y="118"/>
                  </a:lnTo>
                  <a:lnTo>
                    <a:pt x="1352" y="114"/>
                  </a:lnTo>
                  <a:lnTo>
                    <a:pt x="1342" y="110"/>
                  </a:lnTo>
                  <a:lnTo>
                    <a:pt x="1334" y="107"/>
                  </a:lnTo>
                  <a:lnTo>
                    <a:pt x="1327" y="103"/>
                  </a:lnTo>
                  <a:lnTo>
                    <a:pt x="1319" y="99"/>
                  </a:lnTo>
                  <a:lnTo>
                    <a:pt x="1312" y="95"/>
                  </a:lnTo>
                  <a:lnTo>
                    <a:pt x="1302" y="91"/>
                  </a:lnTo>
                  <a:lnTo>
                    <a:pt x="1293" y="88"/>
                  </a:lnTo>
                  <a:lnTo>
                    <a:pt x="1285" y="84"/>
                  </a:lnTo>
                  <a:lnTo>
                    <a:pt x="1276" y="80"/>
                  </a:lnTo>
                  <a:lnTo>
                    <a:pt x="1268" y="76"/>
                  </a:lnTo>
                  <a:lnTo>
                    <a:pt x="1260" y="72"/>
                  </a:lnTo>
                  <a:lnTo>
                    <a:pt x="1253" y="70"/>
                  </a:lnTo>
                  <a:lnTo>
                    <a:pt x="1243" y="67"/>
                  </a:lnTo>
                  <a:lnTo>
                    <a:pt x="1236" y="63"/>
                  </a:lnTo>
                  <a:lnTo>
                    <a:pt x="1226" y="59"/>
                  </a:lnTo>
                  <a:lnTo>
                    <a:pt x="1219" y="55"/>
                  </a:lnTo>
                  <a:lnTo>
                    <a:pt x="1209" y="53"/>
                  </a:lnTo>
                  <a:lnTo>
                    <a:pt x="1201" y="49"/>
                  </a:lnTo>
                  <a:lnTo>
                    <a:pt x="1192" y="48"/>
                  </a:lnTo>
                  <a:lnTo>
                    <a:pt x="1184" y="46"/>
                  </a:lnTo>
                  <a:lnTo>
                    <a:pt x="1173" y="42"/>
                  </a:lnTo>
                  <a:lnTo>
                    <a:pt x="1163" y="38"/>
                  </a:lnTo>
                  <a:lnTo>
                    <a:pt x="1156" y="36"/>
                  </a:lnTo>
                  <a:lnTo>
                    <a:pt x="1146" y="34"/>
                  </a:lnTo>
                  <a:lnTo>
                    <a:pt x="1137" y="30"/>
                  </a:lnTo>
                  <a:lnTo>
                    <a:pt x="1127" y="29"/>
                  </a:lnTo>
                  <a:lnTo>
                    <a:pt x="1118" y="27"/>
                  </a:lnTo>
                  <a:lnTo>
                    <a:pt x="1110" y="25"/>
                  </a:lnTo>
                  <a:lnTo>
                    <a:pt x="1101" y="23"/>
                  </a:lnTo>
                  <a:lnTo>
                    <a:pt x="1091" y="21"/>
                  </a:lnTo>
                  <a:lnTo>
                    <a:pt x="1082" y="19"/>
                  </a:lnTo>
                  <a:lnTo>
                    <a:pt x="1072" y="17"/>
                  </a:lnTo>
                  <a:lnTo>
                    <a:pt x="1063" y="15"/>
                  </a:lnTo>
                  <a:lnTo>
                    <a:pt x="1053" y="15"/>
                  </a:lnTo>
                  <a:lnTo>
                    <a:pt x="1044" y="11"/>
                  </a:lnTo>
                  <a:lnTo>
                    <a:pt x="1036" y="11"/>
                  </a:lnTo>
                  <a:lnTo>
                    <a:pt x="1025" y="10"/>
                  </a:lnTo>
                  <a:lnTo>
                    <a:pt x="1017" y="10"/>
                  </a:lnTo>
                  <a:lnTo>
                    <a:pt x="1006" y="6"/>
                  </a:lnTo>
                  <a:lnTo>
                    <a:pt x="996" y="6"/>
                  </a:lnTo>
                  <a:lnTo>
                    <a:pt x="987" y="6"/>
                  </a:lnTo>
                  <a:lnTo>
                    <a:pt x="977" y="4"/>
                  </a:lnTo>
                  <a:lnTo>
                    <a:pt x="968" y="4"/>
                  </a:lnTo>
                  <a:lnTo>
                    <a:pt x="958" y="4"/>
                  </a:lnTo>
                  <a:lnTo>
                    <a:pt x="947" y="2"/>
                  </a:lnTo>
                  <a:lnTo>
                    <a:pt x="939" y="0"/>
                  </a:lnTo>
                  <a:lnTo>
                    <a:pt x="928" y="0"/>
                  </a:lnTo>
                  <a:lnTo>
                    <a:pt x="918" y="0"/>
                  </a:lnTo>
                  <a:lnTo>
                    <a:pt x="909" y="0"/>
                  </a:lnTo>
                  <a:lnTo>
                    <a:pt x="899" y="0"/>
                  </a:lnTo>
                  <a:lnTo>
                    <a:pt x="890" y="0"/>
                  </a:lnTo>
                  <a:lnTo>
                    <a:pt x="880" y="0"/>
                  </a:lnTo>
                  <a:lnTo>
                    <a:pt x="855" y="0"/>
                  </a:lnTo>
                  <a:lnTo>
                    <a:pt x="835" y="0"/>
                  </a:lnTo>
                  <a:lnTo>
                    <a:pt x="812" y="2"/>
                  </a:lnTo>
                  <a:lnTo>
                    <a:pt x="789" y="4"/>
                  </a:lnTo>
                  <a:lnTo>
                    <a:pt x="766" y="6"/>
                  </a:lnTo>
                  <a:lnTo>
                    <a:pt x="745" y="8"/>
                  </a:lnTo>
                  <a:lnTo>
                    <a:pt x="722" y="11"/>
                  </a:lnTo>
                  <a:lnTo>
                    <a:pt x="702" y="15"/>
                  </a:lnTo>
                  <a:lnTo>
                    <a:pt x="681" y="17"/>
                  </a:lnTo>
                  <a:lnTo>
                    <a:pt x="660" y="21"/>
                  </a:lnTo>
                  <a:lnTo>
                    <a:pt x="639" y="27"/>
                  </a:lnTo>
                  <a:lnTo>
                    <a:pt x="618" y="32"/>
                  </a:lnTo>
                  <a:lnTo>
                    <a:pt x="597" y="38"/>
                  </a:lnTo>
                  <a:lnTo>
                    <a:pt x="576" y="44"/>
                  </a:lnTo>
                  <a:lnTo>
                    <a:pt x="557" y="49"/>
                  </a:lnTo>
                  <a:lnTo>
                    <a:pt x="538" y="59"/>
                  </a:lnTo>
                  <a:lnTo>
                    <a:pt x="517" y="65"/>
                  </a:lnTo>
                  <a:lnTo>
                    <a:pt x="496" y="72"/>
                  </a:lnTo>
                  <a:lnTo>
                    <a:pt x="477" y="78"/>
                  </a:lnTo>
                  <a:lnTo>
                    <a:pt x="460" y="88"/>
                  </a:lnTo>
                  <a:lnTo>
                    <a:pt x="439" y="95"/>
                  </a:lnTo>
                  <a:lnTo>
                    <a:pt x="422" y="105"/>
                  </a:lnTo>
                  <a:lnTo>
                    <a:pt x="405" y="114"/>
                  </a:lnTo>
                  <a:lnTo>
                    <a:pt x="388" y="126"/>
                  </a:lnTo>
                  <a:lnTo>
                    <a:pt x="369" y="133"/>
                  </a:lnTo>
                  <a:lnTo>
                    <a:pt x="352" y="145"/>
                  </a:lnTo>
                  <a:lnTo>
                    <a:pt x="335" y="156"/>
                  </a:lnTo>
                  <a:lnTo>
                    <a:pt x="318" y="167"/>
                  </a:lnTo>
                  <a:lnTo>
                    <a:pt x="302" y="177"/>
                  </a:lnTo>
                  <a:lnTo>
                    <a:pt x="287" y="190"/>
                  </a:lnTo>
                  <a:lnTo>
                    <a:pt x="272" y="202"/>
                  </a:lnTo>
                  <a:lnTo>
                    <a:pt x="259" y="215"/>
                  </a:lnTo>
                  <a:lnTo>
                    <a:pt x="242" y="226"/>
                  </a:lnTo>
                  <a:lnTo>
                    <a:pt x="226" y="240"/>
                  </a:lnTo>
                  <a:lnTo>
                    <a:pt x="213" y="253"/>
                  </a:lnTo>
                  <a:lnTo>
                    <a:pt x="200" y="266"/>
                  </a:lnTo>
                  <a:lnTo>
                    <a:pt x="186" y="279"/>
                  </a:lnTo>
                  <a:lnTo>
                    <a:pt x="173" y="293"/>
                  </a:lnTo>
                  <a:lnTo>
                    <a:pt x="160" y="308"/>
                  </a:lnTo>
                  <a:lnTo>
                    <a:pt x="148" y="321"/>
                  </a:lnTo>
                  <a:lnTo>
                    <a:pt x="137" y="336"/>
                  </a:lnTo>
                  <a:lnTo>
                    <a:pt x="126" y="350"/>
                  </a:lnTo>
                  <a:lnTo>
                    <a:pt x="114" y="365"/>
                  </a:lnTo>
                  <a:lnTo>
                    <a:pt x="105" y="382"/>
                  </a:lnTo>
                  <a:lnTo>
                    <a:pt x="95" y="397"/>
                  </a:lnTo>
                  <a:lnTo>
                    <a:pt x="84" y="414"/>
                  </a:lnTo>
                  <a:lnTo>
                    <a:pt x="76" y="430"/>
                  </a:lnTo>
                  <a:lnTo>
                    <a:pt x="69" y="447"/>
                  </a:lnTo>
                  <a:lnTo>
                    <a:pt x="59" y="464"/>
                  </a:lnTo>
                  <a:lnTo>
                    <a:pt x="51" y="479"/>
                  </a:lnTo>
                  <a:lnTo>
                    <a:pt x="44" y="496"/>
                  </a:lnTo>
                  <a:lnTo>
                    <a:pt x="38" y="513"/>
                  </a:lnTo>
                  <a:lnTo>
                    <a:pt x="31" y="530"/>
                  </a:lnTo>
                  <a:lnTo>
                    <a:pt x="27" y="547"/>
                  </a:lnTo>
                  <a:lnTo>
                    <a:pt x="21" y="566"/>
                  </a:lnTo>
                  <a:lnTo>
                    <a:pt x="17" y="585"/>
                  </a:lnTo>
                  <a:lnTo>
                    <a:pt x="12" y="603"/>
                  </a:lnTo>
                  <a:lnTo>
                    <a:pt x="10" y="620"/>
                  </a:lnTo>
                  <a:lnTo>
                    <a:pt x="6" y="639"/>
                  </a:lnTo>
                  <a:lnTo>
                    <a:pt x="4" y="658"/>
                  </a:lnTo>
                  <a:lnTo>
                    <a:pt x="0" y="675"/>
                  </a:lnTo>
                  <a:lnTo>
                    <a:pt x="0" y="694"/>
                  </a:lnTo>
                  <a:lnTo>
                    <a:pt x="0" y="713"/>
                  </a:lnTo>
                  <a:lnTo>
                    <a:pt x="0" y="734"/>
                  </a:lnTo>
                  <a:lnTo>
                    <a:pt x="0" y="751"/>
                  </a:lnTo>
                  <a:lnTo>
                    <a:pt x="0" y="770"/>
                  </a:lnTo>
                  <a:lnTo>
                    <a:pt x="0" y="787"/>
                  </a:lnTo>
                  <a:lnTo>
                    <a:pt x="4" y="808"/>
                  </a:lnTo>
                  <a:lnTo>
                    <a:pt x="6" y="825"/>
                  </a:lnTo>
                  <a:lnTo>
                    <a:pt x="10" y="842"/>
                  </a:lnTo>
                  <a:lnTo>
                    <a:pt x="12" y="861"/>
                  </a:lnTo>
                  <a:lnTo>
                    <a:pt x="17" y="880"/>
                  </a:lnTo>
                  <a:lnTo>
                    <a:pt x="21" y="897"/>
                  </a:lnTo>
                  <a:lnTo>
                    <a:pt x="27" y="914"/>
                  </a:lnTo>
                  <a:lnTo>
                    <a:pt x="31" y="931"/>
                  </a:lnTo>
                  <a:lnTo>
                    <a:pt x="38" y="950"/>
                  </a:lnTo>
                  <a:lnTo>
                    <a:pt x="44" y="966"/>
                  </a:lnTo>
                  <a:lnTo>
                    <a:pt x="51" y="983"/>
                  </a:lnTo>
                  <a:lnTo>
                    <a:pt x="59" y="1000"/>
                  </a:lnTo>
                  <a:lnTo>
                    <a:pt x="69" y="1017"/>
                  </a:lnTo>
                  <a:lnTo>
                    <a:pt x="76" y="1032"/>
                  </a:lnTo>
                  <a:lnTo>
                    <a:pt x="84" y="1047"/>
                  </a:lnTo>
                  <a:lnTo>
                    <a:pt x="95" y="1064"/>
                  </a:lnTo>
                  <a:lnTo>
                    <a:pt x="105" y="1080"/>
                  </a:lnTo>
                  <a:lnTo>
                    <a:pt x="114" y="1095"/>
                  </a:lnTo>
                  <a:lnTo>
                    <a:pt x="126" y="1110"/>
                  </a:lnTo>
                  <a:lnTo>
                    <a:pt x="137" y="1125"/>
                  </a:lnTo>
                  <a:lnTo>
                    <a:pt x="148" y="1140"/>
                  </a:lnTo>
                  <a:lnTo>
                    <a:pt x="160" y="1156"/>
                  </a:lnTo>
                  <a:lnTo>
                    <a:pt x="173" y="1169"/>
                  </a:lnTo>
                  <a:lnTo>
                    <a:pt x="186" y="1182"/>
                  </a:lnTo>
                  <a:lnTo>
                    <a:pt x="200" y="1198"/>
                  </a:lnTo>
                  <a:lnTo>
                    <a:pt x="213" y="1209"/>
                  </a:lnTo>
                  <a:lnTo>
                    <a:pt x="226" y="1224"/>
                  </a:lnTo>
                  <a:lnTo>
                    <a:pt x="242" y="1236"/>
                  </a:lnTo>
                  <a:lnTo>
                    <a:pt x="259" y="1251"/>
                  </a:lnTo>
                  <a:lnTo>
                    <a:pt x="272" y="1262"/>
                  </a:lnTo>
                  <a:lnTo>
                    <a:pt x="287" y="1274"/>
                  </a:lnTo>
                  <a:lnTo>
                    <a:pt x="302" y="1285"/>
                  </a:lnTo>
                  <a:lnTo>
                    <a:pt x="318" y="1296"/>
                  </a:lnTo>
                  <a:lnTo>
                    <a:pt x="335" y="1306"/>
                  </a:lnTo>
                  <a:lnTo>
                    <a:pt x="352" y="1317"/>
                  </a:lnTo>
                  <a:lnTo>
                    <a:pt x="369" y="1327"/>
                  </a:lnTo>
                  <a:lnTo>
                    <a:pt x="388" y="1338"/>
                  </a:lnTo>
                  <a:lnTo>
                    <a:pt x="405" y="1348"/>
                  </a:lnTo>
                  <a:lnTo>
                    <a:pt x="422" y="1357"/>
                  </a:lnTo>
                  <a:lnTo>
                    <a:pt x="439" y="1367"/>
                  </a:lnTo>
                  <a:lnTo>
                    <a:pt x="460" y="1374"/>
                  </a:lnTo>
                  <a:lnTo>
                    <a:pt x="477" y="1384"/>
                  </a:lnTo>
                  <a:lnTo>
                    <a:pt x="496" y="1391"/>
                  </a:lnTo>
                  <a:lnTo>
                    <a:pt x="517" y="1397"/>
                  </a:lnTo>
                  <a:lnTo>
                    <a:pt x="538" y="1407"/>
                  </a:lnTo>
                  <a:lnTo>
                    <a:pt x="557" y="1412"/>
                  </a:lnTo>
                  <a:lnTo>
                    <a:pt x="576" y="1418"/>
                  </a:lnTo>
                  <a:lnTo>
                    <a:pt x="597" y="1424"/>
                  </a:lnTo>
                  <a:lnTo>
                    <a:pt x="618" y="1429"/>
                  </a:lnTo>
                  <a:lnTo>
                    <a:pt x="639" y="1435"/>
                  </a:lnTo>
                  <a:lnTo>
                    <a:pt x="660" y="1439"/>
                  </a:lnTo>
                  <a:lnTo>
                    <a:pt x="681" y="1445"/>
                  </a:lnTo>
                  <a:lnTo>
                    <a:pt x="702" y="1448"/>
                  </a:lnTo>
                  <a:lnTo>
                    <a:pt x="722" y="1450"/>
                  </a:lnTo>
                  <a:lnTo>
                    <a:pt x="745" y="1454"/>
                  </a:lnTo>
                  <a:lnTo>
                    <a:pt x="766" y="1456"/>
                  </a:lnTo>
                  <a:lnTo>
                    <a:pt x="789" y="1460"/>
                  </a:lnTo>
                  <a:lnTo>
                    <a:pt x="812" y="1462"/>
                  </a:lnTo>
                  <a:lnTo>
                    <a:pt x="835" y="1462"/>
                  </a:lnTo>
                  <a:lnTo>
                    <a:pt x="855" y="1464"/>
                  </a:lnTo>
                  <a:lnTo>
                    <a:pt x="880" y="1464"/>
                  </a:lnTo>
                  <a:lnTo>
                    <a:pt x="888" y="1464"/>
                  </a:lnTo>
                  <a:lnTo>
                    <a:pt x="897" y="1464"/>
                  </a:lnTo>
                  <a:lnTo>
                    <a:pt x="907" y="1464"/>
                  </a:lnTo>
                  <a:lnTo>
                    <a:pt x="916" y="1464"/>
                  </a:lnTo>
                  <a:lnTo>
                    <a:pt x="924" y="1462"/>
                  </a:lnTo>
                  <a:lnTo>
                    <a:pt x="933" y="1462"/>
                  </a:lnTo>
                  <a:lnTo>
                    <a:pt x="941" y="1462"/>
                  </a:lnTo>
                  <a:lnTo>
                    <a:pt x="951" y="1462"/>
                  </a:lnTo>
                  <a:lnTo>
                    <a:pt x="958" y="1460"/>
                  </a:lnTo>
                  <a:lnTo>
                    <a:pt x="968" y="1458"/>
                  </a:lnTo>
                  <a:lnTo>
                    <a:pt x="977" y="1458"/>
                  </a:lnTo>
                  <a:lnTo>
                    <a:pt x="987" y="1458"/>
                  </a:lnTo>
                  <a:lnTo>
                    <a:pt x="994" y="1456"/>
                  </a:lnTo>
                  <a:lnTo>
                    <a:pt x="1006" y="1456"/>
                  </a:lnTo>
                  <a:lnTo>
                    <a:pt x="1013" y="1454"/>
                  </a:lnTo>
                  <a:lnTo>
                    <a:pt x="1023" y="1454"/>
                  </a:lnTo>
                  <a:lnTo>
                    <a:pt x="1030" y="1452"/>
                  </a:lnTo>
                  <a:lnTo>
                    <a:pt x="1040" y="1450"/>
                  </a:lnTo>
                  <a:lnTo>
                    <a:pt x="1047" y="1448"/>
                  </a:lnTo>
                  <a:lnTo>
                    <a:pt x="1057" y="1446"/>
                  </a:lnTo>
                  <a:lnTo>
                    <a:pt x="1065" y="1445"/>
                  </a:lnTo>
                  <a:lnTo>
                    <a:pt x="1074" y="1445"/>
                  </a:lnTo>
                  <a:lnTo>
                    <a:pt x="1082" y="1443"/>
                  </a:lnTo>
                  <a:lnTo>
                    <a:pt x="1091" y="1441"/>
                  </a:lnTo>
                  <a:lnTo>
                    <a:pt x="1099" y="1439"/>
                  </a:lnTo>
                  <a:lnTo>
                    <a:pt x="1108" y="1437"/>
                  </a:lnTo>
                  <a:lnTo>
                    <a:pt x="1116" y="1435"/>
                  </a:lnTo>
                  <a:lnTo>
                    <a:pt x="1125" y="1433"/>
                  </a:lnTo>
                  <a:lnTo>
                    <a:pt x="1133" y="1431"/>
                  </a:lnTo>
                  <a:lnTo>
                    <a:pt x="1143" y="1429"/>
                  </a:lnTo>
                  <a:lnTo>
                    <a:pt x="1150" y="1427"/>
                  </a:lnTo>
                  <a:lnTo>
                    <a:pt x="1160" y="1427"/>
                  </a:lnTo>
                  <a:lnTo>
                    <a:pt x="1167" y="1424"/>
                  </a:lnTo>
                  <a:lnTo>
                    <a:pt x="1175" y="1422"/>
                  </a:lnTo>
                  <a:lnTo>
                    <a:pt x="1182" y="1418"/>
                  </a:lnTo>
                  <a:lnTo>
                    <a:pt x="1190" y="1416"/>
                  </a:lnTo>
                  <a:lnTo>
                    <a:pt x="1198" y="1412"/>
                  </a:lnTo>
                  <a:lnTo>
                    <a:pt x="1207" y="1410"/>
                  </a:lnTo>
                  <a:lnTo>
                    <a:pt x="1215" y="1408"/>
                  </a:lnTo>
                  <a:lnTo>
                    <a:pt x="1222" y="1407"/>
                  </a:lnTo>
                  <a:lnTo>
                    <a:pt x="1230" y="1403"/>
                  </a:lnTo>
                  <a:lnTo>
                    <a:pt x="1238" y="1399"/>
                  </a:lnTo>
                  <a:lnTo>
                    <a:pt x="1245" y="1395"/>
                  </a:lnTo>
                  <a:lnTo>
                    <a:pt x="1253" y="1393"/>
                  </a:lnTo>
                  <a:lnTo>
                    <a:pt x="1262" y="1389"/>
                  </a:lnTo>
                  <a:lnTo>
                    <a:pt x="1270" y="1388"/>
                  </a:lnTo>
                  <a:lnTo>
                    <a:pt x="1277" y="1384"/>
                  </a:lnTo>
                  <a:lnTo>
                    <a:pt x="1285" y="1382"/>
                  </a:lnTo>
                  <a:lnTo>
                    <a:pt x="1293" y="1378"/>
                  </a:lnTo>
                  <a:lnTo>
                    <a:pt x="1298" y="1374"/>
                  </a:lnTo>
                  <a:lnTo>
                    <a:pt x="1306" y="1372"/>
                  </a:lnTo>
                  <a:lnTo>
                    <a:pt x="1314" y="1369"/>
                  </a:lnTo>
                  <a:lnTo>
                    <a:pt x="1321" y="1365"/>
                  </a:lnTo>
                  <a:lnTo>
                    <a:pt x="1329" y="1361"/>
                  </a:lnTo>
                  <a:lnTo>
                    <a:pt x="1336" y="1357"/>
                  </a:lnTo>
                  <a:lnTo>
                    <a:pt x="1344" y="1355"/>
                  </a:lnTo>
                  <a:lnTo>
                    <a:pt x="1352" y="1350"/>
                  </a:lnTo>
                  <a:lnTo>
                    <a:pt x="1357" y="1346"/>
                  </a:lnTo>
                  <a:lnTo>
                    <a:pt x="1365" y="1342"/>
                  </a:lnTo>
                  <a:lnTo>
                    <a:pt x="1373" y="1338"/>
                  </a:lnTo>
                  <a:lnTo>
                    <a:pt x="1380" y="1334"/>
                  </a:lnTo>
                  <a:lnTo>
                    <a:pt x="1386" y="1331"/>
                  </a:lnTo>
                  <a:lnTo>
                    <a:pt x="1393" y="1327"/>
                  </a:lnTo>
                  <a:lnTo>
                    <a:pt x="1401" y="13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34"/>
            <p:cNvSpPr>
              <a:spLocks/>
            </p:cNvSpPr>
            <p:nvPr/>
          </p:nvSpPr>
          <p:spPr bwMode="auto">
            <a:xfrm>
              <a:off x="3532" y="2276"/>
              <a:ext cx="277" cy="168"/>
            </a:xfrm>
            <a:custGeom>
              <a:avLst/>
              <a:gdLst>
                <a:gd name="T0" fmla="*/ 19 w 553"/>
                <a:gd name="T1" fmla="*/ 21 h 334"/>
                <a:gd name="T2" fmla="*/ 20 w 553"/>
                <a:gd name="T3" fmla="*/ 21 h 334"/>
                <a:gd name="T4" fmla="*/ 21 w 553"/>
                <a:gd name="T5" fmla="*/ 21 h 334"/>
                <a:gd name="T6" fmla="*/ 22 w 553"/>
                <a:gd name="T7" fmla="*/ 21 h 334"/>
                <a:gd name="T8" fmla="*/ 24 w 553"/>
                <a:gd name="T9" fmla="*/ 21 h 334"/>
                <a:gd name="T10" fmla="*/ 25 w 553"/>
                <a:gd name="T11" fmla="*/ 20 h 334"/>
                <a:gd name="T12" fmla="*/ 27 w 553"/>
                <a:gd name="T13" fmla="*/ 20 h 334"/>
                <a:gd name="T14" fmla="*/ 29 w 553"/>
                <a:gd name="T15" fmla="*/ 19 h 334"/>
                <a:gd name="T16" fmla="*/ 31 w 553"/>
                <a:gd name="T17" fmla="*/ 18 h 334"/>
                <a:gd name="T18" fmla="*/ 32 w 553"/>
                <a:gd name="T19" fmla="*/ 16 h 334"/>
                <a:gd name="T20" fmla="*/ 34 w 553"/>
                <a:gd name="T21" fmla="*/ 15 h 334"/>
                <a:gd name="T22" fmla="*/ 34 w 553"/>
                <a:gd name="T23" fmla="*/ 13 h 334"/>
                <a:gd name="T24" fmla="*/ 35 w 553"/>
                <a:gd name="T25" fmla="*/ 12 h 334"/>
                <a:gd name="T26" fmla="*/ 35 w 553"/>
                <a:gd name="T27" fmla="*/ 10 h 334"/>
                <a:gd name="T28" fmla="*/ 35 w 553"/>
                <a:gd name="T29" fmla="*/ 9 h 334"/>
                <a:gd name="T30" fmla="*/ 34 w 553"/>
                <a:gd name="T31" fmla="*/ 7 h 334"/>
                <a:gd name="T32" fmla="*/ 33 w 553"/>
                <a:gd name="T33" fmla="*/ 6 h 334"/>
                <a:gd name="T34" fmla="*/ 31 w 553"/>
                <a:gd name="T35" fmla="*/ 4 h 334"/>
                <a:gd name="T36" fmla="*/ 30 w 553"/>
                <a:gd name="T37" fmla="*/ 3 h 334"/>
                <a:gd name="T38" fmla="*/ 28 w 553"/>
                <a:gd name="T39" fmla="*/ 2 h 334"/>
                <a:gd name="T40" fmla="*/ 26 w 553"/>
                <a:gd name="T41" fmla="*/ 2 h 334"/>
                <a:gd name="T42" fmla="*/ 24 w 553"/>
                <a:gd name="T43" fmla="*/ 1 h 334"/>
                <a:gd name="T44" fmla="*/ 23 w 553"/>
                <a:gd name="T45" fmla="*/ 1 h 334"/>
                <a:gd name="T46" fmla="*/ 22 w 553"/>
                <a:gd name="T47" fmla="*/ 1 h 334"/>
                <a:gd name="T48" fmla="*/ 20 w 553"/>
                <a:gd name="T49" fmla="*/ 1 h 334"/>
                <a:gd name="T50" fmla="*/ 19 w 553"/>
                <a:gd name="T51" fmla="*/ 0 h 334"/>
                <a:gd name="T52" fmla="*/ 18 w 553"/>
                <a:gd name="T53" fmla="*/ 0 h 334"/>
                <a:gd name="T54" fmla="*/ 16 w 553"/>
                <a:gd name="T55" fmla="*/ 0 h 334"/>
                <a:gd name="T56" fmla="*/ 15 w 553"/>
                <a:gd name="T57" fmla="*/ 1 h 334"/>
                <a:gd name="T58" fmla="*/ 14 w 553"/>
                <a:gd name="T59" fmla="*/ 1 h 334"/>
                <a:gd name="T60" fmla="*/ 13 w 553"/>
                <a:gd name="T61" fmla="*/ 1 h 334"/>
                <a:gd name="T62" fmla="*/ 11 w 553"/>
                <a:gd name="T63" fmla="*/ 1 h 334"/>
                <a:gd name="T64" fmla="*/ 9 w 553"/>
                <a:gd name="T65" fmla="*/ 2 h 334"/>
                <a:gd name="T66" fmla="*/ 7 w 553"/>
                <a:gd name="T67" fmla="*/ 2 h 334"/>
                <a:gd name="T68" fmla="*/ 6 w 553"/>
                <a:gd name="T69" fmla="*/ 3 h 334"/>
                <a:gd name="T70" fmla="*/ 4 w 553"/>
                <a:gd name="T71" fmla="*/ 4 h 334"/>
                <a:gd name="T72" fmla="*/ 2 w 553"/>
                <a:gd name="T73" fmla="*/ 6 h 334"/>
                <a:gd name="T74" fmla="*/ 1 w 553"/>
                <a:gd name="T75" fmla="*/ 7 h 334"/>
                <a:gd name="T76" fmla="*/ 1 w 553"/>
                <a:gd name="T77" fmla="*/ 9 h 334"/>
                <a:gd name="T78" fmla="*/ 0 w 553"/>
                <a:gd name="T79" fmla="*/ 10 h 334"/>
                <a:gd name="T80" fmla="*/ 0 w 553"/>
                <a:gd name="T81" fmla="*/ 12 h 334"/>
                <a:gd name="T82" fmla="*/ 1 w 553"/>
                <a:gd name="T83" fmla="*/ 13 h 334"/>
                <a:gd name="T84" fmla="*/ 2 w 553"/>
                <a:gd name="T85" fmla="*/ 15 h 334"/>
                <a:gd name="T86" fmla="*/ 3 w 553"/>
                <a:gd name="T87" fmla="*/ 16 h 334"/>
                <a:gd name="T88" fmla="*/ 4 w 553"/>
                <a:gd name="T89" fmla="*/ 18 h 334"/>
                <a:gd name="T90" fmla="*/ 6 w 553"/>
                <a:gd name="T91" fmla="*/ 19 h 334"/>
                <a:gd name="T92" fmla="*/ 8 w 553"/>
                <a:gd name="T93" fmla="*/ 20 h 334"/>
                <a:gd name="T94" fmla="*/ 10 w 553"/>
                <a:gd name="T95" fmla="*/ 20 h 334"/>
                <a:gd name="T96" fmla="*/ 11 w 553"/>
                <a:gd name="T97" fmla="*/ 20 h 334"/>
                <a:gd name="T98" fmla="*/ 13 w 553"/>
                <a:gd name="T99" fmla="*/ 21 h 334"/>
                <a:gd name="T100" fmla="*/ 14 w 553"/>
                <a:gd name="T101" fmla="*/ 21 h 334"/>
                <a:gd name="T102" fmla="*/ 16 w 553"/>
                <a:gd name="T103" fmla="*/ 21 h 334"/>
                <a:gd name="T104" fmla="*/ 17 w 553"/>
                <a:gd name="T105" fmla="*/ 21 h 334"/>
                <a:gd name="T106" fmla="*/ 18 w 553"/>
                <a:gd name="T107" fmla="*/ 22 h 33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53"/>
                <a:gd name="T163" fmla="*/ 0 h 334"/>
                <a:gd name="T164" fmla="*/ 553 w 553"/>
                <a:gd name="T165" fmla="*/ 334 h 33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53" h="334">
                  <a:moveTo>
                    <a:pt x="277" y="334"/>
                  </a:moveTo>
                  <a:lnTo>
                    <a:pt x="285" y="332"/>
                  </a:lnTo>
                  <a:lnTo>
                    <a:pt x="293" y="332"/>
                  </a:lnTo>
                  <a:lnTo>
                    <a:pt x="298" y="331"/>
                  </a:lnTo>
                  <a:lnTo>
                    <a:pt x="306" y="331"/>
                  </a:lnTo>
                  <a:lnTo>
                    <a:pt x="312" y="331"/>
                  </a:lnTo>
                  <a:lnTo>
                    <a:pt x="319" y="331"/>
                  </a:lnTo>
                  <a:lnTo>
                    <a:pt x="327" y="329"/>
                  </a:lnTo>
                  <a:lnTo>
                    <a:pt x="333" y="329"/>
                  </a:lnTo>
                  <a:lnTo>
                    <a:pt x="338" y="327"/>
                  </a:lnTo>
                  <a:lnTo>
                    <a:pt x="346" y="327"/>
                  </a:lnTo>
                  <a:lnTo>
                    <a:pt x="352" y="325"/>
                  </a:lnTo>
                  <a:lnTo>
                    <a:pt x="357" y="325"/>
                  </a:lnTo>
                  <a:lnTo>
                    <a:pt x="365" y="323"/>
                  </a:lnTo>
                  <a:lnTo>
                    <a:pt x="371" y="323"/>
                  </a:lnTo>
                  <a:lnTo>
                    <a:pt x="378" y="319"/>
                  </a:lnTo>
                  <a:lnTo>
                    <a:pt x="384" y="319"/>
                  </a:lnTo>
                  <a:lnTo>
                    <a:pt x="395" y="315"/>
                  </a:lnTo>
                  <a:lnTo>
                    <a:pt x="407" y="312"/>
                  </a:lnTo>
                  <a:lnTo>
                    <a:pt x="418" y="308"/>
                  </a:lnTo>
                  <a:lnTo>
                    <a:pt x="429" y="304"/>
                  </a:lnTo>
                  <a:lnTo>
                    <a:pt x="441" y="298"/>
                  </a:lnTo>
                  <a:lnTo>
                    <a:pt x="450" y="293"/>
                  </a:lnTo>
                  <a:lnTo>
                    <a:pt x="462" y="289"/>
                  </a:lnTo>
                  <a:lnTo>
                    <a:pt x="471" y="285"/>
                  </a:lnTo>
                  <a:lnTo>
                    <a:pt x="479" y="277"/>
                  </a:lnTo>
                  <a:lnTo>
                    <a:pt x="488" y="272"/>
                  </a:lnTo>
                  <a:lnTo>
                    <a:pt x="496" y="264"/>
                  </a:lnTo>
                  <a:lnTo>
                    <a:pt x="506" y="258"/>
                  </a:lnTo>
                  <a:lnTo>
                    <a:pt x="511" y="251"/>
                  </a:lnTo>
                  <a:lnTo>
                    <a:pt x="519" y="243"/>
                  </a:lnTo>
                  <a:lnTo>
                    <a:pt x="525" y="237"/>
                  </a:lnTo>
                  <a:lnTo>
                    <a:pt x="532" y="230"/>
                  </a:lnTo>
                  <a:lnTo>
                    <a:pt x="534" y="222"/>
                  </a:lnTo>
                  <a:lnTo>
                    <a:pt x="540" y="215"/>
                  </a:lnTo>
                  <a:lnTo>
                    <a:pt x="544" y="207"/>
                  </a:lnTo>
                  <a:lnTo>
                    <a:pt x="547" y="199"/>
                  </a:lnTo>
                  <a:lnTo>
                    <a:pt x="549" y="190"/>
                  </a:lnTo>
                  <a:lnTo>
                    <a:pt x="551" y="182"/>
                  </a:lnTo>
                  <a:lnTo>
                    <a:pt x="551" y="175"/>
                  </a:lnTo>
                  <a:lnTo>
                    <a:pt x="553" y="165"/>
                  </a:lnTo>
                  <a:lnTo>
                    <a:pt x="551" y="158"/>
                  </a:lnTo>
                  <a:lnTo>
                    <a:pt x="551" y="148"/>
                  </a:lnTo>
                  <a:lnTo>
                    <a:pt x="549" y="140"/>
                  </a:lnTo>
                  <a:lnTo>
                    <a:pt x="547" y="131"/>
                  </a:lnTo>
                  <a:lnTo>
                    <a:pt x="544" y="123"/>
                  </a:lnTo>
                  <a:lnTo>
                    <a:pt x="540" y="114"/>
                  </a:lnTo>
                  <a:lnTo>
                    <a:pt x="534" y="108"/>
                  </a:lnTo>
                  <a:lnTo>
                    <a:pt x="532" y="101"/>
                  </a:lnTo>
                  <a:lnTo>
                    <a:pt x="525" y="93"/>
                  </a:lnTo>
                  <a:lnTo>
                    <a:pt x="519" y="85"/>
                  </a:lnTo>
                  <a:lnTo>
                    <a:pt x="511" y="78"/>
                  </a:lnTo>
                  <a:lnTo>
                    <a:pt x="506" y="72"/>
                  </a:lnTo>
                  <a:lnTo>
                    <a:pt x="496" y="64"/>
                  </a:lnTo>
                  <a:lnTo>
                    <a:pt x="488" y="59"/>
                  </a:lnTo>
                  <a:lnTo>
                    <a:pt x="479" y="53"/>
                  </a:lnTo>
                  <a:lnTo>
                    <a:pt x="471" y="47"/>
                  </a:lnTo>
                  <a:lnTo>
                    <a:pt x="462" y="42"/>
                  </a:lnTo>
                  <a:lnTo>
                    <a:pt x="450" y="36"/>
                  </a:lnTo>
                  <a:lnTo>
                    <a:pt x="441" y="30"/>
                  </a:lnTo>
                  <a:lnTo>
                    <a:pt x="429" y="26"/>
                  </a:lnTo>
                  <a:lnTo>
                    <a:pt x="418" y="23"/>
                  </a:lnTo>
                  <a:lnTo>
                    <a:pt x="407" y="19"/>
                  </a:lnTo>
                  <a:lnTo>
                    <a:pt x="395" y="15"/>
                  </a:lnTo>
                  <a:lnTo>
                    <a:pt x="384" y="13"/>
                  </a:lnTo>
                  <a:lnTo>
                    <a:pt x="378" y="9"/>
                  </a:lnTo>
                  <a:lnTo>
                    <a:pt x="371" y="9"/>
                  </a:lnTo>
                  <a:lnTo>
                    <a:pt x="365" y="7"/>
                  </a:lnTo>
                  <a:lnTo>
                    <a:pt x="357" y="6"/>
                  </a:lnTo>
                  <a:lnTo>
                    <a:pt x="352" y="4"/>
                  </a:lnTo>
                  <a:lnTo>
                    <a:pt x="346" y="4"/>
                  </a:lnTo>
                  <a:lnTo>
                    <a:pt x="338" y="2"/>
                  </a:lnTo>
                  <a:lnTo>
                    <a:pt x="333" y="2"/>
                  </a:lnTo>
                  <a:lnTo>
                    <a:pt x="327" y="2"/>
                  </a:lnTo>
                  <a:lnTo>
                    <a:pt x="319" y="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8" y="0"/>
                  </a:lnTo>
                  <a:lnTo>
                    <a:pt x="293" y="0"/>
                  </a:lnTo>
                  <a:lnTo>
                    <a:pt x="285" y="0"/>
                  </a:lnTo>
                  <a:lnTo>
                    <a:pt x="277" y="0"/>
                  </a:lnTo>
                  <a:lnTo>
                    <a:pt x="270" y="0"/>
                  </a:lnTo>
                  <a:lnTo>
                    <a:pt x="262" y="0"/>
                  </a:lnTo>
                  <a:lnTo>
                    <a:pt x="255" y="0"/>
                  </a:lnTo>
                  <a:lnTo>
                    <a:pt x="249" y="0"/>
                  </a:lnTo>
                  <a:lnTo>
                    <a:pt x="241" y="0"/>
                  </a:lnTo>
                  <a:lnTo>
                    <a:pt x="234" y="2"/>
                  </a:lnTo>
                  <a:lnTo>
                    <a:pt x="228" y="2"/>
                  </a:lnTo>
                  <a:lnTo>
                    <a:pt x="220" y="2"/>
                  </a:lnTo>
                  <a:lnTo>
                    <a:pt x="215" y="2"/>
                  </a:lnTo>
                  <a:lnTo>
                    <a:pt x="207" y="4"/>
                  </a:lnTo>
                  <a:lnTo>
                    <a:pt x="199" y="4"/>
                  </a:lnTo>
                  <a:lnTo>
                    <a:pt x="194" y="6"/>
                  </a:lnTo>
                  <a:lnTo>
                    <a:pt x="180" y="9"/>
                  </a:lnTo>
                  <a:lnTo>
                    <a:pt x="169" y="13"/>
                  </a:lnTo>
                  <a:lnTo>
                    <a:pt x="161" y="13"/>
                  </a:lnTo>
                  <a:lnTo>
                    <a:pt x="156" y="15"/>
                  </a:lnTo>
                  <a:lnTo>
                    <a:pt x="150" y="15"/>
                  </a:lnTo>
                  <a:lnTo>
                    <a:pt x="144" y="19"/>
                  </a:lnTo>
                  <a:lnTo>
                    <a:pt x="131" y="23"/>
                  </a:lnTo>
                  <a:lnTo>
                    <a:pt x="122" y="26"/>
                  </a:lnTo>
                  <a:lnTo>
                    <a:pt x="110" y="30"/>
                  </a:lnTo>
                  <a:lnTo>
                    <a:pt x="101" y="36"/>
                  </a:lnTo>
                  <a:lnTo>
                    <a:pt x="91" y="42"/>
                  </a:lnTo>
                  <a:lnTo>
                    <a:pt x="82" y="47"/>
                  </a:lnTo>
                  <a:lnTo>
                    <a:pt x="70" y="53"/>
                  </a:lnTo>
                  <a:lnTo>
                    <a:pt x="63" y="59"/>
                  </a:lnTo>
                  <a:lnTo>
                    <a:pt x="53" y="64"/>
                  </a:lnTo>
                  <a:lnTo>
                    <a:pt x="47" y="72"/>
                  </a:lnTo>
                  <a:lnTo>
                    <a:pt x="40" y="78"/>
                  </a:lnTo>
                  <a:lnTo>
                    <a:pt x="32" y="85"/>
                  </a:lnTo>
                  <a:lnTo>
                    <a:pt x="27" y="93"/>
                  </a:lnTo>
                  <a:lnTo>
                    <a:pt x="21" y="101"/>
                  </a:lnTo>
                  <a:lnTo>
                    <a:pt x="15" y="108"/>
                  </a:lnTo>
                  <a:lnTo>
                    <a:pt x="11" y="114"/>
                  </a:lnTo>
                  <a:lnTo>
                    <a:pt x="8" y="123"/>
                  </a:lnTo>
                  <a:lnTo>
                    <a:pt x="6" y="131"/>
                  </a:lnTo>
                  <a:lnTo>
                    <a:pt x="2" y="140"/>
                  </a:lnTo>
                  <a:lnTo>
                    <a:pt x="0" y="148"/>
                  </a:lnTo>
                  <a:lnTo>
                    <a:pt x="0" y="158"/>
                  </a:lnTo>
                  <a:lnTo>
                    <a:pt x="0" y="165"/>
                  </a:lnTo>
                  <a:lnTo>
                    <a:pt x="0" y="175"/>
                  </a:lnTo>
                  <a:lnTo>
                    <a:pt x="0" y="182"/>
                  </a:lnTo>
                  <a:lnTo>
                    <a:pt x="2" y="190"/>
                  </a:lnTo>
                  <a:lnTo>
                    <a:pt x="6" y="199"/>
                  </a:lnTo>
                  <a:lnTo>
                    <a:pt x="8" y="207"/>
                  </a:lnTo>
                  <a:lnTo>
                    <a:pt x="11" y="215"/>
                  </a:lnTo>
                  <a:lnTo>
                    <a:pt x="15" y="222"/>
                  </a:lnTo>
                  <a:lnTo>
                    <a:pt x="21" y="230"/>
                  </a:lnTo>
                  <a:lnTo>
                    <a:pt x="27" y="237"/>
                  </a:lnTo>
                  <a:lnTo>
                    <a:pt x="32" y="243"/>
                  </a:lnTo>
                  <a:lnTo>
                    <a:pt x="40" y="251"/>
                  </a:lnTo>
                  <a:lnTo>
                    <a:pt x="47" y="258"/>
                  </a:lnTo>
                  <a:lnTo>
                    <a:pt x="53" y="264"/>
                  </a:lnTo>
                  <a:lnTo>
                    <a:pt x="63" y="272"/>
                  </a:lnTo>
                  <a:lnTo>
                    <a:pt x="70" y="277"/>
                  </a:lnTo>
                  <a:lnTo>
                    <a:pt x="82" y="285"/>
                  </a:lnTo>
                  <a:lnTo>
                    <a:pt x="91" y="289"/>
                  </a:lnTo>
                  <a:lnTo>
                    <a:pt x="101" y="293"/>
                  </a:lnTo>
                  <a:lnTo>
                    <a:pt x="110" y="298"/>
                  </a:lnTo>
                  <a:lnTo>
                    <a:pt x="122" y="304"/>
                  </a:lnTo>
                  <a:lnTo>
                    <a:pt x="131" y="308"/>
                  </a:lnTo>
                  <a:lnTo>
                    <a:pt x="144" y="312"/>
                  </a:lnTo>
                  <a:lnTo>
                    <a:pt x="150" y="313"/>
                  </a:lnTo>
                  <a:lnTo>
                    <a:pt x="156" y="315"/>
                  </a:lnTo>
                  <a:lnTo>
                    <a:pt x="161" y="317"/>
                  </a:lnTo>
                  <a:lnTo>
                    <a:pt x="169" y="319"/>
                  </a:lnTo>
                  <a:lnTo>
                    <a:pt x="180" y="323"/>
                  </a:lnTo>
                  <a:lnTo>
                    <a:pt x="194" y="325"/>
                  </a:lnTo>
                  <a:lnTo>
                    <a:pt x="199" y="325"/>
                  </a:lnTo>
                  <a:lnTo>
                    <a:pt x="207" y="327"/>
                  </a:lnTo>
                  <a:lnTo>
                    <a:pt x="215" y="327"/>
                  </a:lnTo>
                  <a:lnTo>
                    <a:pt x="220" y="329"/>
                  </a:lnTo>
                  <a:lnTo>
                    <a:pt x="228" y="329"/>
                  </a:lnTo>
                  <a:lnTo>
                    <a:pt x="234" y="331"/>
                  </a:lnTo>
                  <a:lnTo>
                    <a:pt x="241" y="331"/>
                  </a:lnTo>
                  <a:lnTo>
                    <a:pt x="249" y="331"/>
                  </a:lnTo>
                  <a:lnTo>
                    <a:pt x="255" y="331"/>
                  </a:lnTo>
                  <a:lnTo>
                    <a:pt x="262" y="332"/>
                  </a:lnTo>
                  <a:lnTo>
                    <a:pt x="270" y="332"/>
                  </a:lnTo>
                  <a:lnTo>
                    <a:pt x="277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35"/>
            <p:cNvSpPr>
              <a:spLocks/>
            </p:cNvSpPr>
            <p:nvPr/>
          </p:nvSpPr>
          <p:spPr bwMode="auto">
            <a:xfrm>
              <a:off x="3685" y="2472"/>
              <a:ext cx="191" cy="114"/>
            </a:xfrm>
            <a:custGeom>
              <a:avLst/>
              <a:gdLst>
                <a:gd name="T0" fmla="*/ 13 w 382"/>
                <a:gd name="T1" fmla="*/ 15 h 228"/>
                <a:gd name="T2" fmla="*/ 14 w 382"/>
                <a:gd name="T3" fmla="*/ 15 h 228"/>
                <a:gd name="T4" fmla="*/ 15 w 382"/>
                <a:gd name="T5" fmla="*/ 14 h 228"/>
                <a:gd name="T6" fmla="*/ 17 w 382"/>
                <a:gd name="T7" fmla="*/ 14 h 228"/>
                <a:gd name="T8" fmla="*/ 18 w 382"/>
                <a:gd name="T9" fmla="*/ 14 h 228"/>
                <a:gd name="T10" fmla="*/ 19 w 382"/>
                <a:gd name="T11" fmla="*/ 14 h 228"/>
                <a:gd name="T12" fmla="*/ 20 w 382"/>
                <a:gd name="T13" fmla="*/ 13 h 228"/>
                <a:gd name="T14" fmla="*/ 20 w 382"/>
                <a:gd name="T15" fmla="*/ 13 h 228"/>
                <a:gd name="T16" fmla="*/ 22 w 382"/>
                <a:gd name="T17" fmla="*/ 12 h 228"/>
                <a:gd name="T18" fmla="*/ 23 w 382"/>
                <a:gd name="T19" fmla="*/ 11 h 228"/>
                <a:gd name="T20" fmla="*/ 24 w 382"/>
                <a:gd name="T21" fmla="*/ 10 h 228"/>
                <a:gd name="T22" fmla="*/ 24 w 382"/>
                <a:gd name="T23" fmla="*/ 8 h 228"/>
                <a:gd name="T24" fmla="*/ 24 w 382"/>
                <a:gd name="T25" fmla="*/ 7 h 228"/>
                <a:gd name="T26" fmla="*/ 24 w 382"/>
                <a:gd name="T27" fmla="*/ 5 h 228"/>
                <a:gd name="T28" fmla="*/ 23 w 382"/>
                <a:gd name="T29" fmla="*/ 4 h 228"/>
                <a:gd name="T30" fmla="*/ 22 w 382"/>
                <a:gd name="T31" fmla="*/ 3 h 228"/>
                <a:gd name="T32" fmla="*/ 20 w 382"/>
                <a:gd name="T33" fmla="*/ 2 h 228"/>
                <a:gd name="T34" fmla="*/ 20 w 382"/>
                <a:gd name="T35" fmla="*/ 2 h 228"/>
                <a:gd name="T36" fmla="*/ 19 w 382"/>
                <a:gd name="T37" fmla="*/ 1 h 228"/>
                <a:gd name="T38" fmla="*/ 18 w 382"/>
                <a:gd name="T39" fmla="*/ 1 h 228"/>
                <a:gd name="T40" fmla="*/ 17 w 382"/>
                <a:gd name="T41" fmla="*/ 1 h 228"/>
                <a:gd name="T42" fmla="*/ 15 w 382"/>
                <a:gd name="T43" fmla="*/ 0 h 228"/>
                <a:gd name="T44" fmla="*/ 14 w 382"/>
                <a:gd name="T45" fmla="*/ 0 h 228"/>
                <a:gd name="T46" fmla="*/ 13 w 382"/>
                <a:gd name="T47" fmla="*/ 0 h 228"/>
                <a:gd name="T48" fmla="*/ 12 w 382"/>
                <a:gd name="T49" fmla="*/ 0 h 228"/>
                <a:gd name="T50" fmla="*/ 11 w 382"/>
                <a:gd name="T51" fmla="*/ 0 h 228"/>
                <a:gd name="T52" fmla="*/ 9 w 382"/>
                <a:gd name="T53" fmla="*/ 0 h 228"/>
                <a:gd name="T54" fmla="*/ 8 w 382"/>
                <a:gd name="T55" fmla="*/ 1 h 228"/>
                <a:gd name="T56" fmla="*/ 7 w 382"/>
                <a:gd name="T57" fmla="*/ 1 h 228"/>
                <a:gd name="T58" fmla="*/ 6 w 382"/>
                <a:gd name="T59" fmla="*/ 1 h 228"/>
                <a:gd name="T60" fmla="*/ 5 w 382"/>
                <a:gd name="T61" fmla="*/ 2 h 228"/>
                <a:gd name="T62" fmla="*/ 4 w 382"/>
                <a:gd name="T63" fmla="*/ 2 h 228"/>
                <a:gd name="T64" fmla="*/ 3 w 382"/>
                <a:gd name="T65" fmla="*/ 3 h 228"/>
                <a:gd name="T66" fmla="*/ 3 w 382"/>
                <a:gd name="T67" fmla="*/ 3 h 228"/>
                <a:gd name="T68" fmla="*/ 2 w 382"/>
                <a:gd name="T69" fmla="*/ 4 h 228"/>
                <a:gd name="T70" fmla="*/ 1 w 382"/>
                <a:gd name="T71" fmla="*/ 5 h 228"/>
                <a:gd name="T72" fmla="*/ 0 w 382"/>
                <a:gd name="T73" fmla="*/ 7 h 228"/>
                <a:gd name="T74" fmla="*/ 0 w 382"/>
                <a:gd name="T75" fmla="*/ 8 h 228"/>
                <a:gd name="T76" fmla="*/ 1 w 382"/>
                <a:gd name="T77" fmla="*/ 10 h 228"/>
                <a:gd name="T78" fmla="*/ 2 w 382"/>
                <a:gd name="T79" fmla="*/ 11 h 228"/>
                <a:gd name="T80" fmla="*/ 3 w 382"/>
                <a:gd name="T81" fmla="*/ 12 h 228"/>
                <a:gd name="T82" fmla="*/ 3 w 382"/>
                <a:gd name="T83" fmla="*/ 12 h 228"/>
                <a:gd name="T84" fmla="*/ 4 w 382"/>
                <a:gd name="T85" fmla="*/ 13 h 228"/>
                <a:gd name="T86" fmla="*/ 5 w 382"/>
                <a:gd name="T87" fmla="*/ 13 h 228"/>
                <a:gd name="T88" fmla="*/ 6 w 382"/>
                <a:gd name="T89" fmla="*/ 14 h 228"/>
                <a:gd name="T90" fmla="*/ 7 w 382"/>
                <a:gd name="T91" fmla="*/ 14 h 228"/>
                <a:gd name="T92" fmla="*/ 8 w 382"/>
                <a:gd name="T93" fmla="*/ 14 h 228"/>
                <a:gd name="T94" fmla="*/ 9 w 382"/>
                <a:gd name="T95" fmla="*/ 14 h 228"/>
                <a:gd name="T96" fmla="*/ 11 w 382"/>
                <a:gd name="T97" fmla="*/ 15 h 228"/>
                <a:gd name="T98" fmla="*/ 12 w 382"/>
                <a:gd name="T99" fmla="*/ 15 h 228"/>
                <a:gd name="T100" fmla="*/ 12 w 382"/>
                <a:gd name="T101" fmla="*/ 15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82"/>
                <a:gd name="T154" fmla="*/ 0 h 228"/>
                <a:gd name="T155" fmla="*/ 382 w 382"/>
                <a:gd name="T156" fmla="*/ 228 h 2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82" h="228">
                  <a:moveTo>
                    <a:pt x="192" y="228"/>
                  </a:moveTo>
                  <a:lnTo>
                    <a:pt x="202" y="227"/>
                  </a:lnTo>
                  <a:lnTo>
                    <a:pt x="211" y="227"/>
                  </a:lnTo>
                  <a:lnTo>
                    <a:pt x="221" y="227"/>
                  </a:lnTo>
                  <a:lnTo>
                    <a:pt x="230" y="225"/>
                  </a:lnTo>
                  <a:lnTo>
                    <a:pt x="240" y="223"/>
                  </a:lnTo>
                  <a:lnTo>
                    <a:pt x="247" y="221"/>
                  </a:lnTo>
                  <a:lnTo>
                    <a:pt x="257" y="221"/>
                  </a:lnTo>
                  <a:lnTo>
                    <a:pt x="266" y="219"/>
                  </a:lnTo>
                  <a:lnTo>
                    <a:pt x="274" y="215"/>
                  </a:lnTo>
                  <a:lnTo>
                    <a:pt x="281" y="213"/>
                  </a:lnTo>
                  <a:lnTo>
                    <a:pt x="291" y="211"/>
                  </a:lnTo>
                  <a:lnTo>
                    <a:pt x="298" y="209"/>
                  </a:lnTo>
                  <a:lnTo>
                    <a:pt x="306" y="206"/>
                  </a:lnTo>
                  <a:lnTo>
                    <a:pt x="312" y="202"/>
                  </a:lnTo>
                  <a:lnTo>
                    <a:pt x="319" y="198"/>
                  </a:lnTo>
                  <a:lnTo>
                    <a:pt x="327" y="194"/>
                  </a:lnTo>
                  <a:lnTo>
                    <a:pt x="338" y="187"/>
                  </a:lnTo>
                  <a:lnTo>
                    <a:pt x="350" y="177"/>
                  </a:lnTo>
                  <a:lnTo>
                    <a:pt x="359" y="168"/>
                  </a:lnTo>
                  <a:lnTo>
                    <a:pt x="367" y="158"/>
                  </a:lnTo>
                  <a:lnTo>
                    <a:pt x="373" y="147"/>
                  </a:lnTo>
                  <a:lnTo>
                    <a:pt x="378" y="137"/>
                  </a:lnTo>
                  <a:lnTo>
                    <a:pt x="380" y="126"/>
                  </a:lnTo>
                  <a:lnTo>
                    <a:pt x="382" y="114"/>
                  </a:lnTo>
                  <a:lnTo>
                    <a:pt x="380" y="101"/>
                  </a:lnTo>
                  <a:lnTo>
                    <a:pt x="378" y="90"/>
                  </a:lnTo>
                  <a:lnTo>
                    <a:pt x="373" y="78"/>
                  </a:lnTo>
                  <a:lnTo>
                    <a:pt x="367" y="69"/>
                  </a:lnTo>
                  <a:lnTo>
                    <a:pt x="359" y="57"/>
                  </a:lnTo>
                  <a:lnTo>
                    <a:pt x="350" y="50"/>
                  </a:lnTo>
                  <a:lnTo>
                    <a:pt x="338" y="40"/>
                  </a:lnTo>
                  <a:lnTo>
                    <a:pt x="327" y="33"/>
                  </a:lnTo>
                  <a:lnTo>
                    <a:pt x="319" y="29"/>
                  </a:lnTo>
                  <a:lnTo>
                    <a:pt x="312" y="25"/>
                  </a:lnTo>
                  <a:lnTo>
                    <a:pt x="306" y="21"/>
                  </a:lnTo>
                  <a:lnTo>
                    <a:pt x="298" y="17"/>
                  </a:lnTo>
                  <a:lnTo>
                    <a:pt x="291" y="16"/>
                  </a:lnTo>
                  <a:lnTo>
                    <a:pt x="281" y="12"/>
                  </a:lnTo>
                  <a:lnTo>
                    <a:pt x="274" y="10"/>
                  </a:lnTo>
                  <a:lnTo>
                    <a:pt x="266" y="8"/>
                  </a:lnTo>
                  <a:lnTo>
                    <a:pt x="257" y="4"/>
                  </a:lnTo>
                  <a:lnTo>
                    <a:pt x="247" y="4"/>
                  </a:lnTo>
                  <a:lnTo>
                    <a:pt x="240" y="0"/>
                  </a:lnTo>
                  <a:lnTo>
                    <a:pt x="230" y="0"/>
                  </a:lnTo>
                  <a:lnTo>
                    <a:pt x="221" y="0"/>
                  </a:lnTo>
                  <a:lnTo>
                    <a:pt x="211" y="0"/>
                  </a:lnTo>
                  <a:lnTo>
                    <a:pt x="202" y="0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0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5" y="4"/>
                  </a:lnTo>
                  <a:lnTo>
                    <a:pt x="125" y="4"/>
                  </a:lnTo>
                  <a:lnTo>
                    <a:pt x="118" y="8"/>
                  </a:lnTo>
                  <a:lnTo>
                    <a:pt x="106" y="10"/>
                  </a:lnTo>
                  <a:lnTo>
                    <a:pt x="99" y="12"/>
                  </a:lnTo>
                  <a:lnTo>
                    <a:pt x="89" y="16"/>
                  </a:lnTo>
                  <a:lnTo>
                    <a:pt x="84" y="17"/>
                  </a:lnTo>
                  <a:lnTo>
                    <a:pt x="74" y="21"/>
                  </a:lnTo>
                  <a:lnTo>
                    <a:pt x="68" y="25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6"/>
                  </a:lnTo>
                  <a:lnTo>
                    <a:pt x="42" y="40"/>
                  </a:lnTo>
                  <a:lnTo>
                    <a:pt x="36" y="44"/>
                  </a:lnTo>
                  <a:lnTo>
                    <a:pt x="30" y="50"/>
                  </a:lnTo>
                  <a:lnTo>
                    <a:pt x="21" y="57"/>
                  </a:lnTo>
                  <a:lnTo>
                    <a:pt x="13" y="69"/>
                  </a:lnTo>
                  <a:lnTo>
                    <a:pt x="8" y="78"/>
                  </a:lnTo>
                  <a:lnTo>
                    <a:pt x="4" y="90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4" y="137"/>
                  </a:lnTo>
                  <a:lnTo>
                    <a:pt x="8" y="147"/>
                  </a:lnTo>
                  <a:lnTo>
                    <a:pt x="13" y="158"/>
                  </a:lnTo>
                  <a:lnTo>
                    <a:pt x="21" y="168"/>
                  </a:lnTo>
                  <a:lnTo>
                    <a:pt x="30" y="177"/>
                  </a:lnTo>
                  <a:lnTo>
                    <a:pt x="36" y="181"/>
                  </a:lnTo>
                  <a:lnTo>
                    <a:pt x="42" y="187"/>
                  </a:lnTo>
                  <a:lnTo>
                    <a:pt x="49" y="190"/>
                  </a:lnTo>
                  <a:lnTo>
                    <a:pt x="55" y="194"/>
                  </a:lnTo>
                  <a:lnTo>
                    <a:pt x="61" y="198"/>
                  </a:lnTo>
                  <a:lnTo>
                    <a:pt x="68" y="202"/>
                  </a:lnTo>
                  <a:lnTo>
                    <a:pt x="74" y="206"/>
                  </a:lnTo>
                  <a:lnTo>
                    <a:pt x="84" y="209"/>
                  </a:lnTo>
                  <a:lnTo>
                    <a:pt x="89" y="211"/>
                  </a:lnTo>
                  <a:lnTo>
                    <a:pt x="99" y="213"/>
                  </a:lnTo>
                  <a:lnTo>
                    <a:pt x="106" y="215"/>
                  </a:lnTo>
                  <a:lnTo>
                    <a:pt x="118" y="219"/>
                  </a:lnTo>
                  <a:lnTo>
                    <a:pt x="125" y="221"/>
                  </a:lnTo>
                  <a:lnTo>
                    <a:pt x="135" y="221"/>
                  </a:lnTo>
                  <a:lnTo>
                    <a:pt x="143" y="223"/>
                  </a:lnTo>
                  <a:lnTo>
                    <a:pt x="152" y="225"/>
                  </a:lnTo>
                  <a:lnTo>
                    <a:pt x="162" y="227"/>
                  </a:lnTo>
                  <a:lnTo>
                    <a:pt x="173" y="227"/>
                  </a:lnTo>
                  <a:lnTo>
                    <a:pt x="183" y="227"/>
                  </a:lnTo>
                  <a:lnTo>
                    <a:pt x="192" y="2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36"/>
            <p:cNvSpPr>
              <a:spLocks/>
            </p:cNvSpPr>
            <p:nvPr/>
          </p:nvSpPr>
          <p:spPr bwMode="auto">
            <a:xfrm>
              <a:off x="3792" y="2637"/>
              <a:ext cx="129" cy="78"/>
            </a:xfrm>
            <a:custGeom>
              <a:avLst/>
              <a:gdLst>
                <a:gd name="T0" fmla="*/ 8 w 258"/>
                <a:gd name="T1" fmla="*/ 10 h 156"/>
                <a:gd name="T2" fmla="*/ 9 w 258"/>
                <a:gd name="T3" fmla="*/ 10 h 156"/>
                <a:gd name="T4" fmla="*/ 10 w 258"/>
                <a:gd name="T5" fmla="*/ 10 h 156"/>
                <a:gd name="T6" fmla="*/ 12 w 258"/>
                <a:gd name="T7" fmla="*/ 10 h 156"/>
                <a:gd name="T8" fmla="*/ 13 w 258"/>
                <a:gd name="T9" fmla="*/ 9 h 156"/>
                <a:gd name="T10" fmla="*/ 14 w 258"/>
                <a:gd name="T11" fmla="*/ 8 h 156"/>
                <a:gd name="T12" fmla="*/ 15 w 258"/>
                <a:gd name="T13" fmla="*/ 7 h 156"/>
                <a:gd name="T14" fmla="*/ 16 w 258"/>
                <a:gd name="T15" fmla="*/ 6 h 156"/>
                <a:gd name="T16" fmla="*/ 16 w 258"/>
                <a:gd name="T17" fmla="*/ 5 h 156"/>
                <a:gd name="T18" fmla="*/ 16 w 258"/>
                <a:gd name="T19" fmla="*/ 5 h 156"/>
                <a:gd name="T20" fmla="*/ 16 w 258"/>
                <a:gd name="T21" fmla="*/ 3 h 156"/>
                <a:gd name="T22" fmla="*/ 15 w 258"/>
                <a:gd name="T23" fmla="*/ 3 h 156"/>
                <a:gd name="T24" fmla="*/ 14 w 258"/>
                <a:gd name="T25" fmla="*/ 2 h 156"/>
                <a:gd name="T26" fmla="*/ 13 w 258"/>
                <a:gd name="T27" fmla="*/ 1 h 156"/>
                <a:gd name="T28" fmla="*/ 12 w 258"/>
                <a:gd name="T29" fmla="*/ 1 h 156"/>
                <a:gd name="T30" fmla="*/ 10 w 258"/>
                <a:gd name="T31" fmla="*/ 1 h 156"/>
                <a:gd name="T32" fmla="*/ 9 w 258"/>
                <a:gd name="T33" fmla="*/ 0 h 156"/>
                <a:gd name="T34" fmla="*/ 8 w 258"/>
                <a:gd name="T35" fmla="*/ 0 h 156"/>
                <a:gd name="T36" fmla="*/ 8 w 258"/>
                <a:gd name="T37" fmla="*/ 0 h 156"/>
                <a:gd name="T38" fmla="*/ 7 w 258"/>
                <a:gd name="T39" fmla="*/ 0 h 156"/>
                <a:gd name="T40" fmla="*/ 6 w 258"/>
                <a:gd name="T41" fmla="*/ 1 h 156"/>
                <a:gd name="T42" fmla="*/ 5 w 258"/>
                <a:gd name="T43" fmla="*/ 1 h 156"/>
                <a:gd name="T44" fmla="*/ 4 w 258"/>
                <a:gd name="T45" fmla="*/ 1 h 156"/>
                <a:gd name="T46" fmla="*/ 3 w 258"/>
                <a:gd name="T47" fmla="*/ 1 h 156"/>
                <a:gd name="T48" fmla="*/ 2 w 258"/>
                <a:gd name="T49" fmla="*/ 2 h 156"/>
                <a:gd name="T50" fmla="*/ 1 w 258"/>
                <a:gd name="T51" fmla="*/ 3 h 156"/>
                <a:gd name="T52" fmla="*/ 1 w 258"/>
                <a:gd name="T53" fmla="*/ 3 h 156"/>
                <a:gd name="T54" fmla="*/ 0 w 258"/>
                <a:gd name="T55" fmla="*/ 5 h 156"/>
                <a:gd name="T56" fmla="*/ 0 w 258"/>
                <a:gd name="T57" fmla="*/ 5 h 156"/>
                <a:gd name="T58" fmla="*/ 1 w 258"/>
                <a:gd name="T59" fmla="*/ 6 h 156"/>
                <a:gd name="T60" fmla="*/ 1 w 258"/>
                <a:gd name="T61" fmla="*/ 7 h 156"/>
                <a:gd name="T62" fmla="*/ 2 w 258"/>
                <a:gd name="T63" fmla="*/ 8 h 156"/>
                <a:gd name="T64" fmla="*/ 3 w 258"/>
                <a:gd name="T65" fmla="*/ 9 h 156"/>
                <a:gd name="T66" fmla="*/ 4 w 258"/>
                <a:gd name="T67" fmla="*/ 10 h 156"/>
                <a:gd name="T68" fmla="*/ 5 w 258"/>
                <a:gd name="T69" fmla="*/ 10 h 156"/>
                <a:gd name="T70" fmla="*/ 6 w 258"/>
                <a:gd name="T71" fmla="*/ 10 h 156"/>
                <a:gd name="T72" fmla="*/ 7 w 258"/>
                <a:gd name="T73" fmla="*/ 10 h 156"/>
                <a:gd name="T74" fmla="*/ 8 w 258"/>
                <a:gd name="T75" fmla="*/ 10 h 156"/>
                <a:gd name="T76" fmla="*/ 8 w 258"/>
                <a:gd name="T77" fmla="*/ 10 h 1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8"/>
                <a:gd name="T118" fmla="*/ 0 h 156"/>
                <a:gd name="T119" fmla="*/ 258 w 258"/>
                <a:gd name="T120" fmla="*/ 156 h 1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8" h="156">
                  <a:moveTo>
                    <a:pt x="129" y="156"/>
                  </a:moveTo>
                  <a:lnTo>
                    <a:pt x="135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4" y="154"/>
                  </a:lnTo>
                  <a:lnTo>
                    <a:pt x="165" y="152"/>
                  </a:lnTo>
                  <a:lnTo>
                    <a:pt x="179" y="148"/>
                  </a:lnTo>
                  <a:lnTo>
                    <a:pt x="188" y="147"/>
                  </a:lnTo>
                  <a:lnTo>
                    <a:pt x="199" y="143"/>
                  </a:lnTo>
                  <a:lnTo>
                    <a:pt x="209" y="137"/>
                  </a:lnTo>
                  <a:lnTo>
                    <a:pt x="220" y="133"/>
                  </a:lnTo>
                  <a:lnTo>
                    <a:pt x="226" y="126"/>
                  </a:lnTo>
                  <a:lnTo>
                    <a:pt x="236" y="120"/>
                  </a:lnTo>
                  <a:lnTo>
                    <a:pt x="241" y="114"/>
                  </a:lnTo>
                  <a:lnTo>
                    <a:pt x="247" y="109"/>
                  </a:lnTo>
                  <a:lnTo>
                    <a:pt x="251" y="99"/>
                  </a:lnTo>
                  <a:lnTo>
                    <a:pt x="255" y="93"/>
                  </a:lnTo>
                  <a:lnTo>
                    <a:pt x="258" y="86"/>
                  </a:lnTo>
                  <a:lnTo>
                    <a:pt x="258" y="80"/>
                  </a:lnTo>
                  <a:lnTo>
                    <a:pt x="258" y="71"/>
                  </a:lnTo>
                  <a:lnTo>
                    <a:pt x="255" y="63"/>
                  </a:lnTo>
                  <a:lnTo>
                    <a:pt x="251" y="55"/>
                  </a:lnTo>
                  <a:lnTo>
                    <a:pt x="247" y="48"/>
                  </a:lnTo>
                  <a:lnTo>
                    <a:pt x="241" y="42"/>
                  </a:lnTo>
                  <a:lnTo>
                    <a:pt x="236" y="34"/>
                  </a:lnTo>
                  <a:lnTo>
                    <a:pt x="226" y="27"/>
                  </a:lnTo>
                  <a:lnTo>
                    <a:pt x="220" y="23"/>
                  </a:lnTo>
                  <a:lnTo>
                    <a:pt x="209" y="17"/>
                  </a:lnTo>
                  <a:lnTo>
                    <a:pt x="199" y="13"/>
                  </a:lnTo>
                  <a:lnTo>
                    <a:pt x="188" y="10"/>
                  </a:lnTo>
                  <a:lnTo>
                    <a:pt x="179" y="6"/>
                  </a:lnTo>
                  <a:lnTo>
                    <a:pt x="165" y="2"/>
                  </a:lnTo>
                  <a:lnTo>
                    <a:pt x="154" y="2"/>
                  </a:lnTo>
                  <a:lnTo>
                    <a:pt x="148" y="0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29" y="0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2" y="2"/>
                  </a:lnTo>
                  <a:lnTo>
                    <a:pt x="95" y="2"/>
                  </a:lnTo>
                  <a:lnTo>
                    <a:pt x="87" y="2"/>
                  </a:lnTo>
                  <a:lnTo>
                    <a:pt x="82" y="4"/>
                  </a:lnTo>
                  <a:lnTo>
                    <a:pt x="78" y="6"/>
                  </a:lnTo>
                  <a:lnTo>
                    <a:pt x="64" y="10"/>
                  </a:lnTo>
                  <a:lnTo>
                    <a:pt x="55" y="13"/>
                  </a:lnTo>
                  <a:lnTo>
                    <a:pt x="44" y="17"/>
                  </a:lnTo>
                  <a:lnTo>
                    <a:pt x="36" y="23"/>
                  </a:lnTo>
                  <a:lnTo>
                    <a:pt x="26" y="27"/>
                  </a:lnTo>
                  <a:lnTo>
                    <a:pt x="21" y="34"/>
                  </a:lnTo>
                  <a:lnTo>
                    <a:pt x="13" y="42"/>
                  </a:lnTo>
                  <a:lnTo>
                    <a:pt x="9" y="48"/>
                  </a:lnTo>
                  <a:lnTo>
                    <a:pt x="4" y="55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2" y="93"/>
                  </a:lnTo>
                  <a:lnTo>
                    <a:pt x="4" y="99"/>
                  </a:lnTo>
                  <a:lnTo>
                    <a:pt x="9" y="109"/>
                  </a:lnTo>
                  <a:lnTo>
                    <a:pt x="13" y="114"/>
                  </a:lnTo>
                  <a:lnTo>
                    <a:pt x="21" y="120"/>
                  </a:lnTo>
                  <a:lnTo>
                    <a:pt x="26" y="126"/>
                  </a:lnTo>
                  <a:lnTo>
                    <a:pt x="36" y="133"/>
                  </a:lnTo>
                  <a:lnTo>
                    <a:pt x="44" y="137"/>
                  </a:lnTo>
                  <a:lnTo>
                    <a:pt x="55" y="143"/>
                  </a:lnTo>
                  <a:lnTo>
                    <a:pt x="64" y="147"/>
                  </a:lnTo>
                  <a:lnTo>
                    <a:pt x="78" y="148"/>
                  </a:lnTo>
                  <a:lnTo>
                    <a:pt x="82" y="150"/>
                  </a:lnTo>
                  <a:lnTo>
                    <a:pt x="87" y="152"/>
                  </a:lnTo>
                  <a:lnTo>
                    <a:pt x="95" y="152"/>
                  </a:lnTo>
                  <a:lnTo>
                    <a:pt x="102" y="154"/>
                  </a:lnTo>
                  <a:lnTo>
                    <a:pt x="108" y="154"/>
                  </a:lnTo>
                  <a:lnTo>
                    <a:pt x="116" y="154"/>
                  </a:lnTo>
                  <a:lnTo>
                    <a:pt x="121" y="154"/>
                  </a:lnTo>
                  <a:lnTo>
                    <a:pt x="129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37"/>
            <p:cNvSpPr>
              <a:spLocks/>
            </p:cNvSpPr>
            <p:nvPr/>
          </p:nvSpPr>
          <p:spPr bwMode="auto">
            <a:xfrm>
              <a:off x="3556" y="2291"/>
              <a:ext cx="187" cy="111"/>
            </a:xfrm>
            <a:custGeom>
              <a:avLst/>
              <a:gdLst>
                <a:gd name="T0" fmla="*/ 12 w 375"/>
                <a:gd name="T1" fmla="*/ 13 h 223"/>
                <a:gd name="T2" fmla="*/ 13 w 375"/>
                <a:gd name="T3" fmla="*/ 13 h 223"/>
                <a:gd name="T4" fmla="*/ 14 w 375"/>
                <a:gd name="T5" fmla="*/ 13 h 223"/>
                <a:gd name="T6" fmla="*/ 15 w 375"/>
                <a:gd name="T7" fmla="*/ 13 h 223"/>
                <a:gd name="T8" fmla="*/ 16 w 375"/>
                <a:gd name="T9" fmla="*/ 13 h 223"/>
                <a:gd name="T10" fmla="*/ 17 w 375"/>
                <a:gd name="T11" fmla="*/ 12 h 223"/>
                <a:gd name="T12" fmla="*/ 18 w 375"/>
                <a:gd name="T13" fmla="*/ 12 h 223"/>
                <a:gd name="T14" fmla="*/ 19 w 375"/>
                <a:gd name="T15" fmla="*/ 12 h 223"/>
                <a:gd name="T16" fmla="*/ 20 w 375"/>
                <a:gd name="T17" fmla="*/ 11 h 223"/>
                <a:gd name="T18" fmla="*/ 22 w 375"/>
                <a:gd name="T19" fmla="*/ 10 h 223"/>
                <a:gd name="T20" fmla="*/ 22 w 375"/>
                <a:gd name="T21" fmla="*/ 8 h 223"/>
                <a:gd name="T22" fmla="*/ 23 w 375"/>
                <a:gd name="T23" fmla="*/ 7 h 223"/>
                <a:gd name="T24" fmla="*/ 23 w 375"/>
                <a:gd name="T25" fmla="*/ 6 h 223"/>
                <a:gd name="T26" fmla="*/ 22 w 375"/>
                <a:gd name="T27" fmla="*/ 4 h 223"/>
                <a:gd name="T28" fmla="*/ 22 w 375"/>
                <a:gd name="T29" fmla="*/ 3 h 223"/>
                <a:gd name="T30" fmla="*/ 20 w 375"/>
                <a:gd name="T31" fmla="*/ 2 h 223"/>
                <a:gd name="T32" fmla="*/ 19 w 375"/>
                <a:gd name="T33" fmla="*/ 1 h 223"/>
                <a:gd name="T34" fmla="*/ 18 w 375"/>
                <a:gd name="T35" fmla="*/ 1 h 223"/>
                <a:gd name="T36" fmla="*/ 17 w 375"/>
                <a:gd name="T37" fmla="*/ 0 h 223"/>
                <a:gd name="T38" fmla="*/ 16 w 375"/>
                <a:gd name="T39" fmla="*/ 0 h 223"/>
                <a:gd name="T40" fmla="*/ 15 w 375"/>
                <a:gd name="T41" fmla="*/ 0 h 223"/>
                <a:gd name="T42" fmla="*/ 14 w 375"/>
                <a:gd name="T43" fmla="*/ 0 h 223"/>
                <a:gd name="T44" fmla="*/ 13 w 375"/>
                <a:gd name="T45" fmla="*/ 0 h 223"/>
                <a:gd name="T46" fmla="*/ 12 w 375"/>
                <a:gd name="T47" fmla="*/ 0 h 223"/>
                <a:gd name="T48" fmla="*/ 11 w 375"/>
                <a:gd name="T49" fmla="*/ 0 h 223"/>
                <a:gd name="T50" fmla="*/ 9 w 375"/>
                <a:gd name="T51" fmla="*/ 0 h 223"/>
                <a:gd name="T52" fmla="*/ 8 w 375"/>
                <a:gd name="T53" fmla="*/ 0 h 223"/>
                <a:gd name="T54" fmla="*/ 7 w 375"/>
                <a:gd name="T55" fmla="*/ 0 h 223"/>
                <a:gd name="T56" fmla="*/ 6 w 375"/>
                <a:gd name="T57" fmla="*/ 0 h 223"/>
                <a:gd name="T58" fmla="*/ 5 w 375"/>
                <a:gd name="T59" fmla="*/ 0 h 223"/>
                <a:gd name="T60" fmla="*/ 4 w 375"/>
                <a:gd name="T61" fmla="*/ 1 h 223"/>
                <a:gd name="T62" fmla="*/ 3 w 375"/>
                <a:gd name="T63" fmla="*/ 1 h 223"/>
                <a:gd name="T64" fmla="*/ 3 w 375"/>
                <a:gd name="T65" fmla="*/ 2 h 223"/>
                <a:gd name="T66" fmla="*/ 2 w 375"/>
                <a:gd name="T67" fmla="*/ 2 h 223"/>
                <a:gd name="T68" fmla="*/ 1 w 375"/>
                <a:gd name="T69" fmla="*/ 3 h 223"/>
                <a:gd name="T70" fmla="*/ 0 w 375"/>
                <a:gd name="T71" fmla="*/ 4 h 223"/>
                <a:gd name="T72" fmla="*/ 0 w 375"/>
                <a:gd name="T73" fmla="*/ 6 h 223"/>
                <a:gd name="T74" fmla="*/ 0 w 375"/>
                <a:gd name="T75" fmla="*/ 7 h 223"/>
                <a:gd name="T76" fmla="*/ 0 w 375"/>
                <a:gd name="T77" fmla="*/ 8 h 223"/>
                <a:gd name="T78" fmla="*/ 1 w 375"/>
                <a:gd name="T79" fmla="*/ 10 h 223"/>
                <a:gd name="T80" fmla="*/ 2 w 375"/>
                <a:gd name="T81" fmla="*/ 10 h 223"/>
                <a:gd name="T82" fmla="*/ 3 w 375"/>
                <a:gd name="T83" fmla="*/ 11 h 223"/>
                <a:gd name="T84" fmla="*/ 3 w 375"/>
                <a:gd name="T85" fmla="*/ 12 h 223"/>
                <a:gd name="T86" fmla="*/ 4 w 375"/>
                <a:gd name="T87" fmla="*/ 12 h 223"/>
                <a:gd name="T88" fmla="*/ 5 w 375"/>
                <a:gd name="T89" fmla="*/ 12 h 223"/>
                <a:gd name="T90" fmla="*/ 6 w 375"/>
                <a:gd name="T91" fmla="*/ 13 h 223"/>
                <a:gd name="T92" fmla="*/ 7 w 375"/>
                <a:gd name="T93" fmla="*/ 13 h 223"/>
                <a:gd name="T94" fmla="*/ 8 w 375"/>
                <a:gd name="T95" fmla="*/ 13 h 223"/>
                <a:gd name="T96" fmla="*/ 9 w 375"/>
                <a:gd name="T97" fmla="*/ 13 h 223"/>
                <a:gd name="T98" fmla="*/ 11 w 375"/>
                <a:gd name="T99" fmla="*/ 13 h 223"/>
                <a:gd name="T100" fmla="*/ 11 w 375"/>
                <a:gd name="T101" fmla="*/ 13 h 2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5"/>
                <a:gd name="T154" fmla="*/ 0 h 223"/>
                <a:gd name="T155" fmla="*/ 375 w 375"/>
                <a:gd name="T156" fmla="*/ 223 h 2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5" h="223">
                  <a:moveTo>
                    <a:pt x="189" y="223"/>
                  </a:moveTo>
                  <a:lnTo>
                    <a:pt x="196" y="221"/>
                  </a:lnTo>
                  <a:lnTo>
                    <a:pt x="208" y="221"/>
                  </a:lnTo>
                  <a:lnTo>
                    <a:pt x="215" y="221"/>
                  </a:lnTo>
                  <a:lnTo>
                    <a:pt x="225" y="219"/>
                  </a:lnTo>
                  <a:lnTo>
                    <a:pt x="234" y="217"/>
                  </a:lnTo>
                  <a:lnTo>
                    <a:pt x="242" y="215"/>
                  </a:lnTo>
                  <a:lnTo>
                    <a:pt x="251" y="215"/>
                  </a:lnTo>
                  <a:lnTo>
                    <a:pt x="261" y="213"/>
                  </a:lnTo>
                  <a:lnTo>
                    <a:pt x="268" y="209"/>
                  </a:lnTo>
                  <a:lnTo>
                    <a:pt x="276" y="208"/>
                  </a:lnTo>
                  <a:lnTo>
                    <a:pt x="284" y="206"/>
                  </a:lnTo>
                  <a:lnTo>
                    <a:pt x="291" y="204"/>
                  </a:lnTo>
                  <a:lnTo>
                    <a:pt x="299" y="200"/>
                  </a:lnTo>
                  <a:lnTo>
                    <a:pt x="306" y="196"/>
                  </a:lnTo>
                  <a:lnTo>
                    <a:pt x="312" y="192"/>
                  </a:lnTo>
                  <a:lnTo>
                    <a:pt x="320" y="190"/>
                  </a:lnTo>
                  <a:lnTo>
                    <a:pt x="331" y="181"/>
                  </a:lnTo>
                  <a:lnTo>
                    <a:pt x="343" y="173"/>
                  </a:lnTo>
                  <a:lnTo>
                    <a:pt x="352" y="164"/>
                  </a:lnTo>
                  <a:lnTo>
                    <a:pt x="360" y="154"/>
                  </a:lnTo>
                  <a:lnTo>
                    <a:pt x="365" y="143"/>
                  </a:lnTo>
                  <a:lnTo>
                    <a:pt x="369" y="131"/>
                  </a:lnTo>
                  <a:lnTo>
                    <a:pt x="371" y="122"/>
                  </a:lnTo>
                  <a:lnTo>
                    <a:pt x="375" y="112"/>
                  </a:lnTo>
                  <a:lnTo>
                    <a:pt x="371" y="99"/>
                  </a:lnTo>
                  <a:lnTo>
                    <a:pt x="369" y="88"/>
                  </a:lnTo>
                  <a:lnTo>
                    <a:pt x="365" y="76"/>
                  </a:lnTo>
                  <a:lnTo>
                    <a:pt x="360" y="67"/>
                  </a:lnTo>
                  <a:lnTo>
                    <a:pt x="352" y="57"/>
                  </a:lnTo>
                  <a:lnTo>
                    <a:pt x="343" y="48"/>
                  </a:lnTo>
                  <a:lnTo>
                    <a:pt x="331" y="38"/>
                  </a:lnTo>
                  <a:lnTo>
                    <a:pt x="320" y="31"/>
                  </a:lnTo>
                  <a:lnTo>
                    <a:pt x="312" y="27"/>
                  </a:lnTo>
                  <a:lnTo>
                    <a:pt x="306" y="23"/>
                  </a:lnTo>
                  <a:lnTo>
                    <a:pt x="299" y="19"/>
                  </a:lnTo>
                  <a:lnTo>
                    <a:pt x="291" y="17"/>
                  </a:lnTo>
                  <a:lnTo>
                    <a:pt x="284" y="14"/>
                  </a:lnTo>
                  <a:lnTo>
                    <a:pt x="276" y="12"/>
                  </a:lnTo>
                  <a:lnTo>
                    <a:pt x="268" y="10"/>
                  </a:lnTo>
                  <a:lnTo>
                    <a:pt x="261" y="8"/>
                  </a:lnTo>
                  <a:lnTo>
                    <a:pt x="251" y="4"/>
                  </a:lnTo>
                  <a:lnTo>
                    <a:pt x="242" y="4"/>
                  </a:lnTo>
                  <a:lnTo>
                    <a:pt x="234" y="2"/>
                  </a:lnTo>
                  <a:lnTo>
                    <a:pt x="225" y="2"/>
                  </a:lnTo>
                  <a:lnTo>
                    <a:pt x="215" y="0"/>
                  </a:lnTo>
                  <a:lnTo>
                    <a:pt x="208" y="0"/>
                  </a:lnTo>
                  <a:lnTo>
                    <a:pt x="196" y="0"/>
                  </a:lnTo>
                  <a:lnTo>
                    <a:pt x="189" y="0"/>
                  </a:lnTo>
                  <a:lnTo>
                    <a:pt x="179" y="0"/>
                  </a:lnTo>
                  <a:lnTo>
                    <a:pt x="168" y="0"/>
                  </a:lnTo>
                  <a:lnTo>
                    <a:pt x="158" y="0"/>
                  </a:lnTo>
                  <a:lnTo>
                    <a:pt x="151" y="2"/>
                  </a:lnTo>
                  <a:lnTo>
                    <a:pt x="141" y="2"/>
                  </a:lnTo>
                  <a:lnTo>
                    <a:pt x="132" y="4"/>
                  </a:lnTo>
                  <a:lnTo>
                    <a:pt x="124" y="4"/>
                  </a:lnTo>
                  <a:lnTo>
                    <a:pt x="114" y="8"/>
                  </a:lnTo>
                  <a:lnTo>
                    <a:pt x="107" y="10"/>
                  </a:lnTo>
                  <a:lnTo>
                    <a:pt x="97" y="12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75" y="19"/>
                  </a:lnTo>
                  <a:lnTo>
                    <a:pt x="69" y="23"/>
                  </a:lnTo>
                  <a:lnTo>
                    <a:pt x="61" y="27"/>
                  </a:lnTo>
                  <a:lnTo>
                    <a:pt x="56" y="31"/>
                  </a:lnTo>
                  <a:lnTo>
                    <a:pt x="48" y="35"/>
                  </a:lnTo>
                  <a:lnTo>
                    <a:pt x="42" y="38"/>
                  </a:lnTo>
                  <a:lnTo>
                    <a:pt x="37" y="42"/>
                  </a:lnTo>
                  <a:lnTo>
                    <a:pt x="31" y="48"/>
                  </a:lnTo>
                  <a:lnTo>
                    <a:pt x="21" y="57"/>
                  </a:lnTo>
                  <a:lnTo>
                    <a:pt x="14" y="67"/>
                  </a:lnTo>
                  <a:lnTo>
                    <a:pt x="8" y="76"/>
                  </a:lnTo>
                  <a:lnTo>
                    <a:pt x="4" y="88"/>
                  </a:lnTo>
                  <a:lnTo>
                    <a:pt x="0" y="99"/>
                  </a:lnTo>
                  <a:lnTo>
                    <a:pt x="0" y="112"/>
                  </a:lnTo>
                  <a:lnTo>
                    <a:pt x="0" y="122"/>
                  </a:lnTo>
                  <a:lnTo>
                    <a:pt x="4" y="131"/>
                  </a:lnTo>
                  <a:lnTo>
                    <a:pt x="8" y="143"/>
                  </a:lnTo>
                  <a:lnTo>
                    <a:pt x="14" y="154"/>
                  </a:lnTo>
                  <a:lnTo>
                    <a:pt x="21" y="164"/>
                  </a:lnTo>
                  <a:lnTo>
                    <a:pt x="31" y="173"/>
                  </a:lnTo>
                  <a:lnTo>
                    <a:pt x="37" y="175"/>
                  </a:lnTo>
                  <a:lnTo>
                    <a:pt x="42" y="181"/>
                  </a:lnTo>
                  <a:lnTo>
                    <a:pt x="48" y="185"/>
                  </a:lnTo>
                  <a:lnTo>
                    <a:pt x="56" y="190"/>
                  </a:lnTo>
                  <a:lnTo>
                    <a:pt x="61" y="192"/>
                  </a:lnTo>
                  <a:lnTo>
                    <a:pt x="69" y="196"/>
                  </a:lnTo>
                  <a:lnTo>
                    <a:pt x="75" y="200"/>
                  </a:lnTo>
                  <a:lnTo>
                    <a:pt x="84" y="204"/>
                  </a:lnTo>
                  <a:lnTo>
                    <a:pt x="90" y="206"/>
                  </a:lnTo>
                  <a:lnTo>
                    <a:pt x="97" y="208"/>
                  </a:lnTo>
                  <a:lnTo>
                    <a:pt x="107" y="209"/>
                  </a:lnTo>
                  <a:lnTo>
                    <a:pt x="114" y="213"/>
                  </a:lnTo>
                  <a:lnTo>
                    <a:pt x="124" y="215"/>
                  </a:lnTo>
                  <a:lnTo>
                    <a:pt x="132" y="215"/>
                  </a:lnTo>
                  <a:lnTo>
                    <a:pt x="141" y="217"/>
                  </a:lnTo>
                  <a:lnTo>
                    <a:pt x="151" y="219"/>
                  </a:lnTo>
                  <a:lnTo>
                    <a:pt x="158" y="221"/>
                  </a:lnTo>
                  <a:lnTo>
                    <a:pt x="168" y="221"/>
                  </a:lnTo>
                  <a:lnTo>
                    <a:pt x="179" y="221"/>
                  </a:lnTo>
                  <a:lnTo>
                    <a:pt x="189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39"/>
            <p:cNvSpPr>
              <a:spLocks/>
            </p:cNvSpPr>
            <p:nvPr/>
          </p:nvSpPr>
          <p:spPr bwMode="auto">
            <a:xfrm>
              <a:off x="3822" y="2647"/>
              <a:ext cx="69" cy="41"/>
            </a:xfrm>
            <a:custGeom>
              <a:avLst/>
              <a:gdLst>
                <a:gd name="T0" fmla="*/ 5 w 137"/>
                <a:gd name="T1" fmla="*/ 5 h 82"/>
                <a:gd name="T2" fmla="*/ 5 w 137"/>
                <a:gd name="T3" fmla="*/ 5 h 82"/>
                <a:gd name="T4" fmla="*/ 6 w 137"/>
                <a:gd name="T5" fmla="*/ 5 h 82"/>
                <a:gd name="T6" fmla="*/ 6 w 137"/>
                <a:gd name="T7" fmla="*/ 5 h 82"/>
                <a:gd name="T8" fmla="*/ 6 w 137"/>
                <a:gd name="T9" fmla="*/ 5 h 82"/>
                <a:gd name="T10" fmla="*/ 7 w 137"/>
                <a:gd name="T11" fmla="*/ 5 h 82"/>
                <a:gd name="T12" fmla="*/ 8 w 137"/>
                <a:gd name="T13" fmla="*/ 5 h 82"/>
                <a:gd name="T14" fmla="*/ 8 w 137"/>
                <a:gd name="T15" fmla="*/ 4 h 82"/>
                <a:gd name="T16" fmla="*/ 9 w 137"/>
                <a:gd name="T17" fmla="*/ 3 h 82"/>
                <a:gd name="T18" fmla="*/ 9 w 137"/>
                <a:gd name="T19" fmla="*/ 3 h 82"/>
                <a:gd name="T20" fmla="*/ 9 w 137"/>
                <a:gd name="T21" fmla="*/ 3 h 82"/>
                <a:gd name="T22" fmla="*/ 9 w 137"/>
                <a:gd name="T23" fmla="*/ 2 h 82"/>
                <a:gd name="T24" fmla="*/ 9 w 137"/>
                <a:gd name="T25" fmla="*/ 2 h 82"/>
                <a:gd name="T26" fmla="*/ 8 w 137"/>
                <a:gd name="T27" fmla="*/ 1 h 82"/>
                <a:gd name="T28" fmla="*/ 8 w 137"/>
                <a:gd name="T29" fmla="*/ 1 h 82"/>
                <a:gd name="T30" fmla="*/ 7 w 137"/>
                <a:gd name="T31" fmla="*/ 1 h 82"/>
                <a:gd name="T32" fmla="*/ 6 w 137"/>
                <a:gd name="T33" fmla="*/ 1 h 82"/>
                <a:gd name="T34" fmla="*/ 6 w 137"/>
                <a:gd name="T35" fmla="*/ 0 h 82"/>
                <a:gd name="T36" fmla="*/ 6 w 137"/>
                <a:gd name="T37" fmla="*/ 0 h 82"/>
                <a:gd name="T38" fmla="*/ 5 w 137"/>
                <a:gd name="T39" fmla="*/ 0 h 82"/>
                <a:gd name="T40" fmla="*/ 5 w 137"/>
                <a:gd name="T41" fmla="*/ 0 h 82"/>
                <a:gd name="T42" fmla="*/ 4 w 137"/>
                <a:gd name="T43" fmla="*/ 0 h 82"/>
                <a:gd name="T44" fmla="*/ 4 w 137"/>
                <a:gd name="T45" fmla="*/ 0 h 82"/>
                <a:gd name="T46" fmla="*/ 3 w 137"/>
                <a:gd name="T47" fmla="*/ 0 h 82"/>
                <a:gd name="T48" fmla="*/ 3 w 137"/>
                <a:gd name="T49" fmla="*/ 1 h 82"/>
                <a:gd name="T50" fmla="*/ 2 w 137"/>
                <a:gd name="T51" fmla="*/ 1 h 82"/>
                <a:gd name="T52" fmla="*/ 2 w 137"/>
                <a:gd name="T53" fmla="*/ 1 h 82"/>
                <a:gd name="T54" fmla="*/ 1 w 137"/>
                <a:gd name="T55" fmla="*/ 1 h 82"/>
                <a:gd name="T56" fmla="*/ 1 w 137"/>
                <a:gd name="T57" fmla="*/ 2 h 82"/>
                <a:gd name="T58" fmla="*/ 0 w 137"/>
                <a:gd name="T59" fmla="*/ 2 h 82"/>
                <a:gd name="T60" fmla="*/ 0 w 137"/>
                <a:gd name="T61" fmla="*/ 3 h 82"/>
                <a:gd name="T62" fmla="*/ 0 w 137"/>
                <a:gd name="T63" fmla="*/ 3 h 82"/>
                <a:gd name="T64" fmla="*/ 1 w 137"/>
                <a:gd name="T65" fmla="*/ 3 h 82"/>
                <a:gd name="T66" fmla="*/ 1 w 137"/>
                <a:gd name="T67" fmla="*/ 4 h 82"/>
                <a:gd name="T68" fmla="*/ 2 w 137"/>
                <a:gd name="T69" fmla="*/ 5 h 82"/>
                <a:gd name="T70" fmla="*/ 2 w 137"/>
                <a:gd name="T71" fmla="*/ 5 h 82"/>
                <a:gd name="T72" fmla="*/ 3 w 137"/>
                <a:gd name="T73" fmla="*/ 5 h 82"/>
                <a:gd name="T74" fmla="*/ 3 w 137"/>
                <a:gd name="T75" fmla="*/ 5 h 82"/>
                <a:gd name="T76" fmla="*/ 4 w 137"/>
                <a:gd name="T77" fmla="*/ 5 h 82"/>
                <a:gd name="T78" fmla="*/ 4 w 137"/>
                <a:gd name="T79" fmla="*/ 5 h 82"/>
                <a:gd name="T80" fmla="*/ 5 w 137"/>
                <a:gd name="T81" fmla="*/ 5 h 82"/>
                <a:gd name="T82" fmla="*/ 5 w 137"/>
                <a:gd name="T83" fmla="*/ 5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7"/>
                <a:gd name="T127" fmla="*/ 0 h 82"/>
                <a:gd name="T128" fmla="*/ 137 w 137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7" h="82">
                  <a:moveTo>
                    <a:pt x="68" y="82"/>
                  </a:moveTo>
                  <a:lnTo>
                    <a:pt x="74" y="80"/>
                  </a:lnTo>
                  <a:lnTo>
                    <a:pt x="81" y="80"/>
                  </a:lnTo>
                  <a:lnTo>
                    <a:pt x="87" y="78"/>
                  </a:lnTo>
                  <a:lnTo>
                    <a:pt x="95" y="78"/>
                  </a:lnTo>
                  <a:lnTo>
                    <a:pt x="106" y="72"/>
                  </a:lnTo>
                  <a:lnTo>
                    <a:pt x="116" y="69"/>
                  </a:lnTo>
                  <a:lnTo>
                    <a:pt x="125" y="61"/>
                  </a:lnTo>
                  <a:lnTo>
                    <a:pt x="131" y="55"/>
                  </a:lnTo>
                  <a:lnTo>
                    <a:pt x="135" y="48"/>
                  </a:lnTo>
                  <a:lnTo>
                    <a:pt x="137" y="40"/>
                  </a:lnTo>
                  <a:lnTo>
                    <a:pt x="135" y="31"/>
                  </a:lnTo>
                  <a:lnTo>
                    <a:pt x="131" y="23"/>
                  </a:lnTo>
                  <a:lnTo>
                    <a:pt x="125" y="15"/>
                  </a:lnTo>
                  <a:lnTo>
                    <a:pt x="116" y="12"/>
                  </a:lnTo>
                  <a:lnTo>
                    <a:pt x="106" y="6"/>
                  </a:lnTo>
                  <a:lnTo>
                    <a:pt x="95" y="2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2"/>
                  </a:lnTo>
                  <a:lnTo>
                    <a:pt x="28" y="6"/>
                  </a:lnTo>
                  <a:lnTo>
                    <a:pt x="19" y="12"/>
                  </a:lnTo>
                  <a:lnTo>
                    <a:pt x="9" y="15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3" y="55"/>
                  </a:lnTo>
                  <a:lnTo>
                    <a:pt x="9" y="61"/>
                  </a:lnTo>
                  <a:lnTo>
                    <a:pt x="19" y="69"/>
                  </a:lnTo>
                  <a:lnTo>
                    <a:pt x="28" y="72"/>
                  </a:lnTo>
                  <a:lnTo>
                    <a:pt x="41" y="78"/>
                  </a:lnTo>
                  <a:lnTo>
                    <a:pt x="47" y="78"/>
                  </a:lnTo>
                  <a:lnTo>
                    <a:pt x="53" y="80"/>
                  </a:lnTo>
                  <a:lnTo>
                    <a:pt x="60" y="80"/>
                  </a:lnTo>
                  <a:lnTo>
                    <a:pt x="68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40"/>
            <p:cNvSpPr>
              <a:spLocks/>
            </p:cNvSpPr>
            <p:nvPr/>
          </p:nvSpPr>
          <p:spPr bwMode="auto">
            <a:xfrm>
              <a:off x="3704" y="2480"/>
              <a:ext cx="120" cy="72"/>
            </a:xfrm>
            <a:custGeom>
              <a:avLst/>
              <a:gdLst>
                <a:gd name="T0" fmla="*/ 9 w 239"/>
                <a:gd name="T1" fmla="*/ 9 h 144"/>
                <a:gd name="T2" fmla="*/ 10 w 239"/>
                <a:gd name="T3" fmla="*/ 9 h 144"/>
                <a:gd name="T4" fmla="*/ 12 w 239"/>
                <a:gd name="T5" fmla="*/ 9 h 144"/>
                <a:gd name="T6" fmla="*/ 13 w 239"/>
                <a:gd name="T7" fmla="*/ 8 h 144"/>
                <a:gd name="T8" fmla="*/ 14 w 239"/>
                <a:gd name="T9" fmla="*/ 7 h 144"/>
                <a:gd name="T10" fmla="*/ 14 w 239"/>
                <a:gd name="T11" fmla="*/ 7 h 144"/>
                <a:gd name="T12" fmla="*/ 15 w 239"/>
                <a:gd name="T13" fmla="*/ 6 h 144"/>
                <a:gd name="T14" fmla="*/ 15 w 239"/>
                <a:gd name="T15" fmla="*/ 5 h 144"/>
                <a:gd name="T16" fmla="*/ 15 w 239"/>
                <a:gd name="T17" fmla="*/ 4 h 144"/>
                <a:gd name="T18" fmla="*/ 15 w 239"/>
                <a:gd name="T19" fmla="*/ 3 h 144"/>
                <a:gd name="T20" fmla="*/ 14 w 239"/>
                <a:gd name="T21" fmla="*/ 3 h 144"/>
                <a:gd name="T22" fmla="*/ 14 w 239"/>
                <a:gd name="T23" fmla="*/ 2 h 144"/>
                <a:gd name="T24" fmla="*/ 13 w 239"/>
                <a:gd name="T25" fmla="*/ 1 h 144"/>
                <a:gd name="T26" fmla="*/ 12 w 239"/>
                <a:gd name="T27" fmla="*/ 1 h 144"/>
                <a:gd name="T28" fmla="*/ 10 w 239"/>
                <a:gd name="T29" fmla="*/ 1 h 144"/>
                <a:gd name="T30" fmla="*/ 9 w 239"/>
                <a:gd name="T31" fmla="*/ 0 h 144"/>
                <a:gd name="T32" fmla="*/ 7 w 239"/>
                <a:gd name="T33" fmla="*/ 0 h 144"/>
                <a:gd name="T34" fmla="*/ 7 w 239"/>
                <a:gd name="T35" fmla="*/ 0 h 144"/>
                <a:gd name="T36" fmla="*/ 6 w 239"/>
                <a:gd name="T37" fmla="*/ 1 h 144"/>
                <a:gd name="T38" fmla="*/ 4 w 239"/>
                <a:gd name="T39" fmla="*/ 1 h 144"/>
                <a:gd name="T40" fmla="*/ 3 w 239"/>
                <a:gd name="T41" fmla="*/ 1 h 144"/>
                <a:gd name="T42" fmla="*/ 2 w 239"/>
                <a:gd name="T43" fmla="*/ 2 h 144"/>
                <a:gd name="T44" fmla="*/ 1 w 239"/>
                <a:gd name="T45" fmla="*/ 3 h 144"/>
                <a:gd name="T46" fmla="*/ 1 w 239"/>
                <a:gd name="T47" fmla="*/ 3 h 144"/>
                <a:gd name="T48" fmla="*/ 0 w 239"/>
                <a:gd name="T49" fmla="*/ 4 h 144"/>
                <a:gd name="T50" fmla="*/ 0 w 239"/>
                <a:gd name="T51" fmla="*/ 5 h 144"/>
                <a:gd name="T52" fmla="*/ 1 w 239"/>
                <a:gd name="T53" fmla="*/ 6 h 144"/>
                <a:gd name="T54" fmla="*/ 1 w 239"/>
                <a:gd name="T55" fmla="*/ 7 h 144"/>
                <a:gd name="T56" fmla="*/ 2 w 239"/>
                <a:gd name="T57" fmla="*/ 7 h 144"/>
                <a:gd name="T58" fmla="*/ 3 w 239"/>
                <a:gd name="T59" fmla="*/ 8 h 144"/>
                <a:gd name="T60" fmla="*/ 4 w 239"/>
                <a:gd name="T61" fmla="*/ 9 h 144"/>
                <a:gd name="T62" fmla="*/ 6 w 239"/>
                <a:gd name="T63" fmla="*/ 9 h 144"/>
                <a:gd name="T64" fmla="*/ 7 w 239"/>
                <a:gd name="T65" fmla="*/ 9 h 144"/>
                <a:gd name="T66" fmla="*/ 7 w 239"/>
                <a:gd name="T67" fmla="*/ 9 h 144"/>
                <a:gd name="T68" fmla="*/ 8 w 239"/>
                <a:gd name="T69" fmla="*/ 9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9"/>
                <a:gd name="T106" fmla="*/ 0 h 144"/>
                <a:gd name="T107" fmla="*/ 239 w 239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9" h="144">
                  <a:moveTo>
                    <a:pt x="120" y="144"/>
                  </a:moveTo>
                  <a:lnTo>
                    <a:pt x="131" y="142"/>
                  </a:lnTo>
                  <a:lnTo>
                    <a:pt x="143" y="140"/>
                  </a:lnTo>
                  <a:lnTo>
                    <a:pt x="154" y="138"/>
                  </a:lnTo>
                  <a:lnTo>
                    <a:pt x="165" y="138"/>
                  </a:lnTo>
                  <a:lnTo>
                    <a:pt x="177" y="133"/>
                  </a:lnTo>
                  <a:lnTo>
                    <a:pt x="186" y="129"/>
                  </a:lnTo>
                  <a:lnTo>
                    <a:pt x="196" y="125"/>
                  </a:lnTo>
                  <a:lnTo>
                    <a:pt x="205" y="121"/>
                  </a:lnTo>
                  <a:lnTo>
                    <a:pt x="211" y="116"/>
                  </a:lnTo>
                  <a:lnTo>
                    <a:pt x="219" y="110"/>
                  </a:lnTo>
                  <a:lnTo>
                    <a:pt x="222" y="104"/>
                  </a:lnTo>
                  <a:lnTo>
                    <a:pt x="228" y="98"/>
                  </a:lnTo>
                  <a:lnTo>
                    <a:pt x="232" y="91"/>
                  </a:lnTo>
                  <a:lnTo>
                    <a:pt x="236" y="85"/>
                  </a:lnTo>
                  <a:lnTo>
                    <a:pt x="238" y="78"/>
                  </a:lnTo>
                  <a:lnTo>
                    <a:pt x="239" y="72"/>
                  </a:lnTo>
                  <a:lnTo>
                    <a:pt x="238" y="62"/>
                  </a:lnTo>
                  <a:lnTo>
                    <a:pt x="236" y="57"/>
                  </a:lnTo>
                  <a:lnTo>
                    <a:pt x="232" y="49"/>
                  </a:lnTo>
                  <a:lnTo>
                    <a:pt x="228" y="41"/>
                  </a:lnTo>
                  <a:lnTo>
                    <a:pt x="222" y="36"/>
                  </a:lnTo>
                  <a:lnTo>
                    <a:pt x="219" y="30"/>
                  </a:lnTo>
                  <a:lnTo>
                    <a:pt x="211" y="24"/>
                  </a:lnTo>
                  <a:lnTo>
                    <a:pt x="205" y="20"/>
                  </a:lnTo>
                  <a:lnTo>
                    <a:pt x="196" y="15"/>
                  </a:lnTo>
                  <a:lnTo>
                    <a:pt x="186" y="11"/>
                  </a:lnTo>
                  <a:lnTo>
                    <a:pt x="177" y="7"/>
                  </a:lnTo>
                  <a:lnTo>
                    <a:pt x="165" y="5"/>
                  </a:lnTo>
                  <a:lnTo>
                    <a:pt x="154" y="1"/>
                  </a:lnTo>
                  <a:lnTo>
                    <a:pt x="143" y="0"/>
                  </a:lnTo>
                  <a:lnTo>
                    <a:pt x="131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5" y="0"/>
                  </a:lnTo>
                  <a:lnTo>
                    <a:pt x="84" y="1"/>
                  </a:lnTo>
                  <a:lnTo>
                    <a:pt x="72" y="5"/>
                  </a:lnTo>
                  <a:lnTo>
                    <a:pt x="61" y="7"/>
                  </a:lnTo>
                  <a:lnTo>
                    <a:pt x="51" y="11"/>
                  </a:lnTo>
                  <a:lnTo>
                    <a:pt x="42" y="15"/>
                  </a:lnTo>
                  <a:lnTo>
                    <a:pt x="34" y="20"/>
                  </a:lnTo>
                  <a:lnTo>
                    <a:pt x="25" y="24"/>
                  </a:lnTo>
                  <a:lnTo>
                    <a:pt x="21" y="30"/>
                  </a:lnTo>
                  <a:lnTo>
                    <a:pt x="13" y="36"/>
                  </a:lnTo>
                  <a:lnTo>
                    <a:pt x="9" y="41"/>
                  </a:lnTo>
                  <a:lnTo>
                    <a:pt x="4" y="49"/>
                  </a:lnTo>
                  <a:lnTo>
                    <a:pt x="2" y="57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2" y="85"/>
                  </a:lnTo>
                  <a:lnTo>
                    <a:pt x="4" y="91"/>
                  </a:lnTo>
                  <a:lnTo>
                    <a:pt x="9" y="98"/>
                  </a:lnTo>
                  <a:lnTo>
                    <a:pt x="13" y="104"/>
                  </a:lnTo>
                  <a:lnTo>
                    <a:pt x="21" y="110"/>
                  </a:lnTo>
                  <a:lnTo>
                    <a:pt x="25" y="116"/>
                  </a:lnTo>
                  <a:lnTo>
                    <a:pt x="34" y="121"/>
                  </a:lnTo>
                  <a:lnTo>
                    <a:pt x="42" y="125"/>
                  </a:lnTo>
                  <a:lnTo>
                    <a:pt x="51" y="129"/>
                  </a:lnTo>
                  <a:lnTo>
                    <a:pt x="61" y="133"/>
                  </a:lnTo>
                  <a:lnTo>
                    <a:pt x="72" y="138"/>
                  </a:lnTo>
                  <a:lnTo>
                    <a:pt x="84" y="138"/>
                  </a:lnTo>
                  <a:lnTo>
                    <a:pt x="95" y="140"/>
                  </a:lnTo>
                  <a:lnTo>
                    <a:pt x="101" y="140"/>
                  </a:lnTo>
                  <a:lnTo>
                    <a:pt x="106" y="142"/>
                  </a:lnTo>
                  <a:lnTo>
                    <a:pt x="112" y="142"/>
                  </a:lnTo>
                  <a:lnTo>
                    <a:pt x="120" y="1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9" name="Text Box 458"/>
          <p:cNvSpPr txBox="1">
            <a:spLocks noChangeArrowheads="1"/>
          </p:cNvSpPr>
          <p:nvPr/>
        </p:nvSpPr>
        <p:spPr bwMode="auto">
          <a:xfrm>
            <a:off x="5801636" y="3157538"/>
            <a:ext cx="1589763" cy="5561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기업정보 데이터를</a:t>
            </a:r>
            <a:r>
              <a:rPr lang="en-US" altLang="ko-KR" sz="1000" dirty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1000" dirty="0" smtClean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000" dirty="0" smtClean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우리회사 시스템과  쉽게 연계할 </a:t>
            </a:r>
            <a:r>
              <a:rPr lang="ko-KR" altLang="en-US" sz="1000" dirty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수 있을까</a:t>
            </a:r>
            <a:r>
              <a:rPr lang="en-US" altLang="ko-KR" sz="1000" dirty="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3090" name="Rectangle 459"/>
          <p:cNvSpPr>
            <a:spLocks noChangeArrowheads="1"/>
          </p:cNvSpPr>
          <p:nvPr/>
        </p:nvSpPr>
        <p:spPr bwMode="auto">
          <a:xfrm>
            <a:off x="7809634" y="4708525"/>
            <a:ext cx="966931" cy="276999"/>
          </a:xfrm>
          <a:prstGeom prst="rect">
            <a:avLst/>
          </a:prstGeom>
          <a:noFill/>
          <a:ln w="25400" algn="ctr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1200" b="1" dirty="0" err="1">
                <a:solidFill>
                  <a:schemeClr val="tx1"/>
                </a:solidFill>
                <a:latin typeface="가는각진제목체" pitchFamily="18" charset="-127"/>
              </a:rPr>
              <a:t>고객사</a:t>
            </a:r>
            <a:r>
              <a:rPr lang="ko-KR" altLang="en-US" sz="1200" b="1" dirty="0">
                <a:solidFill>
                  <a:schemeClr val="tx1"/>
                </a:solidFill>
                <a:latin typeface="가는각진제목체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가는각진제목체" pitchFamily="18" charset="-127"/>
              </a:rPr>
              <a:t>시스템</a:t>
            </a:r>
            <a:endParaRPr lang="ko-KR" altLang="en-US" sz="1200" b="1" dirty="0">
              <a:solidFill>
                <a:schemeClr val="tx1"/>
              </a:solidFill>
              <a:latin typeface="가는각진제목체" pitchFamily="18" charset="-127"/>
            </a:endParaRPr>
          </a:p>
        </p:txBody>
      </p:sp>
      <p:sp>
        <p:nvSpPr>
          <p:cNvPr id="2" name="Rectangle 464"/>
          <p:cNvSpPr>
            <a:spLocks noChangeArrowheads="1"/>
          </p:cNvSpPr>
          <p:nvPr/>
        </p:nvSpPr>
        <p:spPr bwMode="auto">
          <a:xfrm>
            <a:off x="534987" y="3543300"/>
            <a:ext cx="212725" cy="1536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0">
              <a:spcBef>
                <a:spcPct val="0"/>
              </a:spcBef>
            </a:pPr>
            <a:r>
              <a:rPr kumimoji="0" lang="en-US" altLang="ko-KR" b="1">
                <a:solidFill>
                  <a:srgbClr val="FFFFFF"/>
                </a:solidFill>
                <a:latin typeface="휴먼엑스포" pitchFamily="18" charset="-127"/>
                <a:ea typeface="휴먼엑스포" pitchFamily="18" charset="-127"/>
              </a:rPr>
              <a:t>K</a:t>
            </a:r>
          </a:p>
          <a:p>
            <a:pPr algn="ctr" latinLnBrk="0">
              <a:spcBef>
                <a:spcPct val="0"/>
              </a:spcBef>
            </a:pPr>
            <a:endParaRPr kumimoji="0" lang="en-US" altLang="ko-KR" b="1">
              <a:solidFill>
                <a:srgbClr val="FFFF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 latinLnBrk="0">
              <a:spcBef>
                <a:spcPct val="0"/>
              </a:spcBef>
            </a:pPr>
            <a:r>
              <a:rPr kumimoji="0" lang="en-US" altLang="ko-KR" b="1">
                <a:solidFill>
                  <a:srgbClr val="FFFFFF"/>
                </a:solidFill>
                <a:latin typeface="휴먼엑스포" pitchFamily="18" charset="-127"/>
                <a:ea typeface="휴먼엑스포" pitchFamily="18" charset="-127"/>
              </a:rPr>
              <a:t>E</a:t>
            </a:r>
          </a:p>
          <a:p>
            <a:pPr algn="ctr" latinLnBrk="0">
              <a:spcBef>
                <a:spcPct val="0"/>
              </a:spcBef>
            </a:pPr>
            <a:endParaRPr kumimoji="0" lang="en-US" altLang="ko-KR" b="1">
              <a:solidFill>
                <a:srgbClr val="FFFF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 latinLnBrk="0">
              <a:spcBef>
                <a:spcPct val="0"/>
              </a:spcBef>
            </a:pPr>
            <a:r>
              <a:rPr kumimoji="0" lang="en-US" altLang="ko-KR" b="1">
                <a:solidFill>
                  <a:srgbClr val="FFFFFF"/>
                </a:solidFill>
                <a:latin typeface="휴먼엑스포" pitchFamily="18" charset="-127"/>
                <a:ea typeface="휴먼엑스포" pitchFamily="18" charset="-127"/>
              </a:rPr>
              <a:t>D</a:t>
            </a:r>
          </a:p>
        </p:txBody>
      </p:sp>
      <p:sp>
        <p:nvSpPr>
          <p:cNvPr id="3" name="Rectangle 465"/>
          <p:cNvSpPr>
            <a:spLocks noChangeArrowheads="1"/>
          </p:cNvSpPr>
          <p:nvPr/>
        </p:nvSpPr>
        <p:spPr bwMode="auto">
          <a:xfrm>
            <a:off x="9132888" y="3543300"/>
            <a:ext cx="212724" cy="1536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latinLnBrk="0">
              <a:spcBef>
                <a:spcPct val="0"/>
              </a:spcBef>
              <a:defRPr/>
            </a:pPr>
            <a:r>
              <a:rPr kumimoji="0" lang="ko-KR" altLang="en-US" b="1" dirty="0">
                <a:latin typeface="휴먼엑스포" pitchFamily="18" charset="-127"/>
                <a:ea typeface="휴먼엑스포" pitchFamily="18" charset="-127"/>
              </a:rPr>
              <a:t>고</a:t>
            </a:r>
          </a:p>
          <a:p>
            <a:pPr algn="ctr" latinLnBrk="0">
              <a:spcBef>
                <a:spcPct val="0"/>
              </a:spcBef>
              <a:defRPr/>
            </a:pPr>
            <a:endParaRPr kumimoji="0" lang="ko-KR" altLang="en-US" b="1" dirty="0">
              <a:latin typeface="휴먼엑스포" pitchFamily="18" charset="-127"/>
              <a:ea typeface="휴먼엑스포" pitchFamily="18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kumimoji="0" lang="ko-KR" altLang="en-US" b="1" dirty="0">
                <a:latin typeface="휴먼엑스포" pitchFamily="18" charset="-127"/>
                <a:ea typeface="휴먼엑스포" pitchFamily="18" charset="-127"/>
              </a:rPr>
              <a:t>객</a:t>
            </a:r>
          </a:p>
          <a:p>
            <a:pPr algn="ctr" latinLnBrk="0">
              <a:spcBef>
                <a:spcPct val="0"/>
              </a:spcBef>
              <a:defRPr/>
            </a:pPr>
            <a:endParaRPr kumimoji="0" lang="ko-KR" altLang="en-US" b="1" dirty="0">
              <a:latin typeface="휴먼엑스포" pitchFamily="18" charset="-127"/>
              <a:ea typeface="휴먼엑스포" pitchFamily="18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kumimoji="0" lang="ko-KR" altLang="en-US" b="1" dirty="0">
                <a:latin typeface="휴먼엑스포" pitchFamily="18" charset="-127"/>
                <a:ea typeface="휴먼엑스포" pitchFamily="18" charset="-127"/>
              </a:rPr>
              <a:t>사</a:t>
            </a:r>
          </a:p>
        </p:txBody>
      </p:sp>
      <p:grpSp>
        <p:nvGrpSpPr>
          <p:cNvPr id="3097" name="Group 466"/>
          <p:cNvGrpSpPr>
            <a:grpSpLocks/>
          </p:cNvGrpSpPr>
          <p:nvPr/>
        </p:nvGrpSpPr>
        <p:grpSpPr bwMode="auto">
          <a:xfrm rot="7594276">
            <a:off x="6475413" y="4108450"/>
            <a:ext cx="1481138" cy="484187"/>
            <a:chOff x="2292" y="2535"/>
            <a:chExt cx="1032" cy="237"/>
          </a:xfrm>
        </p:grpSpPr>
        <p:sp>
          <p:nvSpPr>
            <p:cNvPr id="3103" name="Freeform 467"/>
            <p:cNvSpPr>
              <a:spLocks/>
            </p:cNvSpPr>
            <p:nvPr/>
          </p:nvSpPr>
          <p:spPr bwMode="auto">
            <a:xfrm>
              <a:off x="2314" y="2535"/>
              <a:ext cx="1010" cy="205"/>
            </a:xfrm>
            <a:custGeom>
              <a:avLst/>
              <a:gdLst>
                <a:gd name="T0" fmla="*/ 0 w 1010"/>
                <a:gd name="T1" fmla="*/ 204 h 205"/>
                <a:gd name="T2" fmla="*/ 469 w 1010"/>
                <a:gd name="T3" fmla="*/ 182 h 205"/>
                <a:gd name="T4" fmla="*/ 446 w 1010"/>
                <a:gd name="T5" fmla="*/ 37 h 205"/>
                <a:gd name="T6" fmla="*/ 1009 w 1010"/>
                <a:gd name="T7" fmla="*/ 20 h 205"/>
                <a:gd name="T8" fmla="*/ 410 w 1010"/>
                <a:gd name="T9" fmla="*/ 0 h 205"/>
                <a:gd name="T10" fmla="*/ 432 w 1010"/>
                <a:gd name="T11" fmla="*/ 155 h 205"/>
                <a:gd name="T12" fmla="*/ 0 w 1010"/>
                <a:gd name="T13" fmla="*/ 204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205"/>
                <a:gd name="T23" fmla="*/ 1010 w 1010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205">
                  <a:moveTo>
                    <a:pt x="0" y="204"/>
                  </a:moveTo>
                  <a:lnTo>
                    <a:pt x="469" y="182"/>
                  </a:lnTo>
                  <a:lnTo>
                    <a:pt x="446" y="37"/>
                  </a:lnTo>
                  <a:lnTo>
                    <a:pt x="1009" y="20"/>
                  </a:lnTo>
                  <a:lnTo>
                    <a:pt x="410" y="0"/>
                  </a:lnTo>
                  <a:lnTo>
                    <a:pt x="432" y="155"/>
                  </a:lnTo>
                  <a:lnTo>
                    <a:pt x="0" y="204"/>
                  </a:lnTo>
                </a:path>
              </a:pathLst>
            </a:custGeom>
            <a:solidFill>
              <a:srgbClr val="FFCC99"/>
            </a:solidFill>
            <a:ln w="12700" cap="rnd">
              <a:noFill/>
              <a:round/>
              <a:headEnd/>
              <a:tailEnd/>
            </a:ln>
          </p:spPr>
          <p:txBody>
            <a:bodyPr rot="10800000" vert="eaVert"/>
            <a:lstStyle/>
            <a:p>
              <a:endParaRPr lang="ko-KR" altLang="en-US"/>
            </a:p>
          </p:txBody>
        </p:sp>
        <p:sp>
          <p:nvSpPr>
            <p:cNvPr id="3104" name="Freeform 468"/>
            <p:cNvSpPr>
              <a:spLocks/>
            </p:cNvSpPr>
            <p:nvPr/>
          </p:nvSpPr>
          <p:spPr bwMode="auto">
            <a:xfrm>
              <a:off x="2314" y="2535"/>
              <a:ext cx="1010" cy="205"/>
            </a:xfrm>
            <a:custGeom>
              <a:avLst/>
              <a:gdLst>
                <a:gd name="T0" fmla="*/ 0 w 1010"/>
                <a:gd name="T1" fmla="*/ 204 h 205"/>
                <a:gd name="T2" fmla="*/ 469 w 1010"/>
                <a:gd name="T3" fmla="*/ 182 h 205"/>
                <a:gd name="T4" fmla="*/ 446 w 1010"/>
                <a:gd name="T5" fmla="*/ 37 h 205"/>
                <a:gd name="T6" fmla="*/ 1009 w 1010"/>
                <a:gd name="T7" fmla="*/ 20 h 205"/>
                <a:gd name="T8" fmla="*/ 410 w 1010"/>
                <a:gd name="T9" fmla="*/ 0 h 205"/>
                <a:gd name="T10" fmla="*/ 432 w 1010"/>
                <a:gd name="T11" fmla="*/ 155 h 205"/>
                <a:gd name="T12" fmla="*/ 0 w 1010"/>
                <a:gd name="T13" fmla="*/ 204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10"/>
                <a:gd name="T22" fmla="*/ 0 h 205"/>
                <a:gd name="T23" fmla="*/ 1010 w 1010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10" h="205">
                  <a:moveTo>
                    <a:pt x="0" y="204"/>
                  </a:moveTo>
                  <a:lnTo>
                    <a:pt x="469" y="182"/>
                  </a:lnTo>
                  <a:lnTo>
                    <a:pt x="446" y="37"/>
                  </a:lnTo>
                  <a:lnTo>
                    <a:pt x="1009" y="20"/>
                  </a:lnTo>
                  <a:lnTo>
                    <a:pt x="410" y="0"/>
                  </a:lnTo>
                  <a:lnTo>
                    <a:pt x="432" y="155"/>
                  </a:lnTo>
                  <a:lnTo>
                    <a:pt x="0" y="204"/>
                  </a:lnTo>
                </a:path>
              </a:pathLst>
            </a:custGeom>
            <a:noFill/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endParaRPr lang="ko-KR" altLang="en-US"/>
            </a:p>
          </p:txBody>
        </p:sp>
        <p:sp>
          <p:nvSpPr>
            <p:cNvPr id="3105" name="Freeform 469"/>
            <p:cNvSpPr>
              <a:spLocks/>
            </p:cNvSpPr>
            <p:nvPr/>
          </p:nvSpPr>
          <p:spPr bwMode="auto">
            <a:xfrm>
              <a:off x="2292" y="2555"/>
              <a:ext cx="1000" cy="217"/>
            </a:xfrm>
            <a:custGeom>
              <a:avLst/>
              <a:gdLst>
                <a:gd name="T0" fmla="*/ 0 w 1000"/>
                <a:gd name="T1" fmla="*/ 216 h 217"/>
                <a:gd name="T2" fmla="*/ 469 w 1000"/>
                <a:gd name="T3" fmla="*/ 194 h 217"/>
                <a:gd name="T4" fmla="*/ 445 w 1000"/>
                <a:gd name="T5" fmla="*/ 52 h 217"/>
                <a:gd name="T6" fmla="*/ 999 w 1000"/>
                <a:gd name="T7" fmla="*/ 30 h 217"/>
                <a:gd name="T8" fmla="*/ 414 w 1000"/>
                <a:gd name="T9" fmla="*/ 0 h 217"/>
                <a:gd name="T10" fmla="*/ 435 w 1000"/>
                <a:gd name="T11" fmla="*/ 157 h 217"/>
                <a:gd name="T12" fmla="*/ 0 w 1000"/>
                <a:gd name="T13" fmla="*/ 216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"/>
                <a:gd name="T22" fmla="*/ 0 h 217"/>
                <a:gd name="T23" fmla="*/ 1000 w 1000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" h="217">
                  <a:moveTo>
                    <a:pt x="0" y="216"/>
                  </a:moveTo>
                  <a:lnTo>
                    <a:pt x="469" y="194"/>
                  </a:lnTo>
                  <a:lnTo>
                    <a:pt x="445" y="52"/>
                  </a:lnTo>
                  <a:lnTo>
                    <a:pt x="999" y="30"/>
                  </a:lnTo>
                  <a:lnTo>
                    <a:pt x="414" y="0"/>
                  </a:lnTo>
                  <a:lnTo>
                    <a:pt x="435" y="157"/>
                  </a:lnTo>
                  <a:lnTo>
                    <a:pt x="0" y="216"/>
                  </a:lnTo>
                </a:path>
              </a:pathLst>
            </a:custGeom>
            <a:solidFill>
              <a:srgbClr val="B57045"/>
            </a:solidFill>
            <a:ln w="12700" cap="rnd">
              <a:noFill/>
              <a:round/>
              <a:headEnd/>
              <a:tailEnd/>
            </a:ln>
          </p:spPr>
          <p:txBody>
            <a:bodyPr rot="10800000" vert="eaVert"/>
            <a:lstStyle/>
            <a:p>
              <a:endParaRPr lang="ko-KR" altLang="en-US"/>
            </a:p>
          </p:txBody>
        </p:sp>
        <p:sp>
          <p:nvSpPr>
            <p:cNvPr id="3106" name="Freeform 470"/>
            <p:cNvSpPr>
              <a:spLocks/>
            </p:cNvSpPr>
            <p:nvPr/>
          </p:nvSpPr>
          <p:spPr bwMode="auto">
            <a:xfrm>
              <a:off x="2292" y="2555"/>
              <a:ext cx="1000" cy="217"/>
            </a:xfrm>
            <a:custGeom>
              <a:avLst/>
              <a:gdLst>
                <a:gd name="T0" fmla="*/ 0 w 1000"/>
                <a:gd name="T1" fmla="*/ 216 h 217"/>
                <a:gd name="T2" fmla="*/ 469 w 1000"/>
                <a:gd name="T3" fmla="*/ 194 h 217"/>
                <a:gd name="T4" fmla="*/ 445 w 1000"/>
                <a:gd name="T5" fmla="*/ 52 h 217"/>
                <a:gd name="T6" fmla="*/ 999 w 1000"/>
                <a:gd name="T7" fmla="*/ 30 h 217"/>
                <a:gd name="T8" fmla="*/ 414 w 1000"/>
                <a:gd name="T9" fmla="*/ 0 h 217"/>
                <a:gd name="T10" fmla="*/ 435 w 1000"/>
                <a:gd name="T11" fmla="*/ 157 h 217"/>
                <a:gd name="T12" fmla="*/ 0 w 1000"/>
                <a:gd name="T13" fmla="*/ 216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"/>
                <a:gd name="T22" fmla="*/ 0 h 217"/>
                <a:gd name="T23" fmla="*/ 1000 w 1000"/>
                <a:gd name="T24" fmla="*/ 217 h 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" h="217">
                  <a:moveTo>
                    <a:pt x="0" y="216"/>
                  </a:moveTo>
                  <a:lnTo>
                    <a:pt x="469" y="194"/>
                  </a:lnTo>
                  <a:lnTo>
                    <a:pt x="445" y="52"/>
                  </a:lnTo>
                  <a:lnTo>
                    <a:pt x="999" y="30"/>
                  </a:lnTo>
                  <a:lnTo>
                    <a:pt x="414" y="0"/>
                  </a:lnTo>
                  <a:lnTo>
                    <a:pt x="435" y="157"/>
                  </a:lnTo>
                  <a:lnTo>
                    <a:pt x="0" y="216"/>
                  </a:lnTo>
                </a:path>
              </a:pathLst>
            </a:custGeom>
            <a:solidFill>
              <a:srgbClr val="FF33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/>
            <a:p>
              <a:endParaRPr lang="ko-KR" altLang="en-US"/>
            </a:p>
          </p:txBody>
        </p:sp>
      </p:grpSp>
      <p:grpSp>
        <p:nvGrpSpPr>
          <p:cNvPr id="3098" name="Group 1040"/>
          <p:cNvGrpSpPr>
            <a:grpSpLocks/>
          </p:cNvGrpSpPr>
          <p:nvPr/>
        </p:nvGrpSpPr>
        <p:grpSpPr bwMode="auto">
          <a:xfrm>
            <a:off x="3171825" y="3897313"/>
            <a:ext cx="1500188" cy="1000125"/>
            <a:chOff x="2112" y="1584"/>
            <a:chExt cx="2976" cy="1309"/>
          </a:xfrm>
        </p:grpSpPr>
        <p:pic>
          <p:nvPicPr>
            <p:cNvPr id="3101" name="Picture 1041" descr="internet cloud 75 opac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112" y="1584"/>
              <a:ext cx="2976" cy="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1042"/>
            <p:cNvSpPr txBox="1">
              <a:spLocks noChangeArrowheads="1"/>
            </p:cNvSpPr>
            <p:nvPr/>
          </p:nvSpPr>
          <p:spPr bwMode="auto">
            <a:xfrm>
              <a:off x="2206" y="2353"/>
              <a:ext cx="2740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itchFamily="34" charset="0"/>
                  <a:ea typeface="굴림" pitchFamily="50" charset="-127"/>
                </a:rPr>
                <a:t>Internet</a:t>
              </a:r>
            </a:p>
          </p:txBody>
        </p:sp>
      </p:grpSp>
      <p:pic>
        <p:nvPicPr>
          <p:cNvPr id="3099" name="Picture 52" descr="kling_PDS(good)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64300" y="2198688"/>
            <a:ext cx="27368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0" name="Rectangle 54"/>
          <p:cNvSpPr>
            <a:spLocks noChangeArrowheads="1"/>
          </p:cNvSpPr>
          <p:nvPr/>
        </p:nvSpPr>
        <p:spPr bwMode="auto">
          <a:xfrm>
            <a:off x="488950" y="2116138"/>
            <a:ext cx="5918200" cy="300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i="1" u="sng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rPr>
              <a:t>기업정보 </a:t>
            </a:r>
            <a:r>
              <a:rPr lang="ko-KR" altLang="en-US" i="1" u="sng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rPr>
              <a:t>데이터를  자동으로 전송 </a:t>
            </a:r>
            <a:r>
              <a:rPr lang="en-US" altLang="ko-KR" i="1" u="sng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rPr>
              <a:t>/ </a:t>
            </a:r>
            <a:r>
              <a:rPr lang="ko-KR" altLang="en-US" i="1" u="sng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rPr>
              <a:t>적재하는 서비스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 bwMode="auto">
          <a:xfrm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1" name="AutoShape 8"/>
          <p:cNvSpPr>
            <a:spLocks noChangeArrowheads="1"/>
          </p:cNvSpPr>
          <p:nvPr/>
        </p:nvSpPr>
        <p:spPr bwMode="auto">
          <a:xfrm>
            <a:off x="528638" y="2428875"/>
            <a:ext cx="8847137" cy="2143125"/>
          </a:xfrm>
          <a:prstGeom prst="roundRect">
            <a:avLst>
              <a:gd name="adj" fmla="val 2125"/>
            </a:avLst>
          </a:prstGeom>
          <a:solidFill>
            <a:schemeClr val="bg1">
              <a:alpha val="52156"/>
            </a:schemeClr>
          </a:solidFill>
          <a:ln w="25400" algn="ctr">
            <a:pattFill prst="dkUpDiag">
              <a:fgClr>
                <a:srgbClr val="0099CC"/>
              </a:fgClr>
              <a:bgClr>
                <a:srgbClr val="000099"/>
              </a:bgClr>
            </a:patt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pic>
        <p:nvPicPr>
          <p:cNvPr id="4102" name="Picture 3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1617663"/>
            <a:ext cx="36258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6" descr="큰바아아아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9888" y="731838"/>
            <a:ext cx="66246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4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4429125"/>
            <a:ext cx="36258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43" descr="큰바아아아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1425" y="4857750"/>
            <a:ext cx="742315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2210986" y="879266"/>
            <a:ext cx="542928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dirty="0" smtClean="0">
                <a:ln w="3175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고객의 </a:t>
            </a:r>
            <a:r>
              <a:rPr lang="ko-KR" altLang="en-US" sz="2800" dirty="0">
                <a:ln w="3175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요구사항 발생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6852" y="5143512"/>
            <a:ext cx="6456790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b="1" dirty="0">
                <a:ln w="3175" cmpd="sng">
                  <a:solidFill>
                    <a:srgbClr val="006600"/>
                  </a:solidFill>
                  <a:prstDash val="solid"/>
                </a:ln>
                <a:solidFill>
                  <a:srgbClr val="99FF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고객의 기업정보 수신 편의성 강화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1870" y="1513256"/>
            <a:ext cx="7912920" cy="4616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400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sz="2400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KED</a:t>
            </a:r>
            <a:r>
              <a:rPr lang="ko-KR" altLang="en-US" sz="2400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의 </a:t>
            </a:r>
            <a:r>
              <a:rPr lang="ko-KR" altLang="en-US" sz="2400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정보를 고객사의 구매시스템에서 활용 가능토록</a:t>
            </a:r>
            <a:r>
              <a:rPr lang="en-US" altLang="ko-KR" sz="2400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”</a:t>
            </a:r>
            <a:endParaRPr lang="ko-KR" altLang="en-US" sz="2400" dirty="0">
              <a:ln w="317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09" name="그룹 44"/>
          <p:cNvGrpSpPr>
            <a:grpSpLocks/>
          </p:cNvGrpSpPr>
          <p:nvPr/>
        </p:nvGrpSpPr>
        <p:grpSpPr bwMode="auto">
          <a:xfrm>
            <a:off x="623888" y="2936875"/>
            <a:ext cx="8543925" cy="492125"/>
            <a:chOff x="623914" y="2767695"/>
            <a:chExt cx="8543928" cy="492337"/>
          </a:xfrm>
        </p:grpSpPr>
        <p:sp>
          <p:nvSpPr>
            <p:cNvPr id="6" name="AutoShape 10"/>
            <p:cNvSpPr>
              <a:spLocks noChangeArrowheads="1"/>
            </p:cNvSpPr>
            <p:nvPr/>
          </p:nvSpPr>
          <p:spPr bwMode="auto">
            <a:xfrm>
              <a:off x="3452840" y="2804224"/>
              <a:ext cx="5715002" cy="401810"/>
            </a:xfrm>
            <a:prstGeom prst="roundRect">
              <a:avLst>
                <a:gd name="adj" fmla="val 5278"/>
              </a:avLst>
            </a:prstGeom>
            <a:gradFill rotWithShape="1">
              <a:gsLst>
                <a:gs pos="0">
                  <a:srgbClr val="DFEBFD"/>
                </a:gs>
                <a:gs pos="50000">
                  <a:schemeClr val="bg1"/>
                </a:gs>
                <a:gs pos="100000">
                  <a:srgbClr val="DFEBFD"/>
                </a:gs>
              </a:gsLst>
              <a:lin ang="2700000" scaled="1"/>
            </a:gradFill>
            <a:ln w="9525" algn="ctr">
              <a:solidFill>
                <a:srgbClr val="B4C2EE"/>
              </a:solidFill>
              <a:round/>
              <a:headEnd/>
              <a:tailEnd/>
            </a:ln>
            <a:effectLst>
              <a:prstShdw prst="shdw17" dist="28398" dir="6993903">
                <a:schemeClr val="bg2"/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4124" name="Picture 20" descr="33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3914" y="2767695"/>
              <a:ext cx="2757450" cy="49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5" name="Rectangle 11"/>
            <p:cNvSpPr>
              <a:spLocks noChangeArrowheads="1"/>
            </p:cNvSpPr>
            <p:nvPr/>
          </p:nvSpPr>
          <p:spPr bwMode="auto">
            <a:xfrm>
              <a:off x="3513108" y="2839524"/>
              <a:ext cx="565473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dirty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업무협의에서 실제 서비스 제공에 이르는 업무절차를 기존대비 단축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098647" y="2827359"/>
              <a:ext cx="192552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b="1" spc="50" dirty="0">
                  <a:ln w="12700" cmpd="sng">
                    <a:noFill/>
                    <a:prstDash val="solid"/>
                  </a:ln>
                  <a:solidFill>
                    <a:srgbClr val="336699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프로세스의 단순화</a:t>
              </a:r>
            </a:p>
          </p:txBody>
        </p:sp>
      </p:grpSp>
      <p:grpSp>
        <p:nvGrpSpPr>
          <p:cNvPr id="4110" name="그룹 45"/>
          <p:cNvGrpSpPr>
            <a:grpSpLocks/>
          </p:cNvGrpSpPr>
          <p:nvPr/>
        </p:nvGrpSpPr>
        <p:grpSpPr bwMode="auto">
          <a:xfrm>
            <a:off x="623888" y="3479800"/>
            <a:ext cx="8543925" cy="492125"/>
            <a:chOff x="623914" y="3394559"/>
            <a:chExt cx="8543928" cy="492337"/>
          </a:xfrm>
        </p:grpSpPr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3452840" y="3431088"/>
              <a:ext cx="5715002" cy="401810"/>
            </a:xfrm>
            <a:prstGeom prst="roundRect">
              <a:avLst>
                <a:gd name="adj" fmla="val 5278"/>
              </a:avLst>
            </a:prstGeom>
            <a:gradFill rotWithShape="1">
              <a:gsLst>
                <a:gs pos="0">
                  <a:srgbClr val="DFEBFD"/>
                </a:gs>
                <a:gs pos="50000">
                  <a:schemeClr val="bg1"/>
                </a:gs>
                <a:gs pos="100000">
                  <a:srgbClr val="DFEBFD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28398" dir="6993903">
                <a:schemeClr val="bg2"/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4120" name="Picture 23" descr="33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3914" y="3394559"/>
              <a:ext cx="2757450" cy="49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952472" y="3459284"/>
              <a:ext cx="213391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b="1" spc="50" dirty="0">
                  <a:ln w="12700" cmpd="sng">
                    <a:noFill/>
                    <a:prstDash val="solid"/>
                  </a:ln>
                  <a:solidFill>
                    <a:srgbClr val="336699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제공데이터의 표준화</a:t>
              </a:r>
            </a:p>
          </p:txBody>
        </p:sp>
        <p:sp>
          <p:nvSpPr>
            <p:cNvPr id="4122" name="Rectangle 11"/>
            <p:cNvSpPr>
              <a:spLocks noChangeArrowheads="1"/>
            </p:cNvSpPr>
            <p:nvPr/>
          </p:nvSpPr>
          <p:spPr bwMode="auto">
            <a:xfrm>
              <a:off x="3513108" y="3474375"/>
              <a:ext cx="565473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전송 자료에 대한 기본 포맷 및 제공형태를 사전 정의</a:t>
              </a:r>
            </a:p>
          </p:txBody>
        </p:sp>
      </p:grpSp>
      <p:grpSp>
        <p:nvGrpSpPr>
          <p:cNvPr id="4111" name="그룹 46"/>
          <p:cNvGrpSpPr>
            <a:grpSpLocks/>
          </p:cNvGrpSpPr>
          <p:nvPr/>
        </p:nvGrpSpPr>
        <p:grpSpPr bwMode="auto">
          <a:xfrm>
            <a:off x="623888" y="4022725"/>
            <a:ext cx="8543925" cy="493713"/>
            <a:chOff x="623914" y="4022809"/>
            <a:chExt cx="8543928" cy="492890"/>
          </a:xfrm>
        </p:grpSpPr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3452840" y="4070355"/>
              <a:ext cx="5715002" cy="400968"/>
            </a:xfrm>
            <a:prstGeom prst="roundRect">
              <a:avLst>
                <a:gd name="adj" fmla="val 5278"/>
              </a:avLst>
            </a:prstGeom>
            <a:gradFill rotWithShape="1">
              <a:gsLst>
                <a:gs pos="0">
                  <a:srgbClr val="DFEBFD"/>
                </a:gs>
                <a:gs pos="50000">
                  <a:schemeClr val="bg1"/>
                </a:gs>
                <a:gs pos="100000">
                  <a:srgbClr val="DFEBFD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prstShdw prst="shdw17" dist="28398" dir="6993903">
                <a:schemeClr val="bg2"/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4116" name="Picture 26" descr="33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23914" y="4022809"/>
              <a:ext cx="2757450" cy="492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52472" y="4113243"/>
              <a:ext cx="213391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600" b="1" spc="50" dirty="0">
                  <a:ln w="12700" cmpd="sng">
                    <a:noFill/>
                    <a:prstDash val="solid"/>
                  </a:ln>
                  <a:solidFill>
                    <a:srgbClr val="336699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전송시스템의 자동화</a:t>
              </a:r>
            </a:p>
          </p:txBody>
        </p:sp>
        <p:sp>
          <p:nvSpPr>
            <p:cNvPr id="4118" name="Rectangle 11"/>
            <p:cNvSpPr>
              <a:spLocks noChangeArrowheads="1"/>
            </p:cNvSpPr>
            <p:nvPr/>
          </p:nvSpPr>
          <p:spPr bwMode="auto">
            <a:xfrm>
              <a:off x="3513108" y="4115593"/>
              <a:ext cx="565473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전송 절차 및 기술구조에 대한 사전정의</a:t>
              </a:r>
              <a:r>
                <a:rPr lang="en-US" altLang="ko-KR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자동화 하여 업무혁신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85442" y="2434204"/>
            <a:ext cx="3929090" cy="461665"/>
          </a:xfrm>
          <a:prstGeom prst="rect">
            <a:avLst/>
          </a:prstGeom>
          <a:noFill/>
          <a:effectLst>
            <a:outerShdw blurRad="508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spc="50" dirty="0">
                <a:ln w="12700" cmpd="sng">
                  <a:solidFill>
                    <a:srgbClr val="990000"/>
                  </a:solidFill>
                  <a:prstDash val="solid"/>
                </a:ln>
                <a:solidFill>
                  <a:srgbClr val="A22A2A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자료전송 서비스 혁신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55563" y="295275"/>
            <a:ext cx="434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K-LINK </a:t>
            </a: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효과</a:t>
            </a:r>
          </a:p>
        </p:txBody>
      </p:sp>
      <p:sp>
        <p:nvSpPr>
          <p:cNvPr id="41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C83D8F-C31E-43B8-AA39-F867C63E744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24"/>
          <p:cNvSpPr/>
          <p:nvPr/>
        </p:nvSpPr>
        <p:spPr bwMode="auto">
          <a:xfrm rot="10800000"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26" name="AutoShape 1033"/>
          <p:cNvSpPr>
            <a:spLocks noChangeArrowheads="1"/>
          </p:cNvSpPr>
          <p:nvPr/>
        </p:nvSpPr>
        <p:spPr bwMode="auto">
          <a:xfrm>
            <a:off x="238093" y="2143116"/>
            <a:ext cx="2786082" cy="4000528"/>
          </a:xfrm>
          <a:prstGeom prst="roundRect">
            <a:avLst>
              <a:gd name="adj" fmla="val 364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auto">
          <a:xfrm>
            <a:off x="55563" y="295275"/>
            <a:ext cx="434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K-LINK </a:t>
            </a: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 구조</a:t>
            </a:r>
          </a:p>
        </p:txBody>
      </p:sp>
      <p:grpSp>
        <p:nvGrpSpPr>
          <p:cNvPr id="5129" name="Group 13"/>
          <p:cNvGrpSpPr>
            <a:grpSpLocks/>
          </p:cNvGrpSpPr>
          <p:nvPr/>
        </p:nvGrpSpPr>
        <p:grpSpPr bwMode="auto">
          <a:xfrm>
            <a:off x="238125" y="765175"/>
            <a:ext cx="9429750" cy="1000125"/>
            <a:chOff x="134" y="3124"/>
            <a:chExt cx="5476" cy="932"/>
          </a:xfrm>
        </p:grpSpPr>
        <p:sp>
          <p:nvSpPr>
            <p:cNvPr id="5209" name="AutoShape 14"/>
            <p:cNvSpPr>
              <a:spLocks noChangeArrowheads="1"/>
            </p:cNvSpPr>
            <p:nvPr/>
          </p:nvSpPr>
          <p:spPr bwMode="auto">
            <a:xfrm>
              <a:off x="134" y="3134"/>
              <a:ext cx="5476" cy="922"/>
            </a:xfrm>
            <a:prstGeom prst="roundRect">
              <a:avLst>
                <a:gd name="adj" fmla="val 706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E3E3E3"/>
                </a:gs>
              </a:gsLst>
              <a:lin ang="5400000" scaled="1"/>
            </a:gradFill>
            <a:ln w="22225" algn="ctr">
              <a:solidFill>
                <a:srgbClr val="B2B2B2"/>
              </a:solidFill>
              <a:round/>
              <a:headEnd/>
              <a:tailEnd/>
            </a:ln>
            <a:effectLst>
              <a:outerShdw dist="53882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lIns="539833" tIns="45706" rIns="91411" bIns="45706" anchor="ctr"/>
            <a:lstStyle/>
            <a:p>
              <a:pPr algn="ctr">
                <a:spcBef>
                  <a:spcPct val="0"/>
                </a:spcBef>
              </a:pPr>
              <a:endParaRPr lang="ko-KR" altLang="ko-KR" sz="1800"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5210" name="Picture 15" descr="0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1" y="3124"/>
              <a:ext cx="2246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2662238" y="882650"/>
            <a:ext cx="6864350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80000"/>
              <a:buFont typeface="Wingdings" pitchFamily="2" charset="2"/>
              <a:buBlip>
                <a:blip r:embed="rId4"/>
              </a:buBlip>
            </a:pPr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기업정보 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고객을 </a:t>
            </a:r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대상으로 함</a:t>
            </a:r>
          </a:p>
          <a:p>
            <a:pPr>
              <a:buSzPct val="80000"/>
              <a:buFont typeface="Wingdings" pitchFamily="2" charset="2"/>
              <a:buBlip>
                <a:blip r:embed="rId4"/>
              </a:buBlip>
            </a:pPr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기업정보 전송 방식을 표준화</a:t>
            </a:r>
            <a:r>
              <a:rPr lang="en-US" altLang="ko-KR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자동화 하여</a:t>
            </a:r>
            <a:r>
              <a:rPr lang="en-US" altLang="ko-KR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서비스 품질 및 효율을 높임 </a:t>
            </a:r>
          </a:p>
        </p:txBody>
      </p:sp>
      <p:grpSp>
        <p:nvGrpSpPr>
          <p:cNvPr id="5131" name="Group 24"/>
          <p:cNvGrpSpPr>
            <a:grpSpLocks/>
          </p:cNvGrpSpPr>
          <p:nvPr/>
        </p:nvGrpSpPr>
        <p:grpSpPr bwMode="auto">
          <a:xfrm>
            <a:off x="366713" y="855663"/>
            <a:ext cx="2193925" cy="820737"/>
            <a:chOff x="216" y="2886"/>
            <a:chExt cx="1839" cy="1096"/>
          </a:xfrm>
        </p:grpSpPr>
        <p:pic>
          <p:nvPicPr>
            <p:cNvPr id="5207" name="Picture 25" descr="00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6" y="2886"/>
              <a:ext cx="1839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08" name="Picture 26" descr="패턴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7" y="3022"/>
              <a:ext cx="1804" cy="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3" name="TextBox 62"/>
          <p:cNvSpPr txBox="1"/>
          <p:nvPr/>
        </p:nvSpPr>
        <p:spPr>
          <a:xfrm>
            <a:off x="758453" y="1028044"/>
            <a:ext cx="1337106" cy="37980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400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K-LINK</a:t>
            </a:r>
            <a:endParaRPr lang="ko-KR" altLang="en-US" sz="2400" dirty="0">
              <a:ln w="317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lumMod val="2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AutoShape 1033"/>
          <p:cNvSpPr>
            <a:spLocks noChangeArrowheads="1"/>
          </p:cNvSpPr>
          <p:nvPr/>
        </p:nvSpPr>
        <p:spPr bwMode="auto">
          <a:xfrm>
            <a:off x="5271803" y="2271729"/>
            <a:ext cx="4396105" cy="1216856"/>
          </a:xfrm>
          <a:prstGeom prst="roundRect">
            <a:avLst>
              <a:gd name="adj" fmla="val 641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3" name="AutoShape 1033"/>
          <p:cNvSpPr>
            <a:spLocks noChangeArrowheads="1"/>
          </p:cNvSpPr>
          <p:nvPr/>
        </p:nvSpPr>
        <p:spPr bwMode="auto">
          <a:xfrm>
            <a:off x="5271803" y="3530720"/>
            <a:ext cx="4396105" cy="1216856"/>
          </a:xfrm>
          <a:prstGeom prst="roundRect">
            <a:avLst>
              <a:gd name="adj" fmla="val 641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4" name="AutoShape 1033"/>
          <p:cNvSpPr>
            <a:spLocks noChangeArrowheads="1"/>
          </p:cNvSpPr>
          <p:nvPr/>
        </p:nvSpPr>
        <p:spPr bwMode="auto">
          <a:xfrm>
            <a:off x="5271803" y="4795819"/>
            <a:ext cx="4396105" cy="1216856"/>
          </a:xfrm>
          <a:prstGeom prst="roundRect">
            <a:avLst>
              <a:gd name="adj" fmla="val 641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5142" name="Group 1035"/>
          <p:cNvGrpSpPr>
            <a:grpSpLocks/>
          </p:cNvGrpSpPr>
          <p:nvPr/>
        </p:nvGrpSpPr>
        <p:grpSpPr bwMode="auto">
          <a:xfrm>
            <a:off x="352425" y="2355850"/>
            <a:ext cx="2743200" cy="2133600"/>
            <a:chOff x="432" y="960"/>
            <a:chExt cx="1728" cy="1344"/>
          </a:xfrm>
        </p:grpSpPr>
        <p:pic>
          <p:nvPicPr>
            <p:cNvPr id="5204" name="Picture 1036" descr="3D Oval blue disc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2" y="1514"/>
              <a:ext cx="172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05" name="Picture 1037" descr="j0202496[1]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68" y="960"/>
              <a:ext cx="992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06" name="AutoShape 1038"/>
            <p:cNvSpPr>
              <a:spLocks noChangeArrowheads="1"/>
            </p:cNvSpPr>
            <p:nvPr/>
          </p:nvSpPr>
          <p:spPr bwMode="auto">
            <a:xfrm>
              <a:off x="816" y="1872"/>
              <a:ext cx="912" cy="144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39999"/>
              </a:schemeClr>
            </a:solidFill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ko-KR" altLang="en-US" b="1">
                  <a:latin typeface="Arial" charset="0"/>
                  <a:ea typeface="굴림" pitchFamily="50" charset="-127"/>
                </a:rPr>
                <a:t>한국기업데이터</a:t>
              </a:r>
              <a:endParaRPr lang="en-US" altLang="ko-KR" b="1">
                <a:latin typeface="Arial" charset="0"/>
                <a:ea typeface="굴림" pitchFamily="50" charset="-127"/>
              </a:endParaRPr>
            </a:p>
          </p:txBody>
        </p:sp>
      </p:grpSp>
      <p:pic>
        <p:nvPicPr>
          <p:cNvPr id="5143" name="Picture 1043"/>
          <p:cNvPicPr>
            <a:picLocks noChangeAspect="1" noChangeArrowheads="1"/>
          </p:cNvPicPr>
          <p:nvPr/>
        </p:nvPicPr>
        <p:blipFill>
          <a:blip r:embed="rId9">
            <a:grayscl/>
          </a:blip>
          <a:srcRect/>
          <a:stretch>
            <a:fillRect/>
          </a:stretch>
        </p:blipFill>
        <p:spPr bwMode="auto">
          <a:xfrm>
            <a:off x="523875" y="3956050"/>
            <a:ext cx="8191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4" name="Line 1058"/>
          <p:cNvSpPr>
            <a:spLocks noChangeShapeType="1"/>
          </p:cNvSpPr>
          <p:nvPr/>
        </p:nvSpPr>
        <p:spPr bwMode="auto">
          <a:xfrm flipV="1">
            <a:off x="1057275" y="4940300"/>
            <a:ext cx="1327150" cy="31115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145" name="Group 1069"/>
          <p:cNvGrpSpPr>
            <a:grpSpLocks/>
          </p:cNvGrpSpPr>
          <p:nvPr/>
        </p:nvGrpSpPr>
        <p:grpSpPr bwMode="auto">
          <a:xfrm>
            <a:off x="307975" y="4737100"/>
            <a:ext cx="1106488" cy="1012825"/>
            <a:chOff x="96" y="2400"/>
            <a:chExt cx="697" cy="638"/>
          </a:xfrm>
        </p:grpSpPr>
        <p:pic>
          <p:nvPicPr>
            <p:cNvPr id="5201" name="Picture 1070" descr="blue 3d disc with glow"/>
            <p:cNvPicPr>
              <a:picLocks noChangeAspect="1" noChangeArrowheads="1"/>
            </p:cNvPicPr>
            <p:nvPr/>
          </p:nvPicPr>
          <p:blipFill>
            <a:blip r:embed="rId10">
              <a:grayscl/>
            </a:blip>
            <a:srcRect/>
            <a:stretch>
              <a:fillRect/>
            </a:stretch>
          </p:blipFill>
          <p:spPr bwMode="auto">
            <a:xfrm>
              <a:off x="96" y="2736"/>
              <a:ext cx="6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02" name="Picture 1071" descr="Dell Power Edge Workgroup Server_4"/>
            <p:cNvPicPr>
              <a:picLocks noChangeAspect="1" noChangeArrowheads="1"/>
            </p:cNvPicPr>
            <p:nvPr/>
          </p:nvPicPr>
          <p:blipFill>
            <a:blip r:embed="rId11">
              <a:grayscl/>
            </a:blip>
            <a:srcRect/>
            <a:stretch>
              <a:fillRect/>
            </a:stretch>
          </p:blipFill>
          <p:spPr bwMode="auto">
            <a:xfrm>
              <a:off x="192" y="2400"/>
              <a:ext cx="427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 Box 1072"/>
            <p:cNvSpPr txBox="1">
              <a:spLocks noChangeArrowheads="1"/>
            </p:cNvSpPr>
            <p:nvPr/>
          </p:nvSpPr>
          <p:spPr bwMode="auto">
            <a:xfrm>
              <a:off x="121" y="2784"/>
              <a:ext cx="6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altLang="ko-KR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굴림" pitchFamily="50" charset="-127"/>
                </a:rPr>
                <a:t>KED DB</a:t>
              </a:r>
            </a:p>
          </p:txBody>
        </p:sp>
      </p:grpSp>
      <p:sp>
        <p:nvSpPr>
          <p:cNvPr id="5146" name="Line 1083"/>
          <p:cNvSpPr>
            <a:spLocks noChangeShapeType="1"/>
          </p:cNvSpPr>
          <p:nvPr/>
        </p:nvSpPr>
        <p:spPr bwMode="auto">
          <a:xfrm>
            <a:off x="1277938" y="4465638"/>
            <a:ext cx="509587" cy="1778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5147" name="Picture 75" descr="파란막대"/>
          <p:cNvPicPr>
            <a:picLocks noChangeAspect="1" noChangeArrowheads="1"/>
          </p:cNvPicPr>
          <p:nvPr/>
        </p:nvPicPr>
        <p:blipFill>
          <a:blip r:embed="rId12">
            <a:grayscl/>
          </a:blip>
          <a:srcRect/>
          <a:stretch>
            <a:fillRect/>
          </a:stretch>
        </p:blipFill>
        <p:spPr bwMode="auto">
          <a:xfrm>
            <a:off x="1128713" y="5297488"/>
            <a:ext cx="70961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8" name="Line 1058"/>
          <p:cNvSpPr>
            <a:spLocks noChangeShapeType="1"/>
          </p:cNvSpPr>
          <p:nvPr/>
        </p:nvSpPr>
        <p:spPr bwMode="auto">
          <a:xfrm>
            <a:off x="3343275" y="5037138"/>
            <a:ext cx="1603375" cy="339725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9" name="Line 1058"/>
          <p:cNvSpPr>
            <a:spLocks noChangeShapeType="1"/>
          </p:cNvSpPr>
          <p:nvPr/>
        </p:nvSpPr>
        <p:spPr bwMode="auto">
          <a:xfrm flipV="1">
            <a:off x="3343275" y="4505325"/>
            <a:ext cx="1614488" cy="481013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50" name="Line 1058"/>
          <p:cNvSpPr>
            <a:spLocks noChangeShapeType="1"/>
          </p:cNvSpPr>
          <p:nvPr/>
        </p:nvSpPr>
        <p:spPr bwMode="auto">
          <a:xfrm flipV="1">
            <a:off x="3271838" y="3357563"/>
            <a:ext cx="1681162" cy="1557337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2" name="Rectangle 1095"/>
          <p:cNvSpPr>
            <a:spLocks noChangeArrowheads="1"/>
          </p:cNvSpPr>
          <p:nvPr/>
        </p:nvSpPr>
        <p:spPr bwMode="auto">
          <a:xfrm rot="748777">
            <a:off x="3752850" y="4924425"/>
            <a:ext cx="1133475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XML for </a:t>
            </a:r>
            <a:r>
              <a:rPr lang="en-US" altLang="ko-K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51" name="Rectangle 1095"/>
          <p:cNvSpPr>
            <a:spLocks noChangeArrowheads="1"/>
          </p:cNvSpPr>
          <p:nvPr/>
        </p:nvSpPr>
        <p:spPr bwMode="auto">
          <a:xfrm rot="20587240">
            <a:off x="3695700" y="4354513"/>
            <a:ext cx="1133475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XML for </a:t>
            </a:r>
            <a:r>
              <a:rPr lang="en-US" altLang="ko-K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52" name="Rectangle 1095"/>
          <p:cNvSpPr>
            <a:spLocks noChangeArrowheads="1"/>
          </p:cNvSpPr>
          <p:nvPr/>
        </p:nvSpPr>
        <p:spPr bwMode="auto">
          <a:xfrm rot="19014999">
            <a:off x="3514725" y="3786188"/>
            <a:ext cx="1131888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XML for </a:t>
            </a:r>
            <a:r>
              <a:rPr lang="en-US" altLang="ko-K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굴림" pitchFamily="50" charset="-127"/>
              </a:rPr>
              <a:t>A</a:t>
            </a:r>
          </a:p>
        </p:txBody>
      </p:sp>
      <p:pic>
        <p:nvPicPr>
          <p:cNvPr id="5154" name="Picture 1045" descr="3d Oval disc"/>
          <p:cNvPicPr>
            <a:picLocks noChangeAspect="1" noChangeArrowheads="1"/>
          </p:cNvPicPr>
          <p:nvPr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7915275" y="5265738"/>
            <a:ext cx="1752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5" name="Picture 104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0075" y="4960938"/>
            <a:ext cx="9906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6" name="AutoShape 1047"/>
          <p:cNvSpPr>
            <a:spLocks noChangeArrowheads="1"/>
          </p:cNvSpPr>
          <p:nvPr/>
        </p:nvSpPr>
        <p:spPr bwMode="auto">
          <a:xfrm>
            <a:off x="8220075" y="5570538"/>
            <a:ext cx="1143000" cy="228600"/>
          </a:xfrm>
          <a:prstGeom prst="roundRect">
            <a:avLst>
              <a:gd name="adj" fmla="val 16667"/>
            </a:avLst>
          </a:prstGeom>
          <a:solidFill>
            <a:schemeClr val="tx1">
              <a:alpha val="39999"/>
            </a:schemeClr>
          </a:solidFill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latin typeface="Arial" charset="0"/>
                <a:ea typeface="굴림" pitchFamily="50" charset="-127"/>
              </a:rPr>
              <a:t>Customer </a:t>
            </a:r>
            <a:r>
              <a:rPr lang="en-US" altLang="ko-KR" sz="1600" b="1">
                <a:latin typeface="Arial" charset="0"/>
                <a:ea typeface="굴림" pitchFamily="50" charset="-127"/>
              </a:rPr>
              <a:t>C</a:t>
            </a:r>
            <a:endParaRPr lang="en-US" altLang="ko-KR" b="1">
              <a:latin typeface="Arial" charset="0"/>
              <a:ea typeface="굴림" pitchFamily="50" charset="-127"/>
            </a:endParaRPr>
          </a:p>
        </p:txBody>
      </p:sp>
      <p:pic>
        <p:nvPicPr>
          <p:cNvPr id="5157" name="Picture 1049" descr="3d Oval disc"/>
          <p:cNvPicPr>
            <a:picLocks noChangeAspect="1" noChangeArrowheads="1"/>
          </p:cNvPicPr>
          <p:nvPr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7915275" y="2759075"/>
            <a:ext cx="1752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8" name="Picture 105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435975" y="2225675"/>
            <a:ext cx="8461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9" name="AutoShape 1051"/>
          <p:cNvSpPr>
            <a:spLocks noChangeArrowheads="1"/>
          </p:cNvSpPr>
          <p:nvPr/>
        </p:nvSpPr>
        <p:spPr bwMode="auto">
          <a:xfrm>
            <a:off x="8220075" y="3063875"/>
            <a:ext cx="1143000" cy="228600"/>
          </a:xfrm>
          <a:prstGeom prst="roundRect">
            <a:avLst>
              <a:gd name="adj" fmla="val 16667"/>
            </a:avLst>
          </a:prstGeom>
          <a:solidFill>
            <a:schemeClr val="tx1">
              <a:alpha val="39999"/>
            </a:schemeClr>
          </a:solidFill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latin typeface="Arial" charset="0"/>
                <a:ea typeface="굴림" pitchFamily="50" charset="-127"/>
              </a:rPr>
              <a:t>Customer  </a:t>
            </a:r>
            <a:r>
              <a:rPr lang="en-US" altLang="ko-KR" sz="1600" b="1">
                <a:latin typeface="Arial" charset="0"/>
                <a:ea typeface="굴림" pitchFamily="50" charset="-127"/>
              </a:rPr>
              <a:t>A</a:t>
            </a:r>
            <a:endParaRPr lang="en-US" altLang="ko-KR" b="1">
              <a:latin typeface="Arial" charset="0"/>
              <a:ea typeface="굴림" pitchFamily="50" charset="-127"/>
            </a:endParaRPr>
          </a:p>
        </p:txBody>
      </p:sp>
      <p:pic>
        <p:nvPicPr>
          <p:cNvPr id="5160" name="Picture 1053" descr="3d Oval disc"/>
          <p:cNvPicPr>
            <a:picLocks noChangeAspect="1" noChangeArrowheads="1"/>
          </p:cNvPicPr>
          <p:nvPr/>
        </p:nvPicPr>
        <p:blipFill>
          <a:blip r:embed="rId13">
            <a:grayscl/>
          </a:blip>
          <a:srcRect/>
          <a:stretch>
            <a:fillRect/>
          </a:stretch>
        </p:blipFill>
        <p:spPr bwMode="auto">
          <a:xfrm>
            <a:off x="7915275" y="4044950"/>
            <a:ext cx="17526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105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435975" y="3511550"/>
            <a:ext cx="8461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2" name="AutoShape 1055"/>
          <p:cNvSpPr>
            <a:spLocks noChangeArrowheads="1"/>
          </p:cNvSpPr>
          <p:nvPr/>
        </p:nvSpPr>
        <p:spPr bwMode="auto">
          <a:xfrm>
            <a:off x="8220075" y="4349750"/>
            <a:ext cx="1143000" cy="228600"/>
          </a:xfrm>
          <a:prstGeom prst="roundRect">
            <a:avLst>
              <a:gd name="adj" fmla="val 16667"/>
            </a:avLst>
          </a:prstGeom>
          <a:solidFill>
            <a:schemeClr val="tx1">
              <a:alpha val="39999"/>
            </a:schemeClr>
          </a:solidFill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>
                <a:latin typeface="Arial" charset="0"/>
                <a:ea typeface="굴림" pitchFamily="50" charset="-127"/>
              </a:rPr>
              <a:t>Customer </a:t>
            </a:r>
            <a:r>
              <a:rPr lang="en-US" altLang="ko-KR" sz="1600" b="1">
                <a:latin typeface="Arial" charset="0"/>
                <a:ea typeface="굴림" pitchFamily="50" charset="-127"/>
              </a:rPr>
              <a:t>B</a:t>
            </a:r>
            <a:endParaRPr lang="en-US" altLang="ko-KR" b="1">
              <a:latin typeface="Arial" charset="0"/>
              <a:ea typeface="굴림" pitchFamily="50" charset="-127"/>
            </a:endParaRPr>
          </a:p>
        </p:txBody>
      </p:sp>
      <p:grpSp>
        <p:nvGrpSpPr>
          <p:cNvPr id="5163" name="그룹 78"/>
          <p:cNvGrpSpPr>
            <a:grpSpLocks/>
          </p:cNvGrpSpPr>
          <p:nvPr/>
        </p:nvGrpSpPr>
        <p:grpSpPr bwMode="auto">
          <a:xfrm>
            <a:off x="4953000" y="2325688"/>
            <a:ext cx="2065338" cy="984250"/>
            <a:chOff x="4953000" y="2325006"/>
            <a:chExt cx="2065338" cy="984249"/>
          </a:xfrm>
        </p:grpSpPr>
        <p:sp>
          <p:nvSpPr>
            <p:cNvPr id="146" name="AutoShape 1030"/>
            <p:cNvSpPr>
              <a:spLocks noChangeArrowheads="1"/>
            </p:cNvSpPr>
            <p:nvPr/>
          </p:nvSpPr>
          <p:spPr bwMode="auto">
            <a:xfrm>
              <a:off x="4953000" y="2467881"/>
              <a:ext cx="2065338" cy="841374"/>
            </a:xfrm>
            <a:prstGeom prst="roundRect">
              <a:avLst>
                <a:gd name="adj" fmla="val 14731"/>
              </a:avLst>
            </a:prstGeom>
            <a:ln>
              <a:headEnd/>
              <a:tailEnd/>
            </a:ln>
            <a:effectLst>
              <a:outerShdw blurRad="40000" dist="101600" dir="36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96" name="Rectangle 140"/>
            <p:cNvSpPr>
              <a:spLocks noChangeArrowheads="1"/>
            </p:cNvSpPr>
            <p:nvPr/>
          </p:nvSpPr>
          <p:spPr bwMode="auto">
            <a:xfrm>
              <a:off x="4964113" y="2325006"/>
              <a:ext cx="1427162" cy="341313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ko-KR" sz="1600">
                  <a:latin typeface="휴먼엑스포" pitchFamily="18" charset="-127"/>
                  <a:ea typeface="휴먼엑스포" pitchFamily="18" charset="-127"/>
                </a:rPr>
                <a:t>K-LINK </a:t>
              </a:r>
              <a:r>
                <a:rPr lang="en-US" altLang="ko-KR" sz="1100">
                  <a:latin typeface="휴먼엑스포" pitchFamily="18" charset="-127"/>
                  <a:ea typeface="휴먼엑스포" pitchFamily="18" charset="-127"/>
                </a:rPr>
                <a:t>Client</a:t>
              </a:r>
            </a:p>
          </p:txBody>
        </p:sp>
        <p:pic>
          <p:nvPicPr>
            <p:cNvPr id="5197" name="Picture 118" descr="rx7620"/>
            <p:cNvPicPr>
              <a:picLocks noChangeAspect="1" noChangeArrowheads="1"/>
            </p:cNvPicPr>
            <p:nvPr/>
          </p:nvPicPr>
          <p:blipFill>
            <a:blip r:embed="rId16"/>
            <a:srcRect l="6120" t="9694" r="8298" b="10945"/>
            <a:stretch>
              <a:fillRect/>
            </a:stretch>
          </p:blipFill>
          <p:spPr bwMode="auto">
            <a:xfrm>
              <a:off x="5089525" y="2753631"/>
              <a:ext cx="5127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98" name="Picture 75" descr="파란막대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303963" y="2825069"/>
              <a:ext cx="515937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99" name="Line 121"/>
            <p:cNvSpPr>
              <a:spLocks noChangeShapeType="1"/>
            </p:cNvSpPr>
            <p:nvPr/>
          </p:nvSpPr>
          <p:spPr bwMode="auto">
            <a:xfrm>
              <a:off x="5648325" y="3060019"/>
              <a:ext cx="568325" cy="0"/>
            </a:xfrm>
            <a:prstGeom prst="line">
              <a:avLst/>
            </a:prstGeom>
            <a:noFill/>
            <a:ln w="1524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0" name="Text Box 123"/>
            <p:cNvSpPr txBox="1">
              <a:spLocks noChangeArrowheads="1"/>
            </p:cNvSpPr>
            <p:nvPr/>
          </p:nvSpPr>
          <p:spPr bwMode="auto">
            <a:xfrm>
              <a:off x="5545138" y="2752044"/>
              <a:ext cx="7858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돋움체" pitchFamily="49" charset="-127"/>
                  <a:ea typeface="돋움체" pitchFamily="49" charset="-127"/>
                </a:rPr>
                <a:t>UPLOAD</a:t>
              </a:r>
            </a:p>
          </p:txBody>
        </p:sp>
      </p:grpSp>
      <p:pic>
        <p:nvPicPr>
          <p:cNvPr id="5164" name="Picture 75" descr="파란막대"/>
          <p:cNvPicPr>
            <a:picLocks noChangeAspect="1" noChangeArrowheads="1"/>
          </p:cNvPicPr>
          <p:nvPr/>
        </p:nvPicPr>
        <p:blipFill>
          <a:blip r:embed="rId12">
            <a:grayscl/>
          </a:blip>
          <a:srcRect/>
          <a:stretch>
            <a:fillRect/>
          </a:stretch>
        </p:blipFill>
        <p:spPr bwMode="auto">
          <a:xfrm>
            <a:off x="8096250" y="2470150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5" name="Picture 75" descr="파란막대"/>
          <p:cNvPicPr>
            <a:picLocks noChangeAspect="1" noChangeArrowheads="1"/>
          </p:cNvPicPr>
          <p:nvPr/>
        </p:nvPicPr>
        <p:blipFill>
          <a:blip r:embed="rId12">
            <a:grayscl/>
          </a:blip>
          <a:srcRect/>
          <a:stretch>
            <a:fillRect/>
          </a:stretch>
        </p:blipFill>
        <p:spPr bwMode="auto">
          <a:xfrm>
            <a:off x="8096250" y="3654425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6" name="Picture 75" descr="파란막대"/>
          <p:cNvPicPr>
            <a:picLocks noChangeAspect="1" noChangeArrowheads="1"/>
          </p:cNvPicPr>
          <p:nvPr/>
        </p:nvPicPr>
        <p:blipFill>
          <a:blip r:embed="rId12">
            <a:grayscl/>
          </a:blip>
          <a:srcRect/>
          <a:stretch>
            <a:fillRect/>
          </a:stretch>
        </p:blipFill>
        <p:spPr bwMode="auto">
          <a:xfrm>
            <a:off x="8096250" y="4940300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7" name="Line 121"/>
          <p:cNvSpPr>
            <a:spLocks noChangeShapeType="1"/>
          </p:cNvSpPr>
          <p:nvPr/>
        </p:nvSpPr>
        <p:spPr bwMode="auto">
          <a:xfrm flipV="1">
            <a:off x="7129463" y="2668588"/>
            <a:ext cx="928687" cy="342900"/>
          </a:xfrm>
          <a:prstGeom prst="line">
            <a:avLst/>
          </a:prstGeom>
          <a:noFill/>
          <a:ln w="1524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68" name="Line 121"/>
          <p:cNvSpPr>
            <a:spLocks noChangeShapeType="1"/>
          </p:cNvSpPr>
          <p:nvPr/>
        </p:nvSpPr>
        <p:spPr bwMode="auto">
          <a:xfrm flipV="1">
            <a:off x="7129463" y="3943350"/>
            <a:ext cx="928687" cy="342900"/>
          </a:xfrm>
          <a:prstGeom prst="line">
            <a:avLst/>
          </a:prstGeom>
          <a:noFill/>
          <a:ln w="1524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69" name="Line 121"/>
          <p:cNvSpPr>
            <a:spLocks noChangeShapeType="1"/>
          </p:cNvSpPr>
          <p:nvPr/>
        </p:nvSpPr>
        <p:spPr bwMode="auto">
          <a:xfrm flipV="1">
            <a:off x="7129463" y="5184775"/>
            <a:ext cx="928687" cy="315913"/>
          </a:xfrm>
          <a:prstGeom prst="line">
            <a:avLst/>
          </a:prstGeom>
          <a:noFill/>
          <a:ln w="1524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70" name="Text Box 123"/>
          <p:cNvSpPr txBox="1">
            <a:spLocks noChangeArrowheads="1"/>
          </p:cNvSpPr>
          <p:nvPr/>
        </p:nvSpPr>
        <p:spPr bwMode="auto">
          <a:xfrm>
            <a:off x="7200900" y="2478088"/>
            <a:ext cx="785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990000"/>
                </a:solidFill>
                <a:latin typeface="돋움체" pitchFamily="49" charset="-127"/>
                <a:ea typeface="돋움체" pitchFamily="49" charset="-127"/>
              </a:rPr>
              <a:t>UPLOAD</a:t>
            </a:r>
          </a:p>
        </p:txBody>
      </p:sp>
      <p:sp>
        <p:nvSpPr>
          <p:cNvPr id="5171" name="Text Box 123"/>
          <p:cNvSpPr txBox="1">
            <a:spLocks noChangeArrowheads="1"/>
          </p:cNvSpPr>
          <p:nvPr/>
        </p:nvSpPr>
        <p:spPr bwMode="auto">
          <a:xfrm>
            <a:off x="7129463" y="3797300"/>
            <a:ext cx="785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990000"/>
                </a:solidFill>
                <a:latin typeface="돋움체" pitchFamily="49" charset="-127"/>
                <a:ea typeface="돋움체" pitchFamily="49" charset="-127"/>
              </a:rPr>
              <a:t>UPLOAD</a:t>
            </a:r>
          </a:p>
        </p:txBody>
      </p:sp>
      <p:sp>
        <p:nvSpPr>
          <p:cNvPr id="5172" name="Text Box 123"/>
          <p:cNvSpPr txBox="1">
            <a:spLocks noChangeArrowheads="1"/>
          </p:cNvSpPr>
          <p:nvPr/>
        </p:nvSpPr>
        <p:spPr bwMode="auto">
          <a:xfrm>
            <a:off x="7058025" y="5011738"/>
            <a:ext cx="785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990000"/>
                </a:solidFill>
                <a:latin typeface="돋움체" pitchFamily="49" charset="-127"/>
                <a:ea typeface="돋움체" pitchFamily="49" charset="-127"/>
              </a:rPr>
              <a:t>UPLOAD</a:t>
            </a:r>
          </a:p>
        </p:txBody>
      </p:sp>
      <p:sp>
        <p:nvSpPr>
          <p:cNvPr id="71" name="AutoShape 1033"/>
          <p:cNvSpPr>
            <a:spLocks noChangeArrowheads="1"/>
          </p:cNvSpPr>
          <p:nvPr/>
        </p:nvSpPr>
        <p:spPr bwMode="auto">
          <a:xfrm>
            <a:off x="2166938" y="4110038"/>
            <a:ext cx="1174750" cy="1819275"/>
          </a:xfrm>
          <a:prstGeom prst="roundRect">
            <a:avLst>
              <a:gd name="adj" fmla="val 6877"/>
            </a:avLst>
          </a:prstGeom>
          <a:ln>
            <a:headEnd/>
            <a:tailEnd/>
          </a:ln>
          <a:effectLst>
            <a:outerShdw blurRad="40000" dist="101600" dir="36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74" name="Rectangle 141"/>
          <p:cNvSpPr>
            <a:spLocks noChangeArrowheads="1"/>
          </p:cNvSpPr>
          <p:nvPr/>
        </p:nvSpPr>
        <p:spPr bwMode="auto">
          <a:xfrm>
            <a:off x="2381250" y="5572125"/>
            <a:ext cx="1508125" cy="341313"/>
          </a:xfrm>
          <a:prstGeom prst="rect">
            <a:avLst/>
          </a:prstGeom>
          <a:solidFill>
            <a:srgbClr val="3366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ko-KR" sz="1600">
                <a:latin typeface="휴먼엑스포" pitchFamily="18" charset="-127"/>
                <a:ea typeface="휴먼엑스포" pitchFamily="18" charset="-127"/>
              </a:rPr>
              <a:t>K-LINK </a:t>
            </a:r>
            <a:r>
              <a:rPr lang="en-US" altLang="ko-KR" sz="1200">
                <a:latin typeface="휴먼엑스포" pitchFamily="18" charset="-127"/>
                <a:ea typeface="휴먼엑스포" pitchFamily="18" charset="-127"/>
              </a:rPr>
              <a:t>Server</a:t>
            </a:r>
            <a:endParaRPr lang="en-US" altLang="ko-KR" sz="160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175" name="AutoShape 107"/>
          <p:cNvSpPr>
            <a:spLocks noChangeArrowheads="1"/>
          </p:cNvSpPr>
          <p:nvPr/>
        </p:nvSpPr>
        <p:spPr bwMode="auto">
          <a:xfrm>
            <a:off x="2343150" y="4138613"/>
            <a:ext cx="871538" cy="658812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기업정보</a:t>
            </a:r>
          </a:p>
          <a:p>
            <a:pPr algn="ctr">
              <a:spcBef>
                <a:spcPct val="0"/>
              </a:spcBef>
            </a:pPr>
            <a:r>
              <a:rPr lang="en-US" altLang="ko-KR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XML</a:t>
            </a:r>
          </a:p>
        </p:txBody>
      </p:sp>
      <p:pic>
        <p:nvPicPr>
          <p:cNvPr id="5176" name="Picture 134" descr="superdome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3150" y="4759325"/>
            <a:ext cx="6429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77" name="Group 1040"/>
          <p:cNvGrpSpPr>
            <a:grpSpLocks/>
          </p:cNvGrpSpPr>
          <p:nvPr/>
        </p:nvGrpSpPr>
        <p:grpSpPr bwMode="auto">
          <a:xfrm>
            <a:off x="2667000" y="2500313"/>
            <a:ext cx="2571750" cy="1184275"/>
            <a:chOff x="2112" y="1584"/>
            <a:chExt cx="2976" cy="1309"/>
          </a:xfrm>
        </p:grpSpPr>
        <p:pic>
          <p:nvPicPr>
            <p:cNvPr id="5193" name="Picture 1041" descr="internet cloud 75 opac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2112" y="1584"/>
              <a:ext cx="2976" cy="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 Box 1042"/>
            <p:cNvSpPr txBox="1">
              <a:spLocks noChangeArrowheads="1"/>
            </p:cNvSpPr>
            <p:nvPr/>
          </p:nvSpPr>
          <p:spPr bwMode="auto">
            <a:xfrm>
              <a:off x="2880" y="2353"/>
              <a:ext cx="1392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itchFamily="34" charset="0"/>
                  <a:ea typeface="굴림" pitchFamily="50" charset="-127"/>
                </a:rPr>
                <a:t>Internet</a:t>
              </a:r>
            </a:p>
          </p:txBody>
        </p:sp>
      </p:grpSp>
      <p:grpSp>
        <p:nvGrpSpPr>
          <p:cNvPr id="5178" name="그룹 80"/>
          <p:cNvGrpSpPr>
            <a:grpSpLocks/>
          </p:cNvGrpSpPr>
          <p:nvPr/>
        </p:nvGrpSpPr>
        <p:grpSpPr bwMode="auto">
          <a:xfrm>
            <a:off x="4953000" y="3582988"/>
            <a:ext cx="2065338" cy="984250"/>
            <a:chOff x="4953000" y="2325006"/>
            <a:chExt cx="2065338" cy="984249"/>
          </a:xfrm>
        </p:grpSpPr>
        <p:sp>
          <p:nvSpPr>
            <p:cNvPr id="82" name="AutoShape 1030"/>
            <p:cNvSpPr>
              <a:spLocks noChangeArrowheads="1"/>
            </p:cNvSpPr>
            <p:nvPr/>
          </p:nvSpPr>
          <p:spPr bwMode="auto">
            <a:xfrm>
              <a:off x="4953000" y="2467881"/>
              <a:ext cx="2065338" cy="841374"/>
            </a:xfrm>
            <a:prstGeom prst="roundRect">
              <a:avLst>
                <a:gd name="adj" fmla="val 14731"/>
              </a:avLst>
            </a:prstGeom>
            <a:ln>
              <a:headEnd/>
              <a:tailEnd/>
            </a:ln>
            <a:effectLst>
              <a:outerShdw blurRad="40000" dist="101600" dir="36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8" name="Rectangle 140"/>
            <p:cNvSpPr>
              <a:spLocks noChangeArrowheads="1"/>
            </p:cNvSpPr>
            <p:nvPr/>
          </p:nvSpPr>
          <p:spPr bwMode="auto">
            <a:xfrm>
              <a:off x="4964113" y="2325006"/>
              <a:ext cx="1427162" cy="341313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ko-KR" sz="1600">
                  <a:latin typeface="휴먼엑스포" pitchFamily="18" charset="-127"/>
                  <a:ea typeface="휴먼엑스포" pitchFamily="18" charset="-127"/>
                </a:rPr>
                <a:t>K-LINK </a:t>
              </a:r>
              <a:r>
                <a:rPr lang="en-US" altLang="ko-KR" sz="1100">
                  <a:latin typeface="휴먼엑스포" pitchFamily="18" charset="-127"/>
                  <a:ea typeface="휴먼엑스포" pitchFamily="18" charset="-127"/>
                </a:rPr>
                <a:t>Client</a:t>
              </a:r>
            </a:p>
          </p:txBody>
        </p:sp>
        <p:pic>
          <p:nvPicPr>
            <p:cNvPr id="5189" name="Picture 118" descr="rx7620"/>
            <p:cNvPicPr>
              <a:picLocks noChangeAspect="1" noChangeArrowheads="1"/>
            </p:cNvPicPr>
            <p:nvPr/>
          </p:nvPicPr>
          <p:blipFill>
            <a:blip r:embed="rId16"/>
            <a:srcRect l="6120" t="9694" r="8298" b="10945"/>
            <a:stretch>
              <a:fillRect/>
            </a:stretch>
          </p:blipFill>
          <p:spPr bwMode="auto">
            <a:xfrm>
              <a:off x="5089525" y="2753631"/>
              <a:ext cx="5127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90" name="Picture 75" descr="파란막대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303963" y="2825069"/>
              <a:ext cx="515937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91" name="Line 121"/>
            <p:cNvSpPr>
              <a:spLocks noChangeShapeType="1"/>
            </p:cNvSpPr>
            <p:nvPr/>
          </p:nvSpPr>
          <p:spPr bwMode="auto">
            <a:xfrm>
              <a:off x="5648325" y="3060019"/>
              <a:ext cx="568325" cy="0"/>
            </a:xfrm>
            <a:prstGeom prst="line">
              <a:avLst/>
            </a:prstGeom>
            <a:noFill/>
            <a:ln w="1524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92" name="Text Box 123"/>
            <p:cNvSpPr txBox="1">
              <a:spLocks noChangeArrowheads="1"/>
            </p:cNvSpPr>
            <p:nvPr/>
          </p:nvSpPr>
          <p:spPr bwMode="auto">
            <a:xfrm>
              <a:off x="5545138" y="2752044"/>
              <a:ext cx="7858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돋움체" pitchFamily="49" charset="-127"/>
                  <a:ea typeface="돋움체" pitchFamily="49" charset="-127"/>
                </a:rPr>
                <a:t>UPLOAD</a:t>
              </a:r>
            </a:p>
          </p:txBody>
        </p:sp>
      </p:grpSp>
      <p:grpSp>
        <p:nvGrpSpPr>
          <p:cNvPr id="5179" name="그룹 87"/>
          <p:cNvGrpSpPr>
            <a:grpSpLocks/>
          </p:cNvGrpSpPr>
          <p:nvPr/>
        </p:nvGrpSpPr>
        <p:grpSpPr bwMode="auto">
          <a:xfrm>
            <a:off x="4953000" y="4845050"/>
            <a:ext cx="2065338" cy="984250"/>
            <a:chOff x="4953000" y="2325006"/>
            <a:chExt cx="2065338" cy="984249"/>
          </a:xfrm>
        </p:grpSpPr>
        <p:sp>
          <p:nvSpPr>
            <p:cNvPr id="89" name="AutoShape 1030"/>
            <p:cNvSpPr>
              <a:spLocks noChangeArrowheads="1"/>
            </p:cNvSpPr>
            <p:nvPr/>
          </p:nvSpPr>
          <p:spPr bwMode="auto">
            <a:xfrm>
              <a:off x="4953000" y="2467881"/>
              <a:ext cx="2065338" cy="841374"/>
            </a:xfrm>
            <a:prstGeom prst="roundRect">
              <a:avLst>
                <a:gd name="adj" fmla="val 14731"/>
              </a:avLst>
            </a:prstGeom>
            <a:ln>
              <a:headEnd/>
              <a:tailEnd/>
            </a:ln>
            <a:effectLst>
              <a:outerShdw blurRad="40000" dist="101600" dir="36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82" name="Rectangle 140"/>
            <p:cNvSpPr>
              <a:spLocks noChangeArrowheads="1"/>
            </p:cNvSpPr>
            <p:nvPr/>
          </p:nvSpPr>
          <p:spPr bwMode="auto">
            <a:xfrm>
              <a:off x="4964113" y="2325006"/>
              <a:ext cx="1427162" cy="341313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ko-KR" sz="1600">
                  <a:latin typeface="휴먼엑스포" pitchFamily="18" charset="-127"/>
                  <a:ea typeface="휴먼엑스포" pitchFamily="18" charset="-127"/>
                </a:rPr>
                <a:t>K-LINK </a:t>
              </a:r>
              <a:r>
                <a:rPr lang="en-US" altLang="ko-KR" sz="1100">
                  <a:latin typeface="휴먼엑스포" pitchFamily="18" charset="-127"/>
                  <a:ea typeface="휴먼엑스포" pitchFamily="18" charset="-127"/>
                </a:rPr>
                <a:t>Client</a:t>
              </a:r>
            </a:p>
          </p:txBody>
        </p:sp>
        <p:pic>
          <p:nvPicPr>
            <p:cNvPr id="5183" name="Picture 118" descr="rx7620"/>
            <p:cNvPicPr>
              <a:picLocks noChangeAspect="1" noChangeArrowheads="1"/>
            </p:cNvPicPr>
            <p:nvPr/>
          </p:nvPicPr>
          <p:blipFill>
            <a:blip r:embed="rId16"/>
            <a:srcRect l="6120" t="9694" r="8298" b="10945"/>
            <a:stretch>
              <a:fillRect/>
            </a:stretch>
          </p:blipFill>
          <p:spPr bwMode="auto">
            <a:xfrm>
              <a:off x="5089525" y="2753631"/>
              <a:ext cx="5127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84" name="Picture 75" descr="파란막대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303963" y="2825069"/>
              <a:ext cx="515937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85" name="Line 121"/>
            <p:cNvSpPr>
              <a:spLocks noChangeShapeType="1"/>
            </p:cNvSpPr>
            <p:nvPr/>
          </p:nvSpPr>
          <p:spPr bwMode="auto">
            <a:xfrm>
              <a:off x="5648325" y="3060019"/>
              <a:ext cx="568325" cy="0"/>
            </a:xfrm>
            <a:prstGeom prst="line">
              <a:avLst/>
            </a:prstGeom>
            <a:noFill/>
            <a:ln w="1524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6" name="Text Box 123"/>
            <p:cNvSpPr txBox="1">
              <a:spLocks noChangeArrowheads="1"/>
            </p:cNvSpPr>
            <p:nvPr/>
          </p:nvSpPr>
          <p:spPr bwMode="auto">
            <a:xfrm>
              <a:off x="5545138" y="2752044"/>
              <a:ext cx="78581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>
                  <a:solidFill>
                    <a:schemeClr val="tx1"/>
                  </a:solidFill>
                  <a:latin typeface="돋움체" pitchFamily="49" charset="-127"/>
                  <a:ea typeface="돋움체" pitchFamily="49" charset="-127"/>
                </a:rPr>
                <a:t>UPLOAD</a:t>
              </a:r>
            </a:p>
          </p:txBody>
        </p:sp>
      </p:grpSp>
      <p:sp>
        <p:nvSpPr>
          <p:cNvPr id="51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FC0BEB-69BF-4F70-8C33-534ACC20CE8B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24"/>
          <p:cNvSpPr/>
          <p:nvPr/>
        </p:nvSpPr>
        <p:spPr bwMode="auto">
          <a:xfrm rot="10800000"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149" name="Text Box 18"/>
          <p:cNvSpPr txBox="1">
            <a:spLocks noChangeArrowheads="1"/>
          </p:cNvSpPr>
          <p:nvPr/>
        </p:nvSpPr>
        <p:spPr bwMode="auto">
          <a:xfrm>
            <a:off x="55563" y="295275"/>
            <a:ext cx="434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K-LINK </a:t>
            </a: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주요기능</a:t>
            </a:r>
          </a:p>
        </p:txBody>
      </p:sp>
      <p:sp>
        <p:nvSpPr>
          <p:cNvPr id="6150" name="슬라이드 번호 개체 틀 3"/>
          <p:cNvSpPr txBox="1">
            <a:spLocks noGrp="1"/>
          </p:cNvSpPr>
          <p:nvPr/>
        </p:nvSpPr>
        <p:spPr bwMode="auto">
          <a:xfrm>
            <a:off x="4638675" y="6310313"/>
            <a:ext cx="614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fld id="{5659BF77-D212-4DB5-A6D1-1248D792EFDB}" type="slidenum">
              <a:rPr lang="en-US" altLang="ko-KR" sz="1200">
                <a:solidFill>
                  <a:srgbClr val="777777"/>
                </a:solidFill>
                <a:latin typeface="HY헤드라인M" pitchFamily="18" charset="-127"/>
                <a:ea typeface="HY헤드라인M" pitchFamily="18" charset="-127"/>
              </a:rPr>
              <a:pPr algn="ctr">
                <a:spcBef>
                  <a:spcPct val="0"/>
                </a:spcBef>
              </a:pPr>
              <a:t>4</a:t>
            </a:fld>
            <a:endParaRPr lang="en-US" altLang="ko-KR" sz="1200">
              <a:solidFill>
                <a:srgbClr val="77777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>
            <a:off x="273050" y="1052513"/>
            <a:ext cx="8847138" cy="4608512"/>
          </a:xfrm>
          <a:prstGeom prst="roundRect">
            <a:avLst>
              <a:gd name="adj" fmla="val 2125"/>
            </a:avLst>
          </a:prstGeom>
          <a:solidFill>
            <a:schemeClr val="bg1">
              <a:alpha val="52156"/>
            </a:schemeClr>
          </a:solidFill>
          <a:ln w="25400" algn="ctr">
            <a:pattFill prst="dkUpDiag">
              <a:fgClr>
                <a:srgbClr val="0099CC"/>
              </a:fgClr>
              <a:bgClr>
                <a:srgbClr val="000099"/>
              </a:bgClr>
            </a:patt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197225" y="1571625"/>
            <a:ext cx="5715000" cy="401638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solidFill>
              <a:srgbClr val="B4C2EE"/>
            </a:solidFill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53" name="Picture 20" descr="3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1514475"/>
            <a:ext cx="2757488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257550" y="1606550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HTTP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방식을 통한 자료 수신으로 별도의 방화벽 설정이 필요 없음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197225" y="2027238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3257550" y="2074863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SSL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통신을 통한 데이터 통신 암호화 구현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197225" y="2487613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3257550" y="2533650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DES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알고리즘에 의한 데이터 암호화 </a:t>
            </a:r>
            <a:endParaRPr lang="ko-KR" altLang="en-US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9" name="Rectangle 11"/>
          <p:cNvSpPr>
            <a:spLocks noChangeArrowheads="1"/>
          </p:cNvSpPr>
          <p:nvPr/>
        </p:nvSpPr>
        <p:spPr bwMode="auto">
          <a:xfrm>
            <a:off x="1136650" y="22987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자료수신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189288" y="2938463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61" name="Rectangle 11"/>
          <p:cNvSpPr>
            <a:spLocks noChangeArrowheads="1"/>
          </p:cNvSpPr>
          <p:nvPr/>
        </p:nvSpPr>
        <p:spPr bwMode="auto">
          <a:xfrm>
            <a:off x="3249613" y="2984500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수신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적재 자동 스케줄링 및 수동수신 기능으로 고객 편의성 증대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232150" y="3752850"/>
            <a:ext cx="5715000" cy="401638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solidFill>
              <a:srgbClr val="B4C2EE"/>
            </a:solidFill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63" name="Picture 20" descr="3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" y="3692525"/>
            <a:ext cx="27574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4" name="Rectangle 11"/>
          <p:cNvSpPr>
            <a:spLocks noChangeArrowheads="1"/>
          </p:cNvSpPr>
          <p:nvPr/>
        </p:nvSpPr>
        <p:spPr bwMode="auto">
          <a:xfrm>
            <a:off x="3292475" y="3787775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오라클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MS-SQL, MySQL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등 다양한 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DBMS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지원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3232150" y="4208463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66" name="Rectangle 11"/>
          <p:cNvSpPr>
            <a:spLocks noChangeArrowheads="1"/>
          </p:cNvSpPr>
          <p:nvPr/>
        </p:nvSpPr>
        <p:spPr bwMode="auto">
          <a:xfrm>
            <a:off x="3292475" y="4256088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간단한 환경설정으로 수신 데이터 항목의 취사선택 가능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232150" y="4649788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68" name="Rectangle 11"/>
          <p:cNvSpPr>
            <a:spLocks noChangeArrowheads="1"/>
          </p:cNvSpPr>
          <p:nvPr/>
        </p:nvSpPr>
        <p:spPr bwMode="auto">
          <a:xfrm>
            <a:off x="3292475" y="4695825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10000"/>
              </a:spcAft>
              <a:buClr>
                <a:srgbClr val="000000"/>
              </a:buClr>
            </a:pP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수신 및 적재에 대한 상세로그 제공</a:t>
            </a:r>
            <a:endParaRPr lang="ko-KR" altLang="en-US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69" name="Rectangle 11"/>
          <p:cNvSpPr>
            <a:spLocks noChangeArrowheads="1"/>
          </p:cNvSpPr>
          <p:nvPr/>
        </p:nvSpPr>
        <p:spPr bwMode="auto">
          <a:xfrm>
            <a:off x="1171575" y="4249738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자료적재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24"/>
          <p:cNvSpPr/>
          <p:nvPr/>
        </p:nvSpPr>
        <p:spPr bwMode="auto">
          <a:xfrm rot="10800000"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173" name="Text Box 18"/>
          <p:cNvSpPr txBox="1">
            <a:spLocks noChangeArrowheads="1"/>
          </p:cNvSpPr>
          <p:nvPr/>
        </p:nvSpPr>
        <p:spPr bwMode="auto">
          <a:xfrm>
            <a:off x="55563" y="295275"/>
            <a:ext cx="434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K-LINK </a:t>
            </a: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설치를 위한 시스템 사양</a:t>
            </a:r>
          </a:p>
        </p:txBody>
      </p:sp>
      <p:sp>
        <p:nvSpPr>
          <p:cNvPr id="7174" name="슬라이드 번호 개체 틀 3"/>
          <p:cNvSpPr txBox="1">
            <a:spLocks noGrp="1"/>
          </p:cNvSpPr>
          <p:nvPr/>
        </p:nvSpPr>
        <p:spPr bwMode="auto">
          <a:xfrm>
            <a:off x="4638675" y="6310313"/>
            <a:ext cx="614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fld id="{2706C7BD-5E93-4B53-A17C-81A0CF28F73C}" type="slidenum">
              <a:rPr lang="en-US" altLang="ko-KR" sz="1200">
                <a:solidFill>
                  <a:srgbClr val="777777"/>
                </a:solidFill>
                <a:latin typeface="HY헤드라인M" pitchFamily="18" charset="-127"/>
                <a:ea typeface="HY헤드라인M" pitchFamily="18" charset="-127"/>
              </a:rPr>
              <a:pPr algn="ctr">
                <a:spcBef>
                  <a:spcPct val="0"/>
                </a:spcBef>
              </a:pPr>
              <a:t>5</a:t>
            </a:fld>
            <a:endParaRPr lang="en-US" altLang="ko-KR" sz="1200">
              <a:solidFill>
                <a:srgbClr val="77777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273050" y="1303338"/>
            <a:ext cx="8847138" cy="4357687"/>
          </a:xfrm>
          <a:prstGeom prst="roundRect">
            <a:avLst>
              <a:gd name="adj" fmla="val 2125"/>
            </a:avLst>
          </a:prstGeom>
          <a:solidFill>
            <a:schemeClr val="bg1">
              <a:alpha val="52156"/>
            </a:schemeClr>
          </a:solidFill>
          <a:ln w="25400" algn="ctr">
            <a:pattFill prst="dkUpDiag">
              <a:fgClr>
                <a:srgbClr val="0099CC"/>
              </a:fgClr>
              <a:bgClr>
                <a:srgbClr val="000099"/>
              </a:bgClr>
            </a:patt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197225" y="1757363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solidFill>
              <a:srgbClr val="B4C2EE"/>
            </a:solidFill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7" name="Picture 20" descr="3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1700213"/>
            <a:ext cx="27574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3257550" y="1792288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A50021"/>
                </a:solidFill>
                <a:latin typeface="HY헤드라인M" pitchFamily="18" charset="-127"/>
                <a:ea typeface="HY헤드라인M" pitchFamily="18" charset="-127"/>
              </a:rPr>
              <a:t>Windows, Linux, UNIX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등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다양한 서버 지원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197225" y="2193925"/>
            <a:ext cx="5715000" cy="401638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3228975" y="2241550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서버 사양 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메모리 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1GB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이상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HDD 500MB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이상 </a:t>
            </a:r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1174750" y="22352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/DBMS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3232150" y="3748088"/>
            <a:ext cx="5715000" cy="401637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solidFill>
              <a:srgbClr val="B4C2EE"/>
            </a:solidFill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83" name="Picture 20" descr="3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" y="3652838"/>
            <a:ext cx="27574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4" name="Rectangle 11"/>
          <p:cNvSpPr>
            <a:spLocks noChangeArrowheads="1"/>
          </p:cNvSpPr>
          <p:nvPr/>
        </p:nvSpPr>
        <p:spPr bwMode="auto">
          <a:xfrm>
            <a:off x="3292475" y="3783013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별도의 전용회선을 필요치 않으며 인터넷 환경이면 가능</a:t>
            </a:r>
          </a:p>
        </p:txBody>
      </p:sp>
      <p:sp>
        <p:nvSpPr>
          <p:cNvPr id="3" name="AutoShape 13"/>
          <p:cNvSpPr>
            <a:spLocks noChangeArrowheads="1"/>
          </p:cNvSpPr>
          <p:nvPr/>
        </p:nvSpPr>
        <p:spPr bwMode="auto">
          <a:xfrm>
            <a:off x="3232150" y="4184650"/>
            <a:ext cx="5715000" cy="401638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6" name="Rectangle 11"/>
          <p:cNvSpPr>
            <a:spLocks noChangeArrowheads="1"/>
          </p:cNvSpPr>
          <p:nvPr/>
        </p:nvSpPr>
        <p:spPr bwMode="auto">
          <a:xfrm>
            <a:off x="3292475" y="4232275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SSL</a:t>
            </a:r>
            <a:r>
              <a:rPr lang="ko-KR" altLang="en-US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암호화 통신을 하며 데이터는 </a:t>
            </a:r>
            <a:r>
              <a:rPr lang="en-US" altLang="ko-KR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DES </a:t>
            </a:r>
            <a:r>
              <a:rPr lang="ko-KR" altLang="en-US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알고리즘에 의해 보호됨</a:t>
            </a:r>
          </a:p>
        </p:txBody>
      </p:sp>
      <p:sp>
        <p:nvSpPr>
          <p:cNvPr id="7187" name="Rectangle 11"/>
          <p:cNvSpPr>
            <a:spLocks noChangeArrowheads="1"/>
          </p:cNvSpPr>
          <p:nvPr/>
        </p:nvSpPr>
        <p:spPr bwMode="auto">
          <a:xfrm>
            <a:off x="1171575" y="4041775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통신망 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181350" y="2635250"/>
            <a:ext cx="5715000" cy="401638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DFEBFD"/>
              </a:gs>
              <a:gs pos="50000">
                <a:schemeClr val="bg1"/>
              </a:gs>
              <a:gs pos="100000">
                <a:srgbClr val="DFEBFD"/>
              </a:gs>
            </a:gsLst>
            <a:lin ang="2700000" scaled="1"/>
          </a:gradFill>
          <a:ln w="9525" algn="ctr">
            <a:solidFill>
              <a:srgbClr val="B4C2EE"/>
            </a:solidFill>
            <a:round/>
            <a:headEnd/>
            <a:tailEnd/>
          </a:ln>
          <a:effectLst>
            <a:prstShdw prst="shdw17" dist="28398" dir="6993903">
              <a:schemeClr val="bg2"/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9" name="Rectangle 11"/>
          <p:cNvSpPr>
            <a:spLocks noChangeArrowheads="1"/>
          </p:cNvSpPr>
          <p:nvPr/>
        </p:nvSpPr>
        <p:spPr bwMode="auto">
          <a:xfrm>
            <a:off x="3213100" y="2670175"/>
            <a:ext cx="5654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DBMS : </a:t>
            </a:r>
            <a:r>
              <a:rPr lang="en-US" altLang="ko-KR">
                <a:solidFill>
                  <a:srgbClr val="A50021"/>
                </a:solidFill>
                <a:latin typeface="HY헤드라인M" pitchFamily="18" charset="-127"/>
                <a:ea typeface="HY헤드라인M" pitchFamily="18" charset="-127"/>
              </a:rPr>
              <a:t>ORACLE, MS-SQL, MySQL</a:t>
            </a:r>
            <a:r>
              <a:rPr lang="en-US" altLang="ko-KR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지원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24"/>
          <p:cNvSpPr/>
          <p:nvPr/>
        </p:nvSpPr>
        <p:spPr bwMode="auto">
          <a:xfrm rot="10800000">
            <a:off x="0" y="705080"/>
            <a:ext cx="9906000" cy="55525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8197" name="Text Box 18"/>
          <p:cNvSpPr txBox="1">
            <a:spLocks noChangeArrowheads="1"/>
          </p:cNvSpPr>
          <p:nvPr/>
        </p:nvSpPr>
        <p:spPr bwMode="auto">
          <a:xfrm>
            <a:off x="55563" y="295275"/>
            <a:ext cx="434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시스템 구축기간</a:t>
            </a:r>
          </a:p>
        </p:txBody>
      </p:sp>
      <p:sp>
        <p:nvSpPr>
          <p:cNvPr id="8198" name="슬라이드 번호 개체 틀 3"/>
          <p:cNvSpPr txBox="1">
            <a:spLocks noGrp="1"/>
          </p:cNvSpPr>
          <p:nvPr/>
        </p:nvSpPr>
        <p:spPr bwMode="auto">
          <a:xfrm>
            <a:off x="4638675" y="6310313"/>
            <a:ext cx="614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fld id="{71AEB192-C964-4BCB-8C75-5A7D1672C554}" type="slidenum">
              <a:rPr lang="en-US" altLang="ko-KR" sz="1200">
                <a:solidFill>
                  <a:srgbClr val="777777"/>
                </a:solidFill>
                <a:latin typeface="HY헤드라인M" pitchFamily="18" charset="-127"/>
                <a:ea typeface="HY헤드라인M" pitchFamily="18" charset="-127"/>
              </a:rPr>
              <a:pPr algn="ctr">
                <a:spcBef>
                  <a:spcPct val="0"/>
                </a:spcBef>
              </a:pPr>
              <a:t>6</a:t>
            </a:fld>
            <a:endParaRPr lang="en-US" altLang="ko-KR" sz="1200">
              <a:solidFill>
                <a:srgbClr val="77777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273050" y="1303338"/>
            <a:ext cx="8847138" cy="4357687"/>
          </a:xfrm>
          <a:prstGeom prst="roundRect">
            <a:avLst>
              <a:gd name="adj" fmla="val 2125"/>
            </a:avLst>
          </a:prstGeom>
          <a:solidFill>
            <a:schemeClr val="bg1">
              <a:alpha val="52156"/>
            </a:schemeClr>
          </a:solidFill>
          <a:ln w="25400" algn="ctr">
            <a:pattFill prst="dkUpDiag">
              <a:fgClr>
                <a:srgbClr val="0099CC"/>
              </a:fgClr>
              <a:bgClr>
                <a:srgbClr val="000099"/>
              </a:bgClr>
            </a:patt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blackWhite">
          <a:xfrm>
            <a:off x="1857375" y="2276475"/>
            <a:ext cx="1073150" cy="3937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72000" tIns="0" rIns="72000" bIns="0" anchor="ctr" anchorCtr="1"/>
          <a:lstStyle/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전송항목정의 </a:t>
            </a: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blackWhite">
          <a:xfrm>
            <a:off x="1857375" y="2879725"/>
            <a:ext cx="1073150" cy="350838"/>
          </a:xfrm>
          <a:prstGeom prst="rect">
            <a:avLst/>
          </a:prstGeom>
          <a:solidFill>
            <a:schemeClr val="accent1"/>
          </a:solidFill>
          <a:ln w="158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72000" tIns="0" rIns="72000" bIns="0" anchor="ctr" anchorCtr="1"/>
          <a:lstStyle/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K-LINK 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서버 확보</a:t>
            </a:r>
          </a:p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고객사</a:t>
            </a: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blackWhite">
          <a:xfrm>
            <a:off x="1857375" y="3429000"/>
            <a:ext cx="1073150" cy="385763"/>
          </a:xfrm>
          <a:prstGeom prst="rect">
            <a:avLst/>
          </a:prstGeom>
          <a:solidFill>
            <a:schemeClr val="accent1"/>
          </a:solidFill>
          <a:ln w="158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72000" tIns="0" rIns="72000" bIns="0" anchor="ctr" anchorCtr="1"/>
          <a:lstStyle/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Temp-DB 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확보</a:t>
            </a:r>
          </a:p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고객사</a:t>
            </a: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8203" name="Rectangle 62"/>
          <p:cNvSpPr>
            <a:spLocks noChangeArrowheads="1"/>
          </p:cNvSpPr>
          <p:nvPr/>
        </p:nvSpPr>
        <p:spPr bwMode="blackWhite">
          <a:xfrm>
            <a:off x="684213" y="2276475"/>
            <a:ext cx="1050925" cy="1554163"/>
          </a:xfrm>
          <a:prstGeom prst="rect">
            <a:avLst/>
          </a:prstGeom>
          <a:gradFill rotWithShape="1">
            <a:gsLst>
              <a:gs pos="0">
                <a:srgbClr val="183744"/>
              </a:gs>
              <a:gs pos="50000">
                <a:srgbClr val="265B70"/>
              </a:gs>
              <a:gs pos="100000">
                <a:srgbClr val="183744"/>
              </a:gs>
            </a:gsLst>
            <a:lin ang="0" scaled="1"/>
          </a:gradFill>
          <a:ln w="158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anchor="ctr"/>
          <a:lstStyle/>
          <a:p>
            <a:pPr algn="ctr" eaLnBrk="0" latinLnBrk="0" hangingPunct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ko-KR" altLang="en-US" sz="1200" b="1">
                <a:latin typeface="굴림" pitchFamily="50" charset="-127"/>
                <a:ea typeface="굴림" pitchFamily="50" charset="-127"/>
              </a:rPr>
              <a:t>사전 업무협의</a:t>
            </a:r>
          </a:p>
        </p:txBody>
      </p:sp>
      <p:sp>
        <p:nvSpPr>
          <p:cNvPr id="8204" name="Rectangle 63"/>
          <p:cNvSpPr>
            <a:spLocks noChangeArrowheads="1"/>
          </p:cNvSpPr>
          <p:nvPr/>
        </p:nvSpPr>
        <p:spPr bwMode="blackWhite">
          <a:xfrm>
            <a:off x="1860550" y="4308475"/>
            <a:ext cx="1071563" cy="393700"/>
          </a:xfrm>
          <a:prstGeom prst="rect">
            <a:avLst/>
          </a:prstGeom>
          <a:solidFill>
            <a:schemeClr val="accent1"/>
          </a:solidFill>
          <a:ln w="158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72000" tIns="0" rIns="72000" bIns="0" anchor="ctr" anchorCtr="1"/>
          <a:lstStyle/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K-LINK 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설치 </a:t>
            </a:r>
          </a:p>
        </p:txBody>
      </p:sp>
      <p:sp>
        <p:nvSpPr>
          <p:cNvPr id="8205" name="Rectangle 64"/>
          <p:cNvSpPr>
            <a:spLocks noChangeArrowheads="1"/>
          </p:cNvSpPr>
          <p:nvPr/>
        </p:nvSpPr>
        <p:spPr bwMode="blackWhite">
          <a:xfrm>
            <a:off x="1865313" y="4949825"/>
            <a:ext cx="1071562" cy="350838"/>
          </a:xfrm>
          <a:prstGeom prst="rect">
            <a:avLst/>
          </a:prstGeom>
          <a:solidFill>
            <a:schemeClr val="accent1"/>
          </a:solidFill>
          <a:ln w="15875" algn="ctr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lIns="72000" tIns="0" rIns="72000" bIns="0" anchor="ctr" anchorCtr="1"/>
          <a:lstStyle/>
          <a:p>
            <a:pPr algn="ctr" eaLnBrk="0" latinLnBrk="0" hangingPunct="0">
              <a:lnSpc>
                <a:spcPct val="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en-US" altLang="ko-KR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DB</a:t>
            </a:r>
            <a:r>
              <a:rPr kumimoji="0" lang="ko-KR" altLang="en-US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연동 테스트</a:t>
            </a:r>
          </a:p>
        </p:txBody>
      </p:sp>
      <p:sp>
        <p:nvSpPr>
          <p:cNvPr id="8206" name="Rectangle 66"/>
          <p:cNvSpPr>
            <a:spLocks noChangeArrowheads="1"/>
          </p:cNvSpPr>
          <p:nvPr/>
        </p:nvSpPr>
        <p:spPr bwMode="blackWhite">
          <a:xfrm>
            <a:off x="685800" y="4308475"/>
            <a:ext cx="1050925" cy="1017588"/>
          </a:xfrm>
          <a:prstGeom prst="rect">
            <a:avLst/>
          </a:prstGeom>
          <a:gradFill rotWithShape="1">
            <a:gsLst>
              <a:gs pos="0">
                <a:srgbClr val="183744"/>
              </a:gs>
              <a:gs pos="50000">
                <a:srgbClr val="265B70"/>
              </a:gs>
              <a:gs pos="100000">
                <a:srgbClr val="183744"/>
              </a:gs>
            </a:gsLst>
            <a:lin ang="0" scaled="1"/>
          </a:gradFill>
          <a:ln w="158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vert="eaVert" wrap="none" lIns="72000" tIns="36000" rIns="72000" bIns="36000" anchor="ctr"/>
          <a:lstStyle/>
          <a:p>
            <a:pPr algn="ctr" eaLnBrk="0" latinLnBrk="0" hangingPunct="0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kumimoji="0" lang="ko-KR" altLang="en-US" sz="1200" b="1">
                <a:latin typeface="굴림" pitchFamily="50" charset="-127"/>
                <a:ea typeface="굴림" pitchFamily="50" charset="-127"/>
              </a:rPr>
              <a:t>시스템 구축</a:t>
            </a:r>
          </a:p>
        </p:txBody>
      </p:sp>
      <p:sp>
        <p:nvSpPr>
          <p:cNvPr id="8207" name="Line 70"/>
          <p:cNvSpPr>
            <a:spLocks noChangeShapeType="1"/>
          </p:cNvSpPr>
          <p:nvPr/>
        </p:nvSpPr>
        <p:spPr bwMode="auto">
          <a:xfrm>
            <a:off x="3281363" y="2057400"/>
            <a:ext cx="1587" cy="33813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208" name="Line 71"/>
          <p:cNvSpPr>
            <a:spLocks noChangeShapeType="1"/>
          </p:cNvSpPr>
          <p:nvPr/>
        </p:nvSpPr>
        <p:spPr bwMode="auto">
          <a:xfrm>
            <a:off x="5824538" y="2057400"/>
            <a:ext cx="1587" cy="33813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209" name="Line 72"/>
          <p:cNvSpPr>
            <a:spLocks noChangeShapeType="1"/>
          </p:cNvSpPr>
          <p:nvPr/>
        </p:nvSpPr>
        <p:spPr bwMode="auto">
          <a:xfrm>
            <a:off x="8361363" y="2057400"/>
            <a:ext cx="1587" cy="33813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8210" name="Rectangle 74"/>
          <p:cNvSpPr>
            <a:spLocks noChangeArrowheads="1"/>
          </p:cNvSpPr>
          <p:nvPr/>
        </p:nvSpPr>
        <p:spPr bwMode="auto">
          <a:xfrm>
            <a:off x="3067050" y="1676400"/>
            <a:ext cx="5775325" cy="515938"/>
          </a:xfrm>
          <a:prstGeom prst="rect">
            <a:avLst/>
          </a:prstGeom>
          <a:solidFill>
            <a:srgbClr val="E0FF8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8211" name="Group 75"/>
          <p:cNvGrpSpPr>
            <a:grpSpLocks/>
          </p:cNvGrpSpPr>
          <p:nvPr/>
        </p:nvGrpSpPr>
        <p:grpSpPr bwMode="auto">
          <a:xfrm>
            <a:off x="5529263" y="1612900"/>
            <a:ext cx="625475" cy="571500"/>
            <a:chOff x="1446" y="436"/>
            <a:chExt cx="419" cy="274"/>
          </a:xfrm>
        </p:grpSpPr>
        <p:sp>
          <p:nvSpPr>
            <p:cNvPr id="8223" name="Text Box 76"/>
            <p:cNvSpPr txBox="1">
              <a:spLocks noChangeArrowheads="1"/>
            </p:cNvSpPr>
            <p:nvPr/>
          </p:nvSpPr>
          <p:spPr bwMode="gray">
            <a:xfrm>
              <a:off x="1446" y="436"/>
              <a:ext cx="419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rPr>
                <a:t>+1W</a:t>
              </a:r>
            </a:p>
          </p:txBody>
        </p:sp>
        <p:sp>
          <p:nvSpPr>
            <p:cNvPr id="8224" name="Text Box 77"/>
            <p:cNvSpPr txBox="1">
              <a:spLocks noChangeArrowheads="1"/>
            </p:cNvSpPr>
            <p:nvPr/>
          </p:nvSpPr>
          <p:spPr bwMode="gray">
            <a:xfrm>
              <a:off x="1520" y="556"/>
              <a:ext cx="2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ko-KR" altLang="en-US" sz="15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sym typeface="Wingdings" pitchFamily="2" charset="2"/>
                </a:rPr>
                <a:t>▼</a:t>
              </a:r>
              <a:endParaRPr kumimoji="0" lang="ko-KR" altLang="en-US" sz="1500">
                <a:solidFill>
                  <a:schemeClr val="tx1"/>
                </a:solidFill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8212" name="Group 78"/>
          <p:cNvGrpSpPr>
            <a:grpSpLocks/>
          </p:cNvGrpSpPr>
          <p:nvPr/>
        </p:nvGrpSpPr>
        <p:grpSpPr bwMode="auto">
          <a:xfrm>
            <a:off x="3095625" y="1612900"/>
            <a:ext cx="358775" cy="571500"/>
            <a:chOff x="650" y="436"/>
            <a:chExt cx="241" cy="274"/>
          </a:xfrm>
        </p:grpSpPr>
        <p:sp>
          <p:nvSpPr>
            <p:cNvPr id="8221" name="Text Box 79"/>
            <p:cNvSpPr txBox="1">
              <a:spLocks noChangeArrowheads="1"/>
            </p:cNvSpPr>
            <p:nvPr/>
          </p:nvSpPr>
          <p:spPr bwMode="gray">
            <a:xfrm>
              <a:off x="684" y="436"/>
              <a:ext cx="200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8222" name="Text Box 80"/>
            <p:cNvSpPr txBox="1">
              <a:spLocks noChangeArrowheads="1"/>
            </p:cNvSpPr>
            <p:nvPr/>
          </p:nvSpPr>
          <p:spPr bwMode="gray">
            <a:xfrm>
              <a:off x="650" y="556"/>
              <a:ext cx="2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ko-KR" altLang="en-US" sz="15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sym typeface="Wingdings" pitchFamily="2" charset="2"/>
                </a:rPr>
                <a:t>▼</a:t>
              </a:r>
              <a:endParaRPr kumimoji="0" lang="ko-KR" altLang="en-US" sz="1500">
                <a:solidFill>
                  <a:schemeClr val="tx1"/>
                </a:solidFill>
                <a:latin typeface="Tahoma" pitchFamily="34" charset="0"/>
                <a:ea typeface="굴림" pitchFamily="50" charset="-127"/>
              </a:endParaRPr>
            </a:p>
          </p:txBody>
        </p:sp>
      </p:grpSp>
      <p:grpSp>
        <p:nvGrpSpPr>
          <p:cNvPr id="8213" name="Group 81"/>
          <p:cNvGrpSpPr>
            <a:grpSpLocks/>
          </p:cNvGrpSpPr>
          <p:nvPr/>
        </p:nvGrpSpPr>
        <p:grpSpPr bwMode="auto">
          <a:xfrm>
            <a:off x="8072438" y="1612900"/>
            <a:ext cx="625475" cy="571500"/>
            <a:chOff x="1446" y="436"/>
            <a:chExt cx="418" cy="274"/>
          </a:xfrm>
        </p:grpSpPr>
        <p:sp>
          <p:nvSpPr>
            <p:cNvPr id="8219" name="Text Box 82"/>
            <p:cNvSpPr txBox="1">
              <a:spLocks noChangeArrowheads="1"/>
            </p:cNvSpPr>
            <p:nvPr/>
          </p:nvSpPr>
          <p:spPr bwMode="gray">
            <a:xfrm>
              <a:off x="1446" y="436"/>
              <a:ext cx="418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en-US" altLang="ko-KR" b="1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</a:rPr>
                <a:t>+2W</a:t>
              </a:r>
            </a:p>
          </p:txBody>
        </p:sp>
        <p:sp>
          <p:nvSpPr>
            <p:cNvPr id="8220" name="Text Box 83"/>
            <p:cNvSpPr txBox="1">
              <a:spLocks noChangeArrowheads="1"/>
            </p:cNvSpPr>
            <p:nvPr/>
          </p:nvSpPr>
          <p:spPr bwMode="gray">
            <a:xfrm>
              <a:off x="1521" y="556"/>
              <a:ext cx="2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spcBef>
                  <a:spcPct val="0"/>
                </a:spcBef>
              </a:pPr>
              <a:r>
                <a:rPr kumimoji="0" lang="ko-KR" altLang="en-US" sz="1500">
                  <a:solidFill>
                    <a:schemeClr val="tx1"/>
                  </a:solidFill>
                  <a:latin typeface="Tahoma" pitchFamily="34" charset="0"/>
                  <a:ea typeface="굴림" pitchFamily="50" charset="-127"/>
                  <a:sym typeface="Wingdings" pitchFamily="2" charset="2"/>
                </a:rPr>
                <a:t>▼</a:t>
              </a:r>
              <a:endParaRPr kumimoji="0" lang="ko-KR" altLang="en-US" sz="1500">
                <a:solidFill>
                  <a:schemeClr val="tx1"/>
                </a:solidFill>
                <a:latin typeface="Tahoma" pitchFamily="34" charset="0"/>
                <a:ea typeface="굴림" pitchFamily="50" charset="-127"/>
              </a:endParaRPr>
            </a:p>
          </p:txBody>
        </p:sp>
      </p:grpSp>
      <p:sp>
        <p:nvSpPr>
          <p:cNvPr id="8214" name="Line 90"/>
          <p:cNvSpPr>
            <a:spLocks noChangeShapeType="1"/>
          </p:cNvSpPr>
          <p:nvPr/>
        </p:nvSpPr>
        <p:spPr bwMode="auto">
          <a:xfrm flipV="1">
            <a:off x="3290888" y="2438400"/>
            <a:ext cx="2536825" cy="11113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8215" name="AutoShape 91"/>
          <p:cNvSpPr>
            <a:spLocks noChangeArrowheads="1"/>
          </p:cNvSpPr>
          <p:nvPr/>
        </p:nvSpPr>
        <p:spPr bwMode="auto">
          <a:xfrm>
            <a:off x="5743575" y="2890838"/>
            <a:ext cx="152400" cy="284162"/>
          </a:xfrm>
          <a:prstGeom prst="diamond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8216" name="AutoShape 92"/>
          <p:cNvSpPr>
            <a:spLocks noChangeArrowheads="1"/>
          </p:cNvSpPr>
          <p:nvPr/>
        </p:nvSpPr>
        <p:spPr bwMode="auto">
          <a:xfrm>
            <a:off x="5734050" y="3441700"/>
            <a:ext cx="152400" cy="284163"/>
          </a:xfrm>
          <a:prstGeom prst="diamond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8217" name="Line 98"/>
          <p:cNvSpPr>
            <a:spLocks noChangeShapeType="1"/>
          </p:cNvSpPr>
          <p:nvPr/>
        </p:nvSpPr>
        <p:spPr bwMode="auto">
          <a:xfrm flipV="1">
            <a:off x="5816600" y="4492625"/>
            <a:ext cx="2565400" cy="15875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8218" name="Line 99"/>
          <p:cNvSpPr>
            <a:spLocks noChangeShapeType="1"/>
          </p:cNvSpPr>
          <p:nvPr/>
        </p:nvSpPr>
        <p:spPr bwMode="auto">
          <a:xfrm flipV="1">
            <a:off x="5816600" y="5084763"/>
            <a:ext cx="2546350" cy="635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46"/>
          <p:cNvSpPr>
            <a:spLocks noChangeArrowheads="1"/>
          </p:cNvSpPr>
          <p:nvPr/>
        </p:nvSpPr>
        <p:spPr bwMode="auto">
          <a:xfrm>
            <a:off x="776288" y="4508500"/>
            <a:ext cx="1620837" cy="1512888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algn="ctr">
            <a:solidFill>
              <a:srgbClr val="990000"/>
            </a:solidFill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a typeface="HY헤드라인M" pitchFamily="18" charset="-127"/>
              </a:rPr>
              <a:t>파일서버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참고</a:t>
            </a:r>
            <a:r>
              <a:rPr lang="en-US" altLang="ko-KR" sz="2000" smtClean="0"/>
              <a:t>) K-LINK </a:t>
            </a:r>
            <a:r>
              <a:rPr lang="ko-KR" altLang="en-US" sz="2000" smtClean="0"/>
              <a:t>연동 방식 개요</a:t>
            </a:r>
          </a:p>
        </p:txBody>
      </p:sp>
      <p:sp>
        <p:nvSpPr>
          <p:cNvPr id="15364" name="Rectangle 43"/>
          <p:cNvSpPr>
            <a:spLocks noChangeArrowheads="1"/>
          </p:cNvSpPr>
          <p:nvPr/>
        </p:nvSpPr>
        <p:spPr bwMode="auto">
          <a:xfrm>
            <a:off x="200025" y="765175"/>
            <a:ext cx="9297988" cy="145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76767"/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marL="266700" indent="-266700">
              <a:spcBef>
                <a:spcPct val="20000"/>
              </a:spcBef>
              <a:buFontTx/>
              <a:buAutoNum type="arabicPeriod"/>
            </a:pPr>
            <a:r>
              <a:rPr lang="ko-KR" altLang="en-US" b="1">
                <a:solidFill>
                  <a:schemeClr val="tx1"/>
                </a:solidFill>
              </a:rPr>
              <a:t>통신 </a:t>
            </a:r>
            <a:r>
              <a:rPr lang="en-US" altLang="ko-KR" b="1">
                <a:solidFill>
                  <a:schemeClr val="tx1"/>
                </a:solidFill>
              </a:rPr>
              <a:t>(HTTPS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) : Outbound 443 </a:t>
            </a:r>
            <a:r>
              <a:rPr lang="ko-KR" altLang="en-US" b="1">
                <a:solidFill>
                  <a:schemeClr val="tx1"/>
                </a:solidFill>
              </a:rPr>
              <a:t>포트 사용</a:t>
            </a:r>
            <a:endParaRPr lang="en-US" altLang="ko-KR" b="1">
              <a:solidFill>
                <a:schemeClr val="tx1"/>
              </a:solidFill>
            </a:endParaRPr>
          </a:p>
          <a:p>
            <a:pPr marL="266700" indent="-266700">
              <a:spcBef>
                <a:spcPct val="20000"/>
              </a:spcBef>
            </a:pPr>
            <a:r>
              <a:rPr lang="en-US" altLang="ko-KR">
                <a:solidFill>
                  <a:schemeClr val="tx1"/>
                </a:solidFill>
              </a:rPr>
              <a:t>     HTTPS</a:t>
            </a:r>
            <a:r>
              <a:rPr lang="ko-KR" altLang="en-US">
                <a:solidFill>
                  <a:schemeClr val="tx1"/>
                </a:solidFill>
              </a:rPr>
              <a:t> 프로토콜을 이용하여 통신 하며</a:t>
            </a:r>
            <a:r>
              <a:rPr lang="en-US" altLang="ko-KR">
                <a:solidFill>
                  <a:schemeClr val="tx1"/>
                </a:solidFill>
              </a:rPr>
              <a:t>, K-LINK</a:t>
            </a:r>
            <a:r>
              <a:rPr lang="ko-KR" altLang="en-US">
                <a:solidFill>
                  <a:schemeClr val="tx1"/>
                </a:solidFill>
              </a:rPr>
              <a:t>모듈이 설치된 고객사에서 </a:t>
            </a:r>
            <a:r>
              <a:rPr lang="en-US" altLang="ko-KR">
                <a:solidFill>
                  <a:schemeClr val="tx1"/>
                </a:solidFill>
              </a:rPr>
              <a:t>KED</a:t>
            </a:r>
            <a:r>
              <a:rPr lang="ko-KR" altLang="en-US">
                <a:solidFill>
                  <a:schemeClr val="tx1"/>
                </a:solidFill>
              </a:rPr>
              <a:t>의 서버로 서비스를 요청하는 방식</a:t>
            </a:r>
            <a:r>
              <a:rPr lang="en-US" altLang="ko-KR">
                <a:solidFill>
                  <a:schemeClr val="tx1"/>
                </a:solidFill>
              </a:rPr>
              <a:t>(Pulling)</a:t>
            </a:r>
            <a:r>
              <a:rPr lang="ko-KR" altLang="en-US">
                <a:solidFill>
                  <a:schemeClr val="tx1"/>
                </a:solidFill>
              </a:rPr>
              <a:t>을 사용하여</a:t>
            </a:r>
          </a:p>
          <a:p>
            <a:pPr marL="266700" indent="-266700">
              <a:spcBef>
                <a:spcPct val="20000"/>
              </a:spcBef>
              <a:buFont typeface="Optima" pitchFamily="2" charset="2"/>
              <a:buChar char=" "/>
            </a:pPr>
            <a:r>
              <a:rPr lang="ko-KR" altLang="en-US">
                <a:solidFill>
                  <a:schemeClr val="tx1"/>
                </a:solidFill>
              </a:rPr>
              <a:t>필요한 파일을 </a:t>
            </a:r>
            <a:r>
              <a:rPr lang="en-US" altLang="ko-KR">
                <a:solidFill>
                  <a:schemeClr val="tx1"/>
                </a:solidFill>
              </a:rPr>
              <a:t>Download</a:t>
            </a:r>
            <a:r>
              <a:rPr lang="ko-KR" altLang="en-US">
                <a:solidFill>
                  <a:schemeClr val="tx1"/>
                </a:solidFill>
              </a:rPr>
              <a:t>함</a:t>
            </a:r>
          </a:p>
          <a:p>
            <a:pPr marL="266700" indent="-266700"/>
            <a:r>
              <a:rPr lang="en-US" altLang="ko-KR" b="1">
                <a:solidFill>
                  <a:schemeClr val="tx1"/>
                </a:solidFill>
              </a:rPr>
              <a:t>2. DB Upload : JDBC</a:t>
            </a:r>
            <a:r>
              <a:rPr lang="ko-KR" altLang="en-US" b="1">
                <a:solidFill>
                  <a:schemeClr val="tx1"/>
                </a:solidFill>
              </a:rPr>
              <a:t>를 이용 내부 </a:t>
            </a:r>
            <a:r>
              <a:rPr lang="en-US" altLang="ko-KR" b="1">
                <a:solidFill>
                  <a:schemeClr val="tx1"/>
                </a:solidFill>
              </a:rPr>
              <a:t>DB </a:t>
            </a:r>
            <a:r>
              <a:rPr lang="ko-KR" altLang="en-US" b="1">
                <a:solidFill>
                  <a:schemeClr val="tx1"/>
                </a:solidFill>
              </a:rPr>
              <a:t>접속 </a:t>
            </a:r>
            <a:r>
              <a:rPr lang="en-US" altLang="ko-KR" b="1">
                <a:solidFill>
                  <a:schemeClr val="tx1"/>
                </a:solidFill>
              </a:rPr>
              <a:t>Upload</a:t>
            </a:r>
            <a:r>
              <a:rPr lang="ko-KR" altLang="en-US" b="1">
                <a:solidFill>
                  <a:schemeClr val="tx1"/>
                </a:solidFill>
              </a:rPr>
              <a:t>함</a:t>
            </a:r>
          </a:p>
          <a:p>
            <a:pPr marL="266700" indent="-266700"/>
            <a:r>
              <a:rPr lang="en-US" altLang="ko-KR">
                <a:solidFill>
                  <a:schemeClr val="tx1"/>
                </a:solidFill>
              </a:rPr>
              <a:t>    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365" name="Group 3"/>
          <p:cNvGrpSpPr>
            <a:grpSpLocks/>
          </p:cNvGrpSpPr>
          <p:nvPr/>
        </p:nvGrpSpPr>
        <p:grpSpPr bwMode="auto">
          <a:xfrm>
            <a:off x="1236663" y="3989388"/>
            <a:ext cx="731837" cy="563562"/>
            <a:chOff x="1571" y="2234"/>
            <a:chExt cx="306" cy="388"/>
          </a:xfrm>
        </p:grpSpPr>
        <p:sp>
          <p:nvSpPr>
            <p:cNvPr id="15404" name="AutoShape 4"/>
            <p:cNvSpPr>
              <a:spLocks noChangeArrowheads="1"/>
            </p:cNvSpPr>
            <p:nvPr/>
          </p:nvSpPr>
          <p:spPr bwMode="auto">
            <a:xfrm rot="5400000">
              <a:off x="1530" y="2275"/>
              <a:ext cx="388" cy="306"/>
            </a:xfrm>
            <a:custGeom>
              <a:avLst/>
              <a:gdLst>
                <a:gd name="T0" fmla="*/ 283 w 21600"/>
                <a:gd name="T1" fmla="*/ 0 h 21600"/>
                <a:gd name="T2" fmla="*/ 0 w 21600"/>
                <a:gd name="T3" fmla="*/ 153 h 21600"/>
                <a:gd name="T4" fmla="*/ 283 w 21600"/>
                <a:gd name="T5" fmla="*/ 306 h 21600"/>
                <a:gd name="T6" fmla="*/ 388 w 21600"/>
                <a:gd name="T7" fmla="*/ 15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6 w 21600"/>
                <a:gd name="T13" fmla="*/ 4094 h 21600"/>
                <a:gd name="T14" fmla="*/ 17981 w 21600"/>
                <a:gd name="T15" fmla="*/ 175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770" y="0"/>
                  </a:moveTo>
                  <a:lnTo>
                    <a:pt x="15770" y="4094"/>
                  </a:lnTo>
                  <a:lnTo>
                    <a:pt x="3375" y="4094"/>
                  </a:lnTo>
                  <a:lnTo>
                    <a:pt x="3375" y="17506"/>
                  </a:lnTo>
                  <a:lnTo>
                    <a:pt x="15770" y="17506"/>
                  </a:lnTo>
                  <a:lnTo>
                    <a:pt x="15770" y="21600"/>
                  </a:lnTo>
                  <a:lnTo>
                    <a:pt x="21600" y="10800"/>
                  </a:lnTo>
                  <a:lnTo>
                    <a:pt x="15770" y="0"/>
                  </a:lnTo>
                  <a:close/>
                </a:path>
                <a:path w="21600" h="21600">
                  <a:moveTo>
                    <a:pt x="1350" y="4094"/>
                  </a:moveTo>
                  <a:lnTo>
                    <a:pt x="1350" y="17506"/>
                  </a:lnTo>
                  <a:lnTo>
                    <a:pt x="2700" y="17506"/>
                  </a:lnTo>
                  <a:lnTo>
                    <a:pt x="2700" y="4094"/>
                  </a:lnTo>
                  <a:lnTo>
                    <a:pt x="1350" y="4094"/>
                  </a:lnTo>
                  <a:close/>
                </a:path>
                <a:path w="21600" h="21600">
                  <a:moveTo>
                    <a:pt x="0" y="4094"/>
                  </a:moveTo>
                  <a:lnTo>
                    <a:pt x="0" y="17506"/>
                  </a:lnTo>
                  <a:lnTo>
                    <a:pt x="675" y="17506"/>
                  </a:lnTo>
                  <a:lnTo>
                    <a:pt x="675" y="4094"/>
                  </a:lnTo>
                  <a:lnTo>
                    <a:pt x="0" y="40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ko-KR" altLang="en-US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15405" name="Text Box 5"/>
            <p:cNvSpPr txBox="1">
              <a:spLocks noChangeArrowheads="1"/>
            </p:cNvSpPr>
            <p:nvPr/>
          </p:nvSpPr>
          <p:spPr bwMode="auto">
            <a:xfrm>
              <a:off x="1655" y="2351"/>
              <a:ext cx="13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</p:grpSp>
      <p:sp>
        <p:nvSpPr>
          <p:cNvPr id="15366" name="AutoShape 107"/>
          <p:cNvSpPr>
            <a:spLocks noChangeArrowheads="1"/>
          </p:cNvSpPr>
          <p:nvPr/>
        </p:nvSpPr>
        <p:spPr bwMode="auto">
          <a:xfrm>
            <a:off x="855663" y="4614863"/>
            <a:ext cx="1439862" cy="10033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기업정보</a:t>
            </a:r>
          </a:p>
          <a:p>
            <a:pPr algn="ctr">
              <a:spcBef>
                <a:spcPct val="0"/>
              </a:spcBef>
            </a:pP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현황</a:t>
            </a: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재무</a:t>
            </a: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대표자</a:t>
            </a: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algn="ctr">
              <a:spcBef>
                <a:spcPct val="0"/>
              </a:spcBef>
            </a:pP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조기경보 등</a:t>
            </a:r>
            <a:r>
              <a:rPr lang="en-US" altLang="ko-KR" sz="1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103313" y="3387725"/>
            <a:ext cx="1000125" cy="617538"/>
            <a:chOff x="1655" y="2115"/>
            <a:chExt cx="680" cy="351"/>
          </a:xfrm>
        </p:grpSpPr>
        <p:pic>
          <p:nvPicPr>
            <p:cNvPr id="15402" name="Picture 75" descr="파란막대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1655" y="2115"/>
              <a:ext cx="680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03" name="Text Box 9"/>
            <p:cNvSpPr txBox="1">
              <a:spLocks noChangeArrowheads="1"/>
            </p:cNvSpPr>
            <p:nvPr/>
          </p:nvSpPr>
          <p:spPr bwMode="auto">
            <a:xfrm>
              <a:off x="1694" y="2275"/>
              <a:ext cx="60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0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KEDDB</a:t>
              </a:r>
            </a:p>
          </p:txBody>
        </p:sp>
      </p:grp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776288" y="2447925"/>
            <a:ext cx="1463675" cy="855663"/>
            <a:chOff x="295" y="1162"/>
            <a:chExt cx="997" cy="590"/>
          </a:xfrm>
        </p:grpSpPr>
        <p:pic>
          <p:nvPicPr>
            <p:cNvPr id="15399" name="Picture 1036" descr="3D Oval blue dis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" y="1405"/>
              <a:ext cx="99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400" name="Picture 1037" descr="j0202496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9" y="1162"/>
              <a:ext cx="57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01" name="AutoShape 1038"/>
            <p:cNvSpPr>
              <a:spLocks noChangeArrowheads="1"/>
            </p:cNvSpPr>
            <p:nvPr/>
          </p:nvSpPr>
          <p:spPr bwMode="auto">
            <a:xfrm>
              <a:off x="476" y="1525"/>
              <a:ext cx="680" cy="136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39999"/>
              </a:schemeClr>
            </a:solidFill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ko-KR" altLang="en-US" sz="1000" b="1">
                  <a:latin typeface="Arial" charset="0"/>
                  <a:ea typeface="굴림" pitchFamily="50" charset="-127"/>
                </a:rPr>
                <a:t>한국기업데이터</a:t>
              </a:r>
            </a:p>
          </p:txBody>
        </p:sp>
      </p:grpSp>
      <p:grpSp>
        <p:nvGrpSpPr>
          <p:cNvPr id="15369" name="Group 14"/>
          <p:cNvGrpSpPr>
            <a:grpSpLocks/>
          </p:cNvGrpSpPr>
          <p:nvPr/>
        </p:nvGrpSpPr>
        <p:grpSpPr bwMode="auto">
          <a:xfrm>
            <a:off x="7432675" y="2349500"/>
            <a:ext cx="1265238" cy="1079500"/>
            <a:chOff x="4332" y="1038"/>
            <a:chExt cx="997" cy="866"/>
          </a:xfrm>
        </p:grpSpPr>
        <p:pic>
          <p:nvPicPr>
            <p:cNvPr id="15396" name="Picture 1049" descr="3d Oval disc"/>
            <p:cNvPicPr>
              <a:picLocks noChangeAspect="1" noChangeArrowheads="1"/>
            </p:cNvPicPr>
            <p:nvPr/>
          </p:nvPicPr>
          <p:blipFill>
            <a:blip r:embed="rId6">
              <a:grayscl/>
            </a:blip>
            <a:srcRect/>
            <a:stretch>
              <a:fillRect/>
            </a:stretch>
          </p:blipFill>
          <p:spPr bwMode="auto">
            <a:xfrm>
              <a:off x="4332" y="1389"/>
              <a:ext cx="997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97" name="Picture 105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04" y="1038"/>
              <a:ext cx="533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98" name="AutoShape 1051"/>
            <p:cNvSpPr>
              <a:spLocks noChangeArrowheads="1"/>
            </p:cNvSpPr>
            <p:nvPr/>
          </p:nvSpPr>
          <p:spPr bwMode="auto">
            <a:xfrm>
              <a:off x="4524" y="1595"/>
              <a:ext cx="720" cy="175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39999"/>
              </a:schemeClr>
            </a:solidFill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ko-KR" altLang="en-US" sz="1000" b="1">
                  <a:latin typeface="Arial" charset="0"/>
                  <a:ea typeface="굴림" pitchFamily="50" charset="-127"/>
                </a:rPr>
                <a:t>고객사</a:t>
              </a:r>
              <a:endParaRPr lang="en-US" altLang="ko-KR" sz="1000" b="1"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5370" name="Group 18"/>
          <p:cNvGrpSpPr>
            <a:grpSpLocks/>
          </p:cNvGrpSpPr>
          <p:nvPr/>
        </p:nvGrpSpPr>
        <p:grpSpPr bwMode="auto">
          <a:xfrm>
            <a:off x="3995738" y="4122738"/>
            <a:ext cx="1465262" cy="1084262"/>
            <a:chOff x="2200" y="2115"/>
            <a:chExt cx="998" cy="746"/>
          </a:xfrm>
        </p:grpSpPr>
        <p:pic>
          <p:nvPicPr>
            <p:cNvPr id="15394" name="Picture 1041" descr="internet cloud 75 opac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00" y="2115"/>
              <a:ext cx="998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 Box 1042"/>
            <p:cNvSpPr txBox="1">
              <a:spLocks noChangeArrowheads="1"/>
            </p:cNvSpPr>
            <p:nvPr/>
          </p:nvSpPr>
          <p:spPr bwMode="auto">
            <a:xfrm>
              <a:off x="2290" y="2478"/>
              <a:ext cx="772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bg1"/>
                  </a:solidFill>
                  <a:latin typeface="Optima" pitchFamily="2" charset="2"/>
                  <a:ea typeface="가는각진제목체" pitchFamily="18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2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Franklin Gothic Medium" pitchFamily="34" charset="0"/>
                  <a:ea typeface="굴림" pitchFamily="50" charset="-127"/>
                </a:rPr>
                <a:t>Internet</a:t>
              </a:r>
            </a:p>
          </p:txBody>
        </p:sp>
      </p:grpSp>
      <p:pic>
        <p:nvPicPr>
          <p:cNvPr id="15371" name="Picture 75" descr="파란막대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910388" y="2613025"/>
            <a:ext cx="99695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72" name="Group 22"/>
          <p:cNvGrpSpPr>
            <a:grpSpLocks/>
          </p:cNvGrpSpPr>
          <p:nvPr/>
        </p:nvGrpSpPr>
        <p:grpSpPr bwMode="auto">
          <a:xfrm rot="10800000">
            <a:off x="7075488" y="3255963"/>
            <a:ext cx="733425" cy="566737"/>
            <a:chOff x="2025" y="2523"/>
            <a:chExt cx="306" cy="388"/>
          </a:xfrm>
        </p:grpSpPr>
        <p:sp>
          <p:nvSpPr>
            <p:cNvPr id="15392" name="AutoShape 23"/>
            <p:cNvSpPr>
              <a:spLocks noChangeArrowheads="1"/>
            </p:cNvSpPr>
            <p:nvPr/>
          </p:nvSpPr>
          <p:spPr bwMode="auto">
            <a:xfrm rot="5400000">
              <a:off x="1984" y="2564"/>
              <a:ext cx="388" cy="306"/>
            </a:xfrm>
            <a:custGeom>
              <a:avLst/>
              <a:gdLst>
                <a:gd name="T0" fmla="*/ 283 w 21600"/>
                <a:gd name="T1" fmla="*/ 0 h 21600"/>
                <a:gd name="T2" fmla="*/ 0 w 21600"/>
                <a:gd name="T3" fmla="*/ 153 h 21600"/>
                <a:gd name="T4" fmla="*/ 283 w 21600"/>
                <a:gd name="T5" fmla="*/ 306 h 21600"/>
                <a:gd name="T6" fmla="*/ 388 w 21600"/>
                <a:gd name="T7" fmla="*/ 15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96 w 21600"/>
                <a:gd name="T13" fmla="*/ 4094 h 21600"/>
                <a:gd name="T14" fmla="*/ 17981 w 21600"/>
                <a:gd name="T15" fmla="*/ 175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770" y="0"/>
                  </a:moveTo>
                  <a:lnTo>
                    <a:pt x="15770" y="4094"/>
                  </a:lnTo>
                  <a:lnTo>
                    <a:pt x="3375" y="4094"/>
                  </a:lnTo>
                  <a:lnTo>
                    <a:pt x="3375" y="17506"/>
                  </a:lnTo>
                  <a:lnTo>
                    <a:pt x="15770" y="17506"/>
                  </a:lnTo>
                  <a:lnTo>
                    <a:pt x="15770" y="21600"/>
                  </a:lnTo>
                  <a:lnTo>
                    <a:pt x="21600" y="10800"/>
                  </a:lnTo>
                  <a:lnTo>
                    <a:pt x="15770" y="0"/>
                  </a:lnTo>
                  <a:close/>
                </a:path>
                <a:path w="21600" h="21600">
                  <a:moveTo>
                    <a:pt x="1350" y="4094"/>
                  </a:moveTo>
                  <a:lnTo>
                    <a:pt x="1350" y="17506"/>
                  </a:lnTo>
                  <a:lnTo>
                    <a:pt x="2700" y="17506"/>
                  </a:lnTo>
                  <a:lnTo>
                    <a:pt x="2700" y="4094"/>
                  </a:lnTo>
                  <a:lnTo>
                    <a:pt x="1350" y="4094"/>
                  </a:lnTo>
                  <a:close/>
                </a:path>
                <a:path w="21600" h="21600">
                  <a:moveTo>
                    <a:pt x="0" y="4094"/>
                  </a:moveTo>
                  <a:lnTo>
                    <a:pt x="0" y="17506"/>
                  </a:lnTo>
                  <a:lnTo>
                    <a:pt x="675" y="17506"/>
                  </a:lnTo>
                  <a:lnTo>
                    <a:pt x="675" y="4094"/>
                  </a:lnTo>
                  <a:lnTo>
                    <a:pt x="0" y="40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ko-KR" altLang="en-US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15393" name="Text Box 24"/>
            <p:cNvSpPr txBox="1">
              <a:spLocks noChangeArrowheads="1"/>
            </p:cNvSpPr>
            <p:nvPr/>
          </p:nvSpPr>
          <p:spPr bwMode="auto">
            <a:xfrm>
              <a:off x="2112" y="2584"/>
              <a:ext cx="13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ko-KR" altLang="en-US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</p:grpSp>
      <p:cxnSp>
        <p:nvCxnSpPr>
          <p:cNvPr id="15373" name="AutoShape 25"/>
          <p:cNvCxnSpPr>
            <a:cxnSpLocks noChangeShapeType="1"/>
            <a:stCxn id="15366" idx="2"/>
            <a:endCxn id="15389" idx="2"/>
          </p:cNvCxnSpPr>
          <p:nvPr/>
        </p:nvCxnSpPr>
        <p:spPr bwMode="auto">
          <a:xfrm rot="5400000" flipH="1" flipV="1">
            <a:off x="1731962" y="4411663"/>
            <a:ext cx="968375" cy="1282700"/>
          </a:xfrm>
          <a:prstGeom prst="bentConnector3">
            <a:avLst>
              <a:gd name="adj1" fmla="val -376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74" name="Rectangle 26"/>
          <p:cNvSpPr>
            <a:spLocks noChangeArrowheads="1"/>
          </p:cNvSpPr>
          <p:nvPr/>
        </p:nvSpPr>
        <p:spPr bwMode="auto">
          <a:xfrm>
            <a:off x="6467475" y="4151313"/>
            <a:ext cx="982663" cy="273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KED Interface</a:t>
            </a:r>
          </a:p>
        </p:txBody>
      </p:sp>
      <p:sp>
        <p:nvSpPr>
          <p:cNvPr id="15375" name="Rectangle 27"/>
          <p:cNvSpPr>
            <a:spLocks noChangeArrowheads="1"/>
          </p:cNvSpPr>
          <p:nvPr/>
        </p:nvSpPr>
        <p:spPr bwMode="auto">
          <a:xfrm>
            <a:off x="7450138" y="4151313"/>
            <a:ext cx="979487" cy="273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DB Connection</a:t>
            </a:r>
          </a:p>
        </p:txBody>
      </p:sp>
      <p:sp>
        <p:nvSpPr>
          <p:cNvPr id="15376" name="Rectangle 28"/>
          <p:cNvSpPr>
            <a:spLocks noChangeArrowheads="1"/>
          </p:cNvSpPr>
          <p:nvPr/>
        </p:nvSpPr>
        <p:spPr bwMode="auto">
          <a:xfrm>
            <a:off x="6467475" y="4424363"/>
            <a:ext cx="982663" cy="273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Scheduler</a:t>
            </a:r>
          </a:p>
        </p:txBody>
      </p:sp>
      <p:sp>
        <p:nvSpPr>
          <p:cNvPr id="15377" name="Rectangle 29"/>
          <p:cNvSpPr>
            <a:spLocks noChangeArrowheads="1"/>
          </p:cNvSpPr>
          <p:nvPr/>
        </p:nvSpPr>
        <p:spPr bwMode="auto">
          <a:xfrm>
            <a:off x="7450138" y="4424363"/>
            <a:ext cx="979487" cy="2730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 Load</a:t>
            </a:r>
          </a:p>
        </p:txBody>
      </p:sp>
      <p:sp>
        <p:nvSpPr>
          <p:cNvPr id="15378" name="Rectangle 30"/>
          <p:cNvSpPr>
            <a:spLocks noChangeArrowheads="1"/>
          </p:cNvSpPr>
          <p:nvPr/>
        </p:nvSpPr>
        <p:spPr bwMode="auto">
          <a:xfrm>
            <a:off x="6467475" y="4697413"/>
            <a:ext cx="982663" cy="2698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Log</a:t>
            </a:r>
          </a:p>
        </p:txBody>
      </p:sp>
      <p:sp>
        <p:nvSpPr>
          <p:cNvPr id="15379" name="Rectangle 31"/>
          <p:cNvSpPr>
            <a:spLocks noChangeArrowheads="1"/>
          </p:cNvSpPr>
          <p:nvPr/>
        </p:nvSpPr>
        <p:spPr bwMode="auto">
          <a:xfrm>
            <a:off x="7450138" y="4697413"/>
            <a:ext cx="979487" cy="26987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Parser</a:t>
            </a:r>
          </a:p>
        </p:txBody>
      </p:sp>
      <p:cxnSp>
        <p:nvCxnSpPr>
          <p:cNvPr id="15380" name="AutoShape 32"/>
          <p:cNvCxnSpPr>
            <a:cxnSpLocks noChangeShapeType="1"/>
            <a:stCxn id="0" idx="3"/>
            <a:endCxn id="15374" idx="1"/>
          </p:cNvCxnSpPr>
          <p:nvPr/>
        </p:nvCxnSpPr>
        <p:spPr bwMode="auto">
          <a:xfrm flipV="1">
            <a:off x="5461000" y="4287838"/>
            <a:ext cx="1006475" cy="377825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81" name="Text Box 33"/>
          <p:cNvSpPr txBox="1">
            <a:spLocks noChangeArrowheads="1"/>
          </p:cNvSpPr>
          <p:nvPr/>
        </p:nvSpPr>
        <p:spPr bwMode="auto">
          <a:xfrm>
            <a:off x="7148513" y="3402013"/>
            <a:ext cx="609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K-LINK</a:t>
            </a:r>
          </a:p>
        </p:txBody>
      </p:sp>
      <p:sp>
        <p:nvSpPr>
          <p:cNvPr id="15382" name="Rectangle 34"/>
          <p:cNvSpPr>
            <a:spLocks noChangeArrowheads="1"/>
          </p:cNvSpPr>
          <p:nvPr/>
        </p:nvSpPr>
        <p:spPr bwMode="auto">
          <a:xfrm>
            <a:off x="6467475" y="3908425"/>
            <a:ext cx="1962150" cy="27305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latin typeface="HY견고딕" pitchFamily="18" charset="-127"/>
                <a:ea typeface="HY견고딕" pitchFamily="18" charset="-127"/>
              </a:rPr>
              <a:t>K-LINK</a:t>
            </a:r>
            <a:endParaRPr lang="en-US" altLang="ko-KR" sz="10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3" name="Text Box 35"/>
          <p:cNvSpPr txBox="1">
            <a:spLocks noChangeArrowheads="1"/>
          </p:cNvSpPr>
          <p:nvPr/>
        </p:nvSpPr>
        <p:spPr bwMode="auto">
          <a:xfrm>
            <a:off x="3783013" y="3713163"/>
            <a:ext cx="16462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200" b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Https / pulling</a:t>
            </a:r>
            <a:r>
              <a:rPr lang="ko-KR" altLang="en-US" sz="1200" b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방식</a:t>
            </a:r>
          </a:p>
        </p:txBody>
      </p:sp>
      <p:sp>
        <p:nvSpPr>
          <p:cNvPr id="15384" name="Rectangle 36"/>
          <p:cNvSpPr>
            <a:spLocks noChangeArrowheads="1"/>
          </p:cNvSpPr>
          <p:nvPr/>
        </p:nvSpPr>
        <p:spPr bwMode="auto">
          <a:xfrm>
            <a:off x="6467475" y="5346700"/>
            <a:ext cx="1962150" cy="2714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any was(</a:t>
            </a: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권장 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tomcat) </a:t>
            </a:r>
          </a:p>
        </p:txBody>
      </p:sp>
      <p:sp>
        <p:nvSpPr>
          <p:cNvPr id="15385" name="Rectangle 37"/>
          <p:cNvSpPr>
            <a:spLocks noChangeArrowheads="1"/>
          </p:cNvSpPr>
          <p:nvPr/>
        </p:nvSpPr>
        <p:spPr bwMode="auto">
          <a:xfrm>
            <a:off x="6467475" y="5619750"/>
            <a:ext cx="1962150" cy="2730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 1.4 or 1.5</a:t>
            </a:r>
          </a:p>
        </p:txBody>
      </p:sp>
      <p:sp>
        <p:nvSpPr>
          <p:cNvPr id="15386" name="Text Box 38"/>
          <p:cNvSpPr txBox="1">
            <a:spLocks noChangeArrowheads="1"/>
          </p:cNvSpPr>
          <p:nvPr/>
        </p:nvSpPr>
        <p:spPr bwMode="auto">
          <a:xfrm>
            <a:off x="6888163" y="2854325"/>
            <a:ext cx="1009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고객사 </a:t>
            </a:r>
            <a:r>
              <a:rPr lang="en-US" altLang="ko-KR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DB</a:t>
            </a:r>
          </a:p>
        </p:txBody>
      </p:sp>
      <p:sp>
        <p:nvSpPr>
          <p:cNvPr id="15387" name="Rectangle 39"/>
          <p:cNvSpPr>
            <a:spLocks noChangeArrowheads="1"/>
          </p:cNvSpPr>
          <p:nvPr/>
        </p:nvSpPr>
        <p:spPr bwMode="auto">
          <a:xfrm>
            <a:off x="6467475" y="5886450"/>
            <a:ext cx="1962150" cy="2730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any OS(unix, window)</a:t>
            </a:r>
          </a:p>
        </p:txBody>
      </p:sp>
      <p:sp>
        <p:nvSpPr>
          <p:cNvPr id="15388" name="Rectangle 40"/>
          <p:cNvSpPr>
            <a:spLocks noChangeArrowheads="1"/>
          </p:cNvSpPr>
          <p:nvPr/>
        </p:nvSpPr>
        <p:spPr bwMode="auto">
          <a:xfrm>
            <a:off x="6467475" y="4964113"/>
            <a:ext cx="1962150" cy="38258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관리자 화면</a:t>
            </a:r>
          </a:p>
          <a:p>
            <a:pPr algn="ctr">
              <a:spcBef>
                <a:spcPct val="0"/>
              </a:spcBef>
            </a:pP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환경설정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수신결과확인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수동수신 등</a:t>
            </a:r>
            <a:r>
              <a:rPr lang="en-US" altLang="ko-KR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5389" name="Rectangle 41"/>
          <p:cNvSpPr>
            <a:spLocks noChangeArrowheads="1"/>
          </p:cNvSpPr>
          <p:nvPr/>
        </p:nvSpPr>
        <p:spPr bwMode="auto">
          <a:xfrm>
            <a:off x="2366963" y="3975100"/>
            <a:ext cx="979487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b="1">
                <a:solidFill>
                  <a:schemeClr val="tx1"/>
                </a:solidFill>
              </a:rPr>
              <a:t>데이터제공 서블릿</a:t>
            </a:r>
          </a:p>
        </p:txBody>
      </p:sp>
      <p:sp>
        <p:nvSpPr>
          <p:cNvPr id="15390" name="Freeform 42"/>
          <p:cNvSpPr>
            <a:spLocks/>
          </p:cNvSpPr>
          <p:nvPr/>
        </p:nvSpPr>
        <p:spPr bwMode="auto">
          <a:xfrm>
            <a:off x="3373438" y="4033838"/>
            <a:ext cx="2735262" cy="487362"/>
          </a:xfrm>
          <a:custGeom>
            <a:avLst/>
            <a:gdLst>
              <a:gd name="T0" fmla="*/ 2735262 w 1316"/>
              <a:gd name="T1" fmla="*/ 282790 h 324"/>
              <a:gd name="T2" fmla="*/ 1415436 w 1316"/>
              <a:gd name="T3" fmla="*/ 10529 h 324"/>
              <a:gd name="T4" fmla="*/ 0 w 1316"/>
              <a:gd name="T5" fmla="*/ 215101 h 324"/>
              <a:gd name="T6" fmla="*/ 1415436 w 1316"/>
              <a:gd name="T7" fmla="*/ 419673 h 324"/>
              <a:gd name="T8" fmla="*/ 2735262 w 1316"/>
              <a:gd name="T9" fmla="*/ 487362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6" h="324">
                <a:moveTo>
                  <a:pt x="1316" y="188"/>
                </a:moveTo>
                <a:cubicBezTo>
                  <a:pt x="1108" y="101"/>
                  <a:pt x="900" y="14"/>
                  <a:pt x="681" y="7"/>
                </a:cubicBezTo>
                <a:cubicBezTo>
                  <a:pt x="462" y="0"/>
                  <a:pt x="0" y="98"/>
                  <a:pt x="0" y="143"/>
                </a:cubicBezTo>
                <a:cubicBezTo>
                  <a:pt x="0" y="188"/>
                  <a:pt x="462" y="249"/>
                  <a:pt x="681" y="279"/>
                </a:cubicBezTo>
                <a:cubicBezTo>
                  <a:pt x="900" y="309"/>
                  <a:pt x="1108" y="316"/>
                  <a:pt x="1316" y="324"/>
                </a:cubicBezTo>
              </a:path>
            </a:pathLst>
          </a:custGeom>
          <a:noFill/>
          <a:ln w="57150" cap="flat" cmpd="sng">
            <a:solidFill>
              <a:srgbClr val="A5002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1" name="Text Box 49"/>
          <p:cNvSpPr txBox="1">
            <a:spLocks noChangeArrowheads="1"/>
          </p:cNvSpPr>
          <p:nvPr/>
        </p:nvSpPr>
        <p:spPr bwMode="auto">
          <a:xfrm>
            <a:off x="7616825" y="3500438"/>
            <a:ext cx="5953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676767"/>
            </a:prstShdw>
          </a:effec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JDBC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3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81960</TotalTime>
  <Words>515</Words>
  <Application>Microsoft Office PowerPoint</Application>
  <PresentationFormat>A4 용지(210x297mm)</PresentationFormat>
  <Paragraphs>145</Paragraphs>
  <Slides>8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24" baseType="lpstr">
      <vt:lpstr>굴림</vt:lpstr>
      <vt:lpstr>Arial</vt:lpstr>
      <vt:lpstr>Tahoma</vt:lpstr>
      <vt:lpstr>돋움체</vt:lpstr>
      <vt:lpstr>가는각진제목체</vt:lpstr>
      <vt:lpstr>HY헤드라인M</vt:lpstr>
      <vt:lpstr>Franklin Gothic Medium</vt:lpstr>
      <vt:lpstr>휴먼엑스포</vt:lpstr>
      <vt:lpstr>Optima</vt:lpstr>
      <vt:lpstr>맑은 고딕</vt:lpstr>
      <vt:lpstr>HY견고딕</vt:lpstr>
      <vt:lpstr>Wingdings</vt:lpstr>
      <vt:lpstr>3_디자인 사용자 지정</vt:lpstr>
      <vt:lpstr>그림</vt:lpstr>
      <vt:lpstr>사진</vt:lpstr>
      <vt:lpstr>클립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참고) K-LINK 연동 방식 개요</vt:lpstr>
    </vt:vector>
  </TitlesOfParts>
  <Company>Samsung SDS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KED</cp:lastModifiedBy>
  <cp:revision>2666</cp:revision>
  <cp:lastPrinted>2015-09-10T06:10:09Z</cp:lastPrinted>
  <dcterms:created xsi:type="dcterms:W3CDTF">2004-03-25T12:42:29Z</dcterms:created>
  <dcterms:modified xsi:type="dcterms:W3CDTF">2016-12-09T09:22:31Z</dcterms:modified>
</cp:coreProperties>
</file>