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07" r:id="rId2"/>
    <p:sldId id="420" r:id="rId3"/>
    <p:sldId id="421" r:id="rId4"/>
    <p:sldId id="423" r:id="rId5"/>
    <p:sldId id="424" r:id="rId6"/>
    <p:sldId id="429" r:id="rId7"/>
    <p:sldId id="425" r:id="rId8"/>
    <p:sldId id="318" r:id="rId9"/>
    <p:sldId id="427" r:id="rId10"/>
    <p:sldId id="430" r:id="rId11"/>
    <p:sldId id="428" r:id="rId12"/>
  </p:sldIdLst>
  <p:sldSz cx="12192000" cy="6858000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B3B"/>
    <a:srgbClr val="FF7C80"/>
    <a:srgbClr val="FF6565"/>
    <a:srgbClr val="E20000"/>
    <a:srgbClr val="000066"/>
    <a:srgbClr val="3A1953"/>
    <a:srgbClr val="CC6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92" autoAdjust="0"/>
    <p:restoredTop sz="56028" autoAdjust="0"/>
  </p:normalViewPr>
  <p:slideViewPr>
    <p:cSldViewPr snapToGrid="0">
      <p:cViewPr varScale="1">
        <p:scale>
          <a:sx n="90" d="100"/>
          <a:sy n="90" d="100"/>
        </p:scale>
        <p:origin x="102" y="22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4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74CFA5-33A6-476B-A5CC-106A48FE03E5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DC5E-5B66-4D6B-8FD0-DE675C20EF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7355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DE326-76DD-4278-A49C-7C86F5ABEAD9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91019F-06F8-4529-9D7D-8E2CF2B328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03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624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4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0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91019F-06F8-4529-9D7D-8E2CF2B3288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034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61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498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790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93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13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259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320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641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64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574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9FAC-1EAD-4280-9686-9CB445A9E28C}" type="datetimeFigureOut">
              <a:rPr lang="ko-KR" altLang="en-US" smtClean="0"/>
              <a:t>2018-03-26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18C2-2F56-4506-ABAD-BE4EBA07C4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56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5" y="2327564"/>
            <a:ext cx="4743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운 영 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18620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69354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구매요청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엑셀다운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카테고리를 사용하는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구매사는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고객사 카테고리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일경우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[,]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 구분하여 표현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9" y="546385"/>
            <a:ext cx="7914839" cy="5961176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648393" y="548640"/>
            <a:ext cx="7905403" cy="5968538"/>
          </a:xfrm>
          <a:prstGeom prst="rect">
            <a:avLst/>
          </a:prstGeom>
          <a:solidFill>
            <a:schemeClr val="bg1">
              <a:lumMod val="9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155" y="2501865"/>
            <a:ext cx="8184175" cy="2836486"/>
          </a:xfrm>
          <a:prstGeom prst="rect">
            <a:avLst/>
          </a:prstGeom>
        </p:spPr>
      </p:pic>
      <p:sp>
        <p:nvSpPr>
          <p:cNvPr id="10" name="오른쪽으로 구부러진 화살표 9"/>
          <p:cNvSpPr/>
          <p:nvPr/>
        </p:nvSpPr>
        <p:spPr>
          <a:xfrm rot="14570126" flipH="1" flipV="1">
            <a:off x="4381571" y="636224"/>
            <a:ext cx="697487" cy="2336297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549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429732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구매이력조회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 추가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 건일 경우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[,]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 표기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카테고리를 사용하는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구매사는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표준 표준카테고리 삭제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861" y="573143"/>
            <a:ext cx="7603367" cy="5907651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4495800" y="2950029"/>
            <a:ext cx="2155371" cy="1658185"/>
          </a:xfrm>
          <a:prstGeom prst="rect">
            <a:avLst/>
          </a:prstGeom>
          <a:solidFill>
            <a:srgbClr val="FF0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표준카테고리 삭제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820561" y="3096282"/>
            <a:ext cx="642796" cy="200055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dirty="0" smtClean="0"/>
              <a:t>카테고리</a:t>
            </a:r>
            <a:endParaRPr lang="ko-KR" altLang="en-US" sz="700" dirty="0"/>
          </a:p>
        </p:txBody>
      </p:sp>
      <p:sp>
        <p:nvSpPr>
          <p:cNvPr id="4" name="직사각형 3"/>
          <p:cNvSpPr/>
          <p:nvPr/>
        </p:nvSpPr>
        <p:spPr>
          <a:xfrm>
            <a:off x="3813608" y="2950270"/>
            <a:ext cx="656707" cy="168626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656391" y="2808284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16" name="타원 15"/>
          <p:cNvSpPr/>
          <p:nvPr/>
        </p:nvSpPr>
        <p:spPr>
          <a:xfrm>
            <a:off x="4723188" y="2842994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437079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83411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 추가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메뉴위치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고객사 카테고리관리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메뉴를 추가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카테고리관리 밑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0" name="그림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777" y="1767366"/>
            <a:ext cx="5439484" cy="3377045"/>
          </a:xfrm>
          <a:prstGeom prst="rect">
            <a:avLst/>
          </a:prstGeom>
        </p:spPr>
      </p:pic>
      <p:sp>
        <p:nvSpPr>
          <p:cNvPr id="74" name="직사각형 73"/>
          <p:cNvSpPr/>
          <p:nvPr/>
        </p:nvSpPr>
        <p:spPr>
          <a:xfrm>
            <a:off x="4893748" y="3185640"/>
            <a:ext cx="1505622" cy="14754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 smtClean="0">
                <a:solidFill>
                  <a:schemeClr val="tx1"/>
                </a:solidFill>
              </a:rPr>
              <a:t>고객사 카테고리관리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99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60097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카테고리관리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법인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카테고리를 관리하는 법인을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 조회 팝업 호출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법인 선택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 법인에 대한 고객사 카테고리 리스트 출력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 등록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법인의 고객사 카테고리를 등록하는 팝업 호출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 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고객사 카테고리를 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Confirm)</a:t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연결된 표준카테고리가 있으면 삭제 불가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 수정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카테고리의 고객사 카테고리명을 클릭하면 수정할 수 있는 팝업 호출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표준카테고리 연결 해제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카테고리의 연결 표준카테고리명을 클릭하면 연결을 해제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해제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표준카테고리 연결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고객사 카테고리에 연결을 누른 표준카테고리를 연결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연결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Confirm)</a:t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이미 연결되어 있으면 이미 연결되어 있다는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Alert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메시지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고객사법인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선택된 고객사법인을 삭제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카테고리가 등록되어 있으면 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삭제불가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749384"/>
              </p:ext>
            </p:extLst>
          </p:nvPr>
        </p:nvGraphicFramePr>
        <p:xfrm>
          <a:off x="297388" y="1612663"/>
          <a:ext cx="4946179" cy="4380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770">
                  <a:extLst>
                    <a:ext uri="{9D8B030D-6E8A-4147-A177-3AD203B41FA5}">
                      <a16:colId xmlns:a16="http://schemas.microsoft.com/office/drawing/2014/main" val="3417413802"/>
                    </a:ext>
                  </a:extLst>
                </a:gridCol>
                <a:gridCol w="274014">
                  <a:extLst>
                    <a:ext uri="{9D8B030D-6E8A-4147-A177-3AD203B41FA5}">
                      <a16:colId xmlns:a16="http://schemas.microsoft.com/office/drawing/2014/main" val="1279760585"/>
                    </a:ext>
                  </a:extLst>
                </a:gridCol>
                <a:gridCol w="123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1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7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8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458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4445"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홈앤서비스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875005"/>
                  </a:ext>
                </a:extLst>
              </a:tr>
              <a:tr h="2582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고객사 카테고리 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연결 표준카테고리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케이블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개통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)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일반</a:t>
                      </a:r>
                      <a:r>
                        <a:rPr lang="en-US" altLang="ko-KR" sz="800" b="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Drop</a:t>
                      </a:r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광</a:t>
                      </a: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동축</a:t>
                      </a:r>
                      <a:r>
                        <a:rPr lang="en-US" altLang="ko-KR" sz="800" b="0" u="none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UTP</a:t>
                      </a:r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케이블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  <a:endParaRPr lang="ko-KR" altLang="en-US" sz="800" b="0" u="none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1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2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FTTH</a:t>
                      </a: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부대자재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HNS0002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altLang="ko-KR" sz="800" b="0" u="none" kern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FTTH</a:t>
                      </a:r>
                      <a:r>
                        <a:rPr lang="ko-KR" altLang="en-US" sz="800" b="0" u="none" kern="12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부대자재</a:t>
                      </a:r>
                      <a:endParaRPr lang="ko-KR" altLang="en-US" sz="800" b="0" u="none" kern="1200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2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3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HFC</a:t>
                      </a: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부대자재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HFC</a:t>
                      </a:r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부대자재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3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4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UTP</a:t>
                      </a: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부대자재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브라켓</a:t>
                      </a: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 </a:t>
                      </a:r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캡류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4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5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CCTV</a:t>
                      </a: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부대자재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미사용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5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6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렉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/</a:t>
                      </a: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단자함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HNS0006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6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7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ONU</a:t>
                      </a: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부대자재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HNS0007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7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8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자재소모품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HNS0008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8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9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작업공구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HNS0009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9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10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작업공구</a:t>
                      </a:r>
                      <a:r>
                        <a:rPr lang="en-US" altLang="ko-KR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(Biz)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HNS0010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10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01262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11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smtClean="0">
                          <a:solidFill>
                            <a:srgbClr val="0070C0"/>
                          </a:solidFill>
                          <a:latin typeface="Arial"/>
                        </a:rPr>
                        <a:t>안전용품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HNS0011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11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89787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12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-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무선자재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HNS0012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일반 </a:t>
                      </a: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Drop</a:t>
                      </a:r>
                      <a:r>
                        <a:rPr lang="ko-KR" altLang="en-US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광</a:t>
                      </a:r>
                      <a:r>
                        <a:rPr lang="en-US" altLang="ko-KR" sz="800" b="0" u="none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800" b="0" u="none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브라켓</a:t>
                      </a:r>
                      <a:endParaRPr lang="ko-KR" altLang="en-US" sz="800" b="0" u="none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12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96445"/>
                  </a:ext>
                </a:extLst>
              </a:tr>
              <a:tr h="793493">
                <a:tc gridSpan="7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08052"/>
                  </a:ext>
                </a:extLst>
              </a:tr>
              <a:tr h="23079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13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/>
                          </a:solidFill>
                          <a:latin typeface="Arial"/>
                        </a:rPr>
                        <a:t>+</a:t>
                      </a:r>
                      <a:endParaRPr lang="ko-KR" altLang="en-US" sz="800" b="0" i="0" u="none" strike="noStrike" dirty="0" smtClean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sng" strike="noStrike" dirty="0" err="1" smtClean="0">
                          <a:solidFill>
                            <a:srgbClr val="0070C0"/>
                          </a:solidFill>
                          <a:latin typeface="Arial"/>
                        </a:rPr>
                        <a:t>작업공구</a:t>
                      </a:r>
                      <a:endParaRPr lang="ko-KR" altLang="en-US" sz="800" b="0" i="0" u="sng" strike="noStrike" dirty="0" smtClean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HNS0013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sng" dirty="0" smtClean="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800" dirty="0" smtClean="0"/>
                        <a:t>13</a:t>
                      </a:r>
                      <a:endParaRPr lang="ko-KR" altLang="en-US" sz="800" dirty="0"/>
                    </a:p>
                  </a:txBody>
                  <a:tcPr marL="0" marR="36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778579"/>
                  </a:ext>
                </a:extLst>
              </a:tr>
            </a:tbl>
          </a:graphicData>
        </a:graphic>
      </p:graphicFrame>
      <p:sp>
        <p:nvSpPr>
          <p:cNvPr id="2" name="모서리가 둥근 직사각형 1"/>
          <p:cNvSpPr/>
          <p:nvPr/>
        </p:nvSpPr>
        <p:spPr>
          <a:xfrm>
            <a:off x="3484430" y="1363287"/>
            <a:ext cx="1217067" cy="1995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고객사 카테고리 등록</a:t>
            </a:r>
            <a:endParaRPr lang="ko-KR" altLang="en-US" sz="8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1" y="632895"/>
            <a:ext cx="219075" cy="2190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15634" y="623455"/>
            <a:ext cx="19890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고객사 카테고리관리</a:t>
            </a:r>
            <a:endParaRPr lang="ko-KR" altLang="en-US" sz="1000" b="1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95097"/>
              </p:ext>
            </p:extLst>
          </p:nvPr>
        </p:nvGraphicFramePr>
        <p:xfrm>
          <a:off x="305701" y="897773"/>
          <a:ext cx="8322910" cy="28263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057586">
                  <a:extLst>
                    <a:ext uri="{9D8B030D-6E8A-4147-A177-3AD203B41FA5}">
                      <a16:colId xmlns:a16="http://schemas.microsoft.com/office/drawing/2014/main" val="171237476"/>
                    </a:ext>
                  </a:extLst>
                </a:gridCol>
                <a:gridCol w="7265324">
                  <a:extLst>
                    <a:ext uri="{9D8B030D-6E8A-4147-A177-3AD203B41FA5}">
                      <a16:colId xmlns:a16="http://schemas.microsoft.com/office/drawing/2014/main" val="3611193808"/>
                    </a:ext>
                  </a:extLst>
                </a:gridCol>
              </a:tblGrid>
              <a:tr h="28263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고객사 법인</a:t>
                      </a:r>
                      <a:endParaRPr lang="ko-KR" altLang="en-US" sz="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747412"/>
                  </a:ext>
                </a:extLst>
              </a:tr>
            </a:tbl>
          </a:graphicData>
        </a:graphic>
      </p:graphicFrame>
      <p:sp>
        <p:nvSpPr>
          <p:cNvPr id="9" name="직사각형 8"/>
          <p:cNvSpPr/>
          <p:nvPr/>
        </p:nvSpPr>
        <p:spPr>
          <a:xfrm>
            <a:off x="1438101" y="939337"/>
            <a:ext cx="2061557" cy="19950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홈앤서비스</a:t>
            </a:r>
            <a:r>
              <a:rPr lang="ko-KR" altLang="en-US" sz="800" dirty="0" smtClean="0">
                <a:solidFill>
                  <a:schemeClr val="tx1"/>
                </a:solidFill>
              </a:rPr>
              <a:t>㈜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이등변 삼각형 9"/>
          <p:cNvSpPr/>
          <p:nvPr/>
        </p:nvSpPr>
        <p:spPr>
          <a:xfrm rot="10800000">
            <a:off x="3364951" y="992442"/>
            <a:ext cx="101456" cy="1099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3539361" y="941415"/>
            <a:ext cx="469233" cy="19950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등록</a:t>
            </a:r>
            <a:endParaRPr lang="ko-KR" altLang="en-US" sz="800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229590"/>
              </p:ext>
            </p:extLst>
          </p:nvPr>
        </p:nvGraphicFramePr>
        <p:xfrm>
          <a:off x="5316278" y="1371600"/>
          <a:ext cx="3282589" cy="4397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60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400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표준카테고리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7875005"/>
                  </a:ext>
                </a:extLst>
              </a:tr>
              <a:tr h="25775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 smtClean="0">
                          <a:solidFill>
                            <a:schemeClr val="tx1"/>
                          </a:solidFill>
                        </a:rPr>
                        <a:t>카테고리명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코드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▼  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root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공통자재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kern="12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9050" marR="19050" marT="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▼  전기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통신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▼ 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광점퍼코드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◎  일반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B0101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◎  다심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B0102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◎  대용량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B0103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◎ 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옥외형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B0104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◎ 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편단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B0105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케이블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B02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01262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배전제어기기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B03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2589787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조명기구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B04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896445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</a:t>
                      </a:r>
                      <a:r>
                        <a:rPr lang="ko-KR" altLang="en-US" sz="800" b="0" i="0" u="none" strike="noStrik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절연재료</a:t>
                      </a:r>
                      <a:endParaRPr lang="ko-KR" altLang="en-US" sz="800" b="0" i="0" u="none" strike="noStrik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B05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08052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토목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493714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건축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137360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비품</a:t>
                      </a: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/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5318460"/>
                  </a:ext>
                </a:extLst>
              </a:tr>
              <a:tr h="2303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    </a:t>
                      </a:r>
                      <a:r>
                        <a:rPr lang="ko-KR" altLang="en-US" sz="800" b="0" i="0" u="none" strike="noStrik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/>
                        </a:rPr>
                        <a:t>▶  제조 원재료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0" u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</a:t>
                      </a:r>
                      <a:endParaRPr lang="ko-KR" altLang="en-US" sz="8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u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0696537"/>
                  </a:ext>
                </a:extLst>
              </a:tr>
            </a:tbl>
          </a:graphicData>
        </a:graphic>
      </p:graphicFrame>
      <p:sp>
        <p:nvSpPr>
          <p:cNvPr id="11" name="모서리가 둥근 직사각형 10"/>
          <p:cNvSpPr/>
          <p:nvPr/>
        </p:nvSpPr>
        <p:spPr>
          <a:xfrm>
            <a:off x="7889748" y="2789372"/>
            <a:ext cx="466344" cy="1902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연결</a:t>
            </a:r>
            <a:endParaRPr lang="ko-KR" altLang="en-US" sz="8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7889748" y="3020289"/>
            <a:ext cx="466344" cy="1902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연결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7889748" y="3243802"/>
            <a:ext cx="466344" cy="1902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연결</a:t>
            </a:r>
            <a:endParaRPr lang="ko-KR" altLang="en-US" sz="800" dirty="0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7889748" y="3471016"/>
            <a:ext cx="466344" cy="1902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연결</a:t>
            </a:r>
            <a:endParaRPr lang="ko-KR" altLang="en-US" sz="800" dirty="0"/>
          </a:p>
        </p:txBody>
      </p:sp>
      <p:sp>
        <p:nvSpPr>
          <p:cNvPr id="21" name="모서리가 둥근 직사각형 20"/>
          <p:cNvSpPr/>
          <p:nvPr/>
        </p:nvSpPr>
        <p:spPr>
          <a:xfrm>
            <a:off x="7889748" y="3698228"/>
            <a:ext cx="466344" cy="19028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연결</a:t>
            </a:r>
            <a:endParaRPr lang="ko-KR" altLang="en-US" sz="800" dirty="0"/>
          </a:p>
        </p:txBody>
      </p:sp>
      <p:sp>
        <p:nvSpPr>
          <p:cNvPr id="24" name="타원 23"/>
          <p:cNvSpPr/>
          <p:nvPr/>
        </p:nvSpPr>
        <p:spPr>
          <a:xfrm>
            <a:off x="2385075" y="1016921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  <p:sp>
        <p:nvSpPr>
          <p:cNvPr id="25" name="타원 24"/>
          <p:cNvSpPr/>
          <p:nvPr/>
        </p:nvSpPr>
        <p:spPr>
          <a:xfrm>
            <a:off x="4585508" y="1235825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3</a:t>
            </a:r>
            <a:endParaRPr lang="ko-KR" altLang="en-US" sz="1000" dirty="0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4738252" y="1366058"/>
            <a:ext cx="419071" cy="1995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7" name="타원 26"/>
          <p:cNvSpPr/>
          <p:nvPr/>
        </p:nvSpPr>
        <p:spPr>
          <a:xfrm>
            <a:off x="5012224" y="1238595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28" name="타원 27"/>
          <p:cNvSpPr/>
          <p:nvPr/>
        </p:nvSpPr>
        <p:spPr>
          <a:xfrm>
            <a:off x="207147" y="2687784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5</a:t>
            </a:r>
            <a:endParaRPr lang="ko-KR" altLang="en-US" sz="1000" dirty="0"/>
          </a:p>
        </p:txBody>
      </p:sp>
      <p:sp>
        <p:nvSpPr>
          <p:cNvPr id="30" name="타원 29"/>
          <p:cNvSpPr/>
          <p:nvPr/>
        </p:nvSpPr>
        <p:spPr>
          <a:xfrm>
            <a:off x="7774076" y="2668626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7</a:t>
            </a:r>
            <a:endParaRPr lang="ko-KR" altLang="en-US" sz="1000" dirty="0"/>
          </a:p>
        </p:txBody>
      </p:sp>
      <p:sp>
        <p:nvSpPr>
          <p:cNvPr id="31" name="모서리가 둥근 직사각형 30"/>
          <p:cNvSpPr/>
          <p:nvPr/>
        </p:nvSpPr>
        <p:spPr>
          <a:xfrm>
            <a:off x="4037688" y="940492"/>
            <a:ext cx="469233" cy="19950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삭제</a:t>
            </a:r>
          </a:p>
        </p:txBody>
      </p:sp>
      <p:sp>
        <p:nvSpPr>
          <p:cNvPr id="12" name="타원 11"/>
          <p:cNvSpPr/>
          <p:nvPr/>
        </p:nvSpPr>
        <p:spPr>
          <a:xfrm>
            <a:off x="3554399" y="822956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32" name="타원 31"/>
          <p:cNvSpPr/>
          <p:nvPr/>
        </p:nvSpPr>
        <p:spPr>
          <a:xfrm>
            <a:off x="4421691" y="834036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8</a:t>
            </a:r>
            <a:endParaRPr lang="ko-KR" altLang="en-US" sz="1000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9184"/>
              </p:ext>
            </p:extLst>
          </p:nvPr>
        </p:nvGraphicFramePr>
        <p:xfrm>
          <a:off x="850604" y="4969027"/>
          <a:ext cx="4019106" cy="6981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8168">
                  <a:extLst>
                    <a:ext uri="{9D8B030D-6E8A-4147-A177-3AD203B41FA5}">
                      <a16:colId xmlns:a16="http://schemas.microsoft.com/office/drawing/2014/main" val="1392839520"/>
                    </a:ext>
                  </a:extLst>
                </a:gridCol>
                <a:gridCol w="1127051">
                  <a:extLst>
                    <a:ext uri="{9D8B030D-6E8A-4147-A177-3AD203B41FA5}">
                      <a16:colId xmlns:a16="http://schemas.microsoft.com/office/drawing/2014/main" val="1845369492"/>
                    </a:ext>
                  </a:extLst>
                </a:gridCol>
                <a:gridCol w="1073887">
                  <a:extLst>
                    <a:ext uri="{9D8B030D-6E8A-4147-A177-3AD203B41FA5}">
                      <a16:colId xmlns:a16="http://schemas.microsoft.com/office/drawing/2014/main" val="424179901"/>
                    </a:ext>
                  </a:extLst>
                </a:gridCol>
              </a:tblGrid>
              <a:tr h="232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연결 표준카테고리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표준카테고리 코드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/>
                        <a:t>삭제</a:t>
                      </a:r>
                      <a:endParaRPr lang="ko-KR" altLang="en-US" sz="8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77845"/>
                  </a:ext>
                </a:extLst>
              </a:tr>
              <a:tr h="232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일반 </a:t>
                      </a:r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Drop</a:t>
                      </a:r>
                      <a:r>
                        <a:rPr lang="ko-KR" altLang="en-US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광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C0105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9629576"/>
                  </a:ext>
                </a:extLst>
              </a:tr>
              <a:tr h="2327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브라켓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D0205</a:t>
                      </a:r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1409616"/>
                  </a:ext>
                </a:extLst>
              </a:tr>
            </a:tbl>
          </a:graphicData>
        </a:graphic>
      </p:graphicFrame>
      <p:sp>
        <p:nvSpPr>
          <p:cNvPr id="33" name="모서리가 둥근 직사각형 32"/>
          <p:cNvSpPr/>
          <p:nvPr/>
        </p:nvSpPr>
        <p:spPr>
          <a:xfrm>
            <a:off x="4124183" y="5225822"/>
            <a:ext cx="466344" cy="190287"/>
          </a:xfrm>
          <a:prstGeom prst="roundRect">
            <a:avLst/>
          </a:prstGeom>
          <a:solidFill>
            <a:srgbClr val="FF3B3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4127721" y="5452653"/>
            <a:ext cx="466344" cy="190287"/>
          </a:xfrm>
          <a:prstGeom prst="roundRect">
            <a:avLst/>
          </a:prstGeom>
          <a:solidFill>
            <a:srgbClr val="FF3B3B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smtClean="0"/>
              <a:t>삭제</a:t>
            </a:r>
            <a:endParaRPr lang="ko-KR" altLang="en-US" sz="800" dirty="0"/>
          </a:p>
        </p:txBody>
      </p:sp>
      <p:sp>
        <p:nvSpPr>
          <p:cNvPr id="29" name="타원 28"/>
          <p:cNvSpPr/>
          <p:nvPr/>
        </p:nvSpPr>
        <p:spPr>
          <a:xfrm>
            <a:off x="4498775" y="5089581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6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18569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82850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법인 추가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법인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법인을 조회하여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버튼을 클릭하면 고객사카테고리 법인이 추가됨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추가되고 고객사 법인 콤보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리로드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선택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버튼 클릭 시 법인 추가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Confirm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창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340659" y="699247"/>
            <a:ext cx="8426823" cy="5423647"/>
            <a:chOff x="340659" y="699247"/>
            <a:chExt cx="8426823" cy="542364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61" y="786448"/>
              <a:ext cx="8200159" cy="519545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340659" y="699247"/>
              <a:ext cx="8426823" cy="5423647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오른쪽으로 구부러진 화살표 31"/>
          <p:cNvSpPr/>
          <p:nvPr/>
        </p:nvSpPr>
        <p:spPr>
          <a:xfrm rot="17228115" flipH="1">
            <a:off x="4521717" y="122907"/>
            <a:ext cx="697487" cy="1773626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9670" y="2282067"/>
            <a:ext cx="358589" cy="1387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법인</a:t>
            </a:r>
            <a:endParaRPr lang="ko-KR" altLang="en-US" sz="600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4107" y="1528361"/>
            <a:ext cx="4872706" cy="419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384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80375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운영사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상품관리 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카테고리관리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 등록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 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[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카테고리등록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버튼을 누르면 등록 팝업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카테고리를 클릭하면 수정 팝업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클릭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고객사 카테고리코드는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법인코드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1000" b="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입력값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]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의 조합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시 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Confirm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창 확인</a:t>
                      </a: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저장 시 고객사 카테고리코드는 유니크 해야 함</a:t>
                      </a:r>
                      <a:endParaRPr lang="en-US" altLang="ko-KR" sz="1000" b="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340659" y="699247"/>
            <a:ext cx="8426823" cy="5423647"/>
            <a:chOff x="340659" y="699247"/>
            <a:chExt cx="8426823" cy="5423647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6061" y="786448"/>
              <a:ext cx="8200159" cy="5195455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340659" y="699247"/>
              <a:ext cx="8426823" cy="5423647"/>
            </a:xfrm>
            <a:prstGeom prst="rect">
              <a:avLst/>
            </a:prstGeom>
            <a:solidFill>
              <a:schemeClr val="bg1">
                <a:lumMod val="85000"/>
                <a:alpha val="3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2" name="오른쪽으로 구부러진 화살표 31"/>
          <p:cNvSpPr/>
          <p:nvPr/>
        </p:nvSpPr>
        <p:spPr>
          <a:xfrm rot="17613106" flipH="1">
            <a:off x="4599715" y="712698"/>
            <a:ext cx="697487" cy="1773626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39670" y="2282067"/>
            <a:ext cx="358589" cy="1387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 dirty="0" smtClean="0"/>
              <a:t>법인</a:t>
            </a:r>
            <a:endParaRPr lang="ko-KR" altLang="en-US" sz="600" dirty="0"/>
          </a:p>
        </p:txBody>
      </p:sp>
      <p:sp>
        <p:nvSpPr>
          <p:cNvPr id="10" name="직사각형 9"/>
          <p:cNvSpPr/>
          <p:nvPr/>
        </p:nvSpPr>
        <p:spPr>
          <a:xfrm>
            <a:off x="3427094" y="2171440"/>
            <a:ext cx="3367158" cy="1755101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433606" y="2182875"/>
            <a:ext cx="3360645" cy="2379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 smtClean="0"/>
              <a:t>고객사 카테고리 등록</a:t>
            </a:r>
            <a:r>
              <a:rPr lang="en-US" altLang="ko-KR" sz="1000" b="1" dirty="0" smtClean="0"/>
              <a:t>/</a:t>
            </a:r>
            <a:r>
              <a:rPr lang="ko-KR" altLang="en-US" sz="1000" b="1" dirty="0" smtClean="0"/>
              <a:t>수정</a:t>
            </a:r>
            <a:endParaRPr lang="ko-KR" altLang="en-US" sz="1000" b="1" dirty="0"/>
          </a:p>
        </p:txBody>
      </p:sp>
      <p:sp>
        <p:nvSpPr>
          <p:cNvPr id="12" name="곱셈 기호 11"/>
          <p:cNvSpPr/>
          <p:nvPr/>
        </p:nvSpPr>
        <p:spPr>
          <a:xfrm>
            <a:off x="6535375" y="2179891"/>
            <a:ext cx="258876" cy="245501"/>
          </a:xfrm>
          <a:prstGeom prst="mathMultiply">
            <a:avLst>
              <a:gd name="adj1" fmla="val 902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510009"/>
              </p:ext>
            </p:extLst>
          </p:nvPr>
        </p:nvGraphicFramePr>
        <p:xfrm>
          <a:off x="3480434" y="2510359"/>
          <a:ext cx="3278954" cy="9716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8454">
                  <a:extLst>
                    <a:ext uri="{9D8B030D-6E8A-4147-A177-3AD203B41FA5}">
                      <a16:colId xmlns:a16="http://schemas.microsoft.com/office/drawing/2014/main" val="4002520133"/>
                    </a:ext>
                  </a:extLst>
                </a:gridCol>
                <a:gridCol w="2020500">
                  <a:extLst>
                    <a:ext uri="{9D8B030D-6E8A-4147-A177-3AD203B41FA5}">
                      <a16:colId xmlns:a16="http://schemas.microsoft.com/office/drawing/2014/main" val="611372734"/>
                    </a:ext>
                  </a:extLst>
                </a:gridCol>
              </a:tblGrid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고객사 </a:t>
                      </a:r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카테고리명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42809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고객사 카테고리코드</a:t>
                      </a:r>
                      <a:endParaRPr lang="en-US" altLang="ko-KR" sz="9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HNS</a:t>
                      </a:r>
                      <a:endParaRPr lang="ko-KR" altLang="en-US" sz="70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8975426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사용구분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1452073"/>
                  </a:ext>
                </a:extLst>
              </a:tr>
              <a:tr h="2429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순서</a:t>
                      </a:r>
                      <a:endPara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solidFill>
                            <a:schemeClr val="bg1"/>
                          </a:solidFill>
                        </a:rPr>
                        <a:t>             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254609"/>
                  </a:ext>
                </a:extLst>
              </a:tr>
            </a:tbl>
          </a:graphicData>
        </a:graphic>
      </p:graphicFrame>
      <p:sp>
        <p:nvSpPr>
          <p:cNvPr id="14" name="직사각형 43"/>
          <p:cNvSpPr>
            <a:spLocks noChangeArrowheads="1"/>
          </p:cNvSpPr>
          <p:nvPr/>
        </p:nvSpPr>
        <p:spPr bwMode="auto">
          <a:xfrm>
            <a:off x="4785781" y="2543624"/>
            <a:ext cx="1872958" cy="171559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751977" y="3576485"/>
            <a:ext cx="360000" cy="216000"/>
          </a:xfrm>
          <a:prstGeom prst="round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저장</a:t>
            </a:r>
            <a:endParaRPr lang="ko-KR" altLang="en-US" sz="800" dirty="0"/>
          </a:p>
        </p:txBody>
      </p:sp>
      <p:sp>
        <p:nvSpPr>
          <p:cNvPr id="19" name="모서리가 둥근 직사각형 18"/>
          <p:cNvSpPr/>
          <p:nvPr/>
        </p:nvSpPr>
        <p:spPr>
          <a:xfrm>
            <a:off x="5154097" y="3582852"/>
            <a:ext cx="360000" cy="19636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dirty="0" smtClean="0"/>
              <a:t>닫기</a:t>
            </a:r>
            <a:endParaRPr lang="ko-KR" altLang="en-US" sz="800" dirty="0"/>
          </a:p>
        </p:txBody>
      </p:sp>
      <p:sp>
        <p:nvSpPr>
          <p:cNvPr id="24" name="직사각형 43"/>
          <p:cNvSpPr>
            <a:spLocks noChangeArrowheads="1"/>
          </p:cNvSpPr>
          <p:nvPr/>
        </p:nvSpPr>
        <p:spPr bwMode="auto">
          <a:xfrm>
            <a:off x="5099650" y="2785674"/>
            <a:ext cx="743195" cy="171559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endParaRPr lang="ko-KR" altLang="en-US" sz="800" dirty="0">
              <a:latin typeface="+mn-ea"/>
            </a:endParaRPr>
          </a:p>
        </p:txBody>
      </p:sp>
      <p:sp>
        <p:nvSpPr>
          <p:cNvPr id="25" name="직사각형 43"/>
          <p:cNvSpPr>
            <a:spLocks noChangeArrowheads="1"/>
          </p:cNvSpPr>
          <p:nvPr/>
        </p:nvSpPr>
        <p:spPr bwMode="auto">
          <a:xfrm>
            <a:off x="4788646" y="3036689"/>
            <a:ext cx="558374" cy="171559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ko-KR" altLang="en-US" sz="800" dirty="0" smtClean="0">
                <a:latin typeface="+mn-ea"/>
              </a:rPr>
              <a:t>사용</a:t>
            </a:r>
            <a:endParaRPr lang="ko-KR" altLang="en-US" sz="800" dirty="0">
              <a:latin typeface="+mn-ea"/>
            </a:endParaRPr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5211681" y="3072256"/>
            <a:ext cx="101456" cy="109919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43"/>
          <p:cNvSpPr>
            <a:spLocks noChangeArrowheads="1"/>
          </p:cNvSpPr>
          <p:nvPr/>
        </p:nvSpPr>
        <p:spPr bwMode="auto">
          <a:xfrm>
            <a:off x="4787498" y="3269774"/>
            <a:ext cx="381377" cy="171559"/>
          </a:xfrm>
          <a:prstGeom prst="rect">
            <a:avLst/>
          </a:prstGeom>
          <a:solidFill>
            <a:srgbClr val="FFFFFF"/>
          </a:solidFill>
          <a:ln w="3175" algn="ctr">
            <a:solidFill>
              <a:schemeClr val="tx1"/>
            </a:solidFill>
            <a:round/>
            <a:headEnd/>
            <a:tailEnd/>
          </a:ln>
        </p:spPr>
        <p:txBody>
          <a:bodyPr wrap="none" lIns="36000" anchor="ctr"/>
          <a:lstStyle/>
          <a:p>
            <a:r>
              <a:rPr lang="en-US" altLang="ko-KR" sz="800" dirty="0" smtClean="0">
                <a:latin typeface="+mn-ea"/>
              </a:rPr>
              <a:t>1</a:t>
            </a:r>
            <a:endParaRPr lang="ko-KR" altLang="en-US" sz="800" dirty="0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945096" y="1358234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9" name="오른쪽으로 구부러진 화살표 28"/>
          <p:cNvSpPr/>
          <p:nvPr/>
        </p:nvSpPr>
        <p:spPr>
          <a:xfrm rot="17189934">
            <a:off x="1796780" y="2382130"/>
            <a:ext cx="778065" cy="2795250"/>
          </a:xfrm>
          <a:prstGeom prst="curvedRightArrow">
            <a:avLst/>
          </a:prstGeom>
          <a:solidFill>
            <a:schemeClr val="accent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121214" y="2962622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1132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820121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화면 외 작업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검색엔진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검색엔진 색인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 프로그래밍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(Index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작업 및 형상화 작업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데이터 분석기 수정</a:t>
                      </a: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aseline="0" dirty="0" smtClean="0"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1000" baseline="0" dirty="0" smtClean="0">
                          <a:latin typeface="+mn-ea"/>
                          <a:ea typeface="+mn-ea"/>
                        </a:rPr>
                        <a:t>데이터 검색 수정</a:t>
                      </a: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주문 프로세스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주문 모듈 수정 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주문요청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주문승인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주문의뢰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smtClean="0">
                          <a:latin typeface="+mn-ea"/>
                          <a:ea typeface="+mn-ea"/>
                        </a:rPr>
                        <a:t>마이그레이션</a:t>
                      </a: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/>
                      </a:r>
                      <a:br>
                        <a:rPr lang="en-US" altLang="ko-KR" sz="100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dirty="0" smtClean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dirty="0" err="1" smtClean="0">
                          <a:latin typeface="+mn-ea"/>
                          <a:ea typeface="+mn-ea"/>
                        </a:rPr>
                        <a:t>홈앤서비스</a:t>
                      </a: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 카테고리 마이그레이션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938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91345" y="2327564"/>
            <a:ext cx="47436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600" dirty="0" smtClean="0"/>
              <a:t>구 매 사</a:t>
            </a:r>
            <a:endParaRPr lang="ko-KR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457636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15247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메인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1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상품리스트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카테고리가 적용되는 메인 화면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고객사 카테고리가 적용되는 </a:t>
                      </a:r>
                      <a:r>
                        <a:rPr lang="ko-KR" altLang="en-US" sz="1000" b="0" baseline="0" dirty="0" err="1" smtClean="0">
                          <a:latin typeface="+mn-ea"/>
                          <a:ea typeface="+mn-ea"/>
                        </a:rPr>
                        <a:t>상품리스트</a:t>
                      </a: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 화면</a:t>
                      </a: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97" y="576366"/>
            <a:ext cx="5951913" cy="40485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312297" y="1559859"/>
            <a:ext cx="914075" cy="20977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3985" y="1941901"/>
            <a:ext cx="6487960" cy="463087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1" name="직사각형 20"/>
          <p:cNvSpPr/>
          <p:nvPr/>
        </p:nvSpPr>
        <p:spPr>
          <a:xfrm>
            <a:off x="2450291" y="2640769"/>
            <a:ext cx="923216" cy="228466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121214" y="1392003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  <p:sp>
        <p:nvSpPr>
          <p:cNvPr id="23" name="타원 22"/>
          <p:cNvSpPr/>
          <p:nvPr/>
        </p:nvSpPr>
        <p:spPr>
          <a:xfrm>
            <a:off x="3288253" y="2640769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2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748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842306"/>
              </p:ext>
            </p:extLst>
          </p:nvPr>
        </p:nvGraphicFramePr>
        <p:xfrm>
          <a:off x="133636" y="110840"/>
          <a:ext cx="11907161" cy="6640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03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4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28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630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4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구매사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주문 </a:t>
                      </a:r>
                      <a:r>
                        <a:rPr lang="en-US" altLang="ko-KR" sz="10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</a:t>
                      </a:r>
                      <a:r>
                        <a:rPr lang="en-US" altLang="ko-KR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1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구매요청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 명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26909">
                <a:tc gridSpan="5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baseline="0" dirty="0" smtClean="0">
                          <a:latin typeface="+mn-ea"/>
                          <a:ea typeface="+mn-ea"/>
                        </a:rPr>
                        <a:t>장바구니 내 상품명 옆에 고객사 카테고리 </a:t>
                      </a:r>
                      <a:r>
                        <a:rPr lang="en-US" altLang="ko-KR" sz="1000" b="0" baseline="0" dirty="0" smtClean="0">
                          <a:latin typeface="+mn-ea"/>
                          <a:ea typeface="+mn-ea"/>
                        </a:rPr>
                        <a:t>Display</a:t>
                      </a:r>
                      <a:br>
                        <a:rPr lang="en-US" altLang="ko-KR" sz="1000" b="0" baseline="0" dirty="0" smtClean="0">
                          <a:latin typeface="+mn-ea"/>
                          <a:ea typeface="+mn-ea"/>
                        </a:rPr>
                      </a:b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여러건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baseline="0" dirty="0" err="1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일경우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[,]</a:t>
                      </a:r>
                      <a:r>
                        <a:rPr lang="ko-KR" altLang="en-US" sz="1000" b="0" baseline="0" dirty="0" smtClean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로 구분하여 표현</a:t>
                      </a: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baseline="0" dirty="0" smtClean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39" y="546385"/>
            <a:ext cx="7914839" cy="596117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948543" y="4288971"/>
            <a:ext cx="2819400" cy="20005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: CCTV</a:t>
            </a:r>
            <a:r>
              <a:rPr lang="ko-KR" altLang="en-US" sz="700" dirty="0" err="1" smtClean="0"/>
              <a:t>부대자재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안전용품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무선자재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2" name="TextBox 11"/>
          <p:cNvSpPr txBox="1"/>
          <p:nvPr/>
        </p:nvSpPr>
        <p:spPr>
          <a:xfrm>
            <a:off x="1937654" y="5225147"/>
            <a:ext cx="2819400" cy="20005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: CCTV</a:t>
            </a:r>
            <a:r>
              <a:rPr lang="ko-KR" altLang="en-US" sz="700" dirty="0" err="1" smtClean="0"/>
              <a:t>부대자재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안전용품</a:t>
            </a:r>
            <a:r>
              <a:rPr lang="en-US" altLang="ko-KR" sz="700" dirty="0" smtClean="0"/>
              <a:t>, </a:t>
            </a:r>
            <a:r>
              <a:rPr lang="ko-KR" altLang="en-US" sz="700" dirty="0" err="1" smtClean="0"/>
              <a:t>무선자재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3" name="TextBox 12"/>
          <p:cNvSpPr txBox="1"/>
          <p:nvPr/>
        </p:nvSpPr>
        <p:spPr>
          <a:xfrm>
            <a:off x="2291169" y="6172201"/>
            <a:ext cx="2330083" cy="20005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700" dirty="0" smtClean="0"/>
              <a:t>(</a:t>
            </a:r>
            <a:r>
              <a:rPr lang="ko-KR" altLang="en-US" sz="700" dirty="0" smtClean="0"/>
              <a:t>카테고리 </a:t>
            </a:r>
            <a:r>
              <a:rPr lang="en-US" altLang="ko-KR" sz="700" dirty="0" smtClean="0"/>
              <a:t>: CCTV</a:t>
            </a:r>
            <a:r>
              <a:rPr lang="ko-KR" altLang="en-US" sz="700" dirty="0" err="1" smtClean="0"/>
              <a:t>부대자재</a:t>
            </a:r>
            <a:r>
              <a:rPr lang="en-US" altLang="ko-KR" sz="700" dirty="0" smtClean="0"/>
              <a:t>, </a:t>
            </a:r>
            <a:r>
              <a:rPr lang="ko-KR" altLang="en-US" sz="700" dirty="0" smtClean="0"/>
              <a:t>안전용품</a:t>
            </a:r>
            <a:r>
              <a:rPr lang="en-US" altLang="ko-KR" sz="700" dirty="0" smtClean="0"/>
              <a:t>)</a:t>
            </a:r>
            <a:endParaRPr lang="ko-KR" altLang="en-US" sz="700" dirty="0"/>
          </a:p>
        </p:txBody>
      </p:sp>
      <p:sp>
        <p:nvSpPr>
          <p:cNvPr id="14" name="타원 13"/>
          <p:cNvSpPr/>
          <p:nvPr/>
        </p:nvSpPr>
        <p:spPr>
          <a:xfrm>
            <a:off x="4652271" y="4184410"/>
            <a:ext cx="231343" cy="204588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1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7122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21731</TotalTime>
  <Words>427</Words>
  <Application>Microsoft Office PowerPoint</Application>
  <PresentationFormat>와이드스크린</PresentationFormat>
  <Paragraphs>250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1309</cp:revision>
  <dcterms:created xsi:type="dcterms:W3CDTF">2015-09-08T00:55:10Z</dcterms:created>
  <dcterms:modified xsi:type="dcterms:W3CDTF">2018-03-26T03:55:55Z</dcterms:modified>
</cp:coreProperties>
</file>