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36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D715C-5319-411F-88C1-3708BB39C2A2}" type="datetimeFigureOut">
              <a:rPr lang="ko-KR" altLang="en-US" smtClean="0"/>
              <a:pPr/>
              <a:t>2018-03-06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715C-5319-411F-88C1-3708BB39C2A2}" type="datetimeFigureOut">
              <a:rPr lang="ko-KR" altLang="en-US" smtClean="0"/>
              <a:pPr/>
              <a:t>2018-03-06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949D2-18A9-48A2-A213-E2CDE6B5E3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4282" y="622816"/>
            <a:ext cx="8786874" cy="6163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14282" y="214290"/>
            <a:ext cx="2286016" cy="428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As-Is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387" y="962025"/>
            <a:ext cx="7515225" cy="49339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직사각형 4"/>
          <p:cNvSpPr/>
          <p:nvPr/>
        </p:nvSpPr>
        <p:spPr>
          <a:xfrm>
            <a:off x="2004812" y="1844824"/>
            <a:ext cx="4511404" cy="252028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ko-KR" b="1"/>
              <a:t>상품코드</a:t>
            </a:r>
            <a:endParaRPr lang="ko-KR" altLang="ko-KR"/>
          </a:p>
          <a:p>
            <a:pPr fontAlgn="ctr"/>
            <a:r>
              <a:rPr lang="ko-KR" altLang="ko-KR" b="1"/>
              <a:t>상품명</a:t>
            </a:r>
            <a:endParaRPr lang="ko-KR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4811" y="1844824"/>
            <a:ext cx="4511405" cy="30229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92554" y="1866956"/>
            <a:ext cx="1644834" cy="2489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기타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재고등록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91880" y="260648"/>
            <a:ext cx="2232248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기타</a:t>
            </a:r>
            <a:r>
              <a:rPr lang="en-US" altLang="ko-KR" sz="1500" b="1" dirty="0" smtClean="0"/>
              <a:t> </a:t>
            </a:r>
            <a:r>
              <a:rPr lang="ko-KR" altLang="en-US" sz="1500" b="1" dirty="0" smtClean="0"/>
              <a:t>재고등록 팝업</a:t>
            </a:r>
            <a:endParaRPr lang="ko-KR" altLang="en-US" sz="1500" b="1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40324"/>
              </p:ext>
            </p:extLst>
          </p:nvPr>
        </p:nvGraphicFramePr>
        <p:xfrm>
          <a:off x="2195735" y="2348880"/>
          <a:ext cx="4176464" cy="1553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045">
                  <a:extLst>
                    <a:ext uri="{9D8B030D-6E8A-4147-A177-3AD203B41FA5}">
                      <a16:colId xmlns:a16="http://schemas.microsoft.com/office/drawing/2014/main" val="568229513"/>
                    </a:ext>
                  </a:extLst>
                </a:gridCol>
                <a:gridCol w="3400419">
                  <a:extLst>
                    <a:ext uri="{9D8B030D-6E8A-4147-A177-3AD203B41FA5}">
                      <a16:colId xmlns:a16="http://schemas.microsoft.com/office/drawing/2014/main" val="338916285"/>
                    </a:ext>
                  </a:extLst>
                </a:gridCol>
              </a:tblGrid>
              <a:tr h="31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상품코드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77803"/>
                  </a:ext>
                </a:extLst>
              </a:tr>
              <a:tr h="31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상품명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91317"/>
                  </a:ext>
                </a:extLst>
              </a:tr>
              <a:tr h="31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상품 규격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05904"/>
                  </a:ext>
                </a:extLst>
              </a:tr>
              <a:tr h="31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단가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42656"/>
                  </a:ext>
                </a:extLst>
              </a:tr>
              <a:tr h="31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재고수량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93807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3028898" y="2718168"/>
            <a:ext cx="3271293" cy="1963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8898" y="3027396"/>
            <a:ext cx="3271293" cy="1963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29388" y="3335067"/>
            <a:ext cx="883823" cy="1963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038070" y="3654272"/>
            <a:ext cx="866406" cy="1963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995935" y="3983045"/>
            <a:ext cx="595107" cy="23804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0701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387" y="962025"/>
            <a:ext cx="7515225" cy="49339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직사각형 4"/>
          <p:cNvSpPr/>
          <p:nvPr/>
        </p:nvSpPr>
        <p:spPr>
          <a:xfrm>
            <a:off x="3491880" y="260648"/>
            <a:ext cx="2232248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상품상세</a:t>
            </a:r>
            <a:endParaRPr lang="ko-KR" altLang="en-US" sz="1500" b="1" dirty="0"/>
          </a:p>
        </p:txBody>
      </p:sp>
      <p:sp>
        <p:nvSpPr>
          <p:cNvPr id="6" name="직사각형 5"/>
          <p:cNvSpPr/>
          <p:nvPr/>
        </p:nvSpPr>
        <p:spPr>
          <a:xfrm>
            <a:off x="1672368" y="4464213"/>
            <a:ext cx="467072" cy="178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81289" y="4930777"/>
            <a:ext cx="467072" cy="178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76355" y="4385886"/>
            <a:ext cx="667560" cy="178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566167" y="4848378"/>
            <a:ext cx="667560" cy="1785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폭발 2 9"/>
          <p:cNvSpPr/>
          <p:nvPr/>
        </p:nvSpPr>
        <p:spPr>
          <a:xfrm>
            <a:off x="1043608" y="2856461"/>
            <a:ext cx="2880320" cy="1477374"/>
          </a:xfrm>
          <a:prstGeom prst="irregularSeal2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rgbClr val="FF0000"/>
                </a:solidFill>
              </a:rPr>
              <a:t>Okplaza </a:t>
            </a:r>
            <a:r>
              <a:rPr lang="ko-KR" altLang="en-US" sz="1200" dirty="0" smtClean="0">
                <a:solidFill>
                  <a:srgbClr val="FF0000"/>
                </a:solidFill>
              </a:rPr>
              <a:t>상품재고는 기존 상품상세 페이지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707905" y="3099721"/>
            <a:ext cx="4511404" cy="252028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ko-KR" b="1"/>
              <a:t>상품코드</a:t>
            </a:r>
            <a:endParaRPr lang="ko-KR" altLang="ko-KR"/>
          </a:p>
          <a:p>
            <a:pPr fontAlgn="ctr"/>
            <a:r>
              <a:rPr lang="ko-KR" altLang="ko-KR" b="1"/>
              <a:t>상품명</a:t>
            </a:r>
            <a:endParaRPr lang="ko-KR" altLang="ko-KR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904" y="3099721"/>
            <a:ext cx="4511405" cy="302297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795647" y="3121853"/>
            <a:ext cx="1644834" cy="2489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기타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재고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448642"/>
              </p:ext>
            </p:extLst>
          </p:nvPr>
        </p:nvGraphicFramePr>
        <p:xfrm>
          <a:off x="3898828" y="3603777"/>
          <a:ext cx="4176464" cy="1553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045">
                  <a:extLst>
                    <a:ext uri="{9D8B030D-6E8A-4147-A177-3AD203B41FA5}">
                      <a16:colId xmlns:a16="http://schemas.microsoft.com/office/drawing/2014/main" val="568229513"/>
                    </a:ext>
                  </a:extLst>
                </a:gridCol>
                <a:gridCol w="3400419">
                  <a:extLst>
                    <a:ext uri="{9D8B030D-6E8A-4147-A177-3AD203B41FA5}">
                      <a16:colId xmlns:a16="http://schemas.microsoft.com/office/drawing/2014/main" val="338916285"/>
                    </a:ext>
                  </a:extLst>
                </a:gridCol>
              </a:tblGrid>
              <a:tr h="31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상품코드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/>
                        <a:t> 9000000001</a:t>
                      </a:r>
                      <a:endParaRPr lang="ko-KR" altLang="en-US" sz="900" b="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77803"/>
                  </a:ext>
                </a:extLst>
              </a:tr>
              <a:tr h="31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상품명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91317"/>
                  </a:ext>
                </a:extLst>
              </a:tr>
              <a:tr h="31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상품 규격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405904"/>
                  </a:ext>
                </a:extLst>
              </a:tr>
              <a:tr h="31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단가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42656"/>
                  </a:ext>
                </a:extLst>
              </a:tr>
              <a:tr h="31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재고수량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39380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4731991" y="3973065"/>
            <a:ext cx="3271293" cy="1963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테스트 상품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31991" y="4282293"/>
            <a:ext cx="3271293" cy="1963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10 </a:t>
            </a:r>
            <a:r>
              <a:rPr lang="ko-KR" altLang="en-US" sz="800" dirty="0" smtClean="0">
                <a:solidFill>
                  <a:schemeClr val="tx1"/>
                </a:solidFill>
              </a:rPr>
              <a:t>구 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727236" y="4589964"/>
            <a:ext cx="664029" cy="1963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25,000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4740795" y="4909169"/>
            <a:ext cx="664028" cy="196385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800" dirty="0" smtClean="0">
                <a:solidFill>
                  <a:schemeClr val="tx1"/>
                </a:solidFill>
              </a:rPr>
              <a:t>-37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436096" y="5237942"/>
            <a:ext cx="595107" cy="23804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저장</a:t>
            </a:r>
            <a:endParaRPr lang="ko-KR" altLang="en-US" sz="10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7316" y="4890571"/>
            <a:ext cx="692727" cy="244029"/>
          </a:xfrm>
          <a:prstGeom prst="rect">
            <a:avLst/>
          </a:prstGeom>
        </p:spPr>
      </p:pic>
      <p:sp>
        <p:nvSpPr>
          <p:cNvPr id="21" name="모서리가 둥근 직사각형 20"/>
          <p:cNvSpPr/>
          <p:nvPr/>
        </p:nvSpPr>
        <p:spPr>
          <a:xfrm>
            <a:off x="6103211" y="5237625"/>
            <a:ext cx="595107" cy="23804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삭제</a:t>
            </a:r>
            <a:endParaRPr lang="ko-KR" altLang="en-US" sz="1000" b="1" dirty="0"/>
          </a:p>
        </p:txBody>
      </p:sp>
      <p:sp>
        <p:nvSpPr>
          <p:cNvPr id="2" name="직사각형 1"/>
          <p:cNvSpPr/>
          <p:nvPr/>
        </p:nvSpPr>
        <p:spPr>
          <a:xfrm>
            <a:off x="5508104" y="4912115"/>
            <a:ext cx="785542" cy="22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</a:rPr>
              <a:t>입출고처리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5151626"/>
            <a:ext cx="3909928" cy="1535345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043608" y="5191446"/>
            <a:ext cx="990765" cy="1918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/>
              <a:t>입출고처리</a:t>
            </a:r>
            <a:endParaRPr lang="ko-KR" altLang="en-US" sz="800" dirty="0"/>
          </a:p>
        </p:txBody>
      </p:sp>
      <p:sp>
        <p:nvSpPr>
          <p:cNvPr id="23" name="직사각형 22"/>
          <p:cNvSpPr/>
          <p:nvPr/>
        </p:nvSpPr>
        <p:spPr>
          <a:xfrm>
            <a:off x="1213642" y="6160135"/>
            <a:ext cx="454010" cy="12492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tx1"/>
                </a:solidFill>
              </a:rPr>
              <a:t>입출고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8374" y="6142645"/>
            <a:ext cx="344104" cy="166675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2342478" y="6133314"/>
            <a:ext cx="1149402" cy="1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954479" y="6134527"/>
            <a:ext cx="664716" cy="1829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smtClean="0">
                <a:solidFill>
                  <a:srgbClr val="FF0000"/>
                </a:solidFill>
              </a:rPr>
              <a:t>*  </a:t>
            </a:r>
            <a:r>
              <a:rPr lang="ko-KR" altLang="en-US" sz="700" dirty="0" err="1" smtClean="0">
                <a:solidFill>
                  <a:schemeClr val="tx1"/>
                </a:solidFill>
              </a:rPr>
              <a:t>처리수량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79911" y="6141473"/>
            <a:ext cx="576064" cy="1663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2545913" y="6406166"/>
            <a:ext cx="464439" cy="19118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bg1"/>
                </a:solidFill>
              </a:rPr>
              <a:t>처리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29" name="사각형 설명선 28"/>
          <p:cNvSpPr/>
          <p:nvPr/>
        </p:nvSpPr>
        <p:spPr>
          <a:xfrm>
            <a:off x="5284259" y="5732843"/>
            <a:ext cx="2719025" cy="759083"/>
          </a:xfrm>
          <a:prstGeom prst="wedgeRectCallout">
            <a:avLst>
              <a:gd name="adj1" fmla="val -133641"/>
              <a:gd name="adj2" fmla="val 47750"/>
            </a:avLst>
          </a:prstGeom>
          <a:solidFill>
            <a:schemeClr val="accent6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모두 필수 입력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r>
              <a:rPr lang="ko-KR" altLang="en-US" sz="1000" dirty="0" smtClean="0">
                <a:solidFill>
                  <a:schemeClr val="tx1"/>
                </a:solidFill>
              </a:rPr>
              <a:t>처리 후 모든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팝업창</a:t>
            </a:r>
            <a:r>
              <a:rPr lang="ko-KR" altLang="en-US" sz="1000" dirty="0" smtClean="0">
                <a:solidFill>
                  <a:schemeClr val="tx1"/>
                </a:solidFill>
              </a:rPr>
              <a:t> 닫고 재고관리 리스트 </a:t>
            </a:r>
            <a:r>
              <a:rPr lang="en-US" altLang="ko-KR" sz="1000" dirty="0" smtClean="0">
                <a:solidFill>
                  <a:schemeClr val="tx1"/>
                </a:solidFill>
              </a:rPr>
              <a:t>reload</a:t>
            </a:r>
          </a:p>
        </p:txBody>
      </p:sp>
    </p:spTree>
    <p:extLst>
      <p:ext uri="{BB962C8B-B14F-4D97-AF65-F5344CB8AC3E}">
        <p14:creationId xmlns:p14="http://schemas.microsoft.com/office/powerpoint/2010/main" val="142242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4282" y="622816"/>
            <a:ext cx="8786874" cy="487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14282" y="214290"/>
            <a:ext cx="2286016" cy="4286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As-Is</a:t>
            </a:r>
            <a:endParaRPr lang="ko-KR" alt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1519216" y="4695834"/>
            <a:ext cx="6748484" cy="114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643042" y="3477292"/>
            <a:ext cx="185738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smtClean="0">
                <a:solidFill>
                  <a:schemeClr val="tx2"/>
                </a:solidFill>
              </a:rPr>
              <a:t>* </a:t>
            </a:r>
            <a:r>
              <a:rPr lang="ko-KR" altLang="en-US" sz="1200" b="1" dirty="0" smtClean="0">
                <a:solidFill>
                  <a:schemeClr val="tx2"/>
                </a:solidFill>
              </a:rPr>
              <a:t>자재재고 현황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643041" y="3786190"/>
          <a:ext cx="3214710" cy="928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17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2"/>
                          </a:solidFill>
                        </a:rPr>
                        <a:t>구분</a:t>
                      </a:r>
                      <a:endParaRPr lang="ko-KR" altLang="en-US" sz="800" b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2"/>
                          </a:solidFill>
                        </a:rPr>
                        <a:t>안전재고 보유율</a:t>
                      </a:r>
                      <a:endParaRPr lang="ko-KR" altLang="en-US" sz="800" b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2"/>
                          </a:solidFill>
                        </a:rPr>
                        <a:t>총 계</a:t>
                      </a:r>
                      <a:endParaRPr lang="ko-KR" altLang="en-US" sz="800" b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75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50%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이하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51~100%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101%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이상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2"/>
                          </a:solidFill>
                        </a:rPr>
                        <a:t>품 목</a:t>
                      </a:r>
                      <a:endParaRPr lang="ko-KR" altLang="en-US" sz="800" b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ko-KR" altLang="en-US" sz="800" b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ko-KR" altLang="en-US" sz="800" b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2"/>
                          </a:solidFill>
                        </a:rPr>
                        <a:t>재고금액</a:t>
                      </a:r>
                      <a:endParaRPr lang="ko-KR" altLang="en-US" sz="800" b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ko-KR" altLang="en-US" sz="800" b="1" dirty="0">
                        <a:solidFill>
                          <a:srgbClr val="C00000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2"/>
                          </a:solidFill>
                        </a:rPr>
                        <a:t>100</a:t>
                      </a:r>
                      <a:endParaRPr lang="ko-KR" altLang="en-US" sz="800" b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2"/>
                          </a:solidFill>
                        </a:rPr>
                        <a:t>30</a:t>
                      </a:r>
                      <a:endParaRPr lang="ko-KR" altLang="en-US" sz="800" b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>
                        <a:solidFill>
                          <a:schemeClr val="tx2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8596" y="5786454"/>
            <a:ext cx="7215206" cy="885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 공지사항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</a:rPr>
              <a:t>영역 삭제  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 </a:t>
            </a:r>
            <a:r>
              <a:rPr lang="ko-KR" altLang="en-US" sz="1400" b="1" dirty="0" err="1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필요시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 긴급공지 및 팝업으로 대체</a:t>
            </a:r>
            <a:r>
              <a:rPr lang="en-US" altLang="ko-KR" sz="1400" b="1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, 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풀다운 메뉴 상에는 유지 </a:t>
            </a:r>
            <a:endParaRPr lang="en-US" altLang="ko-KR" sz="1400" b="1" dirty="0" smtClean="0">
              <a:solidFill>
                <a:srgbClr val="C00000"/>
              </a:solidFill>
              <a:latin typeface="+mn-ea"/>
              <a:sym typeface="Wingdings" pitchFamily="2" charset="2"/>
            </a:endParaRPr>
          </a:p>
          <a:p>
            <a:pPr>
              <a:lnSpc>
                <a:spcPct val="200000"/>
              </a:lnSpc>
              <a:buFont typeface="Arial" charset="0"/>
              <a:buChar char="•"/>
            </a:pPr>
            <a:r>
              <a:rPr lang="ko-KR" altLang="en-US" sz="1400" b="1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 스마일지수 영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  <a:sym typeface="Wingdings" pitchFamily="2" charset="2"/>
              </a:rPr>
              <a:t>역</a:t>
            </a:r>
            <a:r>
              <a:rPr lang="ko-KR" altLang="en-US" sz="1400" b="1" dirty="0" smtClean="0">
                <a:solidFill>
                  <a:srgbClr val="C00000"/>
                </a:solidFill>
                <a:latin typeface="+mn-ea"/>
                <a:sym typeface="Wingdings" pitchFamily="2" charset="2"/>
              </a:rPr>
              <a:t> 삭제 </a:t>
            </a:r>
            <a:endParaRPr lang="ko-KR" altLang="en-US" sz="14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500166" y="3357562"/>
            <a:ext cx="3500462" cy="17145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4282" y="754580"/>
            <a:ext cx="8715436" cy="346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직사각형 4"/>
          <p:cNvSpPr/>
          <p:nvPr/>
        </p:nvSpPr>
        <p:spPr>
          <a:xfrm>
            <a:off x="214282" y="214290"/>
            <a:ext cx="2286016" cy="4286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As-Is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4282" y="714356"/>
            <a:ext cx="6072230" cy="346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214282" y="214290"/>
            <a:ext cx="2286016" cy="4286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As-Is</a:t>
            </a:r>
            <a:endParaRPr lang="ko-KR" altLang="en-US" b="1" dirty="0"/>
          </a:p>
        </p:txBody>
      </p:sp>
      <p:sp>
        <p:nvSpPr>
          <p:cNvPr id="6" name="자유형 5"/>
          <p:cNvSpPr/>
          <p:nvPr/>
        </p:nvSpPr>
        <p:spPr>
          <a:xfrm rot="750766">
            <a:off x="2993457" y="3670489"/>
            <a:ext cx="1543521" cy="1157389"/>
          </a:xfrm>
          <a:custGeom>
            <a:avLst/>
            <a:gdLst>
              <a:gd name="connsiteX0" fmla="*/ 0 w 1456661"/>
              <a:gd name="connsiteY0" fmla="*/ 822251 h 1205023"/>
              <a:gd name="connsiteX1" fmla="*/ 584791 w 1456661"/>
              <a:gd name="connsiteY1" fmla="*/ 567070 h 1205023"/>
              <a:gd name="connsiteX2" fmla="*/ 861238 w 1456661"/>
              <a:gd name="connsiteY2" fmla="*/ 46074 h 1205023"/>
              <a:gd name="connsiteX3" fmla="*/ 1063256 w 1456661"/>
              <a:gd name="connsiteY3" fmla="*/ 843516 h 1205023"/>
              <a:gd name="connsiteX4" fmla="*/ 1456661 w 1456661"/>
              <a:gd name="connsiteY4" fmla="*/ 1205023 h 12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6661" h="1205023">
                <a:moveTo>
                  <a:pt x="0" y="822251"/>
                </a:moveTo>
                <a:cubicBezTo>
                  <a:pt x="220625" y="759342"/>
                  <a:pt x="441251" y="696433"/>
                  <a:pt x="584791" y="567070"/>
                </a:cubicBezTo>
                <a:cubicBezTo>
                  <a:pt x="728331" y="437707"/>
                  <a:pt x="781494" y="0"/>
                  <a:pt x="861238" y="46074"/>
                </a:cubicBezTo>
                <a:cubicBezTo>
                  <a:pt x="940982" y="92148"/>
                  <a:pt x="964019" y="650358"/>
                  <a:pt x="1063256" y="843516"/>
                </a:cubicBezTo>
                <a:cubicBezTo>
                  <a:pt x="1162493" y="1036674"/>
                  <a:pt x="1309577" y="1120848"/>
                  <a:pt x="1456661" y="12050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071670" y="4500570"/>
            <a:ext cx="107157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안전재고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(A)</a:t>
            </a:r>
            <a:endParaRPr lang="ko-KR" altLang="en-US" sz="1400" b="1" dirty="0"/>
          </a:p>
        </p:txBody>
      </p:sp>
      <p:sp>
        <p:nvSpPr>
          <p:cNvPr id="9" name="자유형 8"/>
          <p:cNvSpPr/>
          <p:nvPr/>
        </p:nvSpPr>
        <p:spPr>
          <a:xfrm rot="18488367">
            <a:off x="4334283" y="3473034"/>
            <a:ext cx="1566623" cy="1792171"/>
          </a:xfrm>
          <a:custGeom>
            <a:avLst/>
            <a:gdLst>
              <a:gd name="connsiteX0" fmla="*/ 0 w 1456661"/>
              <a:gd name="connsiteY0" fmla="*/ 822251 h 1205023"/>
              <a:gd name="connsiteX1" fmla="*/ 584791 w 1456661"/>
              <a:gd name="connsiteY1" fmla="*/ 567070 h 1205023"/>
              <a:gd name="connsiteX2" fmla="*/ 861238 w 1456661"/>
              <a:gd name="connsiteY2" fmla="*/ 46074 h 1205023"/>
              <a:gd name="connsiteX3" fmla="*/ 1063256 w 1456661"/>
              <a:gd name="connsiteY3" fmla="*/ 843516 h 1205023"/>
              <a:gd name="connsiteX4" fmla="*/ 1456661 w 1456661"/>
              <a:gd name="connsiteY4" fmla="*/ 1205023 h 12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6661" h="1205023">
                <a:moveTo>
                  <a:pt x="0" y="822251"/>
                </a:moveTo>
                <a:cubicBezTo>
                  <a:pt x="220625" y="759342"/>
                  <a:pt x="441251" y="696433"/>
                  <a:pt x="584791" y="567070"/>
                </a:cubicBezTo>
                <a:cubicBezTo>
                  <a:pt x="728331" y="437707"/>
                  <a:pt x="781494" y="0"/>
                  <a:pt x="861238" y="46074"/>
                </a:cubicBezTo>
                <a:cubicBezTo>
                  <a:pt x="940982" y="92148"/>
                  <a:pt x="964019" y="650358"/>
                  <a:pt x="1063256" y="843516"/>
                </a:cubicBezTo>
                <a:cubicBezTo>
                  <a:pt x="1162493" y="1036674"/>
                  <a:pt x="1309577" y="1120848"/>
                  <a:pt x="1456661" y="12050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5357818" y="2900028"/>
            <a:ext cx="0" cy="107157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2066" y="4572008"/>
            <a:ext cx="1143008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ko-KR" altLang="en-US" sz="1400" b="1" dirty="0" smtClean="0"/>
              <a:t>과부</a:t>
            </a:r>
            <a:r>
              <a:rPr lang="ko-KR" altLang="en-US" sz="1400" b="1" dirty="0"/>
              <a:t>족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(B-A)</a:t>
            </a:r>
            <a:endParaRPr lang="ko-KR" altLang="en-US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30976" y="4572008"/>
            <a:ext cx="1143008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400" b="1" dirty="0" smtClean="0"/>
              <a:t>안전재고율</a:t>
            </a:r>
            <a:endParaRPr lang="ko-KR" altLang="en-US" sz="14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 l="11202"/>
          <a:stretch>
            <a:fillRect/>
          </a:stretch>
        </p:blipFill>
        <p:spPr bwMode="auto">
          <a:xfrm>
            <a:off x="5629250" y="2952787"/>
            <a:ext cx="1006501" cy="975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3214678" y="4500570"/>
            <a:ext cx="107157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배송 대기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수량</a:t>
            </a:r>
            <a:endParaRPr lang="ko-KR" altLang="en-US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05667" y="4572008"/>
            <a:ext cx="1143008" cy="54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1400" b="1" dirty="0" smtClean="0"/>
              <a:t>생산필요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수량</a:t>
            </a:r>
            <a:endParaRPr lang="en-US" altLang="ko-KR" sz="1400" b="1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28596" y="5143512"/>
            <a:ext cx="82868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charset="0"/>
              <a:buChar char="•"/>
            </a:pP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 안전재고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:  </a:t>
            </a:r>
            <a:r>
              <a:rPr lang="ko-KR" altLang="en-US" sz="1200" b="1" u="sng" dirty="0" smtClean="0">
                <a:solidFill>
                  <a:srgbClr val="C00000"/>
                </a:solidFill>
                <a:latin typeface="+mn-ea"/>
              </a:rPr>
              <a:t>작년도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3</a:t>
            </a:r>
            <a:r>
              <a:rPr lang="ko-KR" altLang="en-US" sz="1200" b="1" u="sng" dirty="0" smtClean="0">
                <a:solidFill>
                  <a:srgbClr val="C00000"/>
                </a:solidFill>
                <a:latin typeface="+mn-ea"/>
              </a:rPr>
              <a:t>개월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(’17.2~4</a:t>
            </a:r>
            <a:r>
              <a:rPr lang="ko-KR" altLang="en-US" sz="1200" b="1" u="sng" dirty="0" smtClean="0">
                <a:solidFill>
                  <a:srgbClr val="C00000"/>
                </a:solidFill>
                <a:latin typeface="+mn-ea"/>
              </a:rPr>
              <a:t>월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1200" b="1" u="sng" dirty="0" smtClean="0">
                <a:solidFill>
                  <a:srgbClr val="C00000"/>
                </a:solidFill>
                <a:latin typeface="+mn-ea"/>
              </a:rPr>
              <a:t> 평균 주문수량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1200" b="1" u="sng" dirty="0" smtClean="0">
                <a:solidFill>
                  <a:srgbClr val="C00000"/>
                </a:solidFill>
                <a:latin typeface="+mn-ea"/>
              </a:rPr>
              <a:t>주문 취소 제외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) * 120%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  (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매일 새벽에 산출 제시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) </a:t>
            </a:r>
          </a:p>
          <a:p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                  -&gt;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작년도 실적이 없는 경우 </a:t>
            </a:r>
            <a:r>
              <a:rPr lang="ko-KR" altLang="en-US" sz="1200" b="1" u="sng" dirty="0" smtClean="0">
                <a:solidFill>
                  <a:srgbClr val="C00000"/>
                </a:solidFill>
                <a:latin typeface="+mn-ea"/>
              </a:rPr>
              <a:t>최근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3</a:t>
            </a:r>
            <a:r>
              <a:rPr lang="ko-KR" altLang="en-US" sz="1200" b="1" u="sng" dirty="0" smtClean="0">
                <a:solidFill>
                  <a:srgbClr val="C00000"/>
                </a:solidFill>
                <a:latin typeface="+mn-ea"/>
              </a:rPr>
              <a:t>개월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(’17.12~’18.2</a:t>
            </a:r>
            <a:r>
              <a:rPr lang="ko-KR" altLang="en-US" sz="1200" b="1" u="sng" dirty="0" smtClean="0">
                <a:solidFill>
                  <a:srgbClr val="C00000"/>
                </a:solidFill>
                <a:latin typeface="+mn-ea"/>
              </a:rPr>
              <a:t>월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)</a:t>
            </a:r>
            <a:r>
              <a:rPr lang="ko-KR" altLang="en-US" sz="1200" b="1" u="sng" dirty="0" smtClean="0">
                <a:solidFill>
                  <a:srgbClr val="C00000"/>
                </a:solidFill>
                <a:latin typeface="+mn-ea"/>
              </a:rPr>
              <a:t> 평균 실적 </a:t>
            </a:r>
            <a:r>
              <a:rPr lang="en-US" altLang="ko-KR" sz="1200" b="1" u="sng" dirty="0" smtClean="0">
                <a:solidFill>
                  <a:srgbClr val="C00000"/>
                </a:solidFill>
                <a:latin typeface="+mn-ea"/>
              </a:rPr>
              <a:t>* 130% </a:t>
            </a:r>
            <a:r>
              <a:rPr lang="ko-KR" altLang="en-US" sz="1200" b="1" u="sng" dirty="0" smtClean="0">
                <a:solidFill>
                  <a:srgbClr val="C00000"/>
                </a:solidFill>
                <a:latin typeface="+mn-ea"/>
              </a:rPr>
              <a:t>수준으로 적용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 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  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 </a:t>
            </a:r>
            <a:endParaRPr lang="en-US" altLang="ko-KR" sz="1200" b="1" dirty="0" smtClean="0">
              <a:solidFill>
                <a:srgbClr val="C00000"/>
              </a:solidFill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안전재고율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= </a:t>
            </a:r>
            <a:r>
              <a:rPr lang="ko-KR" altLang="en-US" sz="1200" b="1" dirty="0" err="1" smtClean="0">
                <a:solidFill>
                  <a:srgbClr val="C00000"/>
                </a:solidFill>
                <a:latin typeface="+mn-ea"/>
              </a:rPr>
              <a:t>보유재고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/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안전재고</a:t>
            </a:r>
            <a:endParaRPr lang="en-US" altLang="ko-KR" sz="1200" b="1" dirty="0" smtClean="0">
              <a:solidFill>
                <a:srgbClr val="C00000"/>
              </a:solidFill>
              <a:latin typeface="+mn-ea"/>
            </a:endParaRPr>
          </a:p>
          <a:p>
            <a:pPr>
              <a:buFont typeface="Arial" charset="0"/>
              <a:buChar char="•"/>
            </a:pP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배송대기 수량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: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주문 접수 이후 미 배송 수량 </a:t>
            </a:r>
            <a:endParaRPr lang="en-US" altLang="ko-KR" sz="1200" b="1" dirty="0" smtClean="0">
              <a:solidFill>
                <a:srgbClr val="C00000"/>
              </a:solidFill>
              <a:latin typeface="+mn-ea"/>
            </a:endParaRPr>
          </a:p>
          <a:p>
            <a:pPr>
              <a:buFont typeface="Arial" charset="0"/>
              <a:buChar char="•"/>
            </a:pPr>
            <a:r>
              <a:rPr lang="en-US" altLang="ko-KR" sz="1200" b="1" dirty="0">
                <a:solidFill>
                  <a:srgbClr val="C00000"/>
                </a:solidFill>
                <a:latin typeface="+mn-ea"/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생산 필요 수량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: 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안전재고 수량 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+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배송대기 수량 </a:t>
            </a:r>
            <a:r>
              <a:rPr lang="en-US" altLang="ko-KR" sz="1200" b="1" dirty="0" smtClean="0">
                <a:solidFill>
                  <a:srgbClr val="C00000"/>
                </a:solidFill>
                <a:latin typeface="+mn-ea"/>
              </a:rPr>
              <a:t>– </a:t>
            </a:r>
            <a:r>
              <a:rPr lang="ko-KR" altLang="en-US" sz="1200" b="1" dirty="0" smtClean="0">
                <a:solidFill>
                  <a:srgbClr val="C00000"/>
                </a:solidFill>
                <a:latin typeface="+mn-ea"/>
              </a:rPr>
              <a:t>재고량</a:t>
            </a:r>
            <a:endParaRPr lang="ko-KR" altLang="en-US" sz="12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2" name="자유형 21"/>
          <p:cNvSpPr/>
          <p:nvPr/>
        </p:nvSpPr>
        <p:spPr>
          <a:xfrm rot="14265690">
            <a:off x="5933163" y="1617972"/>
            <a:ext cx="1456661" cy="1488233"/>
          </a:xfrm>
          <a:custGeom>
            <a:avLst/>
            <a:gdLst>
              <a:gd name="connsiteX0" fmla="*/ 0 w 1456661"/>
              <a:gd name="connsiteY0" fmla="*/ 822251 h 1205023"/>
              <a:gd name="connsiteX1" fmla="*/ 584791 w 1456661"/>
              <a:gd name="connsiteY1" fmla="*/ 567070 h 1205023"/>
              <a:gd name="connsiteX2" fmla="*/ 861238 w 1456661"/>
              <a:gd name="connsiteY2" fmla="*/ 46074 h 1205023"/>
              <a:gd name="connsiteX3" fmla="*/ 1063256 w 1456661"/>
              <a:gd name="connsiteY3" fmla="*/ 843516 h 1205023"/>
              <a:gd name="connsiteX4" fmla="*/ 1456661 w 1456661"/>
              <a:gd name="connsiteY4" fmla="*/ 1205023 h 12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6661" h="1205023">
                <a:moveTo>
                  <a:pt x="0" y="822251"/>
                </a:moveTo>
                <a:cubicBezTo>
                  <a:pt x="220625" y="759342"/>
                  <a:pt x="441251" y="696433"/>
                  <a:pt x="584791" y="567070"/>
                </a:cubicBezTo>
                <a:cubicBezTo>
                  <a:pt x="728331" y="437707"/>
                  <a:pt x="781494" y="0"/>
                  <a:pt x="861238" y="46074"/>
                </a:cubicBezTo>
                <a:cubicBezTo>
                  <a:pt x="940982" y="92148"/>
                  <a:pt x="964019" y="650358"/>
                  <a:pt x="1063256" y="843516"/>
                </a:cubicBezTo>
                <a:cubicBezTo>
                  <a:pt x="1162493" y="1036674"/>
                  <a:pt x="1309577" y="1120848"/>
                  <a:pt x="1456661" y="1205023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72264" y="1142984"/>
            <a:ext cx="2571736" cy="9286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noAutofit/>
          </a:bodyPr>
          <a:lstStyle/>
          <a:p>
            <a:r>
              <a:rPr lang="ko-KR" altLang="en-US" sz="1200" b="1" dirty="0" smtClean="0"/>
              <a:t>조회 필터 추가</a:t>
            </a:r>
            <a:endParaRPr lang="en-US" altLang="ko-KR" sz="1200" b="1" dirty="0" smtClean="0"/>
          </a:p>
          <a:p>
            <a:endParaRPr lang="en-US" altLang="ko-KR" sz="1200" b="1" dirty="0"/>
          </a:p>
          <a:p>
            <a:pPr marL="342900" indent="-342900"/>
            <a:r>
              <a:rPr lang="en-US" altLang="ko-KR" sz="1200" b="1" dirty="0" smtClean="0"/>
              <a:t>1. </a:t>
            </a:r>
            <a:r>
              <a:rPr lang="ko-KR" altLang="en-US" sz="1200" b="1" dirty="0" smtClean="0"/>
              <a:t>안전재고율 </a:t>
            </a:r>
            <a:endParaRPr lang="en-US" altLang="ko-KR" sz="1200" b="1" dirty="0" smtClean="0"/>
          </a:p>
          <a:p>
            <a:pPr marL="342900" indent="-342900"/>
            <a:r>
              <a:rPr lang="en-US" altLang="ko-KR" sz="1200" b="1" dirty="0" smtClean="0"/>
              <a:t>   50%</a:t>
            </a:r>
            <a:r>
              <a:rPr lang="ko-KR" altLang="en-US" sz="1200" b="1" dirty="0" smtClean="0"/>
              <a:t>이하</a:t>
            </a:r>
            <a:r>
              <a:rPr lang="en-US" altLang="ko-KR" sz="1200" b="1" dirty="0" smtClean="0"/>
              <a:t>,100%</a:t>
            </a:r>
            <a:r>
              <a:rPr lang="ko-KR" altLang="en-US" sz="1200" b="1" dirty="0" smtClean="0"/>
              <a:t>이하</a:t>
            </a:r>
            <a:r>
              <a:rPr lang="en-US" altLang="ko-KR" sz="1200" b="1" dirty="0" smtClean="0"/>
              <a:t>,101%</a:t>
            </a:r>
            <a:r>
              <a:rPr lang="ko-KR" altLang="en-US" sz="1200" b="1" dirty="0" smtClean="0"/>
              <a:t>이상</a:t>
            </a:r>
            <a:endParaRPr lang="en-US" altLang="ko-KR" sz="1200" b="1" dirty="0" smtClean="0"/>
          </a:p>
          <a:p>
            <a:pPr marL="342900" indent="-342900"/>
            <a:r>
              <a:rPr lang="en-US" altLang="ko-KR" sz="1200" b="1" dirty="0" smtClean="0"/>
              <a:t> </a:t>
            </a:r>
          </a:p>
        </p:txBody>
      </p:sp>
      <p:sp>
        <p:nvSpPr>
          <p:cNvPr id="24" name="구름 모양 설명선 23"/>
          <p:cNvSpPr/>
          <p:nvPr/>
        </p:nvSpPr>
        <p:spPr>
          <a:xfrm>
            <a:off x="285720" y="1214422"/>
            <a:ext cx="1571636" cy="1143008"/>
          </a:xfrm>
          <a:prstGeom prst="cloudCallout">
            <a:avLst>
              <a:gd name="adj1" fmla="val -35258"/>
              <a:gd name="adj2" fmla="val 727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dirty="0" smtClean="0"/>
              <a:t>재고 수량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금액에 대하여 강조 표시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142844" y="2571744"/>
            <a:ext cx="1571636" cy="64294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3307382" y="2643182"/>
            <a:ext cx="100013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자재순서변경</a:t>
            </a:r>
            <a:endParaRPr lang="ko-KR" altLang="en-US" sz="1000" dirty="0"/>
          </a:p>
        </p:txBody>
      </p:sp>
      <p:sp>
        <p:nvSpPr>
          <p:cNvPr id="25" name="직사각형 24"/>
          <p:cNvSpPr/>
          <p:nvPr/>
        </p:nvSpPr>
        <p:spPr>
          <a:xfrm>
            <a:off x="4357686" y="2643182"/>
            <a:ext cx="107157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자재 등록</a:t>
            </a:r>
            <a:endParaRPr lang="ko-KR" altLang="en-US" sz="1000" dirty="0"/>
          </a:p>
        </p:txBody>
      </p:sp>
      <p:sp>
        <p:nvSpPr>
          <p:cNvPr id="27" name="구름 모양 설명선 26"/>
          <p:cNvSpPr/>
          <p:nvPr/>
        </p:nvSpPr>
        <p:spPr>
          <a:xfrm>
            <a:off x="5286380" y="0"/>
            <a:ext cx="3429024" cy="1143008"/>
          </a:xfrm>
          <a:prstGeom prst="cloudCallout">
            <a:avLst>
              <a:gd name="adj1" fmla="val -44336"/>
              <a:gd name="adj2" fmla="val 17598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200" dirty="0" smtClean="0">
                <a:solidFill>
                  <a:srgbClr val="C00000"/>
                </a:solidFill>
              </a:rPr>
              <a:t>기타자재 등록이 가능토록 구현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altLang="ko-KR" sz="1200" dirty="0" smtClean="0">
                <a:solidFill>
                  <a:srgbClr val="C00000"/>
                </a:solidFill>
              </a:rPr>
              <a:t> Okplaza </a:t>
            </a:r>
            <a:r>
              <a:rPr lang="ko-KR" altLang="en-US" sz="1200" dirty="0" smtClean="0">
                <a:solidFill>
                  <a:srgbClr val="C00000"/>
                </a:solidFill>
              </a:rPr>
              <a:t>이외 기타 자재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altLang="ko-KR" sz="1200" b="1" dirty="0" smtClean="0">
                <a:solidFill>
                  <a:srgbClr val="C0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C00000"/>
                </a:solidFill>
              </a:rPr>
              <a:t>기타 자재는 구분 필드 표시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235812" y="2632549"/>
            <a:ext cx="1000132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안전재고 조정</a:t>
            </a:r>
            <a:endParaRPr lang="ko-KR" altLang="en-US" sz="1000" dirty="0"/>
          </a:p>
        </p:txBody>
      </p:sp>
      <p:sp>
        <p:nvSpPr>
          <p:cNvPr id="29" name="구름 모양 설명선 28"/>
          <p:cNvSpPr/>
          <p:nvPr/>
        </p:nvSpPr>
        <p:spPr>
          <a:xfrm>
            <a:off x="1214414" y="357166"/>
            <a:ext cx="4572032" cy="1428760"/>
          </a:xfrm>
          <a:prstGeom prst="cloudCallout">
            <a:avLst>
              <a:gd name="adj1" fmla="val -9885"/>
              <a:gd name="adj2" fmla="val 10826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 기본값 및 최근 </a:t>
            </a:r>
            <a:r>
              <a:rPr lang="en-US" altLang="ko-KR" sz="1200" dirty="0" smtClean="0">
                <a:solidFill>
                  <a:schemeClr val="tx1"/>
                </a:solidFill>
              </a:rPr>
              <a:t>3</a:t>
            </a:r>
            <a:r>
              <a:rPr lang="ko-KR" altLang="en-US" sz="1200" dirty="0" smtClean="0">
                <a:solidFill>
                  <a:schemeClr val="tx1"/>
                </a:solidFill>
              </a:rPr>
              <a:t>개월 실적 필드로 표시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>
              <a:buFont typeface="Arial" charset="0"/>
              <a:buChar char="•"/>
            </a:pPr>
            <a:r>
              <a:rPr lang="ko-KR" altLang="en-US" sz="1200" dirty="0" smtClean="0">
                <a:solidFill>
                  <a:schemeClr val="tx1"/>
                </a:solidFill>
              </a:rPr>
              <a:t> 사용자가 숫자 기입을 통해 입력이 가능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</a:t>
            </a:r>
            <a:r>
              <a:rPr lang="ko-KR" altLang="en-US" sz="1200" dirty="0" smtClean="0">
                <a:solidFill>
                  <a:schemeClr val="tx1"/>
                </a:solidFill>
              </a:rPr>
              <a:t>하도록 구현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** </a:t>
            </a:r>
            <a:r>
              <a:rPr lang="ko-KR" altLang="en-US" sz="1200" dirty="0" smtClean="0">
                <a:solidFill>
                  <a:schemeClr val="tx1"/>
                </a:solidFill>
              </a:rPr>
              <a:t>단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사용자가 실적을 입력된 경우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r>
              <a:rPr lang="en-US" altLang="ko-KR" sz="1200" dirty="0" smtClean="0">
                <a:solidFill>
                  <a:schemeClr val="tx1"/>
                </a:solidFill>
              </a:rPr>
              <a:t>       </a:t>
            </a:r>
            <a:r>
              <a:rPr lang="ko-KR" altLang="en-US" sz="1200" smtClean="0">
                <a:solidFill>
                  <a:schemeClr val="tx1"/>
                </a:solidFill>
              </a:rPr>
              <a:t>별도 색깔 표시 및 해당 값 유지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24744"/>
            <a:ext cx="6551244" cy="159389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43240"/>
              </p:ext>
            </p:extLst>
          </p:nvPr>
        </p:nvGraphicFramePr>
        <p:xfrm>
          <a:off x="1285929" y="2682478"/>
          <a:ext cx="6524956" cy="22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7863">
                  <a:extLst>
                    <a:ext uri="{9D8B030D-6E8A-4147-A177-3AD203B41FA5}">
                      <a16:colId xmlns:a16="http://schemas.microsoft.com/office/drawing/2014/main" val="4256853091"/>
                    </a:ext>
                  </a:extLst>
                </a:gridCol>
                <a:gridCol w="1290844">
                  <a:extLst>
                    <a:ext uri="{9D8B030D-6E8A-4147-A177-3AD203B41FA5}">
                      <a16:colId xmlns:a16="http://schemas.microsoft.com/office/drawing/2014/main" val="4077549563"/>
                    </a:ext>
                  </a:extLst>
                </a:gridCol>
                <a:gridCol w="645423">
                  <a:extLst>
                    <a:ext uri="{9D8B030D-6E8A-4147-A177-3AD203B41FA5}">
                      <a16:colId xmlns:a16="http://schemas.microsoft.com/office/drawing/2014/main" val="2476491155"/>
                    </a:ext>
                  </a:extLst>
                </a:gridCol>
                <a:gridCol w="3800826">
                  <a:extLst>
                    <a:ext uri="{9D8B030D-6E8A-4147-A177-3AD203B41FA5}">
                      <a16:colId xmlns:a16="http://schemas.microsoft.com/office/drawing/2014/main" val="1009953337"/>
                    </a:ext>
                  </a:extLst>
                </a:gridCol>
              </a:tblGrid>
              <a:tr h="2083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effectLst/>
                        </a:rPr>
                        <a:t>재고구분</a:t>
                      </a:r>
                      <a:endParaRPr lang="ko-KR" altLang="en-US" sz="800" b="1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effectLst/>
                        </a:rPr>
                        <a:t>안전재고율</a:t>
                      </a:r>
                      <a:endParaRPr lang="ko-KR" altLang="en-US" sz="800" dirty="0">
                        <a:effectLst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 </a:t>
                      </a:r>
                      <a:r>
                        <a:rPr lang="ko-KR" altLang="en-US" sz="800" dirty="0" smtClean="0"/>
                        <a:t>전체         </a:t>
                      </a:r>
                      <a:r>
                        <a:rPr lang="en-US" altLang="ko-KR" sz="800" dirty="0" smtClean="0"/>
                        <a:t>50% </a:t>
                      </a:r>
                      <a:r>
                        <a:rPr lang="ko-KR" altLang="en-US" sz="800" dirty="0" smtClean="0"/>
                        <a:t>이하       </a:t>
                      </a:r>
                      <a:r>
                        <a:rPr lang="en-US" altLang="ko-KR" sz="800" dirty="0" smtClean="0"/>
                        <a:t>100% </a:t>
                      </a:r>
                      <a:r>
                        <a:rPr lang="ko-KR" altLang="en-US" sz="800" dirty="0" smtClean="0"/>
                        <a:t>이하        </a:t>
                      </a:r>
                      <a:r>
                        <a:rPr lang="en-US" altLang="ko-KR" sz="800" dirty="0" smtClean="0"/>
                        <a:t>100% </a:t>
                      </a:r>
                      <a:r>
                        <a:rPr lang="ko-KR" altLang="en-US" sz="800" dirty="0" smtClean="0"/>
                        <a:t>이상</a:t>
                      </a:r>
                      <a:endParaRPr lang="ko-KR" altLang="en-US" sz="8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77807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112298" y="2738014"/>
            <a:ext cx="1080120" cy="1963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전체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8" name="이등변 삼각형 7"/>
          <p:cNvSpPr/>
          <p:nvPr/>
        </p:nvSpPr>
        <p:spPr>
          <a:xfrm rot="10800000">
            <a:off x="3033545" y="2777426"/>
            <a:ext cx="127856" cy="1137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12298" y="2934399"/>
            <a:ext cx="1080120" cy="333959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</a:rPr>
              <a:t>Okplaza</a:t>
            </a: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기타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43" y="2731941"/>
            <a:ext cx="157438" cy="1431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536" y="2727662"/>
            <a:ext cx="143125" cy="14312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965" y="2731050"/>
            <a:ext cx="143125" cy="1431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311" y="2722737"/>
            <a:ext cx="143125" cy="14312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59632" y="3284984"/>
            <a:ext cx="21602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smtClean="0"/>
              <a:t>총 재고금액 </a:t>
            </a:r>
            <a:r>
              <a:rPr lang="en-US" altLang="ko-KR" sz="800" b="1" dirty="0" smtClean="0"/>
              <a:t>: xxx,xxx</a:t>
            </a:r>
            <a:r>
              <a:rPr lang="ko-KR" altLang="en-US" sz="800" b="1" dirty="0" smtClean="0"/>
              <a:t>원</a:t>
            </a:r>
            <a:endParaRPr lang="ko-KR" altLang="en-US" sz="8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814674"/>
              </p:ext>
            </p:extLst>
          </p:nvPr>
        </p:nvGraphicFramePr>
        <p:xfrm>
          <a:off x="1259632" y="3613014"/>
          <a:ext cx="6551244" cy="17684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6197">
                  <a:extLst>
                    <a:ext uri="{9D8B030D-6E8A-4147-A177-3AD203B41FA5}">
                      <a16:colId xmlns:a16="http://schemas.microsoft.com/office/drawing/2014/main" val="2317984334"/>
                    </a:ext>
                  </a:extLst>
                </a:gridCol>
                <a:gridCol w="606197">
                  <a:extLst>
                    <a:ext uri="{9D8B030D-6E8A-4147-A177-3AD203B41FA5}">
                      <a16:colId xmlns:a16="http://schemas.microsoft.com/office/drawing/2014/main" val="1449142824"/>
                    </a:ext>
                  </a:extLst>
                </a:gridCol>
                <a:gridCol w="299774">
                  <a:extLst>
                    <a:ext uri="{9D8B030D-6E8A-4147-A177-3AD203B41FA5}">
                      <a16:colId xmlns:a16="http://schemas.microsoft.com/office/drawing/2014/main" val="3142634076"/>
                    </a:ext>
                  </a:extLst>
                </a:gridCol>
                <a:gridCol w="685297">
                  <a:extLst>
                    <a:ext uri="{9D8B030D-6E8A-4147-A177-3AD203B41FA5}">
                      <a16:colId xmlns:a16="http://schemas.microsoft.com/office/drawing/2014/main" val="1144513928"/>
                    </a:ext>
                  </a:extLst>
                </a:gridCol>
                <a:gridCol w="606197">
                  <a:extLst>
                    <a:ext uri="{9D8B030D-6E8A-4147-A177-3AD203B41FA5}">
                      <a16:colId xmlns:a16="http://schemas.microsoft.com/office/drawing/2014/main" val="2123659007"/>
                    </a:ext>
                  </a:extLst>
                </a:gridCol>
                <a:gridCol w="458726">
                  <a:extLst>
                    <a:ext uri="{9D8B030D-6E8A-4147-A177-3AD203B41FA5}">
                      <a16:colId xmlns:a16="http://schemas.microsoft.com/office/drawing/2014/main" val="554415379"/>
                    </a:ext>
                  </a:extLst>
                </a:gridCol>
                <a:gridCol w="652478">
                  <a:extLst>
                    <a:ext uri="{9D8B030D-6E8A-4147-A177-3AD203B41FA5}">
                      <a16:colId xmlns:a16="http://schemas.microsoft.com/office/drawing/2014/main" val="1915642731"/>
                    </a:ext>
                  </a:extLst>
                </a:gridCol>
                <a:gridCol w="434985">
                  <a:extLst>
                    <a:ext uri="{9D8B030D-6E8A-4147-A177-3AD203B41FA5}">
                      <a16:colId xmlns:a16="http://schemas.microsoft.com/office/drawing/2014/main" val="2648038953"/>
                    </a:ext>
                  </a:extLst>
                </a:gridCol>
                <a:gridCol w="507483">
                  <a:extLst>
                    <a:ext uri="{9D8B030D-6E8A-4147-A177-3AD203B41FA5}">
                      <a16:colId xmlns:a16="http://schemas.microsoft.com/office/drawing/2014/main" val="2963579068"/>
                    </a:ext>
                  </a:extLst>
                </a:gridCol>
                <a:gridCol w="652478">
                  <a:extLst>
                    <a:ext uri="{9D8B030D-6E8A-4147-A177-3AD203B41FA5}">
                      <a16:colId xmlns:a16="http://schemas.microsoft.com/office/drawing/2014/main" val="3879684824"/>
                    </a:ext>
                  </a:extLst>
                </a:gridCol>
                <a:gridCol w="507483">
                  <a:extLst>
                    <a:ext uri="{9D8B030D-6E8A-4147-A177-3AD203B41FA5}">
                      <a16:colId xmlns:a16="http://schemas.microsoft.com/office/drawing/2014/main" val="3295206298"/>
                    </a:ext>
                  </a:extLst>
                </a:gridCol>
                <a:gridCol w="533949">
                  <a:extLst>
                    <a:ext uri="{9D8B030D-6E8A-4147-A177-3AD203B41FA5}">
                      <a16:colId xmlns:a16="http://schemas.microsoft.com/office/drawing/2014/main" val="1873465961"/>
                    </a:ext>
                  </a:extLst>
                </a:gridCol>
              </a:tblGrid>
              <a:tr h="368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상품코드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상품구분</a:t>
                      </a:r>
                      <a:r>
                        <a:rPr lang="en-US" altLang="ko-KR" sz="800" dirty="0" smtClean="0"/>
                        <a:t>/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재고구분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유형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상품명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규격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단가</a:t>
                      </a: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재고량</a:t>
                      </a:r>
                      <a:r>
                        <a:rPr lang="en-US" altLang="ko-KR" sz="800" dirty="0" smtClean="0"/>
                        <a:t>(B)/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재고금액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안전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재고</a:t>
                      </a:r>
                      <a:r>
                        <a:rPr lang="en-US" altLang="ko-KR" sz="800" dirty="0" smtClean="0"/>
                        <a:t>(A)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배송대기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수량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과부족</a:t>
                      </a:r>
                      <a:r>
                        <a:rPr lang="en-US" altLang="ko-KR" sz="800" dirty="0" smtClean="0"/>
                        <a:t>(B-A)/</a:t>
                      </a:r>
                    </a:p>
                    <a:p>
                      <a:pPr algn="ctr" latinLnBrk="1"/>
                      <a:r>
                        <a:rPr lang="ko-KR" altLang="en-US" sz="800" dirty="0" smtClean="0"/>
                        <a:t>안전재고율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생산필요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ko-KR" altLang="en-US" sz="800" dirty="0" smtClean="0"/>
                        <a:t>수량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비고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336781"/>
                  </a:ext>
                </a:extLst>
              </a:tr>
              <a:tr h="5278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123456125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지정</a:t>
                      </a:r>
                      <a:r>
                        <a:rPr lang="en-US" altLang="ko-KR" sz="800" dirty="0" smtClean="0"/>
                        <a:t>/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Okplaza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단품</a:t>
                      </a: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sng" dirty="0" smtClean="0"/>
                        <a:t>테스트상품</a:t>
                      </a:r>
                      <a:endParaRPr lang="ko-KR" altLang="en-US" sz="800" b="1" u="sng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50pi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5,000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30/</a:t>
                      </a:r>
                    </a:p>
                    <a:p>
                      <a:pPr algn="r" latinLnBrk="1"/>
                      <a:r>
                        <a:rPr lang="en-US" altLang="ko-KR" sz="800" dirty="0" smtClean="0"/>
                        <a:t>150,000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100</a:t>
                      </a:r>
                    </a:p>
                    <a:p>
                      <a:pPr algn="r"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수기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-70/</a:t>
                      </a:r>
                    </a:p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85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592938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123456126</a:t>
                      </a:r>
                    </a:p>
                    <a:p>
                      <a:pPr algn="ctr" latinLnBrk="1"/>
                      <a:r>
                        <a:rPr lang="en-US" altLang="ko-KR" sz="800" dirty="0" smtClean="0"/>
                        <a:t>(5511564)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일반</a:t>
                      </a:r>
                      <a:r>
                        <a:rPr lang="en-US" altLang="ko-KR" sz="800" dirty="0" smtClean="0"/>
                        <a:t>/</a:t>
                      </a:r>
                    </a:p>
                    <a:p>
                      <a:pPr algn="ctr" latinLnBrk="1"/>
                      <a:r>
                        <a:rPr lang="en-US" altLang="ko-KR" sz="800" dirty="0" err="1" smtClean="0"/>
                        <a:t>Okplaza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옵션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sng" dirty="0" smtClean="0"/>
                        <a:t>테스트상품</a:t>
                      </a:r>
                      <a:endParaRPr lang="ko-KR" altLang="en-US" sz="800" b="1" u="sng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dirty="0" smtClean="0"/>
                        <a:t>구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500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30/</a:t>
                      </a:r>
                    </a:p>
                    <a:p>
                      <a:pPr algn="r" latinLnBrk="1"/>
                      <a:r>
                        <a:rPr lang="en-US" altLang="ko-KR" sz="800" dirty="0" smtClean="0"/>
                        <a:t>150,000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100</a:t>
                      </a:r>
                    </a:p>
                    <a:p>
                      <a:pPr algn="r"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자동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15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-70/</a:t>
                      </a:r>
                    </a:p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30%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85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794723"/>
                  </a:ext>
                </a:extLst>
              </a:tr>
              <a:tr h="368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1001</a:t>
                      </a:r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rgbClr val="FF0000"/>
                          </a:solidFill>
                        </a:rPr>
                        <a:t>기타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u="sng" dirty="0" smtClean="0"/>
                        <a:t>테스트상품</a:t>
                      </a:r>
                      <a:endParaRPr lang="ko-KR" altLang="en-US" sz="800" b="1" u="sng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10</a:t>
                      </a:r>
                      <a:r>
                        <a:rPr lang="ko-KR" altLang="en-US" sz="800" dirty="0" smtClean="0"/>
                        <a:t>구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500 </a:t>
                      </a:r>
                      <a:r>
                        <a:rPr lang="ko-KR" altLang="en-US" sz="800" dirty="0" smtClean="0"/>
                        <a:t>원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30/</a:t>
                      </a:r>
                    </a:p>
                    <a:p>
                      <a:pPr algn="r" latinLnBrk="1"/>
                      <a:r>
                        <a:rPr lang="en-US" altLang="ko-KR" sz="800" dirty="0" smtClean="0"/>
                        <a:t>150,000</a:t>
                      </a:r>
                      <a:r>
                        <a:rPr lang="en-US" altLang="ko-KR" sz="800" baseline="0" dirty="0" smtClean="0"/>
                        <a:t> </a:t>
                      </a:r>
                      <a:r>
                        <a:rPr lang="ko-KR" altLang="en-US" sz="800" baseline="0" dirty="0" smtClean="0"/>
                        <a:t>원</a:t>
                      </a:r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985151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7294487" y="4039923"/>
            <a:ext cx="530344" cy="1475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 smtClean="0"/>
              <a:t>재고이력</a:t>
            </a:r>
            <a:endParaRPr lang="ko-KR" altLang="en-US" sz="7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7298642" y="4234698"/>
            <a:ext cx="530344" cy="216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 smtClean="0"/>
              <a:t>안전재고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조정</a:t>
            </a:r>
            <a:endParaRPr lang="ko-KR" altLang="en-US" sz="700" dirty="0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745165" y="3352191"/>
            <a:ext cx="1054270" cy="19179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재고수량일괄처리</a:t>
            </a:r>
            <a:endParaRPr lang="ko-KR" altLang="en-US" sz="8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33553" y="3343929"/>
            <a:ext cx="1054270" cy="2109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Okplaza </a:t>
            </a:r>
            <a:r>
              <a:rPr lang="ko-KR" altLang="en-US" sz="800" dirty="0" smtClean="0"/>
              <a:t>재고등록</a:t>
            </a:r>
            <a:endParaRPr lang="ko-KR" altLang="en-US" sz="8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836004" y="3346393"/>
            <a:ext cx="871297" cy="21097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기타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재고등록</a:t>
            </a:r>
            <a:endParaRPr lang="ko-KR" altLang="en-US" sz="8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813591" y="3352191"/>
            <a:ext cx="871297" cy="210973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자재순서 변경</a:t>
            </a:r>
            <a:endParaRPr lang="ko-KR" altLang="en-US" sz="8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4140" y="5773626"/>
            <a:ext cx="1053924" cy="175654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1362813" y="1952845"/>
            <a:ext cx="1021313" cy="1977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bg1"/>
                </a:solidFill>
              </a:rPr>
              <a:t>재고관리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91880" y="260648"/>
            <a:ext cx="2232248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재고관리 목록</a:t>
            </a:r>
            <a:endParaRPr lang="ko-KR" altLang="en-US" sz="15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7299678" y="4556247"/>
            <a:ext cx="530344" cy="1475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 smtClean="0"/>
              <a:t>재고이력</a:t>
            </a:r>
            <a:endParaRPr lang="ko-KR" altLang="en-US" sz="700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7303833" y="4751022"/>
            <a:ext cx="530344" cy="216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 smtClean="0"/>
              <a:t>안전재고</a:t>
            </a:r>
            <a:endParaRPr lang="en-US" altLang="ko-KR" sz="700" dirty="0" smtClean="0"/>
          </a:p>
          <a:p>
            <a:pPr algn="ctr"/>
            <a:r>
              <a:rPr lang="ko-KR" altLang="en-US" sz="700" dirty="0" smtClean="0"/>
              <a:t>조정</a:t>
            </a:r>
            <a:endParaRPr lang="ko-KR" altLang="en-US" sz="700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303833" y="5100476"/>
            <a:ext cx="530344" cy="14754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700" dirty="0" smtClean="0"/>
              <a:t>재고이력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71925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387" y="962025"/>
            <a:ext cx="7515225" cy="49339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직사각형 2"/>
          <p:cNvSpPr/>
          <p:nvPr/>
        </p:nvSpPr>
        <p:spPr>
          <a:xfrm>
            <a:off x="1932804" y="908720"/>
            <a:ext cx="5507717" cy="5040560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804" y="908720"/>
            <a:ext cx="5507717" cy="3022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991" y="1309595"/>
            <a:ext cx="858753" cy="214688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156214"/>
              </p:ext>
            </p:extLst>
          </p:nvPr>
        </p:nvGraphicFramePr>
        <p:xfrm>
          <a:off x="2123728" y="1600200"/>
          <a:ext cx="5112568" cy="1277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86">
                  <a:extLst>
                    <a:ext uri="{9D8B030D-6E8A-4147-A177-3AD203B41FA5}">
                      <a16:colId xmlns:a16="http://schemas.microsoft.com/office/drawing/2014/main" val="568229513"/>
                    </a:ext>
                  </a:extLst>
                </a:gridCol>
                <a:gridCol w="706198">
                  <a:extLst>
                    <a:ext uri="{9D8B030D-6E8A-4147-A177-3AD203B41FA5}">
                      <a16:colId xmlns:a16="http://schemas.microsoft.com/office/drawing/2014/main" val="338916285"/>
                    </a:ext>
                  </a:extLst>
                </a:gridCol>
                <a:gridCol w="718782">
                  <a:extLst>
                    <a:ext uri="{9D8B030D-6E8A-4147-A177-3AD203B41FA5}">
                      <a16:colId xmlns:a16="http://schemas.microsoft.com/office/drawing/2014/main" val="3513624174"/>
                    </a:ext>
                  </a:extLst>
                </a:gridCol>
                <a:gridCol w="865394">
                  <a:extLst>
                    <a:ext uri="{9D8B030D-6E8A-4147-A177-3AD203B41FA5}">
                      <a16:colId xmlns:a16="http://schemas.microsoft.com/office/drawing/2014/main" val="195218601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87963208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60807501"/>
                    </a:ext>
                  </a:extLst>
                </a:gridCol>
              </a:tblGrid>
              <a:tr h="31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상품코드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상품명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상품규격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77803"/>
                  </a:ext>
                </a:extLst>
              </a:tr>
              <a:tr h="320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123456125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테스트 상품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50pi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17314"/>
                  </a:ext>
                </a:extLst>
              </a:tr>
              <a:tr h="31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현재고</a:t>
                      </a:r>
                      <a:r>
                        <a:rPr lang="en-US" altLang="ko-KR" sz="800" b="1" dirty="0" smtClean="0"/>
                        <a:t>(B)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안전재고</a:t>
                      </a:r>
                      <a:r>
                        <a:rPr lang="en-US" altLang="ko-KR" sz="800" b="1" dirty="0" smtClean="0"/>
                        <a:t>(A)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배송대기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과부족</a:t>
                      </a:r>
                      <a:r>
                        <a:rPr lang="en-US" altLang="ko-KR" sz="800" b="1" dirty="0" smtClean="0"/>
                        <a:t>(B-A)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안전재고 확보율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생산필요 수량</a:t>
                      </a:r>
                      <a:endParaRPr lang="en-US" altLang="ko-KR" sz="800" b="1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68206"/>
                  </a:ext>
                </a:extLst>
              </a:tr>
              <a:tr h="31062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1,200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2,000</a:t>
                      </a:r>
                    </a:p>
                    <a:p>
                      <a:pPr algn="r"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수기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-800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60%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800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398228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3305" y="3055310"/>
            <a:ext cx="5210098" cy="74738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082541" y="2991614"/>
            <a:ext cx="793715" cy="333959"/>
          </a:xfrm>
          <a:prstGeom prst="rect">
            <a:avLst/>
          </a:prstGeom>
          <a:solidFill>
            <a:schemeClr val="bg2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출고</a:t>
            </a:r>
            <a:endParaRPr lang="en-US" altLang="ko-KR" sz="800" dirty="0" smtClean="0">
              <a:solidFill>
                <a:schemeClr val="tx1"/>
              </a:solidFill>
            </a:endParaRPr>
          </a:p>
          <a:p>
            <a:r>
              <a:rPr lang="ko-KR" altLang="en-US" sz="800" dirty="0" smtClean="0">
                <a:solidFill>
                  <a:schemeClr val="tx1"/>
                </a:solidFill>
              </a:rPr>
              <a:t>입고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01686"/>
              </p:ext>
            </p:extLst>
          </p:nvPr>
        </p:nvGraphicFramePr>
        <p:xfrm>
          <a:off x="2051720" y="3812564"/>
          <a:ext cx="5184577" cy="1289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4076511190"/>
                    </a:ext>
                  </a:extLst>
                </a:gridCol>
                <a:gridCol w="539202">
                  <a:extLst>
                    <a:ext uri="{9D8B030D-6E8A-4147-A177-3AD203B41FA5}">
                      <a16:colId xmlns:a16="http://schemas.microsoft.com/office/drawing/2014/main" val="3389347993"/>
                    </a:ext>
                  </a:extLst>
                </a:gridCol>
                <a:gridCol w="828950">
                  <a:extLst>
                    <a:ext uri="{9D8B030D-6E8A-4147-A177-3AD203B41FA5}">
                      <a16:colId xmlns:a16="http://schemas.microsoft.com/office/drawing/2014/main" val="3406302500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36104017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75995564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1667106671"/>
                    </a:ext>
                  </a:extLst>
                </a:gridCol>
                <a:gridCol w="1152129">
                  <a:extLst>
                    <a:ext uri="{9D8B030D-6E8A-4147-A177-3AD203B41FA5}">
                      <a16:colId xmlns:a16="http://schemas.microsoft.com/office/drawing/2014/main" val="2941387290"/>
                    </a:ext>
                  </a:extLst>
                </a:gridCol>
              </a:tblGrid>
              <a:tr h="264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일자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처리구분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주문번호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처리수량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재고수량</a:t>
                      </a: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처리자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사유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570428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latinLnBrk="1"/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u="sng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328230"/>
                  </a:ext>
                </a:extLst>
              </a:tr>
              <a:tr h="3682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u="sng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865898"/>
                  </a:ext>
                </a:extLst>
              </a:tr>
              <a:tr h="368277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018493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7040" y="5103322"/>
            <a:ext cx="5256175" cy="21992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3491880" y="260648"/>
            <a:ext cx="2232248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재고이력 팝업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009446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387" y="962025"/>
            <a:ext cx="7515225" cy="49339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직사각형 4"/>
          <p:cNvSpPr/>
          <p:nvPr/>
        </p:nvSpPr>
        <p:spPr>
          <a:xfrm>
            <a:off x="1932804" y="2276872"/>
            <a:ext cx="5507717" cy="3024336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ko-KR" b="1"/>
              <a:t>상품코드</a:t>
            </a:r>
            <a:endParaRPr lang="ko-KR" altLang="ko-KR"/>
          </a:p>
          <a:p>
            <a:pPr fontAlgn="ctr"/>
            <a:r>
              <a:rPr lang="ko-KR" altLang="ko-KR" b="1"/>
              <a:t>상품명</a:t>
            </a:r>
            <a:endParaRPr lang="ko-KR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804" y="2276872"/>
            <a:ext cx="5507717" cy="30229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0991" y="2677747"/>
            <a:ext cx="858753" cy="214688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837983"/>
              </p:ext>
            </p:extLst>
          </p:nvPr>
        </p:nvGraphicFramePr>
        <p:xfrm>
          <a:off x="2123728" y="2968352"/>
          <a:ext cx="5112568" cy="12773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9986">
                  <a:extLst>
                    <a:ext uri="{9D8B030D-6E8A-4147-A177-3AD203B41FA5}">
                      <a16:colId xmlns:a16="http://schemas.microsoft.com/office/drawing/2014/main" val="568229513"/>
                    </a:ext>
                  </a:extLst>
                </a:gridCol>
                <a:gridCol w="706198">
                  <a:extLst>
                    <a:ext uri="{9D8B030D-6E8A-4147-A177-3AD203B41FA5}">
                      <a16:colId xmlns:a16="http://schemas.microsoft.com/office/drawing/2014/main" val="338916285"/>
                    </a:ext>
                  </a:extLst>
                </a:gridCol>
                <a:gridCol w="718782">
                  <a:extLst>
                    <a:ext uri="{9D8B030D-6E8A-4147-A177-3AD203B41FA5}">
                      <a16:colId xmlns:a16="http://schemas.microsoft.com/office/drawing/2014/main" val="3513624174"/>
                    </a:ext>
                  </a:extLst>
                </a:gridCol>
                <a:gridCol w="865394">
                  <a:extLst>
                    <a:ext uri="{9D8B030D-6E8A-4147-A177-3AD203B41FA5}">
                      <a16:colId xmlns:a16="http://schemas.microsoft.com/office/drawing/2014/main" val="1952186017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879632088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60807501"/>
                    </a:ext>
                  </a:extLst>
                </a:gridCol>
              </a:tblGrid>
              <a:tr h="31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상품코드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상품명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/>
                        <a:t>상품규격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77803"/>
                  </a:ext>
                </a:extLst>
              </a:tr>
              <a:tr h="3208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123456125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테스트 상품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50pi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0317314"/>
                  </a:ext>
                </a:extLst>
              </a:tr>
              <a:tr h="31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현재고</a:t>
                      </a:r>
                      <a:r>
                        <a:rPr lang="en-US" altLang="ko-KR" sz="800" b="1" dirty="0" smtClean="0"/>
                        <a:t>(B)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안전재고</a:t>
                      </a:r>
                      <a:r>
                        <a:rPr lang="en-US" altLang="ko-KR" sz="800" b="1" dirty="0" smtClean="0"/>
                        <a:t>(A)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배송대기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과부족</a:t>
                      </a:r>
                      <a:r>
                        <a:rPr lang="en-US" altLang="ko-KR" sz="800" b="1" dirty="0" smtClean="0"/>
                        <a:t>(B-A)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안전재고 확보율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/>
                        <a:t>생산필요 수량</a:t>
                      </a:r>
                      <a:endParaRPr lang="en-US" altLang="ko-KR" sz="800" b="1" dirty="0" smtClean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168206"/>
                  </a:ext>
                </a:extLst>
              </a:tr>
              <a:tr h="31062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1,200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2,000</a:t>
                      </a:r>
                    </a:p>
                    <a:p>
                      <a:pPr algn="r"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자동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0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rgbClr val="FF0000"/>
                          </a:solidFill>
                        </a:rPr>
                        <a:t>-800</a:t>
                      </a:r>
                      <a:endParaRPr lang="ko-KR" altLang="en-US" sz="800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60%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/>
                        <a:t>800</a:t>
                      </a:r>
                      <a:endParaRPr lang="ko-KR" altLang="en-US" sz="800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39822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2020547" y="2299004"/>
            <a:ext cx="1644834" cy="2489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solidFill>
                  <a:schemeClr val="bg1"/>
                </a:solidFill>
              </a:rPr>
              <a:t>안전재고 변경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271359"/>
              </p:ext>
            </p:extLst>
          </p:nvPr>
        </p:nvGraphicFramePr>
        <p:xfrm>
          <a:off x="2123728" y="4324297"/>
          <a:ext cx="5112568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92269657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63064136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187368056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133489974"/>
                    </a:ext>
                  </a:extLst>
                </a:gridCol>
              </a:tblGrid>
              <a:tr h="3106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안전재고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자동</a:t>
                      </a:r>
                      <a:r>
                        <a:rPr lang="en-US" altLang="ko-KR" sz="800" b="1" dirty="0" smtClean="0"/>
                        <a:t>/</a:t>
                      </a:r>
                      <a:r>
                        <a:rPr lang="ko-KR" altLang="en-US" sz="800" b="1" dirty="0" smtClean="0"/>
                        <a:t>수동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수기변경 수량</a:t>
                      </a:r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marL="36000" marR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754185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3131840" y="4405525"/>
            <a:ext cx="1080120" cy="1963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</a:rPr>
              <a:t>자동</a:t>
            </a:r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6" name="이등변 삼각형 15"/>
          <p:cNvSpPr/>
          <p:nvPr/>
        </p:nvSpPr>
        <p:spPr>
          <a:xfrm rot="10800000">
            <a:off x="4053087" y="4444937"/>
            <a:ext cx="127856" cy="113773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425705" y="4395134"/>
            <a:ext cx="1080120" cy="19638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8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002782" y="4869160"/>
            <a:ext cx="1381296" cy="21602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smtClean="0"/>
              <a:t>안전재고 저장</a:t>
            </a:r>
            <a:endParaRPr lang="ko-KR" altLang="en-US" sz="1000" b="1" dirty="0"/>
          </a:p>
        </p:txBody>
      </p:sp>
      <p:sp>
        <p:nvSpPr>
          <p:cNvPr id="19" name="직사각형 18"/>
          <p:cNvSpPr/>
          <p:nvPr/>
        </p:nvSpPr>
        <p:spPr>
          <a:xfrm>
            <a:off x="3491880" y="260648"/>
            <a:ext cx="2232248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안전재고 변경 팝업</a:t>
            </a:r>
            <a:endParaRPr lang="ko-KR" alt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2107453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91880" y="260648"/>
            <a:ext cx="2232248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/>
              <a:t>자재순서 변경 팝업</a:t>
            </a:r>
            <a:endParaRPr lang="ko-KR" altLang="en-US" sz="15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387" y="962025"/>
            <a:ext cx="7515225" cy="49339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0897" y="770659"/>
            <a:ext cx="5862205" cy="53166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직사각형 1"/>
          <p:cNvSpPr/>
          <p:nvPr/>
        </p:nvSpPr>
        <p:spPr>
          <a:xfrm>
            <a:off x="2483768" y="1891004"/>
            <a:ext cx="648072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재고구분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46940" y="4049364"/>
            <a:ext cx="595048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tx1"/>
                </a:solidFill>
              </a:rPr>
              <a:t>재고구분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131840" y="1900240"/>
            <a:ext cx="442641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유형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145015" y="4037035"/>
            <a:ext cx="442641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유형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90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4387" y="962025"/>
            <a:ext cx="7515225" cy="49339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직사각형 5"/>
          <p:cNvSpPr/>
          <p:nvPr/>
        </p:nvSpPr>
        <p:spPr>
          <a:xfrm>
            <a:off x="3491880" y="260648"/>
            <a:ext cx="2232248" cy="36004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/>
              <a:t>Okplaza </a:t>
            </a:r>
            <a:r>
              <a:rPr lang="ko-KR" altLang="en-US" sz="1500" b="1" dirty="0" smtClean="0"/>
              <a:t>재고등록 팝업</a:t>
            </a:r>
            <a:endParaRPr lang="ko-KR" altLang="en-US" sz="1500" b="1" dirty="0"/>
          </a:p>
        </p:txBody>
      </p:sp>
      <p:sp>
        <p:nvSpPr>
          <p:cNvPr id="7" name="직사각형 6"/>
          <p:cNvSpPr/>
          <p:nvPr/>
        </p:nvSpPr>
        <p:spPr>
          <a:xfrm>
            <a:off x="1932804" y="1556792"/>
            <a:ext cx="5507717" cy="345638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ctr"/>
            <a:r>
              <a:rPr lang="ko-KR" altLang="ko-KR" b="1"/>
              <a:t>상품코드</a:t>
            </a:r>
            <a:endParaRPr lang="ko-KR" altLang="ko-KR"/>
          </a:p>
          <a:p>
            <a:pPr fontAlgn="ctr"/>
            <a:r>
              <a:rPr lang="ko-KR" altLang="ko-KR" b="1"/>
              <a:t>상품명</a:t>
            </a:r>
            <a:endParaRPr lang="ko-KR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804" y="1556792"/>
            <a:ext cx="5507717" cy="30229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020547" y="1578924"/>
            <a:ext cx="1644834" cy="24899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Okplaza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재고등록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4510" y="2153638"/>
            <a:ext cx="5203326" cy="2991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059" y="1883474"/>
            <a:ext cx="566777" cy="259773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6515" y="2829480"/>
            <a:ext cx="5140424" cy="16076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2263899" y="2926442"/>
            <a:ext cx="130924" cy="119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57353" y="3155692"/>
            <a:ext cx="130924" cy="1190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4480949" y="4606123"/>
            <a:ext cx="595107" cy="238043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등록</a:t>
            </a:r>
            <a:endParaRPr lang="ko-KR" altLang="en-US" sz="10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2113337" y="2596077"/>
            <a:ext cx="42276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800" dirty="0" smtClean="0">
                <a:solidFill>
                  <a:schemeClr val="bg1">
                    <a:lumMod val="50000"/>
                  </a:schemeClr>
                </a:solidFill>
              </a:rPr>
              <a:t>상품을 선택 후 등록버튼을 클릭하면 재고상품으로 등록 됩니다</a:t>
            </a:r>
            <a:r>
              <a:rPr lang="en-US" altLang="ko-KR" sz="8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265263" y="2852936"/>
            <a:ext cx="442641" cy="2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유형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44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527</Words>
  <Application>Microsoft Office PowerPoint</Application>
  <PresentationFormat>화면 슬라이드 쇼(4:3)</PresentationFormat>
  <Paragraphs>232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NT200B5cSUA</dc:creator>
  <cp:lastModifiedBy>jameskang</cp:lastModifiedBy>
  <cp:revision>44</cp:revision>
  <dcterms:created xsi:type="dcterms:W3CDTF">2018-02-09T07:46:57Z</dcterms:created>
  <dcterms:modified xsi:type="dcterms:W3CDTF">2018-03-06T01:19:55Z</dcterms:modified>
</cp:coreProperties>
</file>