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2" r:id="rId5"/>
    <p:sldId id="263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1769" autoAdjust="0"/>
  </p:normalViewPr>
  <p:slideViewPr>
    <p:cSldViewPr>
      <p:cViewPr varScale="1">
        <p:scale>
          <a:sx n="110" d="100"/>
          <a:sy n="110" d="100"/>
        </p:scale>
        <p:origin x="235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D83DF-B42B-425D-A4DE-0BC9FBE182D7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CE4A1-BE3C-499E-9E2C-0B687FF80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108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smtClean="0"/>
              <a:t>적정재고</a:t>
            </a:r>
            <a:r>
              <a:rPr lang="en-US" altLang="ko-KR" dirty="0" smtClean="0"/>
              <a:t>(A) &gt; </a:t>
            </a:r>
            <a:r>
              <a:rPr lang="ko-KR" altLang="en-US" dirty="0" err="1" smtClean="0"/>
              <a:t>안전재고</a:t>
            </a:r>
            <a:r>
              <a:rPr lang="en-US" altLang="ko-KR" dirty="0" smtClean="0"/>
              <a:t>(A)</a:t>
            </a:r>
            <a:r>
              <a:rPr lang="ko-KR" altLang="en-US" dirty="0" smtClean="0"/>
              <a:t>로 변경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재고품목관리 버튼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5</a:t>
            </a:r>
            <a:r>
              <a:rPr lang="ko-KR" altLang="en-US" dirty="0" smtClean="0"/>
              <a:t>페이지로 이동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err="1" smtClean="0"/>
              <a:t>작업자등록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상품제안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사업장별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재고이력</a:t>
            </a:r>
            <a:r>
              <a:rPr lang="ko-KR" altLang="en-US" dirty="0" smtClean="0"/>
              <a:t> 메뉴의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작업자 등록</a:t>
            </a:r>
            <a:r>
              <a:rPr lang="en-US" altLang="ko-KR" dirty="0" smtClean="0"/>
              <a:t>‘ </a:t>
            </a:r>
            <a:r>
              <a:rPr lang="ko-KR" altLang="en-US" dirty="0" smtClean="0"/>
              <a:t>버튼 기능 동일하게 추가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CE4A1-BE3C-499E-9E2C-0B687FF804F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313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smtClean="0"/>
              <a:t>추가할 상품을 더블클릭 하십시오 텍스트 삭제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err="1" smtClean="0"/>
              <a:t>미재고</a:t>
            </a:r>
            <a:r>
              <a:rPr lang="ko-KR" altLang="en-US" dirty="0" smtClean="0"/>
              <a:t> 상품은 최초 팝업 </a:t>
            </a:r>
            <a:r>
              <a:rPr lang="en-US" altLang="ko-KR" dirty="0" smtClean="0"/>
              <a:t>Open </a:t>
            </a:r>
            <a:r>
              <a:rPr lang="ko-KR" altLang="en-US" dirty="0" smtClean="0"/>
              <a:t>시에 조회되지 않도록 처리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err="1" smtClean="0"/>
              <a:t>상품코드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상품명 </a:t>
            </a:r>
            <a:r>
              <a:rPr lang="ko-KR" altLang="en-US" dirty="0" err="1" smtClean="0"/>
              <a:t>입력시에만</a:t>
            </a:r>
            <a:r>
              <a:rPr lang="ko-KR" altLang="en-US" dirty="0" smtClean="0"/>
              <a:t> 검색되도록 처리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CE4A1-BE3C-499E-9E2C-0B687FF804F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990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조회버튼</a:t>
            </a:r>
            <a:r>
              <a:rPr lang="ko-KR" altLang="en-US" dirty="0" smtClean="0"/>
              <a:t> 옆에 재고관리 페이지로 이동하는 버튼 추가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CE4A1-BE3C-499E-9E2C-0B687FF804F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100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715C-5319-411F-88C1-3708BB39C2A2}" type="datetimeFigureOut">
              <a:rPr lang="ko-KR" altLang="en-US" smtClean="0"/>
              <a:pPr/>
              <a:t>2018-03-19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49D2-18A9-48A2-A213-E2CDE6B5E3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715C-5319-411F-88C1-3708BB39C2A2}" type="datetimeFigureOut">
              <a:rPr lang="ko-KR" altLang="en-US" smtClean="0"/>
              <a:pPr/>
              <a:t>2018-03-19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49D2-18A9-48A2-A213-E2CDE6B5E3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715C-5319-411F-88C1-3708BB39C2A2}" type="datetimeFigureOut">
              <a:rPr lang="ko-KR" altLang="en-US" smtClean="0"/>
              <a:pPr/>
              <a:t>2018-03-19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49D2-18A9-48A2-A213-E2CDE6B5E3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715C-5319-411F-88C1-3708BB39C2A2}" type="datetimeFigureOut">
              <a:rPr lang="ko-KR" altLang="en-US" smtClean="0"/>
              <a:pPr/>
              <a:t>2018-03-19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49D2-18A9-48A2-A213-E2CDE6B5E3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715C-5319-411F-88C1-3708BB39C2A2}" type="datetimeFigureOut">
              <a:rPr lang="ko-KR" altLang="en-US" smtClean="0"/>
              <a:pPr/>
              <a:t>2018-03-19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49D2-18A9-48A2-A213-E2CDE6B5E3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715C-5319-411F-88C1-3708BB39C2A2}" type="datetimeFigureOut">
              <a:rPr lang="ko-KR" altLang="en-US" smtClean="0"/>
              <a:pPr/>
              <a:t>2018-03-19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49D2-18A9-48A2-A213-E2CDE6B5E3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715C-5319-411F-88C1-3708BB39C2A2}" type="datetimeFigureOut">
              <a:rPr lang="ko-KR" altLang="en-US" smtClean="0"/>
              <a:pPr/>
              <a:t>2018-03-19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49D2-18A9-48A2-A213-E2CDE6B5E3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715C-5319-411F-88C1-3708BB39C2A2}" type="datetimeFigureOut">
              <a:rPr lang="ko-KR" altLang="en-US" smtClean="0"/>
              <a:pPr/>
              <a:t>2018-03-19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49D2-18A9-48A2-A213-E2CDE6B5E3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715C-5319-411F-88C1-3708BB39C2A2}" type="datetimeFigureOut">
              <a:rPr lang="ko-KR" altLang="en-US" smtClean="0"/>
              <a:pPr/>
              <a:t>2018-03-19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49D2-18A9-48A2-A213-E2CDE6B5E3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715C-5319-411F-88C1-3708BB39C2A2}" type="datetimeFigureOut">
              <a:rPr lang="ko-KR" altLang="en-US" smtClean="0"/>
              <a:pPr/>
              <a:t>2018-03-19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49D2-18A9-48A2-A213-E2CDE6B5E3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715C-5319-411F-88C1-3708BB39C2A2}" type="datetimeFigureOut">
              <a:rPr lang="ko-KR" altLang="en-US" smtClean="0"/>
              <a:pPr/>
              <a:t>2018-03-19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49D2-18A9-48A2-A213-E2CDE6B5E3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D715C-5319-411F-88C1-3708BB39C2A2}" type="datetimeFigureOut">
              <a:rPr lang="ko-KR" altLang="en-US" smtClean="0"/>
              <a:pPr/>
              <a:t>2018-03-19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949D2-18A9-48A2-A213-E2CDE6B5E3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282" y="214290"/>
            <a:ext cx="2286016" cy="428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As-Is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928670"/>
            <a:ext cx="7143800" cy="5546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282" y="214290"/>
            <a:ext cx="2286016" cy="4286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To-be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28596" y="5786454"/>
            <a:ext cx="7215206" cy="885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charset="0"/>
              <a:buChar char="•"/>
            </a:pPr>
            <a:r>
              <a:rPr lang="ko-KR" altLang="en-US" sz="1400" b="1" dirty="0" smtClean="0">
                <a:solidFill>
                  <a:srgbClr val="C00000"/>
                </a:solidFill>
                <a:latin typeface="+mn-ea"/>
              </a:rPr>
              <a:t> 공지사항</a:t>
            </a:r>
            <a:r>
              <a:rPr lang="en-US" altLang="ko-KR" sz="1400" b="1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sz="1400" b="1" dirty="0" smtClean="0">
                <a:solidFill>
                  <a:srgbClr val="C00000"/>
                </a:solidFill>
                <a:latin typeface="+mn-ea"/>
              </a:rPr>
              <a:t>영역 삭제  </a:t>
            </a:r>
            <a:r>
              <a:rPr lang="en-US" altLang="ko-KR" sz="1400" b="1" dirty="0" smtClean="0">
                <a:solidFill>
                  <a:srgbClr val="C00000"/>
                </a:solidFill>
                <a:latin typeface="+mn-ea"/>
                <a:sym typeface="Wingdings" pitchFamily="2" charset="2"/>
              </a:rPr>
              <a:t> </a:t>
            </a:r>
            <a:r>
              <a:rPr lang="ko-KR" altLang="en-US" sz="1400" b="1" dirty="0" err="1" smtClean="0">
                <a:solidFill>
                  <a:srgbClr val="C00000"/>
                </a:solidFill>
                <a:latin typeface="+mn-ea"/>
                <a:sym typeface="Wingdings" pitchFamily="2" charset="2"/>
              </a:rPr>
              <a:t>필요시</a:t>
            </a:r>
            <a:r>
              <a:rPr lang="ko-KR" altLang="en-US" sz="1400" b="1" dirty="0" smtClean="0">
                <a:solidFill>
                  <a:srgbClr val="C00000"/>
                </a:solidFill>
                <a:latin typeface="+mn-ea"/>
                <a:sym typeface="Wingdings" pitchFamily="2" charset="2"/>
              </a:rPr>
              <a:t> 긴급공지 및 팝업으로 대체</a:t>
            </a:r>
            <a:r>
              <a:rPr lang="en-US" altLang="ko-KR" sz="1400" b="1" dirty="0" smtClean="0">
                <a:solidFill>
                  <a:srgbClr val="C00000"/>
                </a:solidFill>
                <a:latin typeface="+mn-ea"/>
                <a:sym typeface="Wingdings" pitchFamily="2" charset="2"/>
              </a:rPr>
              <a:t>, </a:t>
            </a:r>
            <a:r>
              <a:rPr lang="ko-KR" altLang="en-US" sz="1400" b="1" dirty="0" smtClean="0">
                <a:solidFill>
                  <a:srgbClr val="C00000"/>
                </a:solidFill>
                <a:latin typeface="+mn-ea"/>
                <a:sym typeface="Wingdings" pitchFamily="2" charset="2"/>
              </a:rPr>
              <a:t>풀다운 메뉴 상에는 유지 </a:t>
            </a:r>
            <a:endParaRPr lang="en-US" altLang="ko-KR" sz="1400" b="1" dirty="0" smtClean="0">
              <a:solidFill>
                <a:srgbClr val="C00000"/>
              </a:solidFill>
              <a:latin typeface="+mn-ea"/>
              <a:sym typeface="Wingdings" pitchFamily="2" charset="2"/>
            </a:endParaRPr>
          </a:p>
          <a:p>
            <a:pPr>
              <a:lnSpc>
                <a:spcPct val="200000"/>
              </a:lnSpc>
              <a:buFont typeface="Arial" charset="0"/>
              <a:buChar char="•"/>
            </a:pPr>
            <a:r>
              <a:rPr lang="ko-KR" altLang="en-US" sz="1400" b="1" dirty="0" smtClean="0">
                <a:solidFill>
                  <a:srgbClr val="C00000"/>
                </a:solidFill>
                <a:latin typeface="+mn-ea"/>
                <a:sym typeface="Wingdings" pitchFamily="2" charset="2"/>
              </a:rPr>
              <a:t> 스마일지수 영</a:t>
            </a:r>
            <a:r>
              <a:rPr lang="ko-KR" altLang="en-US" sz="1400" b="1" dirty="0">
                <a:solidFill>
                  <a:srgbClr val="C00000"/>
                </a:solidFill>
                <a:latin typeface="+mn-ea"/>
                <a:sym typeface="Wingdings" pitchFamily="2" charset="2"/>
              </a:rPr>
              <a:t>역</a:t>
            </a:r>
            <a:r>
              <a:rPr lang="ko-KR" altLang="en-US" sz="1400" b="1" dirty="0" smtClean="0">
                <a:solidFill>
                  <a:srgbClr val="C00000"/>
                </a:solidFill>
                <a:latin typeface="+mn-ea"/>
                <a:sym typeface="Wingdings" pitchFamily="2" charset="2"/>
              </a:rPr>
              <a:t> 삭제 </a:t>
            </a:r>
            <a:endParaRPr lang="ko-KR" altLang="en-US" sz="1400" b="1" dirty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928670"/>
            <a:ext cx="7143800" cy="5546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 l="16000" t="55386" r="46409" b="31799"/>
          <a:stretch>
            <a:fillRect/>
          </a:stretch>
        </p:blipFill>
        <p:spPr bwMode="auto">
          <a:xfrm>
            <a:off x="1500166" y="5004305"/>
            <a:ext cx="2685416" cy="567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4000504"/>
            <a:ext cx="2562229" cy="93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직사각형 12"/>
          <p:cNvSpPr/>
          <p:nvPr/>
        </p:nvSpPr>
        <p:spPr>
          <a:xfrm>
            <a:off x="1336024" y="3846995"/>
            <a:ext cx="3143272" cy="135732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282" y="214290"/>
            <a:ext cx="2286016" cy="4286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To-be</a:t>
            </a:r>
            <a:endParaRPr lang="ko-KR" alt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b="71154"/>
          <a:stretch>
            <a:fillRect/>
          </a:stretch>
        </p:blipFill>
        <p:spPr bwMode="auto">
          <a:xfrm>
            <a:off x="214282" y="928670"/>
            <a:ext cx="8531464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 t="26923"/>
          <a:stretch>
            <a:fillRect/>
          </a:stretch>
        </p:blipFill>
        <p:spPr bwMode="auto">
          <a:xfrm>
            <a:off x="285720" y="2714620"/>
            <a:ext cx="8531464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 cstate="print"/>
          <a:srcRect t="5314"/>
          <a:stretch>
            <a:fillRect/>
          </a:stretch>
        </p:blipFill>
        <p:spPr bwMode="auto">
          <a:xfrm>
            <a:off x="214282" y="1671956"/>
            <a:ext cx="8501122" cy="1030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2" name="직선 연결선 31"/>
          <p:cNvCxnSpPr/>
          <p:nvPr/>
        </p:nvCxnSpPr>
        <p:spPr>
          <a:xfrm flipH="1">
            <a:off x="714348" y="3919753"/>
            <a:ext cx="795475" cy="931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구름 모양 설명선 35"/>
          <p:cNvSpPr/>
          <p:nvPr/>
        </p:nvSpPr>
        <p:spPr>
          <a:xfrm>
            <a:off x="2357422" y="142852"/>
            <a:ext cx="1571636" cy="1143008"/>
          </a:xfrm>
          <a:prstGeom prst="cloudCallout">
            <a:avLst>
              <a:gd name="adj1" fmla="val -35258"/>
              <a:gd name="adj2" fmla="val 727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/>
              <a:t>사업장 전체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조건</a:t>
            </a:r>
            <a:endParaRPr lang="ko-KR" altLang="en-US" sz="1200" dirty="0"/>
          </a:p>
        </p:txBody>
      </p:sp>
      <p:cxnSp>
        <p:nvCxnSpPr>
          <p:cNvPr id="39" name="직선 연결선 38"/>
          <p:cNvCxnSpPr/>
          <p:nvPr/>
        </p:nvCxnSpPr>
        <p:spPr>
          <a:xfrm flipV="1">
            <a:off x="6000760" y="3429000"/>
            <a:ext cx="0" cy="200026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074" idx="3"/>
          </p:cNvCxnSpPr>
          <p:nvPr/>
        </p:nvCxnSpPr>
        <p:spPr>
          <a:xfrm flipH="1">
            <a:off x="3357555" y="1464455"/>
            <a:ext cx="5388191" cy="450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자유형 43"/>
          <p:cNvSpPr/>
          <p:nvPr/>
        </p:nvSpPr>
        <p:spPr>
          <a:xfrm rot="750766">
            <a:off x="2964536" y="5076095"/>
            <a:ext cx="1543521" cy="1157389"/>
          </a:xfrm>
          <a:custGeom>
            <a:avLst/>
            <a:gdLst>
              <a:gd name="connsiteX0" fmla="*/ 0 w 1456661"/>
              <a:gd name="connsiteY0" fmla="*/ 822251 h 1205023"/>
              <a:gd name="connsiteX1" fmla="*/ 584791 w 1456661"/>
              <a:gd name="connsiteY1" fmla="*/ 567070 h 1205023"/>
              <a:gd name="connsiteX2" fmla="*/ 861238 w 1456661"/>
              <a:gd name="connsiteY2" fmla="*/ 46074 h 1205023"/>
              <a:gd name="connsiteX3" fmla="*/ 1063256 w 1456661"/>
              <a:gd name="connsiteY3" fmla="*/ 843516 h 1205023"/>
              <a:gd name="connsiteX4" fmla="*/ 1456661 w 1456661"/>
              <a:gd name="connsiteY4" fmla="*/ 1205023 h 1205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6661" h="1205023">
                <a:moveTo>
                  <a:pt x="0" y="822251"/>
                </a:moveTo>
                <a:cubicBezTo>
                  <a:pt x="220625" y="759342"/>
                  <a:pt x="441251" y="696433"/>
                  <a:pt x="584791" y="567070"/>
                </a:cubicBezTo>
                <a:cubicBezTo>
                  <a:pt x="728331" y="437707"/>
                  <a:pt x="781494" y="0"/>
                  <a:pt x="861238" y="46074"/>
                </a:cubicBezTo>
                <a:cubicBezTo>
                  <a:pt x="940982" y="92148"/>
                  <a:pt x="964019" y="650358"/>
                  <a:pt x="1063256" y="843516"/>
                </a:cubicBezTo>
                <a:cubicBezTo>
                  <a:pt x="1162493" y="1036674"/>
                  <a:pt x="1309577" y="1120848"/>
                  <a:pt x="1456661" y="120502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3185757" y="5906176"/>
            <a:ext cx="107157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단가</a:t>
            </a:r>
            <a:endParaRPr lang="ko-KR" altLang="en-US" sz="1400" b="1" dirty="0"/>
          </a:p>
        </p:txBody>
      </p:sp>
      <p:sp>
        <p:nvSpPr>
          <p:cNvPr id="47" name="직사각형 46"/>
          <p:cNvSpPr/>
          <p:nvPr/>
        </p:nvSpPr>
        <p:spPr>
          <a:xfrm>
            <a:off x="571472" y="4286256"/>
            <a:ext cx="3357586" cy="64294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구름 모양 설명선 47"/>
          <p:cNvSpPr/>
          <p:nvPr/>
        </p:nvSpPr>
        <p:spPr>
          <a:xfrm>
            <a:off x="642910" y="5143512"/>
            <a:ext cx="1571636" cy="1143008"/>
          </a:xfrm>
          <a:prstGeom prst="cloudCallout">
            <a:avLst>
              <a:gd name="adj1" fmla="val 11793"/>
              <a:gd name="adj2" fmla="val -851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/>
              <a:t>공급사도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동일하게 변경</a:t>
            </a:r>
            <a:endParaRPr lang="ko-KR" altLang="en-US" sz="1200" dirty="0"/>
          </a:p>
        </p:txBody>
      </p:sp>
      <p:sp>
        <p:nvSpPr>
          <p:cNvPr id="49" name="구름 모양 설명선 48"/>
          <p:cNvSpPr/>
          <p:nvPr/>
        </p:nvSpPr>
        <p:spPr>
          <a:xfrm>
            <a:off x="4929190" y="5500702"/>
            <a:ext cx="1571636" cy="1143008"/>
          </a:xfrm>
          <a:prstGeom prst="cloudCallout">
            <a:avLst>
              <a:gd name="adj1" fmla="val -17045"/>
              <a:gd name="adj2" fmla="val -670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/>
              <a:t>재고량</a:t>
            </a:r>
            <a:r>
              <a:rPr lang="en-US" altLang="ko-KR" sz="1200" dirty="0" smtClean="0"/>
              <a:t>(B)</a:t>
            </a:r>
          </a:p>
          <a:p>
            <a:pPr algn="ctr"/>
            <a:r>
              <a:rPr lang="ko-KR" altLang="en-US" sz="1200" dirty="0" smtClean="0"/>
              <a:t>재고금액</a:t>
            </a:r>
            <a:endParaRPr lang="ko-KR" altLang="en-US" sz="1200" dirty="0"/>
          </a:p>
        </p:txBody>
      </p:sp>
      <p:sp>
        <p:nvSpPr>
          <p:cNvPr id="50" name="직사각형 49"/>
          <p:cNvSpPr/>
          <p:nvPr/>
        </p:nvSpPr>
        <p:spPr>
          <a:xfrm>
            <a:off x="428596" y="2857496"/>
            <a:ext cx="1571636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/>
              <a:t>재고금액 표시</a:t>
            </a:r>
            <a:endParaRPr lang="ko-KR" altLang="en-US" sz="1400" b="1"/>
          </a:p>
        </p:txBody>
      </p:sp>
      <p:sp>
        <p:nvSpPr>
          <p:cNvPr id="51" name="직사각형 50"/>
          <p:cNvSpPr/>
          <p:nvPr/>
        </p:nvSpPr>
        <p:spPr>
          <a:xfrm>
            <a:off x="6858016" y="3286124"/>
            <a:ext cx="1285884" cy="2214578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구름 모양 설명선 51"/>
          <p:cNvSpPr/>
          <p:nvPr/>
        </p:nvSpPr>
        <p:spPr>
          <a:xfrm>
            <a:off x="6858016" y="5572140"/>
            <a:ext cx="1571636" cy="1143008"/>
          </a:xfrm>
          <a:prstGeom prst="cloudCallout">
            <a:avLst>
              <a:gd name="adj1" fmla="val 11793"/>
              <a:gd name="adj2" fmla="val -851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/>
              <a:t>공급사도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동일하게 변경</a:t>
            </a:r>
            <a:endParaRPr lang="ko-KR" altLang="en-US" sz="1200" dirty="0"/>
          </a:p>
        </p:txBody>
      </p:sp>
      <p:sp>
        <p:nvSpPr>
          <p:cNvPr id="53" name="구름 모양 설명선 52"/>
          <p:cNvSpPr/>
          <p:nvPr/>
        </p:nvSpPr>
        <p:spPr>
          <a:xfrm>
            <a:off x="4071934" y="2786058"/>
            <a:ext cx="1571636" cy="500066"/>
          </a:xfrm>
          <a:prstGeom prst="cloudCallout">
            <a:avLst>
              <a:gd name="adj1" fmla="val -38294"/>
              <a:gd name="adj2" fmla="val 560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/>
              <a:t>안전재고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명칭 변경</a:t>
            </a:r>
            <a:endParaRPr lang="ko-KR" altLang="en-US" sz="12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58148" y="2143116"/>
            <a:ext cx="1143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" name="자유형 53"/>
          <p:cNvSpPr/>
          <p:nvPr/>
        </p:nvSpPr>
        <p:spPr>
          <a:xfrm rot="8795809">
            <a:off x="7858148" y="1928802"/>
            <a:ext cx="1543521" cy="1157389"/>
          </a:xfrm>
          <a:custGeom>
            <a:avLst/>
            <a:gdLst>
              <a:gd name="connsiteX0" fmla="*/ 0 w 1456661"/>
              <a:gd name="connsiteY0" fmla="*/ 822251 h 1205023"/>
              <a:gd name="connsiteX1" fmla="*/ 584791 w 1456661"/>
              <a:gd name="connsiteY1" fmla="*/ 567070 h 1205023"/>
              <a:gd name="connsiteX2" fmla="*/ 861238 w 1456661"/>
              <a:gd name="connsiteY2" fmla="*/ 46074 h 1205023"/>
              <a:gd name="connsiteX3" fmla="*/ 1063256 w 1456661"/>
              <a:gd name="connsiteY3" fmla="*/ 843516 h 1205023"/>
              <a:gd name="connsiteX4" fmla="*/ 1456661 w 1456661"/>
              <a:gd name="connsiteY4" fmla="*/ 1205023 h 1205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6661" h="1205023">
                <a:moveTo>
                  <a:pt x="0" y="822251"/>
                </a:moveTo>
                <a:cubicBezTo>
                  <a:pt x="220625" y="759342"/>
                  <a:pt x="441251" y="696433"/>
                  <a:pt x="584791" y="567070"/>
                </a:cubicBezTo>
                <a:cubicBezTo>
                  <a:pt x="728331" y="437707"/>
                  <a:pt x="781494" y="0"/>
                  <a:pt x="861238" y="46074"/>
                </a:cubicBezTo>
                <a:cubicBezTo>
                  <a:pt x="940982" y="92148"/>
                  <a:pt x="964019" y="650358"/>
                  <a:pt x="1063256" y="843516"/>
                </a:cubicBezTo>
                <a:cubicBezTo>
                  <a:pt x="1162493" y="1036674"/>
                  <a:pt x="1309577" y="1120848"/>
                  <a:pt x="1456661" y="120502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29388" y="2143116"/>
            <a:ext cx="933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5" name="오른쪽 화살표 54"/>
          <p:cNvSpPr/>
          <p:nvPr/>
        </p:nvSpPr>
        <p:spPr>
          <a:xfrm rot="17500611" flipV="1">
            <a:off x="6421357" y="2577383"/>
            <a:ext cx="285752" cy="176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구름 모양 설명선 55"/>
          <p:cNvSpPr/>
          <p:nvPr/>
        </p:nvSpPr>
        <p:spPr>
          <a:xfrm>
            <a:off x="5643570" y="214290"/>
            <a:ext cx="2071702" cy="1143008"/>
          </a:xfrm>
          <a:prstGeom prst="cloudCallout">
            <a:avLst>
              <a:gd name="adj1" fmla="val 1499"/>
              <a:gd name="adj2" fmla="val 122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err="1" smtClean="0"/>
              <a:t>공급사와</a:t>
            </a:r>
            <a:r>
              <a:rPr lang="ko-KR" altLang="en-US" sz="1200" dirty="0" smtClean="0"/>
              <a:t> 동일하게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124744"/>
            <a:ext cx="6551244" cy="159389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2443" y="2731941"/>
            <a:ext cx="157438" cy="1431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536" y="2727662"/>
            <a:ext cx="143125" cy="1431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0965" y="2731050"/>
            <a:ext cx="143125" cy="1431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8311" y="2722737"/>
            <a:ext cx="143125" cy="1431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59632" y="3356992"/>
            <a:ext cx="2160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총 재고금액 </a:t>
            </a:r>
            <a:r>
              <a:rPr lang="en-US" altLang="ko-KR" sz="800" b="1" dirty="0" smtClean="0"/>
              <a:t>: xxx,xxx</a:t>
            </a:r>
            <a:r>
              <a:rPr lang="ko-KR" altLang="en-US" sz="800" b="1" dirty="0" smtClean="0"/>
              <a:t>원</a:t>
            </a:r>
            <a:endParaRPr lang="ko-KR" altLang="en-US" sz="800" b="1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620826"/>
              </p:ext>
            </p:extLst>
          </p:nvPr>
        </p:nvGraphicFramePr>
        <p:xfrm>
          <a:off x="1259632" y="3966505"/>
          <a:ext cx="6551245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372">
                  <a:extLst>
                    <a:ext uri="{9D8B030D-6E8A-4147-A177-3AD203B41FA5}">
                      <a16:colId xmlns:a16="http://schemas.microsoft.com/office/drawing/2014/main" val="390671458"/>
                    </a:ext>
                  </a:extLst>
                </a:gridCol>
                <a:gridCol w="535096">
                  <a:extLst>
                    <a:ext uri="{9D8B030D-6E8A-4147-A177-3AD203B41FA5}">
                      <a16:colId xmlns:a16="http://schemas.microsoft.com/office/drawing/2014/main" val="1116187094"/>
                    </a:ext>
                  </a:extLst>
                </a:gridCol>
                <a:gridCol w="784458">
                  <a:extLst>
                    <a:ext uri="{9D8B030D-6E8A-4147-A177-3AD203B41FA5}">
                      <a16:colId xmlns:a16="http://schemas.microsoft.com/office/drawing/2014/main" val="2317984334"/>
                    </a:ext>
                  </a:extLst>
                </a:gridCol>
                <a:gridCol w="1052354">
                  <a:extLst>
                    <a:ext uri="{9D8B030D-6E8A-4147-A177-3AD203B41FA5}">
                      <a16:colId xmlns:a16="http://schemas.microsoft.com/office/drawing/2014/main" val="1449142824"/>
                    </a:ext>
                  </a:extLst>
                </a:gridCol>
                <a:gridCol w="535470">
                  <a:extLst>
                    <a:ext uri="{9D8B030D-6E8A-4147-A177-3AD203B41FA5}">
                      <a16:colId xmlns:a16="http://schemas.microsoft.com/office/drawing/2014/main" val="2592922045"/>
                    </a:ext>
                  </a:extLst>
                </a:gridCol>
                <a:gridCol w="507529">
                  <a:extLst>
                    <a:ext uri="{9D8B030D-6E8A-4147-A177-3AD203B41FA5}">
                      <a16:colId xmlns:a16="http://schemas.microsoft.com/office/drawing/2014/main" val="3142634076"/>
                    </a:ext>
                  </a:extLst>
                </a:gridCol>
                <a:gridCol w="613185">
                  <a:extLst>
                    <a:ext uri="{9D8B030D-6E8A-4147-A177-3AD203B41FA5}">
                      <a16:colId xmlns:a16="http://schemas.microsoft.com/office/drawing/2014/main" val="1144513928"/>
                    </a:ext>
                  </a:extLst>
                </a:gridCol>
                <a:gridCol w="401872">
                  <a:extLst>
                    <a:ext uri="{9D8B030D-6E8A-4147-A177-3AD203B41FA5}">
                      <a16:colId xmlns:a16="http://schemas.microsoft.com/office/drawing/2014/main" val="2123659007"/>
                    </a:ext>
                  </a:extLst>
                </a:gridCol>
                <a:gridCol w="507529">
                  <a:extLst>
                    <a:ext uri="{9D8B030D-6E8A-4147-A177-3AD203B41FA5}">
                      <a16:colId xmlns:a16="http://schemas.microsoft.com/office/drawing/2014/main" val="554415379"/>
                    </a:ext>
                  </a:extLst>
                </a:gridCol>
                <a:gridCol w="507529">
                  <a:extLst>
                    <a:ext uri="{9D8B030D-6E8A-4147-A177-3AD203B41FA5}">
                      <a16:colId xmlns:a16="http://schemas.microsoft.com/office/drawing/2014/main" val="1915642731"/>
                    </a:ext>
                  </a:extLst>
                </a:gridCol>
                <a:gridCol w="383270">
                  <a:extLst>
                    <a:ext uri="{9D8B030D-6E8A-4147-A177-3AD203B41FA5}">
                      <a16:colId xmlns:a16="http://schemas.microsoft.com/office/drawing/2014/main" val="2648038953"/>
                    </a:ext>
                  </a:extLst>
                </a:gridCol>
                <a:gridCol w="574581">
                  <a:extLst>
                    <a:ext uri="{9D8B030D-6E8A-4147-A177-3AD203B41FA5}">
                      <a16:colId xmlns:a16="http://schemas.microsoft.com/office/drawing/2014/main" val="3776602553"/>
                    </a:ext>
                  </a:extLst>
                </a:gridCol>
              </a:tblGrid>
              <a:tr h="36827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상품구분</a:t>
                      </a:r>
                      <a:r>
                        <a:rPr lang="en-US" altLang="ko-KR" sz="800" dirty="0" smtClean="0"/>
                        <a:t>/</a:t>
                      </a:r>
                    </a:p>
                    <a:p>
                      <a:pPr algn="ctr" latinLnBrk="1"/>
                      <a:r>
                        <a:rPr lang="ko-KR" altLang="en-US" sz="800" dirty="0" err="1" smtClean="0"/>
                        <a:t>재고구분</a:t>
                      </a:r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상품코드</a:t>
                      </a:r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상품정보</a:t>
                      </a:r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단가</a:t>
                      </a:r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안전재고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en-US" altLang="ko-KR" sz="800" dirty="0" smtClean="0"/>
                        <a:t>(A)</a:t>
                      </a:r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배송 중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발주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err="1" smtClean="0"/>
                        <a:t>배송중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현재고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en-US" altLang="ko-KR" sz="800" dirty="0" smtClean="0"/>
                        <a:t>(B)</a:t>
                      </a:r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반품대기</a:t>
                      </a:r>
                      <a:endParaRPr lang="en-US" altLang="ko-KR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과부족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en-US" altLang="ko-KR" sz="800" dirty="0" smtClean="0"/>
                        <a:t>(B-A)</a:t>
                      </a:r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안전재고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확보율</a:t>
                      </a:r>
                      <a:endParaRPr lang="en-US" altLang="ko-KR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이력</a:t>
                      </a:r>
                      <a:endParaRPr lang="en-US" altLang="ko-KR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33678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지정</a:t>
                      </a:r>
                      <a:r>
                        <a:rPr lang="en-US" altLang="ko-KR" sz="800" dirty="0" smtClean="0"/>
                        <a:t>/</a:t>
                      </a:r>
                    </a:p>
                    <a:p>
                      <a:pPr algn="ctr" latinLnBrk="1"/>
                      <a:r>
                        <a:rPr lang="en-US" altLang="ko-KR" sz="800" dirty="0" err="1" smtClean="0"/>
                        <a:t>okplaza</a:t>
                      </a:r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effectLst/>
                        </a:rPr>
                        <a:t>10000060512</a:t>
                      </a:r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상품명</a:t>
                      </a:r>
                      <a:r>
                        <a:rPr lang="en-US" altLang="ko-KR" sz="800" dirty="0" smtClean="0"/>
                        <a:t>:</a:t>
                      </a:r>
                      <a:r>
                        <a:rPr lang="ko-KR" altLang="en-US" sz="800" dirty="0" smtClean="0"/>
                        <a:t>테스트 물류</a:t>
                      </a:r>
                      <a:endParaRPr lang="en-US" altLang="ko-KR" sz="800" dirty="0" smtClean="0"/>
                    </a:p>
                    <a:p>
                      <a:pPr algn="l" latinLnBrk="1"/>
                      <a:r>
                        <a:rPr lang="ko-KR" altLang="en-US" sz="800" dirty="0" smtClean="0"/>
                        <a:t>규격 </a:t>
                      </a:r>
                      <a:r>
                        <a:rPr lang="en-US" altLang="ko-KR" sz="800" dirty="0" smtClean="0"/>
                        <a:t>: 111</a:t>
                      </a:r>
                      <a:endParaRPr lang="en-US" altLang="ko-KR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8,500</a:t>
                      </a:r>
                      <a:endParaRPr lang="en-US" altLang="ko-KR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75</a:t>
                      </a:r>
                      <a:endParaRPr lang="en-US" altLang="ko-KR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/>
                        <a:t>40/9</a:t>
                      </a:r>
                      <a:endParaRPr lang="ko-KR" altLang="en-US" sz="800" b="0" u="none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 smtClean="0"/>
                        <a:t>9</a:t>
                      </a:r>
                      <a:endParaRPr lang="ko-KR" altLang="en-US" sz="800" b="0" u="none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 smtClean="0"/>
                        <a:t>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 smtClean="0"/>
                        <a:t>-66</a:t>
                      </a:r>
                      <a:endParaRPr lang="ko-KR" altLang="en-US" sz="800" b="0" u="none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 smtClean="0"/>
                        <a:t>12%</a:t>
                      </a:r>
                      <a:endParaRPr lang="ko-KR" altLang="en-US" sz="800" b="0" u="none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u="none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592938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안전</a:t>
                      </a:r>
                      <a:r>
                        <a:rPr lang="en-US" altLang="ko-KR" sz="800" dirty="0" smtClean="0"/>
                        <a:t>/</a:t>
                      </a:r>
                    </a:p>
                    <a:p>
                      <a:pPr algn="ctr" latinLnBrk="1"/>
                      <a:r>
                        <a:rPr lang="en-US" altLang="ko-KR" sz="800" dirty="0" err="1" smtClean="0"/>
                        <a:t>Okplaza</a:t>
                      </a:r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effectLst/>
                        </a:rPr>
                        <a:t>10000060513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en-US" altLang="ko-KR" sz="800" dirty="0" smtClean="0"/>
                        <a:t>(</a:t>
                      </a:r>
                      <a:r>
                        <a:rPr lang="en-US" altLang="ko-KR" sz="800" dirty="0" smtClean="0">
                          <a:effectLst/>
                        </a:rPr>
                        <a:t>10000060514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램크램프찬넬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급전선용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규격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 10m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15,000</a:t>
                      </a:r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/>
                        <a:t>0/0</a:t>
                      </a:r>
                      <a:endParaRPr lang="ko-KR" altLang="en-US" sz="800" b="0" u="none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 smtClean="0"/>
                        <a:t>0</a:t>
                      </a:r>
                      <a:endParaRPr lang="ko-KR" altLang="en-US" sz="800" b="0" u="none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 smtClean="0"/>
                        <a:t>0</a:t>
                      </a:r>
                      <a:endParaRPr lang="ko-KR" altLang="en-US" sz="800" b="0" u="none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 smtClean="0"/>
                        <a:t>0</a:t>
                      </a:r>
                      <a:endParaRPr lang="ko-KR" altLang="en-US" sz="800" b="0" u="none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 smtClean="0"/>
                        <a:t>0</a:t>
                      </a:r>
                      <a:endParaRPr lang="ko-KR" altLang="en-US" sz="800" b="0" u="none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u="none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7794723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안전</a:t>
                      </a:r>
                      <a:r>
                        <a:rPr lang="en-US" altLang="ko-KR" sz="800" dirty="0" smtClean="0"/>
                        <a:t>/</a:t>
                      </a:r>
                    </a:p>
                    <a:p>
                      <a:pPr algn="ctr" latinLnBrk="1"/>
                      <a:r>
                        <a:rPr lang="en-US" altLang="ko-KR" sz="800" dirty="0" err="1" smtClean="0"/>
                        <a:t>Okplaza</a:t>
                      </a: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effectLst/>
                        </a:rPr>
                        <a:t>10000060513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en-US" altLang="ko-KR" sz="800" dirty="0" smtClean="0"/>
                        <a:t>(</a:t>
                      </a:r>
                      <a:r>
                        <a:rPr lang="en-US" altLang="ko-KR" sz="800" dirty="0" smtClean="0">
                          <a:effectLst/>
                        </a:rPr>
                        <a:t>10000060515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램크램프찬넬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급전선용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규격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 20m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22,000</a:t>
                      </a:r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/>
                        <a:t>0/0</a:t>
                      </a:r>
                      <a:endParaRPr lang="ko-KR" altLang="en-US" sz="800" b="0" u="none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 smtClean="0"/>
                        <a:t>0</a:t>
                      </a:r>
                      <a:endParaRPr lang="ko-KR" altLang="en-US" sz="800" b="0" u="none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 smtClean="0"/>
                        <a:t>0</a:t>
                      </a:r>
                      <a:endParaRPr lang="ko-KR" altLang="en-US" sz="800" b="0" u="none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 smtClean="0"/>
                        <a:t>0</a:t>
                      </a:r>
                      <a:endParaRPr lang="ko-KR" altLang="en-US" sz="800" b="0" u="none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 smtClean="0"/>
                        <a:t>0</a:t>
                      </a:r>
                      <a:endParaRPr lang="en-US" altLang="ko-KR" sz="800" b="0" u="none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800" b="0" u="none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4985151"/>
                  </a:ext>
                </a:extLst>
              </a:tr>
            </a:tbl>
          </a:graphicData>
        </a:graphic>
      </p:graphicFrame>
      <p:sp>
        <p:nvSpPr>
          <p:cNvPr id="2" name="모서리가 둥근 직사각형 1"/>
          <p:cNvSpPr/>
          <p:nvPr/>
        </p:nvSpPr>
        <p:spPr>
          <a:xfrm>
            <a:off x="7304201" y="4635077"/>
            <a:ext cx="453864" cy="1475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700" dirty="0" smtClean="0"/>
              <a:t>재고이력</a:t>
            </a:r>
            <a:endParaRPr lang="ko-KR" altLang="en-US" sz="7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314448" y="3507853"/>
            <a:ext cx="871297" cy="21097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재고품목관리</a:t>
            </a:r>
            <a:endParaRPr lang="ko-KR" altLang="en-US" sz="800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4140" y="6340958"/>
            <a:ext cx="1053924" cy="175654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362813" y="1952845"/>
            <a:ext cx="1021313" cy="19774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재고관리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491880" y="260648"/>
            <a:ext cx="2232248" cy="3600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/>
              <a:t>재고관리 목록</a:t>
            </a:r>
            <a:endParaRPr lang="ko-KR" altLang="en-US" sz="15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4975" y="1863144"/>
            <a:ext cx="6524460" cy="984824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795437"/>
              </p:ext>
            </p:extLst>
          </p:nvPr>
        </p:nvGraphicFramePr>
        <p:xfrm>
          <a:off x="3631679" y="2142549"/>
          <a:ext cx="4136745" cy="22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1904">
                  <a:extLst>
                    <a:ext uri="{9D8B030D-6E8A-4147-A177-3AD203B41FA5}">
                      <a16:colId xmlns:a16="http://schemas.microsoft.com/office/drawing/2014/main" val="4256853091"/>
                    </a:ext>
                  </a:extLst>
                </a:gridCol>
                <a:gridCol w="1234521">
                  <a:extLst>
                    <a:ext uri="{9D8B030D-6E8A-4147-A177-3AD203B41FA5}">
                      <a16:colId xmlns:a16="http://schemas.microsoft.com/office/drawing/2014/main" val="407754956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476491155"/>
                    </a:ext>
                  </a:extLst>
                </a:gridCol>
                <a:gridCol w="1612248">
                  <a:extLst>
                    <a:ext uri="{9D8B030D-6E8A-4147-A177-3AD203B41FA5}">
                      <a16:colId xmlns:a16="http://schemas.microsoft.com/office/drawing/2014/main" val="1009953337"/>
                    </a:ext>
                  </a:extLst>
                </a:gridCol>
              </a:tblGrid>
              <a:tr h="2194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effectLst/>
                        </a:rPr>
                        <a:t>상품명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effectLst/>
                        </a:rPr>
                        <a:t>상품코드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77807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4305397" y="2170156"/>
            <a:ext cx="754757" cy="1677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253379" y="2172611"/>
            <a:ext cx="754757" cy="1677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825475"/>
              </p:ext>
            </p:extLst>
          </p:nvPr>
        </p:nvGraphicFramePr>
        <p:xfrm>
          <a:off x="1297645" y="2377091"/>
          <a:ext cx="6475218" cy="8076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8961">
                  <a:extLst>
                    <a:ext uri="{9D8B030D-6E8A-4147-A177-3AD203B41FA5}">
                      <a16:colId xmlns:a16="http://schemas.microsoft.com/office/drawing/2014/main" val="4256853091"/>
                    </a:ext>
                  </a:extLst>
                </a:gridCol>
                <a:gridCol w="1693628">
                  <a:extLst>
                    <a:ext uri="{9D8B030D-6E8A-4147-A177-3AD203B41FA5}">
                      <a16:colId xmlns:a16="http://schemas.microsoft.com/office/drawing/2014/main" val="4077549563"/>
                    </a:ext>
                  </a:extLst>
                </a:gridCol>
                <a:gridCol w="652007">
                  <a:extLst>
                    <a:ext uri="{9D8B030D-6E8A-4147-A177-3AD203B41FA5}">
                      <a16:colId xmlns:a16="http://schemas.microsoft.com/office/drawing/2014/main" val="2476491155"/>
                    </a:ext>
                  </a:extLst>
                </a:gridCol>
                <a:gridCol w="1225863">
                  <a:extLst>
                    <a:ext uri="{9D8B030D-6E8A-4147-A177-3AD203B41FA5}">
                      <a16:colId xmlns:a16="http://schemas.microsoft.com/office/drawing/2014/main" val="1009953337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4155206473"/>
                    </a:ext>
                  </a:extLst>
                </a:gridCol>
                <a:gridCol w="1616687">
                  <a:extLst>
                    <a:ext uri="{9D8B030D-6E8A-4147-A177-3AD203B41FA5}">
                      <a16:colId xmlns:a16="http://schemas.microsoft.com/office/drawing/2014/main" val="516296759"/>
                    </a:ext>
                  </a:extLst>
                </a:gridCol>
              </a:tblGrid>
              <a:tr h="4038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effectLst/>
                        </a:rPr>
                        <a:t>상품구분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effectLst/>
                        </a:rPr>
                        <a:t>규격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err="1" smtClean="0"/>
                        <a:t>상품유형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77807"/>
                  </a:ext>
                </a:extLst>
              </a:tr>
              <a:tr h="4038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effectLst/>
                        </a:rPr>
                        <a:t>정상여부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effectLst/>
                        </a:rPr>
                        <a:t>재고구분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err="1" smtClean="0"/>
                        <a:t>안전재고율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822709"/>
                  </a:ext>
                </a:extLst>
              </a:tr>
            </a:tbl>
          </a:graphicData>
        </a:graphic>
      </p:graphicFrame>
      <p:pic>
        <p:nvPicPr>
          <p:cNvPr id="30" name="그림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63624" y="2420888"/>
            <a:ext cx="1528256" cy="296527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4307628" y="2492896"/>
            <a:ext cx="754757" cy="1677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03516" y="2494482"/>
            <a:ext cx="1240853" cy="198536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63624" y="2882597"/>
            <a:ext cx="1214460" cy="18926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307954" y="2817355"/>
            <a:ext cx="1080120" cy="1963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전체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8" name="이등변 삼각형 7"/>
          <p:cNvSpPr/>
          <p:nvPr/>
        </p:nvSpPr>
        <p:spPr>
          <a:xfrm rot="10800000">
            <a:off x="5239025" y="2858660"/>
            <a:ext cx="127856" cy="11377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307954" y="3013740"/>
            <a:ext cx="1080120" cy="333959"/>
          </a:xfrm>
          <a:prstGeom prst="rect">
            <a:avLst/>
          </a:prstGeom>
          <a:solidFill>
            <a:schemeClr val="bg2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Okplaza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기타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15283" y="2896980"/>
            <a:ext cx="2274832" cy="17198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85745" y="3461071"/>
            <a:ext cx="1966033" cy="301104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796136" y="3755132"/>
            <a:ext cx="2160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2"/>
                </a:solidFill>
              </a:rPr>
              <a:t>( )</a:t>
            </a:r>
            <a:r>
              <a:rPr lang="ko-KR" altLang="en-US" sz="800" dirty="0" smtClean="0">
                <a:solidFill>
                  <a:schemeClr val="tx2"/>
                </a:solidFill>
              </a:rPr>
              <a:t>의 수량은 자재관리 단위로 산출한 기준</a:t>
            </a:r>
            <a:endParaRPr lang="ko-KR" altLang="en-US" sz="800" dirty="0">
              <a:solidFill>
                <a:schemeClr val="tx2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281316" y="4138780"/>
            <a:ext cx="98053" cy="9504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273696" y="4672851"/>
            <a:ext cx="98053" cy="9504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273695" y="5265514"/>
            <a:ext cx="98053" cy="9504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273695" y="5843191"/>
            <a:ext cx="98053" cy="9504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7304201" y="5239651"/>
            <a:ext cx="453864" cy="1475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700" dirty="0" smtClean="0"/>
              <a:t>재고이력</a:t>
            </a:r>
            <a:endParaRPr lang="ko-KR" altLang="en-US" sz="700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7299154" y="5800398"/>
            <a:ext cx="453864" cy="1475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700" dirty="0" smtClean="0"/>
              <a:t>재고이력</a:t>
            </a:r>
            <a:endParaRPr lang="ko-KR" altLang="en-US" sz="7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7148716" y="3507853"/>
            <a:ext cx="631679" cy="21087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err="1" smtClean="0"/>
              <a:t>작업자등록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34390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124744"/>
            <a:ext cx="6551244" cy="159389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2443" y="2731941"/>
            <a:ext cx="157438" cy="1431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536" y="2727662"/>
            <a:ext cx="143125" cy="1431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9187" y="2532510"/>
            <a:ext cx="143125" cy="1431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8311" y="2722737"/>
            <a:ext cx="143125" cy="1431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97854" y="3086444"/>
            <a:ext cx="2160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총 재고금액 </a:t>
            </a:r>
            <a:r>
              <a:rPr lang="en-US" altLang="ko-KR" sz="800" b="1" dirty="0" smtClean="0"/>
              <a:t>: xxx,xxx</a:t>
            </a:r>
            <a:r>
              <a:rPr lang="ko-KR" altLang="en-US" sz="800" b="1" dirty="0" smtClean="0"/>
              <a:t>원</a:t>
            </a:r>
            <a:endParaRPr lang="ko-KR" altLang="en-US" sz="800" b="1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1259632" y="3894497"/>
          <a:ext cx="6551245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372">
                  <a:extLst>
                    <a:ext uri="{9D8B030D-6E8A-4147-A177-3AD203B41FA5}">
                      <a16:colId xmlns:a16="http://schemas.microsoft.com/office/drawing/2014/main" val="390671458"/>
                    </a:ext>
                  </a:extLst>
                </a:gridCol>
                <a:gridCol w="535096">
                  <a:extLst>
                    <a:ext uri="{9D8B030D-6E8A-4147-A177-3AD203B41FA5}">
                      <a16:colId xmlns:a16="http://schemas.microsoft.com/office/drawing/2014/main" val="1116187094"/>
                    </a:ext>
                  </a:extLst>
                </a:gridCol>
                <a:gridCol w="784458">
                  <a:extLst>
                    <a:ext uri="{9D8B030D-6E8A-4147-A177-3AD203B41FA5}">
                      <a16:colId xmlns:a16="http://schemas.microsoft.com/office/drawing/2014/main" val="2317984334"/>
                    </a:ext>
                  </a:extLst>
                </a:gridCol>
                <a:gridCol w="1052354">
                  <a:extLst>
                    <a:ext uri="{9D8B030D-6E8A-4147-A177-3AD203B41FA5}">
                      <a16:colId xmlns:a16="http://schemas.microsoft.com/office/drawing/2014/main" val="1449142824"/>
                    </a:ext>
                  </a:extLst>
                </a:gridCol>
                <a:gridCol w="535470">
                  <a:extLst>
                    <a:ext uri="{9D8B030D-6E8A-4147-A177-3AD203B41FA5}">
                      <a16:colId xmlns:a16="http://schemas.microsoft.com/office/drawing/2014/main" val="2592922045"/>
                    </a:ext>
                  </a:extLst>
                </a:gridCol>
                <a:gridCol w="507529">
                  <a:extLst>
                    <a:ext uri="{9D8B030D-6E8A-4147-A177-3AD203B41FA5}">
                      <a16:colId xmlns:a16="http://schemas.microsoft.com/office/drawing/2014/main" val="3142634076"/>
                    </a:ext>
                  </a:extLst>
                </a:gridCol>
                <a:gridCol w="613185">
                  <a:extLst>
                    <a:ext uri="{9D8B030D-6E8A-4147-A177-3AD203B41FA5}">
                      <a16:colId xmlns:a16="http://schemas.microsoft.com/office/drawing/2014/main" val="1144513928"/>
                    </a:ext>
                  </a:extLst>
                </a:gridCol>
                <a:gridCol w="401872">
                  <a:extLst>
                    <a:ext uri="{9D8B030D-6E8A-4147-A177-3AD203B41FA5}">
                      <a16:colId xmlns:a16="http://schemas.microsoft.com/office/drawing/2014/main" val="2123659007"/>
                    </a:ext>
                  </a:extLst>
                </a:gridCol>
                <a:gridCol w="507529">
                  <a:extLst>
                    <a:ext uri="{9D8B030D-6E8A-4147-A177-3AD203B41FA5}">
                      <a16:colId xmlns:a16="http://schemas.microsoft.com/office/drawing/2014/main" val="554415379"/>
                    </a:ext>
                  </a:extLst>
                </a:gridCol>
                <a:gridCol w="507529">
                  <a:extLst>
                    <a:ext uri="{9D8B030D-6E8A-4147-A177-3AD203B41FA5}">
                      <a16:colId xmlns:a16="http://schemas.microsoft.com/office/drawing/2014/main" val="1915642731"/>
                    </a:ext>
                  </a:extLst>
                </a:gridCol>
                <a:gridCol w="383270">
                  <a:extLst>
                    <a:ext uri="{9D8B030D-6E8A-4147-A177-3AD203B41FA5}">
                      <a16:colId xmlns:a16="http://schemas.microsoft.com/office/drawing/2014/main" val="2648038953"/>
                    </a:ext>
                  </a:extLst>
                </a:gridCol>
                <a:gridCol w="574581">
                  <a:extLst>
                    <a:ext uri="{9D8B030D-6E8A-4147-A177-3AD203B41FA5}">
                      <a16:colId xmlns:a16="http://schemas.microsoft.com/office/drawing/2014/main" val="3776602553"/>
                    </a:ext>
                  </a:extLst>
                </a:gridCol>
              </a:tblGrid>
              <a:tr h="36827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상품구분</a:t>
                      </a:r>
                      <a:r>
                        <a:rPr lang="en-US" altLang="ko-KR" sz="800" dirty="0" smtClean="0"/>
                        <a:t>/</a:t>
                      </a:r>
                    </a:p>
                    <a:p>
                      <a:pPr algn="ctr" latinLnBrk="1"/>
                      <a:r>
                        <a:rPr lang="ko-KR" altLang="en-US" sz="800" dirty="0" err="1" smtClean="0"/>
                        <a:t>재고구분</a:t>
                      </a:r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상품코드</a:t>
                      </a:r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상품정보</a:t>
                      </a:r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단가</a:t>
                      </a:r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안전재고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en-US" altLang="ko-KR" sz="800" dirty="0" smtClean="0"/>
                        <a:t>(A)</a:t>
                      </a:r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배송 중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발주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err="1" smtClean="0"/>
                        <a:t>배송중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현재고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en-US" altLang="ko-KR" sz="800" dirty="0" smtClean="0"/>
                        <a:t>(B)</a:t>
                      </a:r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반품대기</a:t>
                      </a:r>
                      <a:endParaRPr lang="en-US" altLang="ko-KR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과부족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en-US" altLang="ko-KR" sz="800" dirty="0" smtClean="0"/>
                        <a:t>(B-A)</a:t>
                      </a:r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안전재고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확보율</a:t>
                      </a:r>
                      <a:endParaRPr lang="en-US" altLang="ko-KR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이력</a:t>
                      </a:r>
                      <a:endParaRPr lang="en-US" altLang="ko-KR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33678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지정</a:t>
                      </a:r>
                      <a:r>
                        <a:rPr lang="en-US" altLang="ko-KR" sz="800" dirty="0" smtClean="0"/>
                        <a:t>/</a:t>
                      </a:r>
                    </a:p>
                    <a:p>
                      <a:pPr algn="ctr" latinLnBrk="1"/>
                      <a:r>
                        <a:rPr lang="en-US" altLang="ko-KR" sz="800" dirty="0" err="1" smtClean="0"/>
                        <a:t>okplaza</a:t>
                      </a:r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effectLst/>
                        </a:rPr>
                        <a:t>10000060512</a:t>
                      </a:r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상품명</a:t>
                      </a:r>
                      <a:r>
                        <a:rPr lang="en-US" altLang="ko-KR" sz="800" dirty="0" smtClean="0"/>
                        <a:t>:</a:t>
                      </a:r>
                      <a:r>
                        <a:rPr lang="ko-KR" altLang="en-US" sz="800" dirty="0" smtClean="0"/>
                        <a:t>테스트 물류</a:t>
                      </a:r>
                      <a:endParaRPr lang="en-US" altLang="ko-KR" sz="800" dirty="0" smtClean="0"/>
                    </a:p>
                    <a:p>
                      <a:pPr algn="l" latinLnBrk="1"/>
                      <a:r>
                        <a:rPr lang="ko-KR" altLang="en-US" sz="800" dirty="0" smtClean="0"/>
                        <a:t>규격 </a:t>
                      </a:r>
                      <a:r>
                        <a:rPr lang="en-US" altLang="ko-KR" sz="800" dirty="0" smtClean="0"/>
                        <a:t>: 111</a:t>
                      </a:r>
                      <a:endParaRPr lang="en-US" altLang="ko-KR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8,500</a:t>
                      </a:r>
                      <a:endParaRPr lang="en-US" altLang="ko-KR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75</a:t>
                      </a:r>
                      <a:endParaRPr lang="en-US" altLang="ko-KR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/>
                        <a:t>40/9</a:t>
                      </a:r>
                      <a:endParaRPr lang="ko-KR" altLang="en-US" sz="800" b="0" u="none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 smtClean="0"/>
                        <a:t>9</a:t>
                      </a:r>
                      <a:endParaRPr lang="ko-KR" altLang="en-US" sz="800" b="0" u="none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 smtClean="0"/>
                        <a:t>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 smtClean="0"/>
                        <a:t>-66</a:t>
                      </a:r>
                      <a:endParaRPr lang="ko-KR" altLang="en-US" sz="800" b="0" u="none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 smtClean="0"/>
                        <a:t>12%</a:t>
                      </a:r>
                      <a:endParaRPr lang="ko-KR" altLang="en-US" sz="800" b="0" u="none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u="none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592938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안전</a:t>
                      </a:r>
                      <a:r>
                        <a:rPr lang="en-US" altLang="ko-KR" sz="800" dirty="0" smtClean="0"/>
                        <a:t>/</a:t>
                      </a:r>
                    </a:p>
                    <a:p>
                      <a:pPr algn="ctr" latinLnBrk="1"/>
                      <a:r>
                        <a:rPr lang="en-US" altLang="ko-KR" sz="800" dirty="0" err="1" smtClean="0"/>
                        <a:t>Okplaza</a:t>
                      </a:r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effectLst/>
                        </a:rPr>
                        <a:t>10000060513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en-US" altLang="ko-KR" sz="800" dirty="0" smtClean="0"/>
                        <a:t>(</a:t>
                      </a:r>
                      <a:r>
                        <a:rPr lang="en-US" altLang="ko-KR" sz="800" dirty="0" smtClean="0">
                          <a:effectLst/>
                        </a:rPr>
                        <a:t>10000060514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램크램프찬넬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급전선용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규격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 10m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15,000</a:t>
                      </a:r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/>
                        <a:t>0/0</a:t>
                      </a:r>
                      <a:endParaRPr lang="ko-KR" altLang="en-US" sz="800" b="0" u="none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 smtClean="0"/>
                        <a:t>0</a:t>
                      </a:r>
                      <a:endParaRPr lang="ko-KR" altLang="en-US" sz="800" b="0" u="none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 smtClean="0"/>
                        <a:t>0</a:t>
                      </a:r>
                      <a:endParaRPr lang="ko-KR" altLang="en-US" sz="800" b="0" u="none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 smtClean="0"/>
                        <a:t>0</a:t>
                      </a:r>
                      <a:endParaRPr lang="ko-KR" altLang="en-US" sz="800" b="0" u="none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 smtClean="0"/>
                        <a:t>0</a:t>
                      </a:r>
                      <a:endParaRPr lang="ko-KR" altLang="en-US" sz="800" b="0" u="none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u="none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7794723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안전</a:t>
                      </a:r>
                      <a:r>
                        <a:rPr lang="en-US" altLang="ko-KR" sz="800" dirty="0" smtClean="0"/>
                        <a:t>/</a:t>
                      </a:r>
                    </a:p>
                    <a:p>
                      <a:pPr algn="ctr" latinLnBrk="1"/>
                      <a:r>
                        <a:rPr lang="en-US" altLang="ko-KR" sz="800" dirty="0" err="1" smtClean="0"/>
                        <a:t>Okplaza</a:t>
                      </a: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effectLst/>
                        </a:rPr>
                        <a:t>10000060513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en-US" altLang="ko-KR" sz="800" dirty="0" smtClean="0"/>
                        <a:t>(</a:t>
                      </a:r>
                      <a:r>
                        <a:rPr lang="en-US" altLang="ko-KR" sz="800" dirty="0" smtClean="0">
                          <a:effectLst/>
                        </a:rPr>
                        <a:t>10000060515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램크램프찬넬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급전선용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규격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 20m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22,000</a:t>
                      </a:r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/>
                        <a:t>0/0</a:t>
                      </a:r>
                      <a:endParaRPr lang="ko-KR" altLang="en-US" sz="800" b="0" u="none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 smtClean="0"/>
                        <a:t>0</a:t>
                      </a:r>
                      <a:endParaRPr lang="ko-KR" altLang="en-US" sz="800" b="0" u="none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 smtClean="0"/>
                        <a:t>0</a:t>
                      </a:r>
                      <a:endParaRPr lang="ko-KR" altLang="en-US" sz="800" b="0" u="none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 smtClean="0"/>
                        <a:t>0</a:t>
                      </a:r>
                      <a:endParaRPr lang="ko-KR" altLang="en-US" sz="800" b="0" u="none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 smtClean="0"/>
                        <a:t>0</a:t>
                      </a:r>
                      <a:endParaRPr lang="en-US" altLang="ko-KR" sz="800" b="0" u="none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800" b="0" u="none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4985151"/>
                  </a:ext>
                </a:extLst>
              </a:tr>
            </a:tbl>
          </a:graphicData>
        </a:graphic>
      </p:graphicFrame>
      <p:sp>
        <p:nvSpPr>
          <p:cNvPr id="2" name="모서리가 둥근 직사각형 1"/>
          <p:cNvSpPr/>
          <p:nvPr/>
        </p:nvSpPr>
        <p:spPr>
          <a:xfrm>
            <a:off x="7304201" y="4563069"/>
            <a:ext cx="453864" cy="1475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700" dirty="0" smtClean="0"/>
              <a:t>재고이력</a:t>
            </a:r>
            <a:endParaRPr lang="ko-KR" altLang="en-US" sz="7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314448" y="3435845"/>
            <a:ext cx="871297" cy="21097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재고품목관리</a:t>
            </a:r>
            <a:endParaRPr lang="ko-KR" altLang="en-US" sz="800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4140" y="6381328"/>
            <a:ext cx="1053924" cy="175654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201035" y="1754305"/>
            <a:ext cx="1021313" cy="19774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재고관리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491880" y="260648"/>
            <a:ext cx="2232248" cy="3600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err="1" smtClean="0"/>
              <a:t>재고품목</a:t>
            </a:r>
            <a:r>
              <a:rPr lang="ko-KR" altLang="en-US" sz="1500" b="1" dirty="0" smtClean="0"/>
              <a:t> 관리 팝업</a:t>
            </a:r>
            <a:endParaRPr lang="ko-KR" altLang="en-US" sz="15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4975" y="1863144"/>
            <a:ext cx="6524460" cy="984824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3631679" y="2142549"/>
          <a:ext cx="4136745" cy="22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1904">
                  <a:extLst>
                    <a:ext uri="{9D8B030D-6E8A-4147-A177-3AD203B41FA5}">
                      <a16:colId xmlns:a16="http://schemas.microsoft.com/office/drawing/2014/main" val="4256853091"/>
                    </a:ext>
                  </a:extLst>
                </a:gridCol>
                <a:gridCol w="1234521">
                  <a:extLst>
                    <a:ext uri="{9D8B030D-6E8A-4147-A177-3AD203B41FA5}">
                      <a16:colId xmlns:a16="http://schemas.microsoft.com/office/drawing/2014/main" val="407754956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476491155"/>
                    </a:ext>
                  </a:extLst>
                </a:gridCol>
                <a:gridCol w="1612248">
                  <a:extLst>
                    <a:ext uri="{9D8B030D-6E8A-4147-A177-3AD203B41FA5}">
                      <a16:colId xmlns:a16="http://schemas.microsoft.com/office/drawing/2014/main" val="1009953337"/>
                    </a:ext>
                  </a:extLst>
                </a:gridCol>
              </a:tblGrid>
              <a:tr h="2194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effectLst/>
                        </a:rPr>
                        <a:t>상품명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effectLst/>
                        </a:rPr>
                        <a:t>상품코드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77807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4305397" y="2170156"/>
            <a:ext cx="754757" cy="1677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253379" y="2172611"/>
            <a:ext cx="754757" cy="1677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1297645" y="2377091"/>
          <a:ext cx="6475218" cy="8076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8961">
                  <a:extLst>
                    <a:ext uri="{9D8B030D-6E8A-4147-A177-3AD203B41FA5}">
                      <a16:colId xmlns:a16="http://schemas.microsoft.com/office/drawing/2014/main" val="4256853091"/>
                    </a:ext>
                  </a:extLst>
                </a:gridCol>
                <a:gridCol w="1693628">
                  <a:extLst>
                    <a:ext uri="{9D8B030D-6E8A-4147-A177-3AD203B41FA5}">
                      <a16:colId xmlns:a16="http://schemas.microsoft.com/office/drawing/2014/main" val="4077549563"/>
                    </a:ext>
                  </a:extLst>
                </a:gridCol>
                <a:gridCol w="652007">
                  <a:extLst>
                    <a:ext uri="{9D8B030D-6E8A-4147-A177-3AD203B41FA5}">
                      <a16:colId xmlns:a16="http://schemas.microsoft.com/office/drawing/2014/main" val="2476491155"/>
                    </a:ext>
                  </a:extLst>
                </a:gridCol>
                <a:gridCol w="1225863">
                  <a:extLst>
                    <a:ext uri="{9D8B030D-6E8A-4147-A177-3AD203B41FA5}">
                      <a16:colId xmlns:a16="http://schemas.microsoft.com/office/drawing/2014/main" val="1009953337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4155206473"/>
                    </a:ext>
                  </a:extLst>
                </a:gridCol>
                <a:gridCol w="1616687">
                  <a:extLst>
                    <a:ext uri="{9D8B030D-6E8A-4147-A177-3AD203B41FA5}">
                      <a16:colId xmlns:a16="http://schemas.microsoft.com/office/drawing/2014/main" val="516296759"/>
                    </a:ext>
                  </a:extLst>
                </a:gridCol>
              </a:tblGrid>
              <a:tr h="4038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effectLst/>
                        </a:rPr>
                        <a:t>상품구분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effectLst/>
                        </a:rPr>
                        <a:t>규격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err="1" smtClean="0"/>
                        <a:t>상품유형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77807"/>
                  </a:ext>
                </a:extLst>
              </a:tr>
              <a:tr h="4038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effectLst/>
                        </a:rPr>
                        <a:t>정상여부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effectLst/>
                        </a:rPr>
                        <a:t>재고구분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err="1" smtClean="0"/>
                        <a:t>안전재고율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822709"/>
                  </a:ext>
                </a:extLst>
              </a:tr>
            </a:tbl>
          </a:graphicData>
        </a:graphic>
      </p:graphicFrame>
      <p:pic>
        <p:nvPicPr>
          <p:cNvPr id="30" name="그림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01846" y="2222348"/>
            <a:ext cx="1528256" cy="296527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4307628" y="2492896"/>
            <a:ext cx="754757" cy="1677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03516" y="2494482"/>
            <a:ext cx="1240853" cy="198536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01846" y="2684057"/>
            <a:ext cx="1214460" cy="18926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307954" y="2817355"/>
            <a:ext cx="1080120" cy="1963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전체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8" name="이등변 삼각형 7"/>
          <p:cNvSpPr/>
          <p:nvPr/>
        </p:nvSpPr>
        <p:spPr>
          <a:xfrm rot="10800000">
            <a:off x="5239025" y="2858660"/>
            <a:ext cx="127856" cy="11377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307954" y="3013740"/>
            <a:ext cx="1080120" cy="333959"/>
          </a:xfrm>
          <a:prstGeom prst="rect">
            <a:avLst/>
          </a:prstGeom>
          <a:solidFill>
            <a:schemeClr val="bg2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Okplaza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기타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15283" y="2896980"/>
            <a:ext cx="2274832" cy="17198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85745" y="3389063"/>
            <a:ext cx="1966033" cy="301104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796136" y="3683124"/>
            <a:ext cx="2160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2"/>
                </a:solidFill>
              </a:rPr>
              <a:t>()</a:t>
            </a:r>
            <a:r>
              <a:rPr lang="ko-KR" altLang="en-US" sz="800" dirty="0" smtClean="0">
                <a:solidFill>
                  <a:schemeClr val="tx2"/>
                </a:solidFill>
              </a:rPr>
              <a:t>의 수량은 자재관리 단위로 산출한 기준</a:t>
            </a:r>
            <a:endParaRPr lang="ko-KR" altLang="en-US" sz="800" dirty="0">
              <a:solidFill>
                <a:schemeClr val="tx2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128247" y="3868232"/>
            <a:ext cx="98053" cy="9504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120627" y="4402303"/>
            <a:ext cx="98053" cy="9504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20626" y="4994966"/>
            <a:ext cx="98053" cy="9504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120626" y="5572643"/>
            <a:ext cx="98053" cy="9504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7304201" y="5167643"/>
            <a:ext cx="453864" cy="1475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700" dirty="0" smtClean="0"/>
              <a:t>재고이력</a:t>
            </a:r>
            <a:endParaRPr lang="ko-KR" altLang="en-US" sz="700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7299154" y="5728390"/>
            <a:ext cx="453864" cy="1475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700" dirty="0" smtClean="0"/>
              <a:t>재고이력</a:t>
            </a:r>
            <a:endParaRPr lang="ko-KR" altLang="en-US" sz="7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7148716" y="3435845"/>
            <a:ext cx="631679" cy="21087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err="1" smtClean="0"/>
              <a:t>작업자등록</a:t>
            </a:r>
            <a:endParaRPr lang="ko-KR" altLang="en-US" sz="800" dirty="0"/>
          </a:p>
        </p:txBody>
      </p:sp>
      <p:sp>
        <p:nvSpPr>
          <p:cNvPr id="43" name="사각형 설명선 42"/>
          <p:cNvSpPr/>
          <p:nvPr/>
        </p:nvSpPr>
        <p:spPr bwMode="auto">
          <a:xfrm>
            <a:off x="128356" y="1069589"/>
            <a:ext cx="4156261" cy="5211993"/>
          </a:xfrm>
          <a:prstGeom prst="wedgeRectCallout">
            <a:avLst>
              <a:gd name="adj1" fmla="val 54691"/>
              <a:gd name="adj2" fmla="val -2519"/>
            </a:avLst>
          </a:prstGeom>
          <a:solidFill>
            <a:schemeClr val="bg1"/>
          </a:solidFill>
          <a:ln w="19050">
            <a:solidFill>
              <a:srgbClr val="FF5050"/>
            </a:solidFill>
            <a:prstDash val="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ct val="20000"/>
              </a:spcAft>
              <a:buClr>
                <a:srgbClr val="000000"/>
              </a:buClr>
            </a:pPr>
            <a:endParaRPr lang="ko-KR" altLang="en-US" sz="11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4457" y="4123838"/>
            <a:ext cx="4023014" cy="474383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82979" y="1121986"/>
            <a:ext cx="4044492" cy="2985787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4457" y="4594699"/>
            <a:ext cx="4026778" cy="1649737"/>
          </a:xfrm>
          <a:prstGeom prst="rect">
            <a:avLst/>
          </a:prstGeom>
        </p:spPr>
      </p:pic>
      <p:grpSp>
        <p:nvGrpSpPr>
          <p:cNvPr id="47" name="그룹 46"/>
          <p:cNvGrpSpPr/>
          <p:nvPr/>
        </p:nvGrpSpPr>
        <p:grpSpPr>
          <a:xfrm>
            <a:off x="4764573" y="695142"/>
            <a:ext cx="3065418" cy="1959428"/>
            <a:chOff x="862149" y="1987178"/>
            <a:chExt cx="3065418" cy="1959428"/>
          </a:xfrm>
        </p:grpSpPr>
        <p:sp>
          <p:nvSpPr>
            <p:cNvPr id="45" name="사각형 설명선 44"/>
            <p:cNvSpPr/>
            <p:nvPr/>
          </p:nvSpPr>
          <p:spPr bwMode="auto">
            <a:xfrm>
              <a:off x="862149" y="1987178"/>
              <a:ext cx="3065418" cy="1959428"/>
            </a:xfrm>
            <a:prstGeom prst="wedgeRectCallout">
              <a:avLst>
                <a:gd name="adj1" fmla="val -79116"/>
                <a:gd name="adj2" fmla="val -6963"/>
              </a:avLst>
            </a:prstGeom>
            <a:solidFill>
              <a:schemeClr val="bg1"/>
            </a:solidFill>
            <a:ln w="19050">
              <a:solidFill>
                <a:srgbClr val="FF5050"/>
              </a:solidFill>
              <a:prstDash val="dash"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ct val="20000"/>
                </a:spcAft>
                <a:buClr>
                  <a:srgbClr val="000000"/>
                </a:buClr>
              </a:pPr>
              <a:endParaRPr lang="ko-KR" altLang="en-US" sz="11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97052" y="2019644"/>
              <a:ext cx="3023877" cy="19078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782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282" y="214290"/>
            <a:ext cx="2286016" cy="4286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To-be</a:t>
            </a:r>
            <a:endParaRPr lang="ko-KR" altLang="en-US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714356"/>
            <a:ext cx="8143900" cy="2182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92064" y="299252"/>
            <a:ext cx="1143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자유형 5"/>
          <p:cNvSpPr/>
          <p:nvPr/>
        </p:nvSpPr>
        <p:spPr>
          <a:xfrm rot="8795809">
            <a:off x="7692064" y="156376"/>
            <a:ext cx="1543521" cy="1157389"/>
          </a:xfrm>
          <a:custGeom>
            <a:avLst/>
            <a:gdLst>
              <a:gd name="connsiteX0" fmla="*/ 0 w 1456661"/>
              <a:gd name="connsiteY0" fmla="*/ 822251 h 1205023"/>
              <a:gd name="connsiteX1" fmla="*/ 584791 w 1456661"/>
              <a:gd name="connsiteY1" fmla="*/ 567070 h 1205023"/>
              <a:gd name="connsiteX2" fmla="*/ 861238 w 1456661"/>
              <a:gd name="connsiteY2" fmla="*/ 46074 h 1205023"/>
              <a:gd name="connsiteX3" fmla="*/ 1063256 w 1456661"/>
              <a:gd name="connsiteY3" fmla="*/ 843516 h 1205023"/>
              <a:gd name="connsiteX4" fmla="*/ 1456661 w 1456661"/>
              <a:gd name="connsiteY4" fmla="*/ 1205023 h 1205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6661" h="1205023">
                <a:moveTo>
                  <a:pt x="0" y="822251"/>
                </a:moveTo>
                <a:cubicBezTo>
                  <a:pt x="220625" y="759342"/>
                  <a:pt x="441251" y="696433"/>
                  <a:pt x="584791" y="567070"/>
                </a:cubicBezTo>
                <a:cubicBezTo>
                  <a:pt x="728331" y="437707"/>
                  <a:pt x="781494" y="0"/>
                  <a:pt x="861238" y="46074"/>
                </a:cubicBezTo>
                <a:cubicBezTo>
                  <a:pt x="940982" y="92148"/>
                  <a:pt x="964019" y="650358"/>
                  <a:pt x="1063256" y="843516"/>
                </a:cubicBezTo>
                <a:cubicBezTo>
                  <a:pt x="1162493" y="1036674"/>
                  <a:pt x="1309577" y="1120848"/>
                  <a:pt x="1456661" y="120502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358082" y="214290"/>
            <a:ext cx="128588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재고관리</a:t>
            </a:r>
            <a:endParaRPr lang="ko-KR" alt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365</Words>
  <Application>Microsoft Office PowerPoint</Application>
  <PresentationFormat>화면 슬라이드 쇼(4:3)</PresentationFormat>
  <Paragraphs>180</Paragraphs>
  <Slides>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NT200B5cSUA</dc:creator>
  <cp:lastModifiedBy>임상건</cp:lastModifiedBy>
  <cp:revision>47</cp:revision>
  <dcterms:created xsi:type="dcterms:W3CDTF">2018-02-09T07:46:57Z</dcterms:created>
  <dcterms:modified xsi:type="dcterms:W3CDTF">2018-03-19T07:33:59Z</dcterms:modified>
</cp:coreProperties>
</file>