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3F8348E-9077-4009-96D5-3DB4F69C2080}">
          <p14:sldIdLst>
            <p14:sldId id="256"/>
            <p14:sldId id="257"/>
            <p14:sldId id="260"/>
            <p14:sldId id="259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444"/>
    <a:srgbClr val="BEC3CA"/>
    <a:srgbClr val="E6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4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8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7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70B8-05A6-43B7-9FF5-C271336C9A33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3EC1-874F-4AD4-9F90-42210866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2486"/>
              </p:ext>
            </p:extLst>
          </p:nvPr>
        </p:nvGraphicFramePr>
        <p:xfrm>
          <a:off x="793221" y="1501809"/>
          <a:ext cx="10323510" cy="2996566"/>
        </p:xfrm>
        <a:graphic>
          <a:graphicData uri="http://schemas.openxmlformats.org/drawingml/2006/table">
            <a:tbl>
              <a:tblPr/>
              <a:tblGrid>
                <a:gridCol w="1212674">
                  <a:extLst>
                    <a:ext uri="{9D8B030D-6E8A-4147-A177-3AD203B41FA5}">
                      <a16:colId xmlns:a16="http://schemas.microsoft.com/office/drawing/2014/main" val="834799769"/>
                    </a:ext>
                  </a:extLst>
                </a:gridCol>
                <a:gridCol w="1737070">
                  <a:extLst>
                    <a:ext uri="{9D8B030D-6E8A-4147-A177-3AD203B41FA5}">
                      <a16:colId xmlns:a16="http://schemas.microsoft.com/office/drawing/2014/main" val="2647790438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3830198897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503053128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1720532110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2643825748"/>
                    </a:ext>
                  </a:extLst>
                </a:gridCol>
                <a:gridCol w="1474542">
                  <a:extLst>
                    <a:ext uri="{9D8B030D-6E8A-4147-A177-3AD203B41FA5}">
                      <a16:colId xmlns:a16="http://schemas.microsoft.com/office/drawing/2014/main" val="3777733945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사업장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경영관리팀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서비스팀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관리팀을 제외한 최상위팀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포인트지점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일반권한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그룹관리자권한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본사관리자권한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82680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자산지원팀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 아무거나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자산지원팀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 아무거나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자산지원팀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 아무거나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50156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특별상품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해당 그룹관리자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또는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자산지원팀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후 지점장 결재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33146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 외 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</a:t>
                      </a: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공구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562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87400" y="1507067"/>
            <a:ext cx="1215967" cy="471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64176" y="550333"/>
            <a:ext cx="5181600" cy="474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HNS </a:t>
            </a:r>
            <a:r>
              <a:rPr lang="ko-KR" altLang="en-US" dirty="0" smtClean="0"/>
              <a:t>주문 승인 결재 라인</a:t>
            </a:r>
            <a:r>
              <a:rPr lang="en-US" altLang="ko-KR" smtClean="0"/>
              <a:t>(21.02.01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35063" y="578565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지점장 권한은 주문이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39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4176" y="550333"/>
            <a:ext cx="5181600" cy="474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HNS </a:t>
            </a:r>
            <a:r>
              <a:rPr lang="ko-KR" altLang="en-US" dirty="0" smtClean="0"/>
              <a:t>예산 증액 요청 결재 라인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5027"/>
              </p:ext>
            </p:extLst>
          </p:nvPr>
        </p:nvGraphicFramePr>
        <p:xfrm>
          <a:off x="748145" y="1447799"/>
          <a:ext cx="10701868" cy="3627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268">
                  <a:extLst>
                    <a:ext uri="{9D8B030D-6E8A-4147-A177-3AD203B41FA5}">
                      <a16:colId xmlns:a16="http://schemas.microsoft.com/office/drawing/2014/main" val="15513298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433482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27463849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96284521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18473534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90144455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23133841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213392234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824516242"/>
                    </a:ext>
                  </a:extLst>
                </a:gridCol>
              </a:tblGrid>
              <a:tr h="359834">
                <a:tc rowSpan="2">
                  <a:txBody>
                    <a:bodyPr/>
                    <a:lstStyle/>
                    <a:p>
                      <a:pPr algn="r" latinLnBrk="1"/>
                      <a:endParaRPr lang="en-US" altLang="ko-KR" sz="500" b="1" dirty="0" smtClean="0"/>
                    </a:p>
                    <a:p>
                      <a:pPr algn="r" latinLnBrk="1"/>
                      <a:r>
                        <a:rPr lang="ko-KR" altLang="en-US" sz="1000" b="1" dirty="0" smtClean="0"/>
                        <a:t>권한</a:t>
                      </a:r>
                      <a:endParaRPr lang="en-US" altLang="ko-KR" sz="1000" b="1" dirty="0" smtClean="0"/>
                    </a:p>
                    <a:p>
                      <a:pPr algn="r" latinLnBrk="1"/>
                      <a:endParaRPr lang="en-US" altLang="ko-KR" sz="500" b="1" dirty="0" smtClean="0"/>
                    </a:p>
                    <a:p>
                      <a:pPr algn="r" latinLnBrk="1"/>
                      <a:endParaRPr lang="en-US" altLang="ko-KR" sz="500" b="1" dirty="0" smtClean="0"/>
                    </a:p>
                    <a:p>
                      <a:pPr algn="l" latinLnBrk="1"/>
                      <a:r>
                        <a:rPr lang="ko-KR" altLang="en-US" sz="1000" b="1" dirty="0" smtClean="0"/>
                        <a:t>사업장</a:t>
                      </a:r>
                      <a:endParaRPr lang="en-US" altLang="ko-KR" sz="1000" b="1" dirty="0" smtClean="0"/>
                    </a:p>
                    <a:p>
                      <a:pPr algn="l" latinLnBrk="1"/>
                      <a:endParaRPr lang="ko-KR" altLang="en-US" sz="500" b="1" dirty="0"/>
                    </a:p>
                  </a:txBody>
                  <a:tcPr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HNS_</a:t>
                      </a:r>
                      <a:r>
                        <a:rPr lang="ko-KR" altLang="en-US" sz="1000" b="1" dirty="0" smtClean="0"/>
                        <a:t>일반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HNS_</a:t>
                      </a:r>
                      <a:r>
                        <a:rPr lang="ko-KR" altLang="en-US" sz="1000" b="1" dirty="0" smtClean="0"/>
                        <a:t>지점장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그룹관리자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본사관리자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3018"/>
                  </a:ext>
                </a:extLst>
              </a:tr>
              <a:tr h="3598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요청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승인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요청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승인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요청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승인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요청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승인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657593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지점</a:t>
                      </a:r>
                      <a:endParaRPr lang="en-US" altLang="ko-KR" sz="1000" b="1" dirty="0" smtClean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로그인된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사업장에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한해 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로그인된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사업장에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한해 가능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19168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서비스팀</a:t>
                      </a:r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en-US" altLang="ko-KR" sz="800" b="1" dirty="0" smtClean="0"/>
                        <a:t>(</a:t>
                      </a:r>
                      <a:r>
                        <a:rPr lang="ko-KR" altLang="en-US" sz="800" b="1" dirty="0" err="1" smtClean="0"/>
                        <a:t>관리팀을</a:t>
                      </a:r>
                      <a:r>
                        <a:rPr lang="ko-KR" altLang="en-US" sz="800" b="1" dirty="0" smtClean="0"/>
                        <a:t> 제외한 최상위 팀</a:t>
                      </a:r>
                      <a:r>
                        <a:rPr lang="en-US" altLang="ko-KR" sz="800" b="1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로그인된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사업장에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한해 가능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하위로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속해있는 지점에 한해 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로그인된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사업장에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한해 가능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334051"/>
                  </a:ext>
                </a:extLst>
              </a:tr>
              <a:tr h="969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관리팀</a:t>
                      </a:r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안전관리팀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경영관리팀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불가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서비스팀만</a:t>
                      </a:r>
                      <a:r>
                        <a:rPr lang="ko-KR" altLang="en-US" sz="1000" dirty="0" smtClean="0"/>
                        <a:t> 가능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6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02726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748145" y="1447799"/>
            <a:ext cx="1476000" cy="719668"/>
          </a:xfrm>
          <a:prstGeom prst="line">
            <a:avLst/>
          </a:prstGeom>
          <a:ln w="3175">
            <a:solidFill>
              <a:srgbClr val="464444">
                <a:alpha val="2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4176" y="550333"/>
            <a:ext cx="5181600" cy="474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HNS </a:t>
            </a:r>
            <a:r>
              <a:rPr lang="ko-KR" altLang="en-US" dirty="0" err="1" smtClean="0"/>
              <a:t>재고이동</a:t>
            </a:r>
            <a:r>
              <a:rPr lang="ko-KR" altLang="en-US" dirty="0" smtClean="0"/>
              <a:t> 요청 결재 라인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469" y="1604356"/>
            <a:ext cx="6146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지점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해당 지점 내 분점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승인절차 없이 바로 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지점 내 </a:t>
            </a:r>
            <a:r>
              <a:rPr lang="ko-KR" altLang="en-US" dirty="0" err="1" smtClean="0"/>
              <a:t>분점끼리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승인절차 없이 </a:t>
            </a:r>
            <a:r>
              <a:rPr lang="ko-KR" altLang="en-US" dirty="0" err="1" smtClean="0"/>
              <a:t>바로이동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이외의 경우 그룹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본사관리자가 승인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63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34500"/>
            <a:ext cx="10515600" cy="1325563"/>
          </a:xfrm>
        </p:spPr>
        <p:txBody>
          <a:bodyPr/>
          <a:lstStyle/>
          <a:p>
            <a:r>
              <a:rPr lang="ko-KR" altLang="en-US" b="1" smtClean="0"/>
              <a:t>과거내역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24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95260"/>
              </p:ext>
            </p:extLst>
          </p:nvPr>
        </p:nvGraphicFramePr>
        <p:xfrm>
          <a:off x="793221" y="1501809"/>
          <a:ext cx="10323510" cy="3761868"/>
        </p:xfrm>
        <a:graphic>
          <a:graphicData uri="http://schemas.openxmlformats.org/drawingml/2006/table">
            <a:tbl>
              <a:tblPr/>
              <a:tblGrid>
                <a:gridCol w="1212674">
                  <a:extLst>
                    <a:ext uri="{9D8B030D-6E8A-4147-A177-3AD203B41FA5}">
                      <a16:colId xmlns:a16="http://schemas.microsoft.com/office/drawing/2014/main" val="834799769"/>
                    </a:ext>
                  </a:extLst>
                </a:gridCol>
                <a:gridCol w="1737070">
                  <a:extLst>
                    <a:ext uri="{9D8B030D-6E8A-4147-A177-3AD203B41FA5}">
                      <a16:colId xmlns:a16="http://schemas.microsoft.com/office/drawing/2014/main" val="2647790438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3830198897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503053128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1720532110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2643825748"/>
                    </a:ext>
                  </a:extLst>
                </a:gridCol>
                <a:gridCol w="1474542">
                  <a:extLst>
                    <a:ext uri="{9D8B030D-6E8A-4147-A177-3AD203B41FA5}">
                      <a16:colId xmlns:a16="http://schemas.microsoft.com/office/drawing/2014/main" val="3777733945"/>
                    </a:ext>
                  </a:extLst>
                </a:gridCol>
              </a:tblGrid>
              <a:tr h="431927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사업장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경영관리팀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서비스팀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관리팀을 제외한 최상위팀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포인트지점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일반권한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그룹관리자권한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본사관리자권한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82680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공구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baseline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</a:t>
                      </a:r>
                      <a:r>
                        <a:rPr lang="ko-KR" altLang="en-US" sz="1000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 결재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 결재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strike="noStrike" kern="0" spc="0" baseline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52323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안전관리팀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안전관리팀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안전관리팀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50156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특별상품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해당 그룹관리자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또는 자산관리팀 본사관리자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후 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33146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 외 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562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87400" y="1507067"/>
            <a:ext cx="1215967" cy="4713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35063" y="578565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지점장 권한은 주문이 안됨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64176" y="550333"/>
            <a:ext cx="5181600" cy="474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HNS </a:t>
            </a:r>
            <a:r>
              <a:rPr lang="ko-KR" altLang="en-US" dirty="0" smtClean="0"/>
              <a:t>주문 승인 결재 라인</a:t>
            </a:r>
            <a:r>
              <a:rPr lang="en-US" altLang="ko-KR" dirty="0" smtClean="0"/>
              <a:t>(21.01.01 00</a:t>
            </a:r>
            <a:r>
              <a:rPr lang="ko-KR" altLang="en-US" smtClean="0"/>
              <a:t>시</a:t>
            </a:r>
            <a:r>
              <a:rPr lang="en-US" altLang="ko-KR" smtClean="0"/>
              <a:t> </a:t>
            </a:r>
            <a:r>
              <a:rPr lang="ko-KR" altLang="en-US" smtClean="0"/>
              <a:t>이전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5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93221" y="1501809"/>
          <a:ext cx="10323510" cy="3296529"/>
        </p:xfrm>
        <a:graphic>
          <a:graphicData uri="http://schemas.openxmlformats.org/drawingml/2006/table">
            <a:tbl>
              <a:tblPr/>
              <a:tblGrid>
                <a:gridCol w="1386099">
                  <a:extLst>
                    <a:ext uri="{9D8B030D-6E8A-4147-A177-3AD203B41FA5}">
                      <a16:colId xmlns:a16="http://schemas.microsoft.com/office/drawing/2014/main" val="834799769"/>
                    </a:ext>
                  </a:extLst>
                </a:gridCol>
                <a:gridCol w="1563645">
                  <a:extLst>
                    <a:ext uri="{9D8B030D-6E8A-4147-A177-3AD203B41FA5}">
                      <a16:colId xmlns:a16="http://schemas.microsoft.com/office/drawing/2014/main" val="2647790438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3830198897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503053128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1720532110"/>
                    </a:ext>
                  </a:extLst>
                </a:gridCol>
                <a:gridCol w="1474806">
                  <a:extLst>
                    <a:ext uri="{9D8B030D-6E8A-4147-A177-3AD203B41FA5}">
                      <a16:colId xmlns:a16="http://schemas.microsoft.com/office/drawing/2014/main" val="2643825748"/>
                    </a:ext>
                  </a:extLst>
                </a:gridCol>
                <a:gridCol w="1474542">
                  <a:extLst>
                    <a:ext uri="{9D8B030D-6E8A-4147-A177-3AD203B41FA5}">
                      <a16:colId xmlns:a16="http://schemas.microsoft.com/office/drawing/2014/main" val="3777733945"/>
                    </a:ext>
                  </a:extLst>
                </a:gridCol>
              </a:tblGrid>
              <a:tr h="362160">
                <a:tc row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사업장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en-US" altLang="ko-KR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경영관리팀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서비스팀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관리팀을 제외한 최상위팀</a:t>
                      </a: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포인트지점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82680"/>
                  </a:ext>
                </a:extLst>
              </a:tr>
              <a:tr h="390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일반권한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그룹관리자권한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1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본사관리자권한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1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870502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KCS,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안전팀승인상품</a:t>
                      </a:r>
                      <a:endParaRPr lang="en-US" altLang="ko-KR" sz="1000" b="1" kern="0" spc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(HNS_SAFETY_APP)</a:t>
                      </a:r>
                      <a:endParaRPr lang="ko-KR" altLang="en-US" sz="100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ko-KR" altLang="en-US" sz="1000" kern="0" spc="0" dirty="0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주문 시 </a:t>
                      </a:r>
                      <a:r>
                        <a:rPr lang="ko-KR" altLang="en-US" sz="1000" kern="0" spc="0" dirty="0" err="1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결재없음</a:t>
                      </a: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70C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 </a:t>
                      </a: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50156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특별상품</a:t>
                      </a:r>
                      <a:endParaRPr lang="en-US" altLang="ko-KR" sz="1000" b="1" kern="0" spc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(HNS_GOOD_APP)</a:t>
                      </a:r>
                      <a:endParaRPr lang="ko-KR" altLang="en-US" sz="1000" kern="0" spc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해당 그룹관리자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</a:rPr>
                        <a:t>(or </a:t>
                      </a: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 </a:t>
                      </a: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</a:t>
                      </a:r>
                      <a:r>
                        <a:rPr lang="en-US" altLang="ko-KR" sz="1000" kern="0" spc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 후 지점장 결재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33146"/>
                  </a:ext>
                </a:extLst>
              </a:tr>
              <a:tr h="765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 외 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공구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</a:t>
                      </a: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en-US" altLang="ko-KR" sz="1000" kern="0" spc="0" smtClean="0">
                        <a:solidFill>
                          <a:srgbClr val="FF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562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87400" y="1507067"/>
            <a:ext cx="1391920" cy="748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64176" y="550333"/>
            <a:ext cx="5181600" cy="474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HNS </a:t>
            </a:r>
            <a:r>
              <a:rPr lang="ko-KR" altLang="en-US" dirty="0" smtClean="0"/>
              <a:t>주문 승인 결재 라인</a:t>
            </a:r>
            <a:r>
              <a:rPr lang="en-US" altLang="ko-KR" smtClean="0"/>
              <a:t>(21.12.XX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35063" y="578565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지점장 권한은 주문이 안됨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223" y="437351"/>
            <a:ext cx="329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&lt;</a:t>
            </a:r>
            <a:r>
              <a:rPr lang="ko-KR" altLang="en-US" sz="1050" smtClean="0"/>
              <a:t>명칭 변경</a:t>
            </a:r>
            <a:r>
              <a:rPr lang="en-US" altLang="ko-KR" sz="105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50"/>
              <a:t>자산관리팀 </a:t>
            </a:r>
            <a:r>
              <a:rPr lang="en-US" altLang="ko-KR" sz="1050"/>
              <a:t>-&gt; </a:t>
            </a:r>
            <a:r>
              <a:rPr lang="ko-KR" altLang="en-US" sz="1050"/>
              <a:t>서비스지원팀</a:t>
            </a:r>
            <a:endParaRPr lang="en-US" altLang="ko-KR" sz="105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50" smtClean="0"/>
              <a:t>안전관리팀 </a:t>
            </a:r>
            <a:r>
              <a:rPr lang="en-US" altLang="ko-KR" sz="1050"/>
              <a:t>-&gt; </a:t>
            </a:r>
            <a:r>
              <a:rPr lang="ko-KR" altLang="en-US" sz="1050" smtClean="0"/>
              <a:t>안전보건팀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8814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28349"/>
              </p:ext>
            </p:extLst>
          </p:nvPr>
        </p:nvGraphicFramePr>
        <p:xfrm>
          <a:off x="793221" y="1501809"/>
          <a:ext cx="8774290" cy="3821251"/>
        </p:xfrm>
        <a:graphic>
          <a:graphicData uri="http://schemas.openxmlformats.org/drawingml/2006/table">
            <a:tbl>
              <a:tblPr/>
              <a:tblGrid>
                <a:gridCol w="1030851">
                  <a:extLst>
                    <a:ext uri="{9D8B030D-6E8A-4147-A177-3AD203B41FA5}">
                      <a16:colId xmlns:a16="http://schemas.microsoft.com/office/drawing/2014/main" val="834799769"/>
                    </a:ext>
                  </a:extLst>
                </a:gridCol>
                <a:gridCol w="1162893">
                  <a:extLst>
                    <a:ext uri="{9D8B030D-6E8A-4147-A177-3AD203B41FA5}">
                      <a16:colId xmlns:a16="http://schemas.microsoft.com/office/drawing/2014/main" val="2647790438"/>
                    </a:ext>
                  </a:extLst>
                </a:gridCol>
                <a:gridCol w="1096823">
                  <a:extLst>
                    <a:ext uri="{9D8B030D-6E8A-4147-A177-3AD203B41FA5}">
                      <a16:colId xmlns:a16="http://schemas.microsoft.com/office/drawing/2014/main" val="3830198897"/>
                    </a:ext>
                  </a:extLst>
                </a:gridCol>
                <a:gridCol w="1096823">
                  <a:extLst>
                    <a:ext uri="{9D8B030D-6E8A-4147-A177-3AD203B41FA5}">
                      <a16:colId xmlns:a16="http://schemas.microsoft.com/office/drawing/2014/main" val="503053128"/>
                    </a:ext>
                  </a:extLst>
                </a:gridCol>
                <a:gridCol w="1096823">
                  <a:extLst>
                    <a:ext uri="{9D8B030D-6E8A-4147-A177-3AD203B41FA5}">
                      <a16:colId xmlns:a16="http://schemas.microsoft.com/office/drawing/2014/main" val="1720532110"/>
                    </a:ext>
                  </a:extLst>
                </a:gridCol>
                <a:gridCol w="1096823">
                  <a:extLst>
                    <a:ext uri="{9D8B030D-6E8A-4147-A177-3AD203B41FA5}">
                      <a16:colId xmlns:a16="http://schemas.microsoft.com/office/drawing/2014/main" val="2643825748"/>
                    </a:ext>
                  </a:extLst>
                </a:gridCol>
                <a:gridCol w="1096627">
                  <a:extLst>
                    <a:ext uri="{9D8B030D-6E8A-4147-A177-3AD203B41FA5}">
                      <a16:colId xmlns:a16="http://schemas.microsoft.com/office/drawing/2014/main" val="3777733945"/>
                    </a:ext>
                  </a:extLst>
                </a:gridCol>
                <a:gridCol w="1096627">
                  <a:extLst>
                    <a:ext uri="{9D8B030D-6E8A-4147-A177-3AD203B41FA5}">
                      <a16:colId xmlns:a16="http://schemas.microsoft.com/office/drawing/2014/main" val="3729801197"/>
                    </a:ext>
                  </a:extLst>
                </a:gridCol>
              </a:tblGrid>
              <a:tr h="370997">
                <a:tc rowSpan="2"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사업장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en-US" altLang="ko-KR" sz="7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경영관리팀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서비스팀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관리팀을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제외한 </a:t>
                      </a: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최상위팀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포인트지점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분점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82680"/>
                  </a:ext>
                </a:extLst>
              </a:tr>
              <a:tr h="40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일반권한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그룹관리자권한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1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본사관리자권한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1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지점장권한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870502"/>
                  </a:ext>
                </a:extLst>
              </a:tr>
              <a:tr h="7839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</a:t>
                      </a:r>
                      <a:r>
                        <a:rPr lang="en-US" altLang="ko-KR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KCS,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안전팀승인상품</a:t>
                      </a:r>
                      <a:endParaRPr lang="en-US" altLang="ko-KR" sz="1000" b="1" kern="0" spc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(HNS_SAFETY_APP)</a:t>
                      </a:r>
                      <a:endParaRPr lang="ko-KR" altLang="en-US" sz="100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ko-KR" altLang="en-US" sz="1000" kern="0" spc="0" dirty="0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주문 시 </a:t>
                      </a:r>
                      <a:r>
                        <a:rPr lang="ko-KR" altLang="en-US" sz="1000" kern="0" spc="0" dirty="0" err="1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결재없음</a:t>
                      </a:r>
                      <a:r>
                        <a:rPr lang="en-US" altLang="ko-KR" sz="1000" kern="0" spc="0" dirty="0" smtClean="0">
                          <a:solidFill>
                            <a:srgbClr val="0070C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70C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en-US" altLang="ko-KR" sz="1000" kern="0" spc="0" dirty="0" smtClean="0">
                        <a:solidFill>
                          <a:srgbClr val="FF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</a:t>
                      </a:r>
                      <a:r>
                        <a:rPr lang="en-US" altLang="ko-KR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 </a:t>
                      </a: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err="1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안전보건팀</a:t>
                      </a:r>
                      <a:r>
                        <a:rPr lang="ko-KR" altLang="en-US" sz="1000" kern="0" spc="0" dirty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 결재</a:t>
                      </a:r>
                      <a:endParaRPr lang="ko-KR" altLang="en-US" sz="1000" kern="0" spc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50156"/>
                  </a:ext>
                </a:extLst>
              </a:tr>
              <a:tr h="10006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특별상품</a:t>
                      </a:r>
                      <a:endParaRPr lang="en-US" altLang="ko-KR" sz="1000" b="1" kern="0" spc="0" smtClean="0">
                        <a:solidFill>
                          <a:srgbClr val="00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(HNS_GOOD_APP)</a:t>
                      </a:r>
                      <a:endParaRPr lang="ko-KR" altLang="en-US" sz="1000" kern="0" spc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해당 그룹관리자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</a:rPr>
                        <a:t>(or </a:t>
                      </a: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자산관리팀 </a:t>
                      </a: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본사관리자</a:t>
                      </a:r>
                      <a:r>
                        <a:rPr lang="en-US" altLang="ko-KR" sz="1000" kern="0" spc="0">
                          <a:solidFill>
                            <a:srgbClr val="FF0000"/>
                          </a:solidFill>
                          <a:effectLst/>
                          <a:latin typeface="돋움" panose="020B0600000101010101" pitchFamily="50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 후 지점장 결재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33146"/>
                  </a:ext>
                </a:extLst>
              </a:tr>
              <a:tr h="7839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 외 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일반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공구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결재</a:t>
                      </a:r>
                      <a:endParaRPr lang="ko-KR" altLang="en-US" sz="1000" kern="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지점장 </a:t>
                      </a:r>
                      <a:r>
                        <a:rPr lang="ko-KR" altLang="en-US" sz="1000" kern="0" spc="0" smtClean="0">
                          <a:solidFill>
                            <a:srgbClr val="FF0000"/>
                          </a:solidFill>
                          <a:effectLst/>
                          <a:ea typeface="돋움" panose="020B0600000101010101" pitchFamily="50" charset="-127"/>
                        </a:rPr>
                        <a:t>결재</a:t>
                      </a:r>
                      <a:endParaRPr lang="en-US" altLang="ko-KR" sz="1000" kern="0" spc="0" smtClean="0">
                        <a:solidFill>
                          <a:srgbClr val="FF0000"/>
                        </a:solidFill>
                        <a:effectLst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결재 없음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562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87400" y="1507067"/>
            <a:ext cx="1391920" cy="748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64176" y="550333"/>
            <a:ext cx="5181600" cy="474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HNS </a:t>
            </a:r>
            <a:r>
              <a:rPr lang="ko-KR" altLang="en-US" dirty="0" smtClean="0"/>
              <a:t>주문 승인 결재 라인</a:t>
            </a:r>
            <a:r>
              <a:rPr lang="en-US" altLang="ko-KR" dirty="0" smtClean="0"/>
              <a:t>(</a:t>
            </a:r>
            <a:r>
              <a:rPr lang="en-US" altLang="ko-KR" dirty="0" smtClean="0"/>
              <a:t>23.06.XX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35063" y="578565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지점장 </a:t>
            </a:r>
            <a:r>
              <a:rPr lang="ko-KR" altLang="en-US" dirty="0" smtClean="0"/>
              <a:t>권한 주문 허용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223" y="437351"/>
            <a:ext cx="3291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&lt;</a:t>
            </a:r>
            <a:r>
              <a:rPr lang="ko-KR" altLang="en-US" sz="1050" smtClean="0"/>
              <a:t>명칭 변경</a:t>
            </a:r>
            <a:r>
              <a:rPr lang="en-US" altLang="ko-KR" sz="105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50"/>
              <a:t>자산관리팀 </a:t>
            </a:r>
            <a:r>
              <a:rPr lang="en-US" altLang="ko-KR" sz="1050"/>
              <a:t>-&gt; </a:t>
            </a:r>
            <a:r>
              <a:rPr lang="ko-KR" altLang="en-US" sz="1050"/>
              <a:t>서비스지원팀</a:t>
            </a:r>
            <a:endParaRPr lang="en-US" altLang="ko-KR" sz="105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50" smtClean="0"/>
              <a:t>안전관리팀 </a:t>
            </a:r>
            <a:r>
              <a:rPr lang="en-US" altLang="ko-KR" sz="1050"/>
              <a:t>-&gt; </a:t>
            </a:r>
            <a:r>
              <a:rPr lang="ko-KR" altLang="en-US" sz="1050" smtClean="0"/>
              <a:t>안전보건팀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75920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647</Words>
  <Application>Microsoft Office PowerPoint</Application>
  <PresentationFormat>와이드스크린</PresentationFormat>
  <Paragraphs>241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과거내역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Meow</dc:creator>
  <cp:lastModifiedBy>chojunbeom</cp:lastModifiedBy>
  <cp:revision>31</cp:revision>
  <dcterms:created xsi:type="dcterms:W3CDTF">2020-11-25T05:17:22Z</dcterms:created>
  <dcterms:modified xsi:type="dcterms:W3CDTF">2023-06-20T05:30:54Z</dcterms:modified>
</cp:coreProperties>
</file>