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6" r:id="rId2"/>
    <p:sldId id="308" r:id="rId3"/>
    <p:sldId id="291" r:id="rId4"/>
    <p:sldId id="292" r:id="rId5"/>
    <p:sldId id="294" r:id="rId6"/>
    <p:sldId id="295" r:id="rId7"/>
    <p:sldId id="296" r:id="rId8"/>
    <p:sldId id="297" r:id="rId9"/>
    <p:sldId id="305" r:id="rId10"/>
    <p:sldId id="299" r:id="rId11"/>
    <p:sldId id="300" r:id="rId12"/>
    <p:sldId id="302" r:id="rId13"/>
    <p:sldId id="303" r:id="rId14"/>
    <p:sldId id="301" r:id="rId15"/>
    <p:sldId id="298" r:id="rId16"/>
    <p:sldId id="304" r:id="rId17"/>
  </p:sldIdLst>
  <p:sldSz cx="9144000" cy="6858000" type="screen4x3"/>
  <p:notesSz cx="6781800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>
      <p:cViewPr varScale="1">
        <p:scale>
          <a:sx n="67" d="100"/>
          <a:sy n="67" d="100"/>
        </p:scale>
        <p:origin x="23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8066829-F269-4F66-84D5-69496C091DC6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7863" y="4691063"/>
            <a:ext cx="5426075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E6B964-6F59-4AC4-B079-DAEF47A326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3450" y="742950"/>
            <a:ext cx="4930775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4538" indent="-285750" defTabSz="94456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6175" indent="-228600" defTabSz="94456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6550" indent="-228600" defTabSz="94456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65338" indent="-228600" defTabSz="94456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22538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9738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36938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94138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843AA15-3F75-4E40-9D30-165D35FE5287}" type="slidenum">
              <a:rPr kumimoji="0" lang="en-US" altLang="ko-KR" smtClean="0">
                <a:solidFill>
                  <a:srgbClr val="000000"/>
                </a:solidFill>
                <a:latin typeface="굴림" panose="020B0600000101010101" pitchFamily="50" charset="-127"/>
              </a:rPr>
              <a:pPr/>
              <a:t>1</a:t>
            </a:fld>
            <a:endParaRPr kumimoji="0" lang="en-US" altLang="ko-KR" smtClean="0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 smtClean="0"/>
          </a:p>
        </p:txBody>
      </p:sp>
      <p:sp>
        <p:nvSpPr>
          <p:cNvPr id="204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703E0D1-FE1F-4696-B064-298227307F53}" type="slidenum">
              <a:rPr kumimoji="1" lang="ko-KR" altLang="en-US" smtClean="0">
                <a:solidFill>
                  <a:srgbClr val="000000"/>
                </a:solidFill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15</a:t>
            </a:fld>
            <a:endParaRPr kumimoji="1" lang="ko-KR" altLang="en-US" smtClean="0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1486-3DD3-4444-8F18-CC15B14BA357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FE60-132B-47E3-BC79-CBDC064C09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F0A4D-BBAB-449C-9412-4B36700D6752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3DB6F-4AEA-49D2-9EB9-6FB7C70B25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49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5FDB-62C0-4EAD-A564-89A19EF8F966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A787F-64E8-41E8-A6F9-F1CF08FE46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2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3286-0850-4A67-B799-51E9150AFCB0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135D1-5375-4967-9CEB-1A0A84C264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8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57C96-A454-43F2-8469-4DB2494EA68C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11B6E-753E-4DFA-9A3F-AE85A138A1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9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B6957-92C0-4407-919F-D2113FA34E5E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D5E1-7BB4-4483-A879-67CFDC8D2C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43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D88C-0E65-4998-970A-F475757C911B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0EDB1-A457-4C4C-9567-ADF1CE83220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4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53976-7A25-4F16-AE96-250876476100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A268B-08A0-485C-BE9F-77BB935BA7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8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6B35A-D6F4-406A-BC2A-D621E9AAA484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FE950-FA9C-47B8-97E4-D7CAC40261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2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DA03B-3B25-4CF1-887D-03E1FD529423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2C820-19F8-4444-8214-C03B5D0E67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9F6CB-FF81-47CF-B714-12D60FBA3400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D33B-EED0-41DD-BD22-9D24A23DD2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4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53FE31-0B26-49DB-9B82-769991861A80}" type="datetimeFigureOut">
              <a:rPr lang="ko-KR" altLang="en-US"/>
              <a:pPr>
                <a:defRPr/>
              </a:pPr>
              <a:t>2023-08-01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A057AF63-7F99-469E-B2EF-8F8D623884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712400" y="2835519"/>
            <a:ext cx="6431600" cy="3165231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0938" y="2047875"/>
            <a:ext cx="7466012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2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OKplaza </a:t>
            </a:r>
            <a:r>
              <a:rPr kumimoji="0" lang="ko-KR" altLang="en-US" sz="3200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공급사 화면설계</a:t>
            </a:r>
            <a:endParaRPr kumimoji="0" lang="en-US" altLang="ko-KR" sz="32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25563" y="2755900"/>
            <a:ext cx="7112000" cy="8890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kumimoji="0" lang="ko-KR" altLang="en-US" sz="1292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2538413" y="4171950"/>
            <a:ext cx="21161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407" tIns="42203" rIns="84407" bIns="42203"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defRPr/>
            </a:pPr>
            <a:r>
              <a:rPr kumimoji="0" lang="en-US" altLang="ko-KR" sz="1569" dirty="0">
                <a:solidFill>
                  <a:prstClr val="black"/>
                </a:solidFill>
              </a:rPr>
              <a:t>2023</a:t>
            </a:r>
            <a:r>
              <a:rPr kumimoji="0" lang="en-US" altLang="ko-KR" sz="1569">
                <a:solidFill>
                  <a:prstClr val="black"/>
                </a:solidFill>
              </a:rPr>
              <a:t>. </a:t>
            </a:r>
            <a:r>
              <a:rPr kumimoji="0" lang="en-US" altLang="ko-KR" sz="1569" smtClean="0">
                <a:solidFill>
                  <a:prstClr val="black"/>
                </a:solidFill>
              </a:rPr>
              <a:t>8</a:t>
            </a:r>
            <a:endParaRPr kumimoji="0" lang="en-US" altLang="ko-KR" sz="1569" dirty="0">
              <a:solidFill>
                <a:prstClr val="black"/>
              </a:solidFill>
            </a:endParaRPr>
          </a:p>
        </p:txBody>
      </p:sp>
      <p:pic>
        <p:nvPicPr>
          <p:cNvPr id="307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5264150"/>
            <a:ext cx="106362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8" y="432850"/>
            <a:ext cx="1398203" cy="43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12" name="직사각형 11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21508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222375"/>
            <a:ext cx="5356225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505068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상품관리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521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522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523" name="Rectangle 20"/>
          <p:cNvSpPr>
            <a:spLocks noChangeArrowheads="1"/>
          </p:cNvSpPr>
          <p:nvPr/>
        </p:nvSpPr>
        <p:spPr bwMode="auto">
          <a:xfrm>
            <a:off x="255588" y="2060575"/>
            <a:ext cx="5345112" cy="6588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232400" y="1873250"/>
            <a:ext cx="368300" cy="1841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324100" y="3225800"/>
            <a:ext cx="952500" cy="1539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 flipH="1">
            <a:off x="5130800" y="1763713"/>
            <a:ext cx="149225" cy="1508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527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3406775"/>
            <a:ext cx="3081337" cy="2706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타원 40"/>
          <p:cNvSpPr/>
          <p:nvPr/>
        </p:nvSpPr>
        <p:spPr>
          <a:xfrm flipH="1">
            <a:off x="2232025" y="31591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2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 조회조건을 활용하여 납품 가능한 상품정보를 조회 할 수 있습니다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조회 조건을 입력 후 납품 가능한 상품을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상품조회 후 상품명를 이용하여 공급사 상품정보를 열람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공급사상품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페이지의 상품설명은 다양한 편집기능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정보첨부 및 표 편집이 가능합니다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공급사상품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페이지에서 상품정보를 변경한 후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저장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클릭하면 고객사에 즉시 적용이 가능합니다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 매입단가는 공급사의 요청절차와 운영사의 승인절차에 의해 반영됩니다</a:t>
            </a:r>
            <a:r>
              <a:rPr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1530" name="Rectangle 20"/>
          <p:cNvSpPr>
            <a:spLocks noChangeArrowheads="1"/>
          </p:cNvSpPr>
          <p:nvPr/>
        </p:nvSpPr>
        <p:spPr bwMode="auto">
          <a:xfrm>
            <a:off x="3851275" y="5956300"/>
            <a:ext cx="263525" cy="1571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rot="19422611" flipH="1">
            <a:off x="3362325" y="3079750"/>
            <a:ext cx="250825" cy="6889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532" name="Rectangle 20"/>
          <p:cNvSpPr>
            <a:spLocks noChangeArrowheads="1"/>
          </p:cNvSpPr>
          <p:nvPr/>
        </p:nvSpPr>
        <p:spPr bwMode="auto">
          <a:xfrm>
            <a:off x="2992438" y="4937125"/>
            <a:ext cx="2681287" cy="8985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 flipH="1">
            <a:off x="2909888" y="486886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3711575" y="588645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" name="직사각형 4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2253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201738"/>
            <a:ext cx="5653088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691795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상품관리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–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상품상세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단가변경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단종요청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545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46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1046163" y="35829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1233488" y="35829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1443038" y="35671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1674813" y="35829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1884363" y="360203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2103438" y="35829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9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53" name="Rectangle 20"/>
          <p:cNvSpPr>
            <a:spLocks noChangeArrowheads="1"/>
          </p:cNvSpPr>
          <p:nvPr/>
        </p:nvSpPr>
        <p:spPr bwMode="auto">
          <a:xfrm>
            <a:off x="1722438" y="3094038"/>
            <a:ext cx="655637" cy="2095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2554" name="Rectangle 20"/>
          <p:cNvSpPr>
            <a:spLocks noChangeArrowheads="1"/>
          </p:cNvSpPr>
          <p:nvPr/>
        </p:nvSpPr>
        <p:spPr bwMode="auto">
          <a:xfrm>
            <a:off x="2378075" y="3094038"/>
            <a:ext cx="465138" cy="2095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 flipH="1">
            <a:off x="2322513" y="30083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납품 가능한 상품의 상품종료 및 단가변경을 요청 할 수 있는 화면입니다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공급사의 요청절차와 운영사의 승인절차에 의해 반영됩니다</a:t>
            </a:r>
            <a:r>
              <a:rPr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공급사상품의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단가변경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클릭하면  단가변경을 요청 할 수 있는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단가변경요청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팝업페이지가 디스플레이 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단가변경요청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팝업페이지에서 변경정보를 입력하고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클릭하면 단가변경 요청을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공급사상품의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단종요청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클릭하면  상품단종을 요청 할 수 있는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단종요청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팝업페이지가 디스플레이 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단종요청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팝업페이지에서 단종정보를 입력하고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클릭하면 상품단종 요청을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3544888"/>
            <a:ext cx="2646363" cy="1063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558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3567113"/>
            <a:ext cx="2849563" cy="97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59" name="Rectangle 20"/>
          <p:cNvSpPr>
            <a:spLocks noChangeArrowheads="1"/>
          </p:cNvSpPr>
          <p:nvPr/>
        </p:nvSpPr>
        <p:spPr bwMode="auto">
          <a:xfrm>
            <a:off x="317500" y="3794125"/>
            <a:ext cx="2525713" cy="5730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2560" name="Rectangle 20"/>
          <p:cNvSpPr>
            <a:spLocks noChangeArrowheads="1"/>
          </p:cNvSpPr>
          <p:nvPr/>
        </p:nvSpPr>
        <p:spPr bwMode="auto">
          <a:xfrm>
            <a:off x="3017838" y="3789363"/>
            <a:ext cx="2803525" cy="50323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35" name="오른쪽으로 구부러진 화살표 34"/>
          <p:cNvSpPr/>
          <p:nvPr/>
        </p:nvSpPr>
        <p:spPr>
          <a:xfrm rot="3267329">
            <a:off x="1108869" y="2724944"/>
            <a:ext cx="268287" cy="8921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 flipH="1">
            <a:off x="184150" y="346075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flipH="1">
            <a:off x="2933700" y="346233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오른쪽으로 구부러진 화살표 35"/>
          <p:cNvSpPr/>
          <p:nvPr/>
        </p:nvSpPr>
        <p:spPr>
          <a:xfrm rot="18863774" flipH="1">
            <a:off x="3039269" y="2864644"/>
            <a:ext cx="263525" cy="73183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1627188" y="30083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>
          <a:xfrm>
            <a:off x="498475" y="1620838"/>
            <a:ext cx="8229600" cy="4525962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pSp>
        <p:nvGrpSpPr>
          <p:cNvPr id="24581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582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70344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상품관리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신규상품등록요청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079500"/>
            <a:ext cx="530225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31800" y="2055813"/>
            <a:ext cx="5253038" cy="38211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flipH="1">
            <a:off x="361950" y="198913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98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납품하지 않는 상품에 대해 운영사에게 상품등록을 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 할 수 있습니다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상품명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매입단가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품목상세내역 및 필요에 따라 첨부파일을 첨부하여 공급사상품 등록을 요청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운영사의 승인절차에 의해 요청사항을 승인 및 반려를 통해 상품등록과 취소처리를 합니다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>
          <a:xfrm>
            <a:off x="498475" y="1620838"/>
            <a:ext cx="8229600" cy="4525962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6" name="직사각형 5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2560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244600"/>
            <a:ext cx="5608637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6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95114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상품관리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신규상품등록요청내역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19" name="Rectangle 20"/>
          <p:cNvSpPr>
            <a:spLocks noChangeArrowheads="1"/>
          </p:cNvSpPr>
          <p:nvPr/>
        </p:nvSpPr>
        <p:spPr bwMode="auto">
          <a:xfrm>
            <a:off x="268288" y="1519238"/>
            <a:ext cx="5626100" cy="396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277813" y="2085975"/>
            <a:ext cx="409575" cy="2111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5621" name="Rectangle 20"/>
          <p:cNvSpPr>
            <a:spLocks noChangeArrowheads="1"/>
          </p:cNvSpPr>
          <p:nvPr/>
        </p:nvSpPr>
        <p:spPr bwMode="auto">
          <a:xfrm>
            <a:off x="5472113" y="1300163"/>
            <a:ext cx="412750" cy="2000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 flipH="1">
            <a:off x="5370513" y="121285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207963" y="20177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24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kumimoji="0" lang="ko-KR" altLang="en-US" sz="14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요청한 공급사상품등록 요청정보와 처리상태를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조회 조건을 입력 후 공급사상품등록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요청정보를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요청조회 후 상품등록요청을 이용하여 공급사상품등록 요청정보를 열람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공급사상품등록 요청정보는 처리상태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때만 수정이 가능합니다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오른쪽으로 구부러진 화살표 20"/>
          <p:cNvSpPr/>
          <p:nvPr/>
        </p:nvSpPr>
        <p:spPr>
          <a:xfrm rot="18998074" flipH="1">
            <a:off x="882650" y="1851025"/>
            <a:ext cx="249238" cy="68738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627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557463"/>
            <a:ext cx="3798888" cy="3590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6" name="직사각형 5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23556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304925"/>
            <a:ext cx="5745163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558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98094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4-3.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 변경 요청 조회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71" name="Rectangle 20"/>
          <p:cNvSpPr>
            <a:spLocks noChangeArrowheads="1"/>
          </p:cNvSpPr>
          <p:nvPr/>
        </p:nvSpPr>
        <p:spPr bwMode="auto">
          <a:xfrm>
            <a:off x="184150" y="2208213"/>
            <a:ext cx="5667375" cy="4730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225425" y="3065463"/>
            <a:ext cx="1393825" cy="2884487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3573" name="Rectangle 20"/>
          <p:cNvSpPr>
            <a:spLocks noChangeArrowheads="1"/>
          </p:cNvSpPr>
          <p:nvPr/>
        </p:nvSpPr>
        <p:spPr bwMode="auto">
          <a:xfrm>
            <a:off x="5437188" y="2019300"/>
            <a:ext cx="422275" cy="1889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 flipH="1">
            <a:off x="5367338" y="19446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 flipH="1">
            <a:off x="155575" y="29972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76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요청한 상품종료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단가변경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요청정보와 처리상태를 확인 할 수 있습니다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조회 조건을 입력 후 상품종료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단가변경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요청정보를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요청조회 후 상품명과 상품코드를 이용하여 공급사 상품정보를 열람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1945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412875"/>
            <a:ext cx="5583237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86610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4-4.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입찰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2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473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74" name="Rectangle 20"/>
          <p:cNvSpPr>
            <a:spLocks noChangeArrowheads="1"/>
          </p:cNvSpPr>
          <p:nvPr/>
        </p:nvSpPr>
        <p:spPr bwMode="auto">
          <a:xfrm>
            <a:off x="333375" y="2257425"/>
            <a:ext cx="5508625" cy="4984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19475" name="Rectangle 20"/>
          <p:cNvSpPr>
            <a:spLocks noChangeArrowheads="1"/>
          </p:cNvSpPr>
          <p:nvPr/>
        </p:nvSpPr>
        <p:spPr bwMode="auto">
          <a:xfrm>
            <a:off x="5461000" y="2106613"/>
            <a:ext cx="381000" cy="1508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395288" y="3176588"/>
            <a:ext cx="288925" cy="12604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 flipH="1">
            <a:off x="223838" y="21812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 flipH="1">
            <a:off x="5330825" y="1989138"/>
            <a:ext cx="177800" cy="1857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47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공고된 입찰정보에 대한 투찰 및 입찰상태를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다양한 조회 조건을 입력 후 입찰을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입찰 대상이 되는 공급사별로 입찰정보 조회가 가능합니다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입찰조회 후 입찰번호를 이용하여 입찰정보를 열람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맑은 고딕" panose="020B0503020000020004" pitchFamily="50" charset="-127"/>
              <a:buAutoNum type="arabicPeriod"/>
            </a:pP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입찰생성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투찰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)’ 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페이지에서 투찰 상품정보를 입력한 후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‘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상품투찰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클릭하여 투찰 할 수 있습니다</a:t>
            </a:r>
            <a:r>
              <a:rPr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투찰 상품정보는 입찰마감 전까지 수정이 가능하고 입찰마감 후에는 수정이 불가능합니다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480" name="Rectangle 20"/>
          <p:cNvSpPr>
            <a:spLocks noChangeArrowheads="1"/>
          </p:cNvSpPr>
          <p:nvPr/>
        </p:nvSpPr>
        <p:spPr bwMode="auto">
          <a:xfrm>
            <a:off x="3225800" y="5938838"/>
            <a:ext cx="319088" cy="1000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097213"/>
            <a:ext cx="2819400" cy="30654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2" name="오른쪽으로 구부러진 화살표 21"/>
          <p:cNvSpPr/>
          <p:nvPr/>
        </p:nvSpPr>
        <p:spPr>
          <a:xfrm rot="18416597" flipH="1">
            <a:off x="874713" y="3060700"/>
            <a:ext cx="249238" cy="68738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1073150" y="30067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>
          <a:xfrm>
            <a:off x="498475" y="1620838"/>
            <a:ext cx="8229600" cy="4525962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6" name="직사각형 5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pSp>
        <p:nvGrpSpPr>
          <p:cNvPr id="26629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6630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263650"/>
            <a:ext cx="5703888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사용자관리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44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해당 공급사의 사용자를 열람 및 추가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삭제 등을 수행 할 수 있는 페이지 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공급사의 사용자를 조회합니다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사용자의 이메일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/SMS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수신 옵션을 설정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업무에 따라 옵션으로 수신 여부를 선택 할 수 있습니다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해당사용자의 변경된 정보를 저장합니다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ko-KR" altLang="en-US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316288" y="2814638"/>
            <a:ext cx="1038225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5453063" y="1963738"/>
            <a:ext cx="398462" cy="1698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41" name="타원 40"/>
          <p:cNvSpPr/>
          <p:nvPr/>
        </p:nvSpPr>
        <p:spPr>
          <a:xfrm flipH="1">
            <a:off x="5326063" y="1825625"/>
            <a:ext cx="165100" cy="1746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664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2592388"/>
            <a:ext cx="3386137" cy="344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오른쪽으로 구부러진 화살표 25"/>
          <p:cNvSpPr/>
          <p:nvPr/>
        </p:nvSpPr>
        <p:spPr>
          <a:xfrm rot="15941561" flipH="1">
            <a:off x="946944" y="2012157"/>
            <a:ext cx="336550" cy="7667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650" name="Rectangle 20"/>
          <p:cNvSpPr>
            <a:spLocks noChangeArrowheads="1"/>
          </p:cNvSpPr>
          <p:nvPr/>
        </p:nvSpPr>
        <p:spPr bwMode="auto">
          <a:xfrm>
            <a:off x="301625" y="2695575"/>
            <a:ext cx="598488" cy="9493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6651" name="Rectangle 20"/>
          <p:cNvSpPr>
            <a:spLocks noChangeArrowheads="1"/>
          </p:cNvSpPr>
          <p:nvPr/>
        </p:nvSpPr>
        <p:spPr bwMode="auto">
          <a:xfrm>
            <a:off x="1303338" y="4384675"/>
            <a:ext cx="3484562" cy="10604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6652" name="Rectangle 20"/>
          <p:cNvSpPr>
            <a:spLocks noChangeArrowheads="1"/>
          </p:cNvSpPr>
          <p:nvPr/>
        </p:nvSpPr>
        <p:spPr bwMode="auto">
          <a:xfrm>
            <a:off x="2678113" y="5799138"/>
            <a:ext cx="381000" cy="2333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42" name="타원 41"/>
          <p:cNvSpPr/>
          <p:nvPr/>
        </p:nvSpPr>
        <p:spPr>
          <a:xfrm flipH="1">
            <a:off x="1187450" y="4278313"/>
            <a:ext cx="13335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 flipH="1">
            <a:off x="2544763" y="5700713"/>
            <a:ext cx="13335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매뉴트리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77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78" name="모서리가 둥근 직사각형 15"/>
          <p:cNvSpPr>
            <a:spLocks noChangeArrowheads="1"/>
          </p:cNvSpPr>
          <p:nvPr/>
        </p:nvSpPr>
        <p:spPr bwMode="auto">
          <a:xfrm>
            <a:off x="534988" y="1177925"/>
            <a:ext cx="1071562" cy="312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u="sng">
                <a:ea typeface="맑은 고딕" panose="020B0503020000020004" pitchFamily="50" charset="-127"/>
              </a:rPr>
              <a:t>1. </a:t>
            </a:r>
            <a:r>
              <a:rPr lang="ko-KR" altLang="en-US" sz="1200" u="sng">
                <a:ea typeface="맑은 고딕" panose="020B0503020000020004" pitchFamily="50" charset="-127"/>
              </a:rPr>
              <a:t>주문</a:t>
            </a:r>
            <a:r>
              <a:rPr lang="en-US" altLang="ko-KR" sz="1200" u="sng">
                <a:ea typeface="맑은 고딕" panose="020B0503020000020004" pitchFamily="50" charset="-127"/>
              </a:rPr>
              <a:t>/</a:t>
            </a:r>
            <a:r>
              <a:rPr lang="ko-KR" altLang="en-US" sz="1200" u="sng">
                <a:ea typeface="맑은 고딕" panose="020B0503020000020004" pitchFamily="50" charset="-127"/>
              </a:rPr>
              <a:t>배송</a:t>
            </a:r>
            <a:r>
              <a:rPr lang="en-US" altLang="ko-KR" sz="1200" u="sng">
                <a:ea typeface="맑은 고딕" panose="020B0503020000020004" pitchFamily="50" charset="-127"/>
              </a:rPr>
              <a:t>	</a:t>
            </a:r>
            <a:endParaRPr lang="ko-KR" altLang="en-US" sz="1200" b="1" u="sng">
              <a:ea typeface="맑은 고딕" panose="020B0503020000020004" pitchFamily="50" charset="-127"/>
            </a:endParaRPr>
          </a:p>
        </p:txBody>
      </p:sp>
      <p:sp>
        <p:nvSpPr>
          <p:cNvPr id="11279" name="모서리가 둥근 직사각형 16"/>
          <p:cNvSpPr>
            <a:spLocks noChangeArrowheads="1"/>
          </p:cNvSpPr>
          <p:nvPr/>
        </p:nvSpPr>
        <p:spPr bwMode="auto">
          <a:xfrm>
            <a:off x="2276475" y="1173163"/>
            <a:ext cx="1069975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u="sng">
                <a:ea typeface="맑은 고딕" panose="020B0503020000020004" pitchFamily="50" charset="-127"/>
              </a:rPr>
              <a:t>2. </a:t>
            </a:r>
            <a:r>
              <a:rPr lang="ko-KR" altLang="en-US" sz="1200" u="sng">
                <a:ea typeface="맑은 고딕" panose="020B0503020000020004" pitchFamily="50" charset="-127"/>
              </a:rPr>
              <a:t>인수</a:t>
            </a:r>
            <a:r>
              <a:rPr lang="en-US" altLang="ko-KR" sz="1200" u="sng">
                <a:ea typeface="맑은 고딕" panose="020B0503020000020004" pitchFamily="50" charset="-127"/>
              </a:rPr>
              <a:t>/</a:t>
            </a:r>
            <a:r>
              <a:rPr lang="ko-KR" altLang="en-US" sz="1200" u="sng">
                <a:ea typeface="맑은 고딕" panose="020B0503020000020004" pitchFamily="50" charset="-127"/>
              </a:rPr>
              <a:t>반품</a:t>
            </a:r>
            <a:endParaRPr lang="ko-KR" altLang="en-US" sz="1200" b="1" u="sng"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054225" y="1538288"/>
            <a:ext cx="1514475" cy="660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2-1.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주문인수대기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2054225" y="2257425"/>
            <a:ext cx="1514475" cy="4746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2-2. </a:t>
            </a: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반품신청</a:t>
            </a: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현황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2054225" y="2786063"/>
            <a:ext cx="1514475" cy="44926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2-3. </a:t>
            </a: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인수이력</a:t>
            </a: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조회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1283" name="모서리가 둥근 직사각형 21"/>
          <p:cNvSpPr>
            <a:spLocks noChangeArrowheads="1"/>
          </p:cNvSpPr>
          <p:nvPr/>
        </p:nvSpPr>
        <p:spPr bwMode="auto">
          <a:xfrm>
            <a:off x="3983038" y="1173163"/>
            <a:ext cx="1071562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b="1" u="sng">
                <a:ea typeface="맑은 고딕" panose="020B0503020000020004" pitchFamily="50" charset="-127"/>
              </a:rPr>
              <a:t>3. </a:t>
            </a:r>
            <a:r>
              <a:rPr lang="ko-KR" altLang="en-US" sz="1200" u="sng">
                <a:ea typeface="맑은 고딕" panose="020B0503020000020004" pitchFamily="50" charset="-127"/>
              </a:rPr>
              <a:t>정산관리</a:t>
            </a:r>
            <a:endParaRPr lang="ko-KR" altLang="en-US" sz="1200" b="1" u="sng"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3744913" y="1538288"/>
            <a:ext cx="1547812" cy="7191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3-1.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세금계산서 확인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3751263" y="2327275"/>
            <a:ext cx="1541462" cy="8524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3-2.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채권관리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1286" name="모서리가 둥근 직사각형 27"/>
          <p:cNvSpPr>
            <a:spLocks noChangeArrowheads="1"/>
          </p:cNvSpPr>
          <p:nvPr/>
        </p:nvSpPr>
        <p:spPr bwMode="auto">
          <a:xfrm>
            <a:off x="5732463" y="1173163"/>
            <a:ext cx="1071562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u="sng">
                <a:ea typeface="맑은 고딕" panose="020B0503020000020004" pitchFamily="50" charset="-127"/>
              </a:rPr>
              <a:t>4. </a:t>
            </a:r>
            <a:r>
              <a:rPr lang="ko-KR" altLang="en-US" sz="1200" u="sng">
                <a:ea typeface="맑은 고딕" panose="020B0503020000020004" pitchFamily="50" charset="-127"/>
              </a:rPr>
              <a:t>상품관리</a:t>
            </a:r>
            <a:endParaRPr lang="ko-KR" altLang="en-US" sz="1200" b="1" u="sng">
              <a:ea typeface="맑은 고딕" panose="020B0503020000020004" pitchFamily="50" charset="-127"/>
            </a:endParaRPr>
          </a:p>
        </p:txBody>
      </p:sp>
      <p:sp>
        <p:nvSpPr>
          <p:cNvPr id="11287" name="모서리가 둥근 직사각형 28"/>
          <p:cNvSpPr>
            <a:spLocks noChangeArrowheads="1"/>
          </p:cNvSpPr>
          <p:nvPr/>
        </p:nvSpPr>
        <p:spPr bwMode="auto">
          <a:xfrm>
            <a:off x="534988" y="4421188"/>
            <a:ext cx="1071562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u="sng">
                <a:ea typeface="맑은 고딕" panose="020B0503020000020004" pitchFamily="50" charset="-127"/>
              </a:rPr>
              <a:t>5. </a:t>
            </a:r>
            <a:r>
              <a:rPr lang="ko-KR" altLang="en-US" sz="1200" u="sng">
                <a:ea typeface="맑은 고딕" panose="020B0503020000020004" pitchFamily="50" charset="-127"/>
              </a:rPr>
              <a:t>주문</a:t>
            </a:r>
            <a:r>
              <a:rPr lang="ko-KR" altLang="en-US" sz="1200" b="1" u="sng"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77813" y="4786313"/>
            <a:ext cx="1514475" cy="795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1-7.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통합물류센터</a:t>
            </a:r>
          </a:p>
          <a:p>
            <a:pPr eaLnBrk="1" latinLnBrk="1" hangingPunct="1">
              <a:defRPr/>
            </a:pP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277813" y="1538288"/>
            <a:ext cx="1576387" cy="660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1-1.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주문접수</a:t>
            </a: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277813" y="2279650"/>
            <a:ext cx="1576387" cy="4730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1-2.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배송처리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277813" y="2806700"/>
            <a:ext cx="1576387" cy="4508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1-3.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주문이력조회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277813" y="3316288"/>
            <a:ext cx="1576387" cy="35242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1-4.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주문 진척도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277813" y="3752850"/>
            <a:ext cx="1576387" cy="47307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1-5. </a:t>
            </a: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주문내역서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 출력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1294" name="모서리가 둥근 직사각형 42"/>
          <p:cNvSpPr>
            <a:spLocks noChangeArrowheads="1"/>
          </p:cNvSpPr>
          <p:nvPr/>
        </p:nvSpPr>
        <p:spPr bwMode="auto">
          <a:xfrm>
            <a:off x="277813" y="4281488"/>
            <a:ext cx="1514475" cy="449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100">
                <a:ea typeface="맑은 고딕" panose="020B0503020000020004" pitchFamily="50" charset="-127"/>
              </a:rPr>
              <a:t>1-6. </a:t>
            </a:r>
            <a:r>
              <a:rPr lang="ko-KR" altLang="en-US" sz="1100">
                <a:ea typeface="맑은 고딕" panose="020B0503020000020004" pitchFamily="50" charset="-127"/>
              </a:rPr>
              <a:t>역주문</a:t>
            </a:r>
            <a:endParaRPr lang="en-US" altLang="ko-KR" sz="1100" b="1">
              <a:ea typeface="맑은 고딕" panose="020B0503020000020004" pitchFamily="50" charset="-127"/>
            </a:endParaRPr>
          </a:p>
          <a:p>
            <a:endParaRPr lang="en-US" altLang="ko-KR" sz="900"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454650" y="1541463"/>
            <a:ext cx="1593850" cy="4143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4-1.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상품관리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5448300" y="2043113"/>
            <a:ext cx="1597025" cy="3889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4-2.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재고관리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449888" y="3609975"/>
            <a:ext cx="1587500" cy="4333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4-5</a:t>
            </a:r>
            <a:r>
              <a:rPr lang="en-US" altLang="ko-KR" sz="1100">
                <a:latin typeface="+mn-lt"/>
                <a:ea typeface="맑은 고딕" panose="020B0503020000020004" pitchFamily="50" charset="-127"/>
              </a:rPr>
              <a:t>.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자재혁신제안</a:t>
            </a:r>
            <a:r>
              <a:rPr lang="en-US" altLang="ko-KR" sz="1100" smtClean="0">
                <a:latin typeface="+mn-lt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상시</a:t>
            </a:r>
            <a:r>
              <a:rPr lang="en-US" altLang="ko-KR" sz="1100" smtClean="0">
                <a:latin typeface="+mn-lt"/>
                <a:ea typeface="맑은 고딕" panose="020B0503020000020004" pitchFamily="50" charset="-127"/>
              </a:rPr>
              <a:t>)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454650" y="4124325"/>
            <a:ext cx="1587500" cy="4333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4-6</a:t>
            </a:r>
            <a:r>
              <a:rPr lang="en-US" altLang="ko-KR" sz="1100">
                <a:latin typeface="+mn-lt"/>
                <a:ea typeface="맑은 고딕" panose="020B0503020000020004" pitchFamily="50" charset="-127"/>
              </a:rPr>
              <a:t>.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자재혁신제안</a:t>
            </a:r>
            <a:r>
              <a:rPr lang="en-US" altLang="ko-KR" sz="1100"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공고</a:t>
            </a: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1300" name="모서리가 둥근 직사각형 49"/>
          <p:cNvSpPr>
            <a:spLocks noChangeArrowheads="1"/>
          </p:cNvSpPr>
          <p:nvPr/>
        </p:nvSpPr>
        <p:spPr bwMode="auto">
          <a:xfrm>
            <a:off x="7461250" y="1169988"/>
            <a:ext cx="1071563" cy="3143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200" u="sng">
                <a:ea typeface="맑은 고딕" panose="020B0503020000020004" pitchFamily="50" charset="-127"/>
              </a:rPr>
              <a:t>5. </a:t>
            </a:r>
            <a:r>
              <a:rPr lang="ko-KR" altLang="en-US" sz="1200" u="sng">
                <a:ea typeface="맑은 고딕" panose="020B0503020000020004" pitchFamily="50" charset="-127"/>
              </a:rPr>
              <a:t>고객센터</a:t>
            </a:r>
            <a:endParaRPr lang="ko-KR" altLang="en-US" sz="1200" b="1" u="sng">
              <a:ea typeface="맑은 고딕" panose="020B0503020000020004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 bwMode="auto">
          <a:xfrm>
            <a:off x="5435600" y="2590800"/>
            <a:ext cx="1587500" cy="4333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4-3. </a:t>
            </a: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상품변경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요청조회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7246938" y="1544638"/>
            <a:ext cx="1581150" cy="4460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5.1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공지사항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7240588" y="2062163"/>
            <a:ext cx="1581150" cy="4460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>
                <a:latin typeface="+mn-lt"/>
                <a:ea typeface="맑은 고딕" panose="020B0503020000020004" pitchFamily="50" charset="-127"/>
              </a:rPr>
              <a:t>5.2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고객의소리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7240588" y="2590800"/>
            <a:ext cx="1581150" cy="446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5.3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자유게시판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235825" y="3140075"/>
            <a:ext cx="1581150" cy="446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5.4 </a:t>
            </a:r>
            <a:r>
              <a:rPr lang="ko-KR" altLang="en-US" sz="1100" err="1">
                <a:latin typeface="+mn-lt"/>
                <a:ea typeface="맑은 고딕" panose="020B0503020000020004" pitchFamily="50" charset="-127"/>
              </a:rPr>
              <a:t>지정자재</a:t>
            </a:r>
            <a:r>
              <a:rPr lang="ko-KR" altLang="en-US" sz="1100">
                <a:latin typeface="+mn-lt"/>
                <a:ea typeface="맑은 고딕" panose="020B0503020000020004" pitchFamily="50" charset="-127"/>
              </a:rPr>
              <a:t>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단가</a:t>
            </a:r>
            <a:endParaRPr lang="en-US" altLang="ko-KR" sz="1100" dirty="0">
              <a:latin typeface="+mn-lt"/>
              <a:ea typeface="맑은 고딕" panose="020B0503020000020004" pitchFamily="50" charset="-127"/>
            </a:endParaRPr>
          </a:p>
          <a:p>
            <a:pPr eaLnBrk="1" latinLnBrk="1" hangingPunct="1">
              <a:defRPr/>
            </a:pP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계약서관리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7235825" y="3648075"/>
            <a:ext cx="1581150" cy="4460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5.5 </a:t>
            </a:r>
            <a:r>
              <a:rPr lang="ko-KR" altLang="en-US" sz="1100" dirty="0">
                <a:latin typeface="+mn-lt"/>
                <a:ea typeface="맑은 고딕" panose="020B0503020000020004" pitchFamily="50" charset="-127"/>
              </a:rPr>
              <a:t>시스템 장애</a:t>
            </a: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/</a:t>
            </a:r>
          </a:p>
          <a:p>
            <a:pPr eaLnBrk="1" latinLnBrk="1" hangingPunct="1">
              <a:defRPr/>
            </a:pPr>
            <a:r>
              <a:rPr lang="ko-KR" altLang="en-US" sz="1100" dirty="0" err="1">
                <a:latin typeface="+mn-lt"/>
                <a:ea typeface="맑은 고딕" panose="020B0503020000020004" pitchFamily="50" charset="-127"/>
              </a:rPr>
              <a:t>개선요청</a:t>
            </a:r>
            <a:endParaRPr lang="ko-KR" altLang="en-US" sz="900" dirty="0"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5448300" y="3109913"/>
            <a:ext cx="1587500" cy="4318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1" latinLnBrk="1" hangingPunct="1">
              <a:defRPr/>
            </a:pPr>
            <a:r>
              <a:rPr lang="en-US" altLang="ko-KR" sz="1100" dirty="0">
                <a:latin typeface="+mn-lt"/>
                <a:ea typeface="맑은 고딕" panose="020B0503020000020004" pitchFamily="50" charset="-127"/>
              </a:rPr>
              <a:t>4-4</a:t>
            </a:r>
            <a:r>
              <a:rPr lang="en-US" altLang="ko-KR" sz="1100">
                <a:latin typeface="+mn-lt"/>
                <a:ea typeface="맑은 고딕" panose="020B0503020000020004" pitchFamily="50" charset="-127"/>
              </a:rPr>
              <a:t>. </a:t>
            </a:r>
            <a:r>
              <a:rPr lang="ko-KR" altLang="en-US" sz="1100" smtClean="0">
                <a:latin typeface="+mn-lt"/>
                <a:ea typeface="맑은 고딕" panose="020B0503020000020004" pitchFamily="50" charset="-127"/>
              </a:rPr>
              <a:t>입찰</a:t>
            </a:r>
            <a:endParaRPr lang="en-US" altLang="ko-KR" sz="900" dirty="0">
              <a:latin typeface="+mn-lt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84287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주문접수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327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28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고객사에서 발주의뢰를 한 주문 정보를 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발주접수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 처리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발주거부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 처리를 할 수 있습니다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90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조회된 고객사의 발주의뢰 주문정보 중 발주접수를 진행 할 주문정보의 좌측에 있는 체크박스를 클릭하여 선택 후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발주접수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클릭하여 발주접수 처리를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발주접수와 마찬가지로 발주거부를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진행 할 주문의 좌측에 있는 체크박스를 클릭하여 선택 후 발주거부를 클릭하여 발주거부를 진행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발주거부 시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사유를 입력을 하고 처리를 완료하게 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30" name="Rectangle 21"/>
          <p:cNvSpPr>
            <a:spLocks noChangeArrowheads="1"/>
          </p:cNvSpPr>
          <p:nvPr/>
        </p:nvSpPr>
        <p:spPr bwMode="auto">
          <a:xfrm>
            <a:off x="3851275" y="2603500"/>
            <a:ext cx="10795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pic>
        <p:nvPicPr>
          <p:cNvPr id="13331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31888"/>
            <a:ext cx="54991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2" name="Rectangle 21"/>
          <p:cNvSpPr>
            <a:spLocks noChangeArrowheads="1"/>
          </p:cNvSpPr>
          <p:nvPr/>
        </p:nvSpPr>
        <p:spPr bwMode="auto">
          <a:xfrm>
            <a:off x="3851275" y="2413000"/>
            <a:ext cx="10795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49" name="직사각형 48"/>
          <p:cNvSpPr/>
          <p:nvPr/>
        </p:nvSpPr>
        <p:spPr>
          <a:xfrm>
            <a:off x="4511675" y="2541588"/>
            <a:ext cx="382588" cy="1381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33363" y="3460750"/>
            <a:ext cx="138112" cy="112713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33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4004" r="-771" b="-1527"/>
          <a:stretch>
            <a:fillRect/>
          </a:stretch>
        </p:blipFill>
        <p:spPr bwMode="auto">
          <a:xfrm>
            <a:off x="3027363" y="4144963"/>
            <a:ext cx="2727325" cy="157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930775" y="2541588"/>
            <a:ext cx="382588" cy="1381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2" name="타원 51"/>
          <p:cNvSpPr/>
          <p:nvPr/>
        </p:nvSpPr>
        <p:spPr>
          <a:xfrm flipH="1">
            <a:off x="5035550" y="2447925"/>
            <a:ext cx="141288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 flipH="1">
            <a:off x="168275" y="3386138"/>
            <a:ext cx="1270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타원 53"/>
          <p:cNvSpPr/>
          <p:nvPr/>
        </p:nvSpPr>
        <p:spPr>
          <a:xfrm flipH="1">
            <a:off x="4586288" y="24479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 flipH="1">
            <a:off x="2987675" y="4078288"/>
            <a:ext cx="141288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오른쪽으로 구부러진 화살표 24"/>
          <p:cNvSpPr/>
          <p:nvPr/>
        </p:nvSpPr>
        <p:spPr>
          <a:xfrm flipH="1">
            <a:off x="5319713" y="2549525"/>
            <a:ext cx="468312" cy="16097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5352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배송처리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351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52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발주접수 처리가 완료된 주문정보를 대상으로 출하처리 및 인수증출력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발주의뢰 상태로 변경을 진행 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발주접수가 완료된 주문정보들 중 출하처리를 진행 할 주문의 좌측에 있는 체크박스를 클릭하여 선택 후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배송처리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버튼을 클릭하여 출하 처리를 진행 할 수 있으며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정상적으로 완료 시 인수증이 출력됩니다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인수이력 조회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출력 페이지에서 해당 인수증을 다시 출력 할 수 있습니다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출하처리와 마찬가지로 데이터를 선택 후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발주의뢰상태로 변경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클릭하여 발주의뢰상태로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재고가 없거나 부득이한 경우만 처리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발주의뢰 상태로 변경 시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변경사유를 입력하고 발주의뢰 상태로 처리를 완료하게 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발주접수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메뉴에서 해당 데이터 확인가능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54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376363"/>
            <a:ext cx="5691188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3851275" y="2413000"/>
            <a:ext cx="10795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" name="직사각형 15"/>
          <p:cNvSpPr/>
          <p:nvPr/>
        </p:nvSpPr>
        <p:spPr>
          <a:xfrm>
            <a:off x="4572000" y="2813050"/>
            <a:ext cx="354013" cy="11112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4648200" y="2693988"/>
            <a:ext cx="141288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7813" y="3517900"/>
            <a:ext cx="142875" cy="138113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67175" y="2806700"/>
            <a:ext cx="460375" cy="11747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타원 22"/>
          <p:cNvSpPr/>
          <p:nvPr/>
        </p:nvSpPr>
        <p:spPr>
          <a:xfrm flipH="1">
            <a:off x="4089400" y="270986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 flipH="1">
            <a:off x="184150" y="34290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26013" y="2813050"/>
            <a:ext cx="438150" cy="11112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타원 29"/>
          <p:cNvSpPr/>
          <p:nvPr/>
        </p:nvSpPr>
        <p:spPr>
          <a:xfrm flipH="1">
            <a:off x="5086350" y="2693988"/>
            <a:ext cx="141288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pic>
        <p:nvPicPr>
          <p:cNvPr id="14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4030663"/>
            <a:ext cx="1963737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/>
          <p:cNvSpPr/>
          <p:nvPr/>
        </p:nvSpPr>
        <p:spPr>
          <a:xfrm flipH="1">
            <a:off x="2270125" y="3941763"/>
            <a:ext cx="141288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</a:p>
        </p:txBody>
      </p:sp>
      <p:pic>
        <p:nvPicPr>
          <p:cNvPr id="1436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38" y="4076700"/>
            <a:ext cx="3016250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타원 32"/>
          <p:cNvSpPr/>
          <p:nvPr/>
        </p:nvSpPr>
        <p:spPr>
          <a:xfrm flipH="1">
            <a:off x="5440363" y="4016375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694117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1-6.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역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(1/3)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375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76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77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공급사에서 고객사를 대신하여 주문을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생성합니다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고객사와 협의 하에 사용해야 합니다</a:t>
            </a:r>
            <a:r>
              <a:rPr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고객사 선택을 위한 고객사 조회 팝업을 활성화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할 고객사를 선택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선택된 고객사에 해당하는 주문자를 선택합니다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78" name="Picture 32"/>
          <p:cNvSpPr>
            <a:spLocks noChangeAspect="1" noChangeArrowheads="1"/>
          </p:cNvSpPr>
          <p:nvPr/>
        </p:nvSpPr>
        <p:spPr bwMode="auto">
          <a:xfrm>
            <a:off x="161925" y="1265238"/>
            <a:ext cx="5634038" cy="32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sp>
        <p:nvSpPr>
          <p:cNvPr id="15379" name="Picture 45"/>
          <p:cNvSpPr>
            <a:spLocks noChangeAspect="1" noChangeArrowheads="1"/>
          </p:cNvSpPr>
          <p:nvPr/>
        </p:nvSpPr>
        <p:spPr bwMode="auto">
          <a:xfrm>
            <a:off x="2189163" y="2200275"/>
            <a:ext cx="1995487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ea typeface="굴림" panose="020B0600000101010101" pitchFamily="50" charset="-127"/>
            </a:endParaRPr>
          </a:p>
        </p:txBody>
      </p:sp>
      <p:pic>
        <p:nvPicPr>
          <p:cNvPr id="15380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263650"/>
            <a:ext cx="5634037" cy="320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851275" y="2632075"/>
            <a:ext cx="10795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5382" name="Rectangle 20"/>
          <p:cNvSpPr>
            <a:spLocks noChangeArrowheads="1"/>
          </p:cNvSpPr>
          <p:nvPr/>
        </p:nvSpPr>
        <p:spPr bwMode="auto">
          <a:xfrm>
            <a:off x="2082800" y="1695450"/>
            <a:ext cx="1765300" cy="1301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5383" name="Rectangle 20"/>
          <p:cNvSpPr>
            <a:spLocks noChangeArrowheads="1"/>
          </p:cNvSpPr>
          <p:nvPr/>
        </p:nvSpPr>
        <p:spPr bwMode="auto">
          <a:xfrm>
            <a:off x="4806950" y="1695450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8" name="타원 27"/>
          <p:cNvSpPr/>
          <p:nvPr/>
        </p:nvSpPr>
        <p:spPr>
          <a:xfrm flipH="1">
            <a:off x="1993900" y="16256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 flipH="1">
            <a:off x="4699000" y="159226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5386" name="Picture 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2616200"/>
            <a:ext cx="1995487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타원 28"/>
          <p:cNvSpPr/>
          <p:nvPr/>
        </p:nvSpPr>
        <p:spPr>
          <a:xfrm flipH="1">
            <a:off x="2895600" y="257016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오른쪽으로 구부러진 화살표 18"/>
          <p:cNvSpPr/>
          <p:nvPr/>
        </p:nvSpPr>
        <p:spPr>
          <a:xfrm rot="20815667" flipH="1">
            <a:off x="3948113" y="1717675"/>
            <a:ext cx="250825" cy="10699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389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196975"/>
            <a:ext cx="564038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3114675"/>
            <a:ext cx="2674937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91" name="Rectangle 20"/>
          <p:cNvSpPr>
            <a:spLocks noChangeArrowheads="1"/>
          </p:cNvSpPr>
          <p:nvPr/>
        </p:nvSpPr>
        <p:spPr bwMode="auto">
          <a:xfrm>
            <a:off x="847725" y="2084388"/>
            <a:ext cx="1765300" cy="1301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5392" name="Rectangle 20"/>
          <p:cNvSpPr>
            <a:spLocks noChangeArrowheads="1"/>
          </p:cNvSpPr>
          <p:nvPr/>
        </p:nvSpPr>
        <p:spPr bwMode="auto">
          <a:xfrm>
            <a:off x="3571875" y="2084388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5" name="타원 24"/>
          <p:cNvSpPr/>
          <p:nvPr/>
        </p:nvSpPr>
        <p:spPr>
          <a:xfrm flipH="1">
            <a:off x="758825" y="201453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 flipH="1">
            <a:off x="3463925" y="19812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오른쪽으로 구부러진 화살표 30"/>
          <p:cNvSpPr/>
          <p:nvPr/>
        </p:nvSpPr>
        <p:spPr>
          <a:xfrm rot="20815667" flipH="1">
            <a:off x="2713038" y="2106613"/>
            <a:ext cx="250825" cy="10699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1582738" y="3057525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1-6.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역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(2/3)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399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40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01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역 주문 시 상품을 선택 합니다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상품검색 버튼을 이용하여 상품을 조회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조회된 상품 중 주문할 상품을 체크합니다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 후 선택버튼을 이용하여 장바구니에 상품을 등록합니다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40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262063"/>
            <a:ext cx="5634037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4711700" y="2020888"/>
            <a:ext cx="298450" cy="1317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1781175" y="2676525"/>
            <a:ext cx="161925" cy="4667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3057525" y="3905250"/>
            <a:ext cx="333375" cy="1333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" name="타원 15"/>
          <p:cNvSpPr/>
          <p:nvPr/>
        </p:nvSpPr>
        <p:spPr>
          <a:xfrm flipH="1">
            <a:off x="4641850" y="195103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 flipH="1">
            <a:off x="1692275" y="2608263"/>
            <a:ext cx="139700" cy="136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2987675" y="3836988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6409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2063"/>
            <a:ext cx="5603875" cy="439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0" name="Rectangle 20"/>
          <p:cNvSpPr>
            <a:spLocks noChangeArrowheads="1"/>
          </p:cNvSpPr>
          <p:nvPr/>
        </p:nvSpPr>
        <p:spPr bwMode="auto">
          <a:xfrm>
            <a:off x="5140325" y="1749425"/>
            <a:ext cx="584200" cy="27146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411" name="Rectangle 20"/>
          <p:cNvSpPr>
            <a:spLocks noChangeArrowheads="1"/>
          </p:cNvSpPr>
          <p:nvPr/>
        </p:nvSpPr>
        <p:spPr bwMode="auto">
          <a:xfrm>
            <a:off x="4318000" y="3646488"/>
            <a:ext cx="887413" cy="2587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2" name="타원 21"/>
          <p:cNvSpPr/>
          <p:nvPr/>
        </p:nvSpPr>
        <p:spPr>
          <a:xfrm flipH="1">
            <a:off x="5065713" y="170815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4211638" y="3633788"/>
            <a:ext cx="139700" cy="136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1-6.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역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(3/3)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423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24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배송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425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역 주문 시 상품정보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수량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납기희망일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수정 합니다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 할 상품을 선택합니다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주문수량을 수정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납기희망일을 수정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삭제버튼을 이용하여 선택된 장바구니에 담긴 상품을 삭제합니다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742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208088"/>
            <a:ext cx="54229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7" name="Rectangle 20"/>
          <p:cNvSpPr>
            <a:spLocks noChangeArrowheads="1"/>
          </p:cNvSpPr>
          <p:nvPr/>
        </p:nvSpPr>
        <p:spPr bwMode="auto">
          <a:xfrm>
            <a:off x="3995738" y="2924175"/>
            <a:ext cx="1296987" cy="2174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3" name="타원 22"/>
          <p:cNvSpPr/>
          <p:nvPr/>
        </p:nvSpPr>
        <p:spPr>
          <a:xfrm flipH="1">
            <a:off x="3925888" y="28543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4859338" y="3475038"/>
            <a:ext cx="288925" cy="1698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5" name="타원 24"/>
          <p:cNvSpPr/>
          <p:nvPr/>
        </p:nvSpPr>
        <p:spPr>
          <a:xfrm flipH="1">
            <a:off x="4775200" y="3379788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31" name="Rectangle 20"/>
          <p:cNvSpPr>
            <a:spLocks noChangeArrowheads="1"/>
          </p:cNvSpPr>
          <p:nvPr/>
        </p:nvSpPr>
        <p:spPr bwMode="auto">
          <a:xfrm>
            <a:off x="611188" y="4292600"/>
            <a:ext cx="576262" cy="1539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7" name="타원 26"/>
          <p:cNvSpPr/>
          <p:nvPr/>
        </p:nvSpPr>
        <p:spPr>
          <a:xfrm flipH="1">
            <a:off x="522288" y="4224338"/>
            <a:ext cx="139700" cy="136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41260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반품신청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현황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447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448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인수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고객사가 요청한 반품요청에 대해서 승인 및 반려처리 기능을 제공하는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승인은 반품요청 데이터의 좌측에 있는 체크박스를 선택하여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클릭하여 처리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체크박스는 반품요청의 상태가 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요청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상태일 때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 할 수 있습니다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승인이나 반려상태일 경우에는 체크박스를 확인 할 수 없습니다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승인과정과 마찬가지로 반려를 할 반품요청 데이터를 선택하여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클릭하여 처리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 시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반려사유를 반드시 입력해야 반려 처리가 정상적으로 진행이 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3851275" y="2632075"/>
            <a:ext cx="1079500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8451" name="Rectangle 20"/>
          <p:cNvSpPr>
            <a:spLocks noChangeArrowheads="1"/>
          </p:cNvSpPr>
          <p:nvPr/>
        </p:nvSpPr>
        <p:spPr bwMode="auto">
          <a:xfrm>
            <a:off x="3790950" y="3046413"/>
            <a:ext cx="1789113" cy="3873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3790950" y="3514725"/>
            <a:ext cx="573088" cy="1936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5" name="타원 14"/>
          <p:cNvSpPr/>
          <p:nvPr/>
        </p:nvSpPr>
        <p:spPr>
          <a:xfrm flipH="1">
            <a:off x="4548188" y="187007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 smtClean="0">
                <a:solidFill>
                  <a:schemeClr val="tx1"/>
                </a:solidFill>
              </a:rPr>
              <a:t>1</a:t>
            </a:r>
            <a:endParaRPr kumimoji="0"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 flipH="1">
            <a:off x="2127250" y="3722688"/>
            <a:ext cx="141288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455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108075"/>
            <a:ext cx="5632450" cy="481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249238" y="2847975"/>
            <a:ext cx="168275" cy="134938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97400" y="2428875"/>
            <a:ext cx="382588" cy="112713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72050" y="2428875"/>
            <a:ext cx="382588" cy="112713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2" name="타원 21"/>
          <p:cNvSpPr/>
          <p:nvPr/>
        </p:nvSpPr>
        <p:spPr>
          <a:xfrm flipH="1">
            <a:off x="4729163" y="2319338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 flipH="1">
            <a:off x="5100638" y="23098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오른쪽으로 구부러진 화살표 23"/>
          <p:cNvSpPr/>
          <p:nvPr/>
        </p:nvSpPr>
        <p:spPr>
          <a:xfrm flipH="1">
            <a:off x="5340350" y="2463800"/>
            <a:ext cx="314325" cy="192246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 flipH="1">
            <a:off x="190500" y="277971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846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r="1968" b="4404"/>
          <a:stretch>
            <a:fillRect/>
          </a:stretch>
        </p:blipFill>
        <p:spPr bwMode="auto">
          <a:xfrm>
            <a:off x="2239963" y="4005263"/>
            <a:ext cx="311467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98475" y="1620838"/>
            <a:ext cx="8229600" cy="4525962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6" name="직사각형 5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pSp>
        <p:nvGrpSpPr>
          <p:cNvPr id="27653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25437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세금계산서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확인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6" name="TextBox 3"/>
          <p:cNvSpPr txBox="1">
            <a:spLocks noChangeArrowheads="1"/>
          </p:cNvSpPr>
          <p:nvPr/>
        </p:nvSpPr>
        <p:spPr bwMode="auto">
          <a:xfrm>
            <a:off x="214313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정산관리</a:t>
            </a:r>
            <a:endParaRPr kumimoji="0" lang="en-US" altLang="ko-KR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67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운영사에서 마감된 정산 정보를 전자세금계산서업체에 발송한 정보 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전자세금계산서</a:t>
            </a:r>
            <a:r>
              <a:rPr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승인처리는 트러스트빌 사이트에서 해야 합니다</a:t>
            </a:r>
            <a:r>
              <a:rPr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공급사의 세금계산서를 조회합니다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세금계산서를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세금계산서는 최초 발행 시 발급대기 상태이며 공급사 사용자가 전자세금계산서 발행대행업체인 트러스트빌에 가입되어 있어야 합니다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트러스트빌에서 직접 전자서명을 완료해야지만 정식 발행 및 승인이 이루어집니다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거래명세서를 조회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kumimoji="0" lang="ko-KR" altLang="en-US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668" name="Rectangle 21"/>
          <p:cNvSpPr>
            <a:spLocks noChangeArrowheads="1"/>
          </p:cNvSpPr>
          <p:nvPr/>
        </p:nvSpPr>
        <p:spPr bwMode="auto">
          <a:xfrm>
            <a:off x="3576638" y="2613025"/>
            <a:ext cx="981075" cy="144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pic>
        <p:nvPicPr>
          <p:cNvPr id="27669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96975"/>
            <a:ext cx="5611812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0" name="Rectangle 20"/>
          <p:cNvSpPr>
            <a:spLocks noChangeArrowheads="1"/>
          </p:cNvSpPr>
          <p:nvPr/>
        </p:nvSpPr>
        <p:spPr bwMode="auto">
          <a:xfrm>
            <a:off x="5359400" y="1874838"/>
            <a:ext cx="415925" cy="20796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7671" name="Rectangle 20"/>
          <p:cNvSpPr>
            <a:spLocks noChangeArrowheads="1"/>
          </p:cNvSpPr>
          <p:nvPr/>
        </p:nvSpPr>
        <p:spPr bwMode="auto">
          <a:xfrm>
            <a:off x="4084638" y="2278063"/>
            <a:ext cx="514350" cy="69850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27672" name="Rectangle 20"/>
          <p:cNvSpPr>
            <a:spLocks noChangeArrowheads="1"/>
          </p:cNvSpPr>
          <p:nvPr/>
        </p:nvSpPr>
        <p:spPr bwMode="auto">
          <a:xfrm>
            <a:off x="4592638" y="2289175"/>
            <a:ext cx="473075" cy="6873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pic>
        <p:nvPicPr>
          <p:cNvPr id="27673" name="Picture 4" descr="C:\Users\Administrator\Desktop\메뉴얼이미지\세금계산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3151188"/>
            <a:ext cx="2381250" cy="28606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74" name="Picture 5" descr="C:\Users\Administrator\Desktop\메뉴얼이미지\거래명세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3160713"/>
            <a:ext cx="2587625" cy="2703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타원 21"/>
          <p:cNvSpPr/>
          <p:nvPr/>
        </p:nvSpPr>
        <p:spPr>
          <a:xfrm flipH="1">
            <a:off x="5264150" y="1795463"/>
            <a:ext cx="127000" cy="136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 flipH="1">
            <a:off x="3989388" y="2160588"/>
            <a:ext cx="150812" cy="1444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 flipH="1">
            <a:off x="4519613" y="2155825"/>
            <a:ext cx="152400" cy="1555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오른쪽으로 구부러진 화살표 25"/>
          <p:cNvSpPr/>
          <p:nvPr/>
        </p:nvSpPr>
        <p:spPr>
          <a:xfrm rot="19422611" flipH="1">
            <a:off x="5303838" y="2335213"/>
            <a:ext cx="295275" cy="76993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오른쪽으로 구부러진 화살표 26"/>
          <p:cNvSpPr/>
          <p:nvPr/>
        </p:nvSpPr>
        <p:spPr>
          <a:xfrm rot="3654198">
            <a:off x="3244056" y="2034382"/>
            <a:ext cx="339725" cy="12747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 cmpd="dbl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1055</Words>
  <Application>Microsoft Office PowerPoint</Application>
  <PresentationFormat>화면 슬라이드 쇼(4:3)</PresentationFormat>
  <Paragraphs>227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굴림</vt:lpstr>
      <vt:lpstr>맑은 고딕</vt:lpstr>
      <vt:lpstr>Arial</vt:lpstr>
      <vt:lpstr>Tahoma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OKPlaza 메뉴얼</dc:title>
  <dc:creator>Administrator</dc:creator>
  <cp:lastModifiedBy>bitcube</cp:lastModifiedBy>
  <cp:revision>152</cp:revision>
  <cp:lastPrinted>2013-02-15T08:32:37Z</cp:lastPrinted>
  <dcterms:created xsi:type="dcterms:W3CDTF">2013-02-13T10:09:23Z</dcterms:created>
  <dcterms:modified xsi:type="dcterms:W3CDTF">2023-08-01T05:17:37Z</dcterms:modified>
</cp:coreProperties>
</file>