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22" r:id="rId2"/>
    <p:sldId id="324" r:id="rId3"/>
    <p:sldId id="325" r:id="rId4"/>
    <p:sldId id="306" r:id="rId5"/>
    <p:sldId id="307" r:id="rId6"/>
    <p:sldId id="309" r:id="rId7"/>
    <p:sldId id="308" r:id="rId8"/>
    <p:sldId id="312" r:id="rId9"/>
    <p:sldId id="313" r:id="rId10"/>
    <p:sldId id="283" r:id="rId11"/>
    <p:sldId id="314" r:id="rId12"/>
    <p:sldId id="319" r:id="rId13"/>
    <p:sldId id="284" r:id="rId14"/>
    <p:sldId id="301" r:id="rId15"/>
    <p:sldId id="303" r:id="rId16"/>
    <p:sldId id="304" r:id="rId17"/>
    <p:sldId id="320" r:id="rId18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9660" autoAdjust="0"/>
  </p:normalViewPr>
  <p:slideViewPr>
    <p:cSldViewPr>
      <p:cViewPr varScale="1">
        <p:scale>
          <a:sx n="67" d="100"/>
          <a:sy n="67" d="100"/>
        </p:scale>
        <p:origin x="32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887D4E2-FD62-4E2E-A595-569C8D324CBE}" type="datetimeFigureOut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F2AC93C-625E-48ED-A278-9618D997815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3450" y="742950"/>
            <a:ext cx="4930775" cy="369887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5987" indent="-286916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7672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6744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5811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24882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8395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4302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0209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1</a:t>
            </a:fld>
            <a:endParaRPr kumimoji="0" lang="en-US" altLang="ko-KR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19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2EDFC-800E-4245-997E-BB8D42C992AC}" type="datetimeFigureOut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2560D-E22D-4FFE-830C-4C0B65F8CE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9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4575F-2E92-4050-9949-4F0D50D4A6EB}" type="datetimeFigureOut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A3AFE-2789-4846-8126-BB109F43C74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856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D68CD-A58E-49BC-A2F3-D95288D86107}" type="datetimeFigureOut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3DBB6-9932-42DD-8857-3DA0C3C6589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3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D81CC5-6A81-46D6-BA03-E686017C04FA}" type="datetimeFigureOut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F76BE-2881-45E2-AA74-1387B4BEC2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2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22B2-7471-4F72-B35D-CBC059B6D216}" type="datetimeFigureOut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2B134-6FB3-4CBA-B9D5-8D700E97BCF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80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1FB37-1A76-419F-9033-11FD56E73729}" type="datetimeFigureOut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C2EB8-5C67-49F7-8A70-45D044E1E28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10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384569-7413-4EC4-9388-F3CA845EAAEA}" type="datetimeFigureOut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036F-5EA4-452C-B94C-2FAA3D392AD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89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9627A-4E6E-4D9D-A95C-0D31B7090E8F}" type="datetimeFigureOut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B5033-132C-4E87-A74F-B3AF65A1C62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78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D74D2-2416-4FBB-9950-CA5C8914A9B4}" type="datetimeFigureOut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F79A2-786B-4F4D-BA68-CB85A092D65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40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51186-B188-4C32-A5A6-09DE9087568C}" type="datetimeFigureOut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1684B0-472B-4B8B-A702-4512EC40F8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86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811DC-AE4F-4702-AF8E-D41F8864B185}" type="datetimeFigureOut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9C4C2-C3B7-4409-932C-F56CF0BA8A0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93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D6EDD3-D274-46E0-A664-4C6696397DCF}" type="datetimeFigureOut">
              <a:rPr lang="ko-KR" altLang="en-US"/>
              <a:pPr>
                <a:defRPr/>
              </a:pPr>
              <a:t>2023-08-01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>
                <a:solidFill>
                  <a:srgbClr val="898989"/>
                </a:solidFill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524D900-2CED-4DE2-8E75-DD84A07EA82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2712400" y="2835519"/>
            <a:ext cx="6431600" cy="3165231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150327" y="2048608"/>
            <a:ext cx="7466660" cy="77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0">
              <a:lnSpc>
                <a:spcPct val="130000"/>
              </a:lnSpc>
            </a:pPr>
            <a:r>
              <a:rPr kumimoji="0" lang="en-US" altLang="ko-KR" sz="2954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 OKplaza </a:t>
            </a:r>
            <a:r>
              <a:rPr kumimoji="0" lang="ko-KR" altLang="en-US" sz="2954" b="1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구매사 </a:t>
            </a:r>
            <a:r>
              <a:rPr kumimoji="0" lang="ko-KR" altLang="en-US" sz="2954" b="1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화면설계</a:t>
            </a:r>
            <a:endParaRPr kumimoji="0" lang="en-US" altLang="ko-KR" sz="2954" b="1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325930" y="2756553"/>
            <a:ext cx="7111385" cy="88699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 sz="1292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2538592" y="4171534"/>
            <a:ext cx="2116202" cy="32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7" tIns="42203" rIns="84407" bIns="42203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1569" smtClean="0">
                <a:solidFill>
                  <a:prstClr val="black"/>
                </a:solidFill>
                <a:latin typeface="맑은 고딕" panose="020B0503020000020004" pitchFamily="50" charset="-127"/>
              </a:rPr>
              <a:t>2023.08</a:t>
            </a:r>
            <a:endParaRPr kumimoji="0" lang="en-US" altLang="ko-KR" sz="1569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23" y="5263486"/>
            <a:ext cx="1063869" cy="54512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14" y="1181888"/>
            <a:ext cx="1048652" cy="32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58847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2-1.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상품인수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423" name="그룹 10"/>
          <p:cNvGrpSpPr>
            <a:grpSpLocks/>
          </p:cNvGrpSpPr>
          <p:nvPr/>
        </p:nvGrpSpPr>
        <p:grpSpPr bwMode="auto">
          <a:xfrm>
            <a:off x="-3175" y="0"/>
            <a:ext cx="9147175" cy="6840538"/>
            <a:chOff x="-3181" y="0"/>
            <a:chExt cx="9147181" cy="6840748"/>
          </a:xfrm>
        </p:grpSpPr>
        <p:pic>
          <p:nvPicPr>
            <p:cNvPr id="17433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238" y="6415298"/>
              <a:ext cx="9525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424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인수</a:t>
            </a: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반품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charset="-127"/>
              </a:rPr>
              <a:t>■ 화면개요</a:t>
            </a:r>
            <a:endParaRPr lang="ko-KR" altLang="en-US" sz="900" dirty="0">
              <a:solidFill>
                <a:srgbClr val="000000"/>
              </a:solidFill>
              <a:latin typeface="굴림" charset="-127"/>
            </a:endParaRPr>
          </a:p>
          <a:p>
            <a:pPr marL="180975" indent="-180975" eaLnBrk="1" latin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ko-KR" altLang="en-US" sz="900" dirty="0">
                <a:latin typeface="굴림" charset="-127"/>
              </a:rPr>
              <a:t>인수확인처리 및 송장정보 확인이 가능한 화면입니다</a:t>
            </a:r>
            <a:r>
              <a:rPr lang="en-US" altLang="ko-KR" sz="900" dirty="0">
                <a:latin typeface="굴림" charset="-127"/>
              </a:rPr>
              <a:t>.</a:t>
            </a:r>
          </a:p>
          <a:p>
            <a:pPr marL="180975" indent="-180975" eaLnBrk="1" latin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ko-KR" altLang="en-US" sz="900" dirty="0" err="1">
                <a:latin typeface="굴림" charset="-127"/>
              </a:rPr>
              <a:t>공급사에서</a:t>
            </a:r>
            <a:r>
              <a:rPr lang="ko-KR" altLang="en-US" sz="900" dirty="0">
                <a:latin typeface="굴림" charset="-127"/>
              </a:rPr>
              <a:t> 주문상품을 납품한지 </a:t>
            </a:r>
            <a:r>
              <a:rPr lang="en-US" altLang="ko-KR" sz="900" dirty="0">
                <a:latin typeface="굴림" charset="-127"/>
              </a:rPr>
              <a:t>4</a:t>
            </a:r>
            <a:r>
              <a:rPr lang="ko-KR" altLang="en-US" sz="900" dirty="0">
                <a:latin typeface="굴림" charset="-127"/>
              </a:rPr>
              <a:t>일이 지나면 </a:t>
            </a:r>
            <a:r>
              <a:rPr lang="en-US" altLang="ko-KR" sz="900" dirty="0">
                <a:latin typeface="굴림" charset="-127"/>
              </a:rPr>
              <a:t/>
            </a:r>
            <a:br>
              <a:rPr lang="en-US" altLang="ko-KR" sz="900" dirty="0">
                <a:latin typeface="굴림" charset="-127"/>
              </a:rPr>
            </a:br>
            <a:r>
              <a:rPr lang="ko-KR" altLang="en-US" sz="900" dirty="0">
                <a:latin typeface="굴림" charset="-127"/>
              </a:rPr>
              <a:t>인수확인 독려 </a:t>
            </a:r>
            <a:r>
              <a:rPr lang="en-US" altLang="ko-KR" sz="900" dirty="0">
                <a:latin typeface="굴림" charset="-127"/>
              </a:rPr>
              <a:t>SMS</a:t>
            </a:r>
            <a:r>
              <a:rPr lang="ko-KR" altLang="en-US" sz="900" dirty="0">
                <a:latin typeface="굴림" charset="-127"/>
              </a:rPr>
              <a:t>를 담당자에게 전송하게 되고</a:t>
            </a:r>
            <a:r>
              <a:rPr lang="en-US" altLang="ko-KR" sz="900" dirty="0">
                <a:latin typeface="굴림" charset="-127"/>
              </a:rPr>
              <a:t>, 5</a:t>
            </a:r>
            <a:r>
              <a:rPr lang="ko-KR" altLang="en-US" sz="900" dirty="0">
                <a:latin typeface="굴림" charset="-127"/>
              </a:rPr>
              <a:t>일째가 지나면 자동으로 인수확인처리가 됩니다</a:t>
            </a:r>
            <a:r>
              <a:rPr lang="en-US" altLang="ko-KR" sz="900" dirty="0">
                <a:latin typeface="굴림" charset="-127"/>
              </a:rPr>
              <a:t>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charset="-127"/>
              </a:rPr>
              <a:t>■ 사용법</a:t>
            </a: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ko-KR" altLang="en-US" sz="900" dirty="0" err="1">
                <a:solidFill>
                  <a:srgbClr val="000000"/>
                </a:solidFill>
                <a:latin typeface="굴림" charset="-127"/>
              </a:rPr>
              <a:t>공급사에서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 출하처리를 하여 고객사에서 인수확인 처리를 해야 하는 주문정보들이 리스트에 출력됩니다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. 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인수대상 주문정보를 선택하여 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‘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인수확인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’ 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버튼을 클릭하여 인수확인 처리를 합니다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.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  </a:t>
            </a:r>
            <a:endParaRPr kumimoji="0" lang="en-US" altLang="ko-KR" sz="900" dirty="0">
              <a:solidFill>
                <a:srgbClr val="000000"/>
              </a:solidFill>
              <a:latin typeface="굴림" charset="-127"/>
            </a:endParaRP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‘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인수증 출력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’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을 통해 인수증을 출력 할 수 있습니다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.</a:t>
            </a: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ko-KR" altLang="en-US" sz="900" dirty="0" err="1">
                <a:solidFill>
                  <a:srgbClr val="000000"/>
                </a:solidFill>
                <a:latin typeface="굴림" charset="-127"/>
              </a:rPr>
              <a:t>공급사에서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 배송완료 처리를 할 때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, 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송장정보를 저장했다면 해당 정보가 출력되며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, </a:t>
            </a:r>
            <a:r>
              <a:rPr kumimoji="0" lang="ko-KR" altLang="en-US" sz="900" dirty="0">
                <a:solidFill>
                  <a:srgbClr val="FF0000"/>
                </a:solidFill>
                <a:latin typeface="굴림" charset="-127"/>
              </a:rPr>
              <a:t>송장번호</a:t>
            </a:r>
            <a:r>
              <a:rPr kumimoji="0" lang="ko-KR" altLang="en-US" sz="900" dirty="0">
                <a:solidFill>
                  <a:schemeClr val="tx2">
                    <a:lumMod val="60000"/>
                    <a:lumOff val="40000"/>
                  </a:schemeClr>
                </a:solidFill>
                <a:latin typeface="굴림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클릭 시 해당 배송업체의 송장 조회 화면이 팝업으로 호출되어 상품의 배송현황을 확인 할 수 있습니다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.</a:t>
            </a:r>
            <a:endParaRPr kumimoji="0" lang="ko-KR" altLang="en-US" sz="900" dirty="0">
              <a:solidFill>
                <a:srgbClr val="000000"/>
              </a:solidFill>
              <a:latin typeface="굴림" charset="-127"/>
            </a:endParaRPr>
          </a:p>
          <a:p>
            <a:pPr eaLnBrk="1" fontAlgn="auto" latinLnBrk="1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endParaRPr kumimoji="0" lang="ko-KR" altLang="en-US" sz="900" dirty="0">
              <a:solidFill>
                <a:srgbClr val="000000"/>
              </a:solidFill>
              <a:latin typeface="굴림" charset="-127"/>
            </a:endParaRPr>
          </a:p>
        </p:txBody>
      </p:sp>
      <p:pic>
        <p:nvPicPr>
          <p:cNvPr id="17426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196975"/>
            <a:ext cx="5614988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3716338"/>
            <a:ext cx="2344738" cy="232251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28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3"/>
          <a:stretch>
            <a:fillRect/>
          </a:stretch>
        </p:blipFill>
        <p:spPr bwMode="auto">
          <a:xfrm>
            <a:off x="1243013" y="3789363"/>
            <a:ext cx="1808162" cy="115887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4716463" y="3165475"/>
            <a:ext cx="498475" cy="1428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7430" name="Rectangle 20"/>
          <p:cNvSpPr>
            <a:spLocks noChangeArrowheads="1"/>
          </p:cNvSpPr>
          <p:nvPr/>
        </p:nvSpPr>
        <p:spPr bwMode="auto">
          <a:xfrm>
            <a:off x="4716463" y="3297238"/>
            <a:ext cx="498475" cy="1428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5" name="오른쪽으로 구부러진 화살표 14"/>
          <p:cNvSpPr/>
          <p:nvPr/>
        </p:nvSpPr>
        <p:spPr>
          <a:xfrm rot="20815667" flipH="1">
            <a:off x="5240338" y="3319463"/>
            <a:ext cx="250825" cy="566737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오른쪽으로 구부러진 화살표 15"/>
          <p:cNvSpPr/>
          <p:nvPr/>
        </p:nvSpPr>
        <p:spPr>
          <a:xfrm rot="15191398" flipH="1" flipV="1">
            <a:off x="3639344" y="2393156"/>
            <a:ext cx="261938" cy="188912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2-1.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상품인수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8447" name="그룹 10"/>
          <p:cNvGrpSpPr>
            <a:grpSpLocks/>
          </p:cNvGrpSpPr>
          <p:nvPr/>
        </p:nvGrpSpPr>
        <p:grpSpPr bwMode="auto">
          <a:xfrm>
            <a:off x="-3175" y="0"/>
            <a:ext cx="9147175" cy="6840538"/>
            <a:chOff x="-3181" y="0"/>
            <a:chExt cx="9147181" cy="6840748"/>
          </a:xfrm>
        </p:grpSpPr>
        <p:pic>
          <p:nvPicPr>
            <p:cNvPr id="18451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238" y="6415298"/>
              <a:ext cx="9525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448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인수</a:t>
            </a: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반품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6213" indent="-176213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pitchFamily="50" charset="-127"/>
              </a:rPr>
              <a:t>■ 화면개요</a:t>
            </a:r>
            <a:endParaRPr lang="ko-KR" altLang="en-US" sz="900" dirty="0">
              <a:solidFill>
                <a:srgbClr val="000000"/>
              </a:solidFill>
              <a:latin typeface="굴림" pitchFamily="50" charset="-127"/>
            </a:endParaRPr>
          </a:p>
          <a:p>
            <a:pPr eaLnBrk="1" latin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ko-KR" altLang="en-US" sz="900" dirty="0" err="1" smtClean="0">
                <a:latin typeface="굴림" pitchFamily="50" charset="-127"/>
              </a:rPr>
              <a:t>인수내역을</a:t>
            </a:r>
            <a:r>
              <a:rPr lang="ko-KR" altLang="en-US" sz="900" dirty="0" smtClean="0">
                <a:latin typeface="굴림" pitchFamily="50" charset="-127"/>
              </a:rPr>
              <a:t> 확인 </a:t>
            </a:r>
            <a:r>
              <a:rPr lang="ko-KR" altLang="en-US" sz="900" dirty="0">
                <a:latin typeface="굴림" pitchFamily="50" charset="-127"/>
              </a:rPr>
              <a:t>할 수 있는 화면입니다</a:t>
            </a:r>
            <a:r>
              <a:rPr lang="en-US" altLang="ko-KR" sz="900" dirty="0">
                <a:latin typeface="굴림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pitchFamily="50" charset="-127"/>
              </a:rPr>
              <a:t>■ 사용법</a:t>
            </a:r>
            <a:endParaRPr kumimoji="0" lang="en-US" altLang="ko-KR" sz="900" dirty="0">
              <a:solidFill>
                <a:srgbClr val="000000"/>
              </a:solidFill>
              <a:latin typeface="굴림" pitchFamily="50" charset="-127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ko-KR" sz="900" dirty="0" smtClean="0">
                <a:solidFill>
                  <a:srgbClr val="000000"/>
                </a:solidFill>
                <a:latin typeface="굴림" pitchFamily="50" charset="-127"/>
              </a:rPr>
              <a:t>‘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인수증 출력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’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을 통해 인수증을 출력 할 수 있습니다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defRPr/>
            </a:pPr>
            <a:endParaRPr kumimoji="0" lang="ko-KR" altLang="en-US" sz="900" dirty="0">
              <a:solidFill>
                <a:srgbClr val="000000"/>
              </a:solidFill>
              <a:latin typeface="굴림" pitchFamily="50" charset="-127"/>
            </a:endParaRPr>
          </a:p>
        </p:txBody>
      </p:sp>
      <p:pic>
        <p:nvPicPr>
          <p:cNvPr id="18450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103313"/>
            <a:ext cx="5122863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96456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2-2.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반품신청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현황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9471" name="그룹 10"/>
          <p:cNvGrpSpPr>
            <a:grpSpLocks/>
          </p:cNvGrpSpPr>
          <p:nvPr/>
        </p:nvGrpSpPr>
        <p:grpSpPr bwMode="auto">
          <a:xfrm>
            <a:off x="-3175" y="0"/>
            <a:ext cx="9147175" cy="6840538"/>
            <a:chOff x="-3181" y="0"/>
            <a:chExt cx="9147181" cy="6840748"/>
          </a:xfrm>
        </p:grpSpPr>
        <p:pic>
          <p:nvPicPr>
            <p:cNvPr id="19478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238" y="6415298"/>
              <a:ext cx="9525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9472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인수</a:t>
            </a: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반품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49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pitchFamily="50" charset="-127"/>
              </a:rPr>
              <a:t>■ 화면개요</a:t>
            </a:r>
            <a:endParaRPr lang="ko-KR" altLang="en-US" sz="900" dirty="0">
              <a:solidFill>
                <a:srgbClr val="000000"/>
              </a:solidFill>
              <a:latin typeface="굴림" pitchFamily="50" charset="-127"/>
            </a:endParaRPr>
          </a:p>
          <a:p>
            <a:pPr marL="180975" indent="-180975" eaLnBrk="1" latin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ko-KR" altLang="en-US" sz="900" dirty="0">
                <a:latin typeface="굴림" pitchFamily="50" charset="-127"/>
              </a:rPr>
              <a:t>반품을 </a:t>
            </a:r>
            <a:r>
              <a:rPr lang="ko-KR" altLang="en-US" sz="900" dirty="0" smtClean="0">
                <a:latin typeface="굴림" pitchFamily="50" charset="-127"/>
              </a:rPr>
              <a:t>요청 및 이력 </a:t>
            </a:r>
            <a:r>
              <a:rPr lang="ko-KR" altLang="en-US" sz="900" dirty="0">
                <a:latin typeface="굴림" pitchFamily="50" charset="-127"/>
              </a:rPr>
              <a:t>정보를 확인 할 수 있습니다</a:t>
            </a:r>
            <a:r>
              <a:rPr lang="en-US" altLang="ko-KR" sz="900" dirty="0">
                <a:latin typeface="굴림" pitchFamily="50" charset="-127"/>
              </a:rPr>
              <a:t>.</a:t>
            </a:r>
          </a:p>
          <a:p>
            <a:pPr marL="180975" indent="-180975" eaLnBrk="1" latin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ko-KR" altLang="en-US" sz="900" dirty="0">
                <a:latin typeface="굴림" pitchFamily="50" charset="-127"/>
              </a:rPr>
              <a:t>반품 요청이 승인된 건에 대해서 </a:t>
            </a:r>
            <a:r>
              <a:rPr lang="ko-KR" altLang="en-US" sz="900" dirty="0" err="1">
                <a:latin typeface="굴림" pitchFamily="50" charset="-127"/>
              </a:rPr>
              <a:t>반품인수인계증을</a:t>
            </a:r>
            <a:r>
              <a:rPr lang="ko-KR" altLang="en-US" sz="900" dirty="0">
                <a:latin typeface="굴림" pitchFamily="50" charset="-127"/>
              </a:rPr>
              <a:t> 출력 할 수 있습니다</a:t>
            </a:r>
            <a:r>
              <a:rPr lang="en-US" altLang="ko-KR" sz="900" dirty="0">
                <a:latin typeface="굴림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pitchFamily="50" charset="-127"/>
              </a:rPr>
              <a:t>■ 사용법</a:t>
            </a: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인수한 수량 내에서 </a:t>
            </a:r>
            <a:r>
              <a:rPr kumimoji="0" lang="ko-KR" altLang="en-US" sz="900" dirty="0" err="1">
                <a:solidFill>
                  <a:srgbClr val="000000"/>
                </a:solidFill>
                <a:latin typeface="굴림" pitchFamily="50" charset="-127"/>
              </a:rPr>
              <a:t>반품요청이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 가능하며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, 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기본적으로 </a:t>
            </a:r>
            <a:r>
              <a:rPr kumimoji="0" lang="ko-KR" altLang="en-US" sz="900" dirty="0">
                <a:solidFill>
                  <a:srgbClr val="FF0000"/>
                </a:solidFill>
                <a:latin typeface="굴림" pitchFamily="50" charset="-127"/>
              </a:rPr>
              <a:t>인수 수량과 동일하게 반품 요청 가능 수량이 출력되어져 있습니다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굴림" pitchFamily="50" charset="-127"/>
              </a:rPr>
              <a:t>.</a:t>
            </a:r>
            <a:r>
              <a:rPr kumimoji="0" lang="ko-KR" altLang="en-US" sz="900" dirty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kumimoji="0" lang="en-US" altLang="ko-KR" sz="900" dirty="0" smtClean="0">
                <a:solidFill>
                  <a:srgbClr val="FF0000"/>
                </a:solidFill>
                <a:latin typeface="굴림" pitchFamily="50" charset="-127"/>
              </a:rPr>
              <a:t>	                         </a:t>
            </a:r>
            <a:r>
              <a:rPr kumimoji="0" lang="ko-KR" altLang="en-US" sz="900" dirty="0" err="1" smtClean="0">
                <a:solidFill>
                  <a:srgbClr val="FF0000"/>
                </a:solidFill>
                <a:latin typeface="굴림" pitchFamily="50" charset="-127"/>
              </a:rPr>
              <a:t>반품요청</a:t>
            </a:r>
            <a:r>
              <a:rPr kumimoji="0" lang="ko-KR" altLang="en-US" sz="900" dirty="0" smtClean="0">
                <a:solidFill>
                  <a:srgbClr val="FF0000"/>
                </a:solidFill>
                <a:latin typeface="굴림" pitchFamily="50" charset="-127"/>
              </a:rPr>
              <a:t> </a:t>
            </a:r>
            <a:r>
              <a:rPr kumimoji="0" lang="ko-KR" altLang="en-US" sz="900" dirty="0">
                <a:solidFill>
                  <a:srgbClr val="FF0000"/>
                </a:solidFill>
                <a:latin typeface="굴림" pitchFamily="50" charset="-127"/>
              </a:rPr>
              <a:t>시 </a:t>
            </a:r>
            <a:r>
              <a:rPr kumimoji="0" lang="ko-KR" altLang="en-US" sz="900" dirty="0" err="1">
                <a:solidFill>
                  <a:srgbClr val="FF0000"/>
                </a:solidFill>
                <a:latin typeface="굴림" pitchFamily="50" charset="-127"/>
              </a:rPr>
              <a:t>반품사유를</a:t>
            </a:r>
            <a:r>
              <a:rPr kumimoji="0" lang="ko-KR" altLang="en-US" sz="900" dirty="0">
                <a:solidFill>
                  <a:srgbClr val="FF0000"/>
                </a:solidFill>
                <a:latin typeface="굴림" pitchFamily="50" charset="-127"/>
              </a:rPr>
              <a:t> 입력해야 합니다</a:t>
            </a:r>
            <a:r>
              <a:rPr kumimoji="0" lang="en-US" altLang="ko-KR" sz="900" dirty="0">
                <a:solidFill>
                  <a:srgbClr val="FF0000"/>
                </a:solidFill>
                <a:latin typeface="굴림" pitchFamily="50" charset="-127"/>
              </a:rPr>
              <a:t>.</a:t>
            </a:r>
            <a:r>
              <a:rPr kumimoji="0" lang="ko-KR" altLang="en-US" sz="900" dirty="0">
                <a:solidFill>
                  <a:srgbClr val="FF0000"/>
                </a:solidFill>
                <a:latin typeface="굴림" pitchFamily="50" charset="-127"/>
              </a:rPr>
              <a:t> </a:t>
            </a:r>
            <a:endParaRPr kumimoji="0" lang="en-US" altLang="ko-KR" sz="900" dirty="0" smtClean="0">
              <a:solidFill>
                <a:srgbClr val="000000"/>
              </a:solidFill>
              <a:latin typeface="굴림" pitchFamily="50" charset="-127"/>
            </a:endParaRP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ko-KR" altLang="en-US" sz="900" dirty="0" err="1" smtClean="0">
                <a:solidFill>
                  <a:srgbClr val="000000"/>
                </a:solidFill>
                <a:latin typeface="굴림" pitchFamily="50" charset="-127"/>
              </a:rPr>
              <a:t>반품번호를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굴림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누르면 상세화면을 볼 수 있습니다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.</a:t>
            </a: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ko-KR" altLang="en-US" sz="900" dirty="0" smtClean="0">
                <a:solidFill>
                  <a:srgbClr val="000000"/>
                </a:solidFill>
                <a:latin typeface="굴림" pitchFamily="50" charset="-127"/>
              </a:rPr>
              <a:t>조회화면에서 상태를 변경 후 조회하면 해당 상태의 주문번호들을 확인할 수 있습니다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굴림" pitchFamily="50" charset="-127"/>
              </a:rPr>
              <a:t>.</a:t>
            </a: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ko-KR" altLang="en-US" sz="900" dirty="0" err="1" smtClean="0">
                <a:solidFill>
                  <a:srgbClr val="000000"/>
                </a:solidFill>
                <a:latin typeface="굴림" pitchFamily="50" charset="-127"/>
              </a:rPr>
              <a:t>반품요청이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굴림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승인된 건은 반품인수인계증을 출력 할 수 있습니다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.</a:t>
            </a:r>
            <a:b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</a:br>
            <a:endParaRPr kumimoji="0" lang="ko-KR" altLang="en-US" sz="900" dirty="0">
              <a:solidFill>
                <a:srgbClr val="000000"/>
              </a:solidFill>
              <a:latin typeface="굴림" pitchFamily="50" charset="-127"/>
            </a:endParaRPr>
          </a:p>
        </p:txBody>
      </p:sp>
      <p:pic>
        <p:nvPicPr>
          <p:cNvPr id="19474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068388"/>
            <a:ext cx="5291137" cy="501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8" y="3633788"/>
            <a:ext cx="2366962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4449763" y="2678113"/>
            <a:ext cx="498475" cy="1428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3" name="오른쪽으로 구부러진 화살표 12"/>
          <p:cNvSpPr/>
          <p:nvPr/>
        </p:nvSpPr>
        <p:spPr>
          <a:xfrm rot="20815667" flipH="1">
            <a:off x="5019675" y="2692400"/>
            <a:ext cx="250825" cy="10699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2-2.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반품신청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현황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0495" name="그룹 10"/>
          <p:cNvGrpSpPr>
            <a:grpSpLocks/>
          </p:cNvGrpSpPr>
          <p:nvPr/>
        </p:nvGrpSpPr>
        <p:grpSpPr bwMode="auto">
          <a:xfrm>
            <a:off x="-3175" y="0"/>
            <a:ext cx="9147175" cy="6840538"/>
            <a:chOff x="-3181" y="0"/>
            <a:chExt cx="9147181" cy="6840748"/>
          </a:xfrm>
        </p:grpSpPr>
        <p:pic>
          <p:nvPicPr>
            <p:cNvPr id="2050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238" y="6415298"/>
              <a:ext cx="9525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496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인수</a:t>
            </a: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반품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449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pitchFamily="50" charset="-127"/>
              </a:rPr>
              <a:t>■ 화면개요</a:t>
            </a:r>
            <a:endParaRPr lang="ko-KR" altLang="en-US" sz="900" dirty="0">
              <a:solidFill>
                <a:srgbClr val="000000"/>
              </a:solidFill>
              <a:latin typeface="굴림" pitchFamily="50" charset="-127"/>
            </a:endParaRPr>
          </a:p>
          <a:p>
            <a:pPr marL="180975" indent="-180975" eaLnBrk="1" latin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ko-KR" altLang="en-US" sz="900" dirty="0">
                <a:latin typeface="굴림" pitchFamily="50" charset="-127"/>
              </a:rPr>
              <a:t>반품을 요청한 내역 정보를 확인 할 수 있습니다</a:t>
            </a:r>
            <a:r>
              <a:rPr lang="en-US" altLang="ko-KR" sz="900" dirty="0">
                <a:latin typeface="굴림" pitchFamily="50" charset="-127"/>
              </a:rPr>
              <a:t>.</a:t>
            </a:r>
          </a:p>
          <a:p>
            <a:pPr marL="180975" indent="-180975" eaLnBrk="1" latin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ko-KR" altLang="en-US" sz="900" dirty="0">
                <a:latin typeface="굴림" pitchFamily="50" charset="-127"/>
              </a:rPr>
              <a:t>반품 요청이 승인된 건에 대해서 </a:t>
            </a:r>
            <a:r>
              <a:rPr lang="ko-KR" altLang="en-US" sz="900" dirty="0" err="1">
                <a:latin typeface="굴림" pitchFamily="50" charset="-127"/>
              </a:rPr>
              <a:t>반품인수인계증을</a:t>
            </a:r>
            <a:r>
              <a:rPr lang="ko-KR" altLang="en-US" sz="900" dirty="0">
                <a:latin typeface="굴림" pitchFamily="50" charset="-127"/>
              </a:rPr>
              <a:t> 출력 할 수 있습니다</a:t>
            </a:r>
            <a:r>
              <a:rPr lang="en-US" altLang="ko-KR" sz="900" dirty="0">
                <a:latin typeface="굴림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pitchFamily="50" charset="-127"/>
              </a:rPr>
              <a:t>■ 사용법</a:t>
            </a: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반품번호를 누르면 상세화면을 볼 수 있습니다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.</a:t>
            </a: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반려상태의 반품요청 상세화면을 보면 공급사의 거부 사유내용을 확인 할 수 있습니다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.</a:t>
            </a: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반품요청이 승인된 건은 </a:t>
            </a:r>
            <a:r>
              <a:rPr kumimoji="0" lang="ko-KR" altLang="en-US" sz="900" dirty="0" err="1">
                <a:solidFill>
                  <a:srgbClr val="000000"/>
                </a:solidFill>
                <a:latin typeface="굴림" pitchFamily="50" charset="-127"/>
              </a:rPr>
              <a:t>반품인수인계증을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 출력 할 수 있습니다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.</a:t>
            </a:r>
            <a:b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</a:br>
            <a:endParaRPr kumimoji="0" lang="ko-KR" altLang="en-US" sz="900" dirty="0">
              <a:solidFill>
                <a:srgbClr val="000000"/>
              </a:solidFill>
              <a:latin typeface="굴림" pitchFamily="50" charset="-127"/>
            </a:endParaRPr>
          </a:p>
        </p:txBody>
      </p:sp>
      <p:pic>
        <p:nvPicPr>
          <p:cNvPr id="20498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196975"/>
            <a:ext cx="5621337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9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3203575"/>
            <a:ext cx="3295650" cy="279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오른쪽으로 구부러진 화살표 11"/>
          <p:cNvSpPr/>
          <p:nvPr/>
        </p:nvSpPr>
        <p:spPr>
          <a:xfrm rot="20815667" flipH="1">
            <a:off x="5238750" y="3009900"/>
            <a:ext cx="228600" cy="433388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501" name="Rectangle 20"/>
          <p:cNvSpPr>
            <a:spLocks noChangeArrowheads="1"/>
          </p:cNvSpPr>
          <p:nvPr/>
        </p:nvSpPr>
        <p:spPr bwMode="auto">
          <a:xfrm>
            <a:off x="4694238" y="2924175"/>
            <a:ext cx="498475" cy="1428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179664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3-1.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세금계산서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0735" name="그룹 10"/>
          <p:cNvGrpSpPr>
            <a:grpSpLocks/>
          </p:cNvGrpSpPr>
          <p:nvPr/>
        </p:nvGrpSpPr>
        <p:grpSpPr bwMode="auto">
          <a:xfrm>
            <a:off x="-3175" y="0"/>
            <a:ext cx="9147175" cy="6840538"/>
            <a:chOff x="-3181" y="0"/>
            <a:chExt cx="9147181" cy="6840748"/>
          </a:xfrm>
        </p:grpSpPr>
        <p:pic>
          <p:nvPicPr>
            <p:cNvPr id="30746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238" y="6415298"/>
              <a:ext cx="9525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8689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pitchFamily="50" charset="-127"/>
              </a:rPr>
              <a:t>■ 화면개요</a:t>
            </a:r>
            <a:endParaRPr lang="ko-KR" altLang="en-US" sz="900" dirty="0">
              <a:solidFill>
                <a:srgbClr val="000000"/>
              </a:solidFill>
              <a:latin typeface="굴림" pitchFamily="50" charset="-127"/>
            </a:endParaRPr>
          </a:p>
          <a:p>
            <a:pPr marL="180975" indent="-180975" eaLnBrk="1" latin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ko-KR" altLang="en-US" sz="900" dirty="0">
                <a:latin typeface="굴림" pitchFamily="50" charset="-127"/>
              </a:rPr>
              <a:t>사용자의 해당 사업장으로 발행된 세금계산서만 확인 가능합니다</a:t>
            </a:r>
            <a:r>
              <a:rPr lang="en-US" altLang="ko-KR" sz="900" dirty="0" smtClean="0">
                <a:latin typeface="굴림" pitchFamily="50" charset="-127"/>
              </a:rPr>
              <a:t>.</a:t>
            </a:r>
            <a:r>
              <a:rPr lang="en-US" altLang="ko-KR" sz="900" dirty="0">
                <a:latin typeface="굴림" pitchFamily="50" charset="-127"/>
              </a:rPr>
              <a:t> (</a:t>
            </a:r>
            <a:r>
              <a:rPr lang="ko-KR" altLang="en-US" sz="900" dirty="0">
                <a:solidFill>
                  <a:srgbClr val="FF0000"/>
                </a:solidFill>
                <a:latin typeface="굴림" pitchFamily="50" charset="-127"/>
              </a:rPr>
              <a:t>만약 로그인한 사용자의 권한이 법인담당자이면 해당 법인 이하 모든 사업장의 세금계산서를 열람 및 승인 할 수 있습니다</a:t>
            </a:r>
            <a:r>
              <a:rPr lang="en-US" altLang="ko-KR" sz="900" dirty="0">
                <a:solidFill>
                  <a:srgbClr val="FF0000"/>
                </a:solidFill>
                <a:latin typeface="굴림" pitchFamily="50" charset="-127"/>
              </a:rPr>
              <a:t>.</a:t>
            </a:r>
            <a:r>
              <a:rPr lang="en-US" altLang="ko-KR" sz="900" dirty="0">
                <a:latin typeface="굴림" pitchFamily="50" charset="-127"/>
              </a:rPr>
              <a:t>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pitchFamily="50" charset="-127"/>
              </a:rPr>
              <a:t>■ 사용법</a:t>
            </a:r>
            <a:endParaRPr kumimoji="0" lang="en-US" altLang="ko-KR" sz="900" b="1" dirty="0">
              <a:solidFill>
                <a:srgbClr val="000000"/>
              </a:solidFill>
              <a:latin typeface="굴림" pitchFamily="50" charset="-127"/>
            </a:endParaRP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tabLst>
                <a:tab pos="180975" algn="l"/>
              </a:tabLst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사업장의 세금계산서를 조회합니다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.</a:t>
            </a: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tabLst>
                <a:tab pos="180975" algn="l"/>
              </a:tabLst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세금계산서를 조회 할 수 있습니다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. (</a:t>
            </a:r>
            <a:r>
              <a:rPr kumimoji="0" lang="ko-KR" altLang="en-US" sz="900" dirty="0">
                <a:solidFill>
                  <a:srgbClr val="FF0000"/>
                </a:solidFill>
                <a:latin typeface="굴림" pitchFamily="50" charset="-127"/>
              </a:rPr>
              <a:t>세금계산서의 승인은 열람 후 상단 승인버튼을 클릭 하시면 즉시 승인이 이루어 지며 </a:t>
            </a:r>
            <a:r>
              <a:rPr kumimoji="0" lang="ko-KR" altLang="en-US" sz="900" dirty="0" err="1">
                <a:solidFill>
                  <a:srgbClr val="FF0000"/>
                </a:solidFill>
                <a:latin typeface="굴림" pitchFamily="50" charset="-127"/>
              </a:rPr>
              <a:t>미승인</a:t>
            </a:r>
            <a:r>
              <a:rPr kumimoji="0" lang="ko-KR" altLang="en-US" sz="900" dirty="0">
                <a:solidFill>
                  <a:srgbClr val="FF0000"/>
                </a:solidFill>
                <a:latin typeface="굴림" pitchFamily="50" charset="-127"/>
              </a:rPr>
              <a:t> 상태에서 프린트를 하시면 </a:t>
            </a:r>
            <a:r>
              <a:rPr kumimoji="0" lang="en-US" altLang="ko-KR" sz="900" dirty="0">
                <a:solidFill>
                  <a:srgbClr val="FF0000"/>
                </a:solidFill>
                <a:latin typeface="굴림" pitchFamily="50" charset="-127"/>
              </a:rPr>
              <a:t>1</a:t>
            </a:r>
            <a:r>
              <a:rPr kumimoji="0" lang="ko-KR" altLang="en-US" sz="900" dirty="0">
                <a:solidFill>
                  <a:srgbClr val="FF0000"/>
                </a:solidFill>
                <a:latin typeface="굴림" pitchFamily="50" charset="-127"/>
              </a:rPr>
              <a:t>주일 후 자동승인 처리가 이루어집니다</a:t>
            </a:r>
            <a:r>
              <a:rPr kumimoji="0" lang="en-US" altLang="ko-KR" sz="900" dirty="0">
                <a:solidFill>
                  <a:srgbClr val="FF0000"/>
                </a:solidFill>
                <a:latin typeface="굴림" pitchFamily="50" charset="-127"/>
              </a:rPr>
              <a:t>.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)</a:t>
            </a: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tabLst>
                <a:tab pos="180975" algn="l"/>
              </a:tabLst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거래명세서를 조회 할 수 있습니다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ko-KR" sz="900" dirty="0">
              <a:solidFill>
                <a:srgbClr val="000000"/>
              </a:solidFill>
              <a:latin typeface="굴림" pitchFamily="50" charset="-127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ko-KR" sz="900" dirty="0">
              <a:solidFill>
                <a:srgbClr val="000000"/>
              </a:solidFill>
              <a:latin typeface="굴림" pitchFamily="50" charset="-127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ko-KR" sz="900" dirty="0">
              <a:solidFill>
                <a:srgbClr val="000000"/>
              </a:solidFill>
              <a:latin typeface="굴림" pitchFamily="50" charset="-127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ko-KR" sz="900" dirty="0">
              <a:solidFill>
                <a:srgbClr val="000000"/>
              </a:solidFill>
              <a:latin typeface="굴림" pitchFamily="50" charset="-127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ko-KR" sz="900" b="1" dirty="0">
              <a:solidFill>
                <a:srgbClr val="000000"/>
              </a:solidFill>
              <a:latin typeface="굴림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en-US" altLang="ko-KR" sz="900" b="1" dirty="0">
              <a:solidFill>
                <a:srgbClr val="000000"/>
              </a:solidFill>
              <a:latin typeface="굴림" pitchFamily="50" charset="-127"/>
            </a:endParaRPr>
          </a:p>
          <a:p>
            <a:pPr eaLnBrk="1" hangingPunct="1">
              <a:lnSpc>
                <a:spcPct val="150000"/>
              </a:lnSpc>
              <a:defRPr/>
            </a:pPr>
            <a:endParaRPr kumimoji="0" lang="ko-KR" altLang="en-US" sz="900" b="1" dirty="0">
              <a:solidFill>
                <a:srgbClr val="000000"/>
              </a:solidFill>
              <a:latin typeface="굴림" pitchFamily="50" charset="-127"/>
            </a:endParaRPr>
          </a:p>
          <a:p>
            <a:pPr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ko-KR" sz="900" dirty="0">
              <a:solidFill>
                <a:srgbClr val="000000"/>
              </a:solidFill>
              <a:latin typeface="굴림" pitchFamily="50" charset="-127"/>
            </a:endParaRPr>
          </a:p>
        </p:txBody>
      </p:sp>
      <p:sp>
        <p:nvSpPr>
          <p:cNvPr id="30737" name="Rectangle 21"/>
          <p:cNvSpPr>
            <a:spLocks noChangeArrowheads="1"/>
          </p:cNvSpPr>
          <p:nvPr/>
        </p:nvSpPr>
        <p:spPr bwMode="auto">
          <a:xfrm>
            <a:off x="3876675" y="2811463"/>
            <a:ext cx="1079500" cy="144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pic>
        <p:nvPicPr>
          <p:cNvPr id="30738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093788"/>
            <a:ext cx="5634037" cy="495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9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3573463"/>
            <a:ext cx="22733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0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3544888"/>
            <a:ext cx="2284413" cy="241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1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정산관리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742" name="Rectangle 20"/>
          <p:cNvSpPr>
            <a:spLocks noChangeArrowheads="1"/>
          </p:cNvSpPr>
          <p:nvPr/>
        </p:nvSpPr>
        <p:spPr bwMode="auto">
          <a:xfrm>
            <a:off x="4414838" y="2844800"/>
            <a:ext cx="260350" cy="64293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30743" name="Rectangle 20"/>
          <p:cNvSpPr>
            <a:spLocks noChangeArrowheads="1"/>
          </p:cNvSpPr>
          <p:nvPr/>
        </p:nvSpPr>
        <p:spPr bwMode="auto">
          <a:xfrm>
            <a:off x="4699000" y="2844800"/>
            <a:ext cx="260350" cy="64293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6" name="오른쪽으로 구부러진 화살표 15"/>
          <p:cNvSpPr/>
          <p:nvPr/>
        </p:nvSpPr>
        <p:spPr>
          <a:xfrm rot="20815667" flipH="1">
            <a:off x="5056188" y="2947988"/>
            <a:ext cx="219075" cy="804862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오른쪽으로 구부러진 화살표 16"/>
          <p:cNvSpPr/>
          <p:nvPr/>
        </p:nvSpPr>
        <p:spPr>
          <a:xfrm rot="4011224">
            <a:off x="3235325" y="2000250"/>
            <a:ext cx="434975" cy="22002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772650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4-1.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상품소싱요청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519" name="그룹 10"/>
          <p:cNvGrpSpPr>
            <a:grpSpLocks/>
          </p:cNvGrpSpPr>
          <p:nvPr/>
        </p:nvGrpSpPr>
        <p:grpSpPr bwMode="auto">
          <a:xfrm>
            <a:off x="-3175" y="0"/>
            <a:ext cx="9147175" cy="6840538"/>
            <a:chOff x="-3181" y="0"/>
            <a:chExt cx="9147181" cy="6840748"/>
          </a:xfrm>
        </p:grpSpPr>
        <p:pic>
          <p:nvPicPr>
            <p:cNvPr id="21523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238" y="6415298"/>
              <a:ext cx="9525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1520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6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fontAlgn="auto" latinLnBrk="1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charset="-127"/>
              </a:rPr>
              <a:t>■ 화면개요</a:t>
            </a:r>
            <a:endParaRPr lang="ko-KR" altLang="en-US" sz="900" dirty="0">
              <a:solidFill>
                <a:srgbClr val="000000"/>
              </a:solidFill>
              <a:latin typeface="굴림" charset="-127"/>
            </a:endParaRPr>
          </a:p>
          <a:p>
            <a:pPr marL="180975" indent="-180975" eaLnBrk="1" fontAlgn="auto" latinLnBrk="1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FontTx/>
              <a:buChar char="•"/>
              <a:tabLst>
                <a:tab pos="180975" algn="l"/>
              </a:tabLst>
              <a:defRPr/>
            </a:pPr>
            <a:r>
              <a:rPr lang="ko-KR" altLang="en-US" sz="900" dirty="0">
                <a:latin typeface="굴림" charset="-127"/>
              </a:rPr>
              <a:t>검색되지 않는 상품을 운영자</a:t>
            </a:r>
            <a:r>
              <a:rPr lang="en-US" altLang="ko-KR" sz="900" dirty="0">
                <a:latin typeface="굴림" charset="-127"/>
              </a:rPr>
              <a:t>(</a:t>
            </a:r>
            <a:r>
              <a:rPr lang="en-US" altLang="ko-KR" sz="900" dirty="0" err="1">
                <a:latin typeface="굴림" charset="-127"/>
              </a:rPr>
              <a:t>OKPlaza</a:t>
            </a:r>
            <a:r>
              <a:rPr lang="en-US" altLang="ko-KR" sz="900" dirty="0">
                <a:latin typeface="굴림" charset="-127"/>
              </a:rPr>
              <a:t>)</a:t>
            </a:r>
            <a:r>
              <a:rPr lang="ko-KR" altLang="en-US" sz="900" dirty="0">
                <a:latin typeface="굴림" charset="-127"/>
              </a:rPr>
              <a:t>에게 등록 요청 할 수 있습니다</a:t>
            </a:r>
            <a:r>
              <a:rPr lang="en-US" altLang="ko-KR" sz="900" dirty="0">
                <a:latin typeface="굴림" charset="-127"/>
              </a:rPr>
              <a:t>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charset="-127"/>
              </a:rPr>
              <a:t>■ 사용법</a:t>
            </a:r>
          </a:p>
          <a:p>
            <a:pPr marL="180975" indent="-180975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ko-KR" altLang="en-US" sz="900" dirty="0">
                <a:latin typeface="굴림" charset="-127"/>
              </a:rPr>
              <a:t>상품명</a:t>
            </a:r>
            <a:r>
              <a:rPr kumimoji="0" lang="en-US" altLang="ko-KR" sz="900" dirty="0">
                <a:latin typeface="굴림" charset="-127"/>
              </a:rPr>
              <a:t>, </a:t>
            </a:r>
            <a:r>
              <a:rPr kumimoji="0" lang="ko-KR" altLang="en-US" sz="900" dirty="0">
                <a:latin typeface="굴림" charset="-127"/>
              </a:rPr>
              <a:t>상품 규격</a:t>
            </a:r>
            <a:r>
              <a:rPr kumimoji="0" lang="en-US" altLang="ko-KR" sz="900" dirty="0">
                <a:latin typeface="굴림" charset="-127"/>
              </a:rPr>
              <a:t>, </a:t>
            </a:r>
            <a:r>
              <a:rPr kumimoji="0" lang="ko-KR" altLang="en-US" sz="900" dirty="0">
                <a:latin typeface="굴림" charset="-127"/>
              </a:rPr>
              <a:t>요청사항 및 필요에 따라 첨부파일을 첨부하여 상품을 요청 할 수 있습니다</a:t>
            </a:r>
            <a:r>
              <a:rPr kumimoji="0" lang="en-US" altLang="ko-KR" sz="900" dirty="0">
                <a:latin typeface="굴림" charset="-127"/>
              </a:rPr>
              <a:t>.</a:t>
            </a:r>
            <a:endParaRPr kumimoji="0" lang="ko-KR" altLang="en-US" sz="900" dirty="0">
              <a:latin typeface="굴림" charset="-127"/>
            </a:endParaRPr>
          </a:p>
        </p:txBody>
      </p:sp>
      <p:pic>
        <p:nvPicPr>
          <p:cNvPr id="21522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484313"/>
            <a:ext cx="5608637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09538" y="750888"/>
          <a:ext cx="8910637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4-1.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상품소싱요청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543" name="그룹 10"/>
          <p:cNvGrpSpPr>
            <a:grpSpLocks/>
          </p:cNvGrpSpPr>
          <p:nvPr/>
        </p:nvGrpSpPr>
        <p:grpSpPr bwMode="auto">
          <a:xfrm>
            <a:off x="-3175" y="0"/>
            <a:ext cx="9147175" cy="6840538"/>
            <a:chOff x="-3181" y="0"/>
            <a:chExt cx="9147181" cy="6840748"/>
          </a:xfrm>
        </p:grpSpPr>
        <p:pic>
          <p:nvPicPr>
            <p:cNvPr id="22548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238" y="6415298"/>
              <a:ext cx="9525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544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498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pitchFamily="50" charset="-127"/>
              </a:rPr>
              <a:t>■ 화면개요</a:t>
            </a:r>
            <a:endParaRPr lang="ko-KR" altLang="en-US" sz="900" dirty="0">
              <a:solidFill>
                <a:srgbClr val="000000"/>
              </a:solidFill>
              <a:latin typeface="굴림" pitchFamily="50" charset="-127"/>
            </a:endParaRPr>
          </a:p>
          <a:p>
            <a:pPr marL="180975" indent="-180975" eaLnBrk="1" latin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ko-KR" altLang="en-US" sz="900" dirty="0">
                <a:latin typeface="굴림" pitchFamily="50" charset="-127"/>
              </a:rPr>
              <a:t>상품등록요청 후 진행상태 및 상품등록여부를 확인 할 수 있습니다</a:t>
            </a:r>
            <a:r>
              <a:rPr lang="en-US" altLang="ko-KR" sz="900" dirty="0">
                <a:latin typeface="굴림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pitchFamily="50" charset="-127"/>
              </a:rPr>
              <a:t>■ 사용법</a:t>
            </a:r>
            <a:endParaRPr kumimoji="0" lang="ko-KR" altLang="en-US" sz="900" dirty="0">
              <a:solidFill>
                <a:srgbClr val="000000"/>
              </a:solidFill>
              <a:latin typeface="굴림" pitchFamily="50" charset="-127"/>
            </a:endParaRP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검색조건을 입력 후 해당 내역을 조회 할 수 있습니다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.</a:t>
            </a: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‘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요청번호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’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를 클릭하면 상품등록요청정보를 확인할 수 있는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굴림" pitchFamily="50" charset="-127"/>
              </a:rPr>
              <a:t>페이지로 이동됩니다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.</a:t>
            </a: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defRPr/>
            </a:pPr>
            <a:endParaRPr kumimoji="0" lang="en-US" altLang="ko-KR" sz="900" dirty="0">
              <a:solidFill>
                <a:srgbClr val="000000"/>
              </a:solidFill>
              <a:latin typeface="굴림" pitchFamily="50" charset="-127"/>
            </a:endParaRPr>
          </a:p>
        </p:txBody>
      </p:sp>
      <p:pic>
        <p:nvPicPr>
          <p:cNvPr id="22546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196975"/>
            <a:ext cx="5611812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7" name="Rectangle 20"/>
          <p:cNvSpPr>
            <a:spLocks noChangeArrowheads="1"/>
          </p:cNvSpPr>
          <p:nvPr/>
        </p:nvSpPr>
        <p:spPr bwMode="auto">
          <a:xfrm>
            <a:off x="827088" y="3165475"/>
            <a:ext cx="288925" cy="1200150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96134"/>
              </p:ext>
            </p:extLst>
          </p:nvPr>
        </p:nvGraphicFramePr>
        <p:xfrm>
          <a:off x="109538" y="750888"/>
          <a:ext cx="8910637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4-1. </a:t>
                      </a:r>
                      <a:r>
                        <a:rPr kumimoji="0" lang="ko-KR" altLang="en-US" sz="1000" b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상품소싱요청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567" name="그룹 10"/>
          <p:cNvGrpSpPr>
            <a:grpSpLocks/>
          </p:cNvGrpSpPr>
          <p:nvPr/>
        </p:nvGrpSpPr>
        <p:grpSpPr bwMode="auto">
          <a:xfrm>
            <a:off x="-3175" y="0"/>
            <a:ext cx="9147175" cy="6840538"/>
            <a:chOff x="-3181" y="0"/>
            <a:chExt cx="9147181" cy="6840748"/>
          </a:xfrm>
        </p:grpSpPr>
        <p:pic>
          <p:nvPicPr>
            <p:cNvPr id="23571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238" y="6415298"/>
              <a:ext cx="9525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568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4. </a:t>
            </a:r>
            <a:r>
              <a:rPr kumimoji="0" lang="ko-KR" altLang="en-US" sz="1400" b="1" smtClean="0">
                <a:latin typeface="굴림" panose="020B0600000101010101" pitchFamily="50" charset="-127"/>
                <a:ea typeface="굴림" panose="020B0600000101010101" pitchFamily="50" charset="-127"/>
              </a:rPr>
              <a:t>상품관리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498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pitchFamily="50" charset="-127"/>
              </a:rPr>
              <a:t>■ 화면개요</a:t>
            </a:r>
            <a:endParaRPr lang="ko-KR" altLang="en-US" sz="900" dirty="0">
              <a:solidFill>
                <a:srgbClr val="000000"/>
              </a:solidFill>
              <a:latin typeface="굴림" pitchFamily="50" charset="-127"/>
            </a:endParaRPr>
          </a:p>
          <a:p>
            <a:pPr marL="180975" indent="-180975" eaLnBrk="1" latin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ko-KR" altLang="en-US" sz="900" dirty="0">
                <a:latin typeface="굴림" pitchFamily="50" charset="-127"/>
              </a:rPr>
              <a:t>상품등록요청 후 </a:t>
            </a:r>
            <a:r>
              <a:rPr lang="ko-KR" altLang="en-US" sz="900" dirty="0" smtClean="0">
                <a:latin typeface="굴림" pitchFamily="50" charset="-127"/>
              </a:rPr>
              <a:t>해당 글에 대한 답변을 </a:t>
            </a:r>
            <a:r>
              <a:rPr lang="ko-KR" altLang="en-US" sz="900" dirty="0">
                <a:latin typeface="굴림" pitchFamily="50" charset="-127"/>
              </a:rPr>
              <a:t>확인 할 수 있습니다</a:t>
            </a:r>
            <a:r>
              <a:rPr lang="en-US" altLang="ko-KR" sz="900" dirty="0">
                <a:latin typeface="굴림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pitchFamily="50" charset="-127"/>
              </a:rPr>
              <a:t>■ 사용법</a:t>
            </a:r>
            <a:endParaRPr kumimoji="0" lang="ko-KR" altLang="en-US" sz="900" dirty="0">
              <a:solidFill>
                <a:srgbClr val="000000"/>
              </a:solidFill>
              <a:latin typeface="굴림" pitchFamily="50" charset="-127"/>
            </a:endParaRP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ko-KR" altLang="en-US" sz="900" dirty="0" err="1" smtClean="0">
                <a:solidFill>
                  <a:srgbClr val="000000"/>
                </a:solidFill>
                <a:latin typeface="굴림" pitchFamily="50" charset="-127"/>
              </a:rPr>
              <a:t>싱규상품요청이력에서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굴림" pitchFamily="50" charset="-127"/>
              </a:rPr>
              <a:t>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굴림" pitchFamily="50" charset="-127"/>
              </a:rPr>
              <a:t>‘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요청번호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’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를 클릭하면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굴림" pitchFamily="50" charset="-127"/>
              </a:rPr>
              <a:t>해당 페이지로 이동하며 해당 내역을 확인할 수 있습니다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굴림" pitchFamily="50" charset="-127"/>
              </a:rPr>
              <a:t>.</a:t>
            </a:r>
            <a:endParaRPr kumimoji="0" lang="en-US" altLang="ko-KR" sz="900" dirty="0">
              <a:solidFill>
                <a:srgbClr val="000000"/>
              </a:solidFill>
              <a:latin typeface="굴림" pitchFamily="50" charset="-127"/>
            </a:endParaRPr>
          </a:p>
          <a:p>
            <a:pPr marL="180975" indent="-180975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ko-KR" altLang="en-US" sz="900" dirty="0" smtClean="0">
                <a:solidFill>
                  <a:srgbClr val="000000"/>
                </a:solidFill>
                <a:latin typeface="굴림" pitchFamily="50" charset="-127"/>
              </a:rPr>
              <a:t>초기화 버튼을 누르면 재 등록할 수 있습니다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굴림" pitchFamily="50" charset="-127"/>
              </a:rPr>
              <a:t>.</a:t>
            </a:r>
            <a:endParaRPr kumimoji="0" lang="en-US" altLang="ko-KR" sz="900" dirty="0">
              <a:solidFill>
                <a:srgbClr val="000000"/>
              </a:solidFill>
              <a:latin typeface="굴림" pitchFamily="50" charset="-127"/>
            </a:endParaRPr>
          </a:p>
        </p:txBody>
      </p:sp>
      <p:pic>
        <p:nvPicPr>
          <p:cNvPr id="23570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125538"/>
            <a:ext cx="5362575" cy="497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35888"/>
              </p:ext>
            </p:extLst>
          </p:nvPr>
        </p:nvGraphicFramePr>
        <p:xfrm>
          <a:off x="115093" y="757201"/>
          <a:ext cx="8910638" cy="5154879"/>
        </p:xfrm>
        <a:graphic>
          <a:graphicData uri="http://schemas.openxmlformats.org/drawingml/2006/table">
            <a:tbl>
              <a:tblPr/>
              <a:tblGrid>
                <a:gridCol w="8910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548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279" name="그룹 10"/>
          <p:cNvGrpSpPr>
            <a:grpSpLocks/>
          </p:cNvGrpSpPr>
          <p:nvPr/>
        </p:nvGrpSpPr>
        <p:grpSpPr bwMode="auto">
          <a:xfrm>
            <a:off x="-3175" y="0"/>
            <a:ext cx="9147175" cy="6286500"/>
            <a:chOff x="-3181" y="0"/>
            <a:chExt cx="9147181" cy="6286693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280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ko-KR" altLang="en-US" sz="1400" b="1" smtClean="0">
                <a:latin typeface="굴림" panose="020B0600000101010101" pitchFamily="50" charset="-127"/>
              </a:rPr>
              <a:t>구매사 메뉴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825882" y="1525385"/>
            <a:ext cx="803564" cy="23552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1" latinLnBrk="1" hangingPunct="1"/>
            <a:r>
              <a:rPr lang="en-US" altLang="ko-KR" sz="900" b="1" u="sng" dirty="0">
                <a:ea typeface="맑은 고딕" panose="020B0503020000020004" pitchFamily="50" charset="-127"/>
              </a:rPr>
              <a:t>1</a:t>
            </a:r>
            <a:r>
              <a:rPr lang="en-US" altLang="ko-KR" sz="900" b="1" u="sng">
                <a:ea typeface="맑은 고딕" panose="020B0503020000020004" pitchFamily="50" charset="-127"/>
              </a:rPr>
              <a:t>. </a:t>
            </a:r>
            <a:r>
              <a:rPr lang="ko-KR" altLang="en-US" sz="900" b="1" u="sng">
                <a:ea typeface="맑은 고딕" panose="020B0503020000020004" pitchFamily="50" charset="-127"/>
              </a:rPr>
              <a:t>주문관리</a:t>
            </a:r>
            <a:endParaRPr lang="ko-KR" altLang="en-US" sz="900" b="1" u="sng" dirty="0">
              <a:ea typeface="맑은 고딕" panose="020B0503020000020004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625182" y="2027031"/>
            <a:ext cx="1196401" cy="2865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dirty="0">
                <a:ea typeface="맑은 고딕" panose="020B0503020000020004" pitchFamily="50" charset="-127"/>
              </a:rPr>
              <a:t>1-1</a:t>
            </a:r>
            <a:r>
              <a:rPr lang="en-US" altLang="ko-KR" sz="900" b="1">
                <a:ea typeface="맑은 고딕" panose="020B0503020000020004" pitchFamily="50" charset="-127"/>
              </a:rPr>
              <a:t>. </a:t>
            </a:r>
            <a:r>
              <a:rPr lang="ko-KR" altLang="en-US" sz="900" b="1" smtClean="0">
                <a:ea typeface="맑은 고딕" panose="020B0503020000020004" pitchFamily="50" charset="-127"/>
              </a:rPr>
              <a:t>상품리스트</a:t>
            </a:r>
            <a:endParaRPr lang="en-US" altLang="ko-KR" sz="900" b="1" dirty="0">
              <a:ea typeface="맑은 고딕" panose="020B0503020000020004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616817" y="2922963"/>
            <a:ext cx="1202924" cy="292384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1-3. </a:t>
            </a:r>
            <a:r>
              <a:rPr lang="ko-KR" altLang="en-US" sz="900" b="1" smtClean="0">
                <a:ea typeface="맑은 고딕" panose="020B0503020000020004" pitchFamily="50" charset="-127"/>
              </a:rPr>
              <a:t>선입금주문내역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2346605" y="1521921"/>
            <a:ext cx="803564" cy="23552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1" latinLnBrk="1" hangingPunct="1"/>
            <a:r>
              <a:rPr lang="en-US" altLang="ko-KR" sz="900" b="1" u="sng" dirty="0">
                <a:ea typeface="맑은 고딕" panose="020B0503020000020004" pitchFamily="50" charset="-127"/>
              </a:rPr>
              <a:t>2</a:t>
            </a:r>
            <a:r>
              <a:rPr lang="en-US" altLang="ko-KR" sz="900" b="1" u="sng">
                <a:ea typeface="맑은 고딕" panose="020B0503020000020004" pitchFamily="50" charset="-127"/>
              </a:rPr>
              <a:t>. </a:t>
            </a:r>
            <a:r>
              <a:rPr lang="ko-KR" altLang="en-US" sz="900" b="1" u="sng" smtClean="0">
                <a:ea typeface="맑은 고딕" panose="020B0503020000020004" pitchFamily="50" charset="-127"/>
              </a:rPr>
              <a:t>인수</a:t>
            </a:r>
            <a:r>
              <a:rPr lang="en-US" altLang="ko-KR" sz="900" b="1" u="sng" smtClean="0">
                <a:ea typeface="맑은 고딕" panose="020B0503020000020004" pitchFamily="50" charset="-127"/>
              </a:rPr>
              <a:t>/</a:t>
            </a:r>
            <a:r>
              <a:rPr lang="ko-KR" altLang="en-US" sz="900" b="1" u="sng" smtClean="0">
                <a:ea typeface="맑은 고딕" panose="020B0503020000020004" pitchFamily="50" charset="-127"/>
              </a:rPr>
              <a:t>반품</a:t>
            </a:r>
            <a:endParaRPr lang="ko-KR" altLang="en-US" sz="900" b="1" u="sng" dirty="0">
              <a:ea typeface="맑은 고딕" panose="020B0503020000020004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 bwMode="auto">
          <a:xfrm>
            <a:off x="4040383" y="1521921"/>
            <a:ext cx="803564" cy="23552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1" latinLnBrk="1" hangingPunct="1"/>
            <a:r>
              <a:rPr lang="en-US" altLang="ko-KR" sz="900" b="1" u="sng" dirty="0">
                <a:ea typeface="맑은 고딕" panose="020B0503020000020004" pitchFamily="50" charset="-127"/>
              </a:rPr>
              <a:t>3</a:t>
            </a:r>
            <a:r>
              <a:rPr lang="en-US" altLang="ko-KR" sz="900" b="1" u="sng">
                <a:ea typeface="맑은 고딕" panose="020B0503020000020004" pitchFamily="50" charset="-127"/>
              </a:rPr>
              <a:t>. </a:t>
            </a:r>
            <a:r>
              <a:rPr lang="ko-KR" altLang="en-US" sz="900" b="1" u="sng" smtClean="0">
                <a:ea typeface="맑은 고딕" panose="020B0503020000020004" pitchFamily="50" charset="-127"/>
              </a:rPr>
              <a:t>정산관리</a:t>
            </a:r>
            <a:endParaRPr lang="ko-KR" altLang="en-US" sz="900" b="1" u="sng" dirty="0"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5734161" y="1521921"/>
            <a:ext cx="803564" cy="23552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1" latinLnBrk="1" hangingPunct="1"/>
            <a:r>
              <a:rPr lang="en-US" altLang="ko-KR" sz="900" b="1" u="sng" dirty="0">
                <a:ea typeface="맑은 고딕" panose="020B0503020000020004" pitchFamily="50" charset="-127"/>
              </a:rPr>
              <a:t>4</a:t>
            </a:r>
            <a:r>
              <a:rPr lang="en-US" altLang="ko-KR" sz="900" b="1" u="sng">
                <a:ea typeface="맑은 고딕" panose="020B0503020000020004" pitchFamily="50" charset="-127"/>
              </a:rPr>
              <a:t>. </a:t>
            </a:r>
            <a:r>
              <a:rPr lang="ko-KR" altLang="en-US" sz="900" b="1" u="sng">
                <a:ea typeface="맑은 고딕" panose="020B0503020000020004" pitchFamily="50" charset="-127"/>
              </a:rPr>
              <a:t>상품관리</a:t>
            </a:r>
            <a:endParaRPr lang="ko-KR" altLang="en-US" sz="900" b="1" u="sng" dirty="0">
              <a:ea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614193" y="3358008"/>
            <a:ext cx="1205548" cy="261127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1-4. </a:t>
            </a:r>
            <a:r>
              <a:rPr lang="ko-KR" altLang="en-US" sz="900" b="1">
                <a:ea typeface="맑은 고딕" panose="020B0503020000020004" pitchFamily="50" charset="-127"/>
              </a:rPr>
              <a:t>주문진척도</a:t>
            </a:r>
            <a:endParaRPr lang="ko-KR" altLang="en-US" sz="750" dirty="0"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 bwMode="auto">
          <a:xfrm>
            <a:off x="625182" y="3788786"/>
            <a:ext cx="1205548" cy="275776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1-5. </a:t>
            </a:r>
            <a:r>
              <a:rPr lang="ko-KR" altLang="en-US" sz="900" b="1" smtClean="0">
                <a:ea typeface="맑은 고딕" panose="020B0503020000020004" pitchFamily="50" charset="-127"/>
              </a:rPr>
              <a:t>구매이력 조회</a:t>
            </a:r>
            <a:endParaRPr lang="ko-KR" altLang="en-US" sz="750" b="1" dirty="0">
              <a:ea typeface="맑은 고딕" panose="020B0503020000020004" pitchFamily="50" charset="-127"/>
            </a:endParaRPr>
          </a:p>
        </p:txBody>
      </p:sp>
      <p:sp>
        <p:nvSpPr>
          <p:cNvPr id="52" name="모서리가 둥근 직사각형 51"/>
          <p:cNvSpPr/>
          <p:nvPr/>
        </p:nvSpPr>
        <p:spPr bwMode="auto">
          <a:xfrm>
            <a:off x="625182" y="2474002"/>
            <a:ext cx="1196401" cy="2865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1-2. </a:t>
            </a:r>
            <a:r>
              <a:rPr lang="ko-KR" altLang="en-US" sz="900" b="1" smtClean="0">
                <a:ea typeface="맑은 고딕" panose="020B0503020000020004" pitchFamily="50" charset="-127"/>
              </a:rPr>
              <a:t>구매요청</a:t>
            </a:r>
            <a:endParaRPr lang="en-US" altLang="ko-KR" sz="900" b="1" dirty="0">
              <a:ea typeface="맑은 고딕" panose="020B0503020000020004" pitchFamily="50" charset="-127"/>
            </a:endParaRPr>
          </a:p>
        </p:txBody>
      </p:sp>
      <p:sp>
        <p:nvSpPr>
          <p:cNvPr id="58" name="모서리가 둥근 직사각형 57"/>
          <p:cNvSpPr/>
          <p:nvPr/>
        </p:nvSpPr>
        <p:spPr bwMode="auto">
          <a:xfrm>
            <a:off x="7379946" y="1521921"/>
            <a:ext cx="803564" cy="235527"/>
          </a:xfrm>
          <a:prstGeom prst="round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1" latinLnBrk="1" hangingPunct="1"/>
            <a:r>
              <a:rPr lang="en-US" altLang="ko-KR" sz="900" b="1" u="sng" smtClean="0">
                <a:ea typeface="맑은 고딕" panose="020B0503020000020004" pitchFamily="50" charset="-127"/>
              </a:rPr>
              <a:t>5. </a:t>
            </a:r>
            <a:r>
              <a:rPr lang="ko-KR" altLang="en-US" sz="900" b="1" u="sng" smtClean="0">
                <a:ea typeface="맑은 고딕" panose="020B0503020000020004" pitchFamily="50" charset="-127"/>
              </a:rPr>
              <a:t>고객센터</a:t>
            </a:r>
            <a:endParaRPr lang="ko-KR" altLang="en-US" sz="900" b="1" u="sng" dirty="0">
              <a:ea typeface="맑은 고딕" panose="020B0503020000020004" pitchFamily="50" charset="-127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2123728" y="2027031"/>
            <a:ext cx="1196401" cy="2865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dirty="0" smtClean="0">
                <a:ea typeface="맑은 고딕" panose="020B0503020000020004" pitchFamily="50" charset="-127"/>
              </a:rPr>
              <a:t>2</a:t>
            </a:r>
            <a:r>
              <a:rPr lang="en-US" altLang="ko-KR" sz="900" b="1" smtClean="0">
                <a:ea typeface="맑은 고딕" panose="020B0503020000020004" pitchFamily="50" charset="-127"/>
              </a:rPr>
              <a:t>-1</a:t>
            </a:r>
            <a:r>
              <a:rPr lang="en-US" altLang="ko-KR" sz="900" b="1">
                <a:ea typeface="맑은 고딕" panose="020B0503020000020004" pitchFamily="50" charset="-127"/>
              </a:rPr>
              <a:t>. </a:t>
            </a:r>
            <a:r>
              <a:rPr lang="ko-KR" altLang="en-US" sz="900" b="1" smtClean="0">
                <a:ea typeface="맑은 고딕" panose="020B0503020000020004" pitchFamily="50" charset="-127"/>
              </a:rPr>
              <a:t>상품인수</a:t>
            </a:r>
            <a:endParaRPr lang="en-US" altLang="ko-KR" sz="900" b="1" dirty="0">
              <a:ea typeface="맑은 고딕" panose="020B0503020000020004" pitchFamily="50" charset="-127"/>
            </a:endParaRPr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2115363" y="2922963"/>
            <a:ext cx="1202924" cy="292384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2-3. </a:t>
            </a:r>
            <a:r>
              <a:rPr lang="ko-KR" altLang="en-US" sz="900" b="1" smtClean="0">
                <a:ea typeface="맑은 고딕" panose="020B0503020000020004" pitchFamily="50" charset="-127"/>
              </a:rPr>
              <a:t>인수이력조회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sp>
        <p:nvSpPr>
          <p:cNvPr id="81" name="모서리가 둥근 직사각형 80"/>
          <p:cNvSpPr/>
          <p:nvPr/>
        </p:nvSpPr>
        <p:spPr bwMode="auto">
          <a:xfrm>
            <a:off x="2123728" y="2474002"/>
            <a:ext cx="1196401" cy="2865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2-2. </a:t>
            </a:r>
            <a:r>
              <a:rPr lang="ko-KR" altLang="en-US" sz="900" b="1" smtClean="0">
                <a:ea typeface="맑은 고딕" panose="020B0503020000020004" pitchFamily="50" charset="-127"/>
              </a:rPr>
              <a:t>반품신청</a:t>
            </a:r>
            <a:r>
              <a:rPr lang="en-US" altLang="ko-KR" sz="900" b="1" smtClean="0">
                <a:ea typeface="맑은 고딕" panose="020B0503020000020004" pitchFamily="50" charset="-127"/>
              </a:rPr>
              <a:t>/</a:t>
            </a:r>
            <a:r>
              <a:rPr lang="ko-KR" altLang="en-US" sz="900" b="1" smtClean="0">
                <a:ea typeface="맑은 고딕" panose="020B0503020000020004" pitchFamily="50" charset="-127"/>
              </a:rPr>
              <a:t>현황</a:t>
            </a:r>
            <a:endParaRPr lang="en-US" altLang="ko-KR" sz="900" b="1" dirty="0">
              <a:ea typeface="맑은 고딕" panose="020B0503020000020004" pitchFamily="50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3779912" y="2027031"/>
            <a:ext cx="1196401" cy="2865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3-1. </a:t>
            </a:r>
            <a:r>
              <a:rPr lang="ko-KR" altLang="en-US" sz="900" b="1" smtClean="0">
                <a:ea typeface="맑은 고딕" panose="020B0503020000020004" pitchFamily="50" charset="-127"/>
              </a:rPr>
              <a:t>세금계산서</a:t>
            </a:r>
            <a:endParaRPr lang="en-US" altLang="ko-KR" sz="900" b="1" dirty="0">
              <a:ea typeface="맑은 고딕" panose="020B0503020000020004" pitchFamily="50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 bwMode="auto">
          <a:xfrm>
            <a:off x="3771547" y="2922963"/>
            <a:ext cx="1202924" cy="292384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3-3. </a:t>
            </a:r>
            <a:r>
              <a:rPr lang="ko-KR" altLang="en-US" sz="900" b="1" smtClean="0">
                <a:ea typeface="맑은 고딕" panose="020B0503020000020004" pitchFamily="50" charset="-127"/>
              </a:rPr>
              <a:t>채무관리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3779912" y="2474002"/>
            <a:ext cx="1196401" cy="2865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3-2. </a:t>
            </a:r>
            <a:r>
              <a:rPr lang="ko-KR" altLang="en-US" sz="900" b="1" smtClean="0">
                <a:ea typeface="맑은 고딕" panose="020B0503020000020004" pitchFamily="50" charset="-127"/>
              </a:rPr>
              <a:t>거래명세서</a:t>
            </a:r>
            <a:endParaRPr lang="en-US" altLang="ko-KR" sz="900" b="1" dirty="0">
              <a:ea typeface="맑은 고딕" panose="020B0503020000020004" pitchFamily="50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 bwMode="auto">
          <a:xfrm>
            <a:off x="5508104" y="2027031"/>
            <a:ext cx="1196401" cy="2865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4-1. </a:t>
            </a:r>
            <a:r>
              <a:rPr lang="ko-KR" altLang="en-US" sz="900" b="1" smtClean="0">
                <a:ea typeface="맑은 고딕" panose="020B0503020000020004" pitchFamily="50" charset="-127"/>
              </a:rPr>
              <a:t>상품소싱요청</a:t>
            </a:r>
            <a:endParaRPr lang="en-US" altLang="ko-KR" sz="900" b="1" dirty="0">
              <a:ea typeface="맑은 고딕" panose="020B0503020000020004" pitchFamily="50" charset="-127"/>
            </a:endParaRPr>
          </a:p>
        </p:txBody>
      </p:sp>
      <p:sp>
        <p:nvSpPr>
          <p:cNvPr id="88" name="모서리가 둥근 직사각형 87"/>
          <p:cNvSpPr/>
          <p:nvPr/>
        </p:nvSpPr>
        <p:spPr bwMode="auto">
          <a:xfrm>
            <a:off x="5499739" y="2922963"/>
            <a:ext cx="1202924" cy="292384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4-3. </a:t>
            </a:r>
            <a:r>
              <a:rPr lang="ko-KR" altLang="en-US" sz="900" b="1" smtClean="0">
                <a:ea typeface="맑은 고딕" panose="020B0503020000020004" pitchFamily="50" charset="-127"/>
              </a:rPr>
              <a:t>관심상품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 bwMode="auto">
          <a:xfrm>
            <a:off x="5497115" y="3358008"/>
            <a:ext cx="1205548" cy="261127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4-4. </a:t>
            </a:r>
            <a:r>
              <a:rPr lang="ko-KR" altLang="en-US" sz="900" b="1" smtClean="0">
                <a:ea typeface="맑은 고딕" panose="020B0503020000020004" pitchFamily="50" charset="-127"/>
              </a:rPr>
              <a:t>재고관리</a:t>
            </a:r>
            <a:endParaRPr lang="ko-KR" altLang="en-US" sz="750" dirty="0">
              <a:ea typeface="맑은 고딕" panose="020B0503020000020004" pitchFamily="50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 bwMode="auto">
          <a:xfrm>
            <a:off x="5508104" y="3788786"/>
            <a:ext cx="1205548" cy="275776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4-5. </a:t>
            </a:r>
            <a:r>
              <a:rPr lang="ko-KR" altLang="en-US" sz="900" b="1" smtClean="0">
                <a:ea typeface="맑은 고딕" panose="020B0503020000020004" pitchFamily="50" charset="-127"/>
              </a:rPr>
              <a:t>품질관리</a:t>
            </a:r>
            <a:endParaRPr lang="ko-KR" altLang="en-US" sz="750" b="1" dirty="0">
              <a:ea typeface="맑은 고딕" panose="020B0503020000020004" pitchFamily="50" charset="-127"/>
            </a:endParaRPr>
          </a:p>
        </p:txBody>
      </p:sp>
      <p:sp>
        <p:nvSpPr>
          <p:cNvPr id="91" name="모서리가 둥근 직사각형 90"/>
          <p:cNvSpPr/>
          <p:nvPr/>
        </p:nvSpPr>
        <p:spPr bwMode="auto">
          <a:xfrm>
            <a:off x="5508104" y="2474002"/>
            <a:ext cx="1196401" cy="2865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4-2. </a:t>
            </a:r>
            <a:r>
              <a:rPr lang="ko-KR" altLang="en-US" sz="900" b="1" smtClean="0">
                <a:ea typeface="맑은 고딕" panose="020B0503020000020004" pitchFamily="50" charset="-127"/>
              </a:rPr>
              <a:t>자재혁신제안</a:t>
            </a:r>
            <a:endParaRPr lang="en-US" altLang="ko-KR" sz="900" b="1" dirty="0">
              <a:ea typeface="맑은 고딕" panose="020B0503020000020004" pitchFamily="50" charset="-127"/>
            </a:endParaRPr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7164288" y="2027031"/>
            <a:ext cx="1440159" cy="2865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5-1.</a:t>
            </a:r>
            <a:r>
              <a:rPr lang="ko-KR" altLang="en-US" sz="900" b="1">
                <a:ea typeface="맑은 고딕" panose="020B0503020000020004" pitchFamily="50" charset="-127"/>
              </a:rPr>
              <a:t> </a:t>
            </a:r>
            <a:r>
              <a:rPr lang="ko-KR" altLang="en-US" sz="900" b="1" smtClean="0">
                <a:ea typeface="맑은 고딕" panose="020B0503020000020004" pitchFamily="50" charset="-127"/>
              </a:rPr>
              <a:t>공지사항</a:t>
            </a:r>
            <a:endParaRPr lang="en-US" altLang="ko-KR" sz="900" b="1" dirty="0">
              <a:ea typeface="맑은 고딕" panose="020B0503020000020004" pitchFamily="50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 bwMode="auto">
          <a:xfrm>
            <a:off x="7155923" y="2922963"/>
            <a:ext cx="1448524" cy="292384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5-3. </a:t>
            </a:r>
            <a:r>
              <a:rPr lang="ko-KR" altLang="en-US" sz="900" b="1" smtClean="0">
                <a:ea typeface="맑은 고딕" panose="020B0503020000020004" pitchFamily="50" charset="-127"/>
              </a:rPr>
              <a:t>자유게시판</a:t>
            </a:r>
            <a:endParaRPr lang="ko-KR" altLang="en-US" sz="900" dirty="0">
              <a:ea typeface="맑은 고딕" panose="020B0503020000020004" pitchFamily="50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 bwMode="auto">
          <a:xfrm>
            <a:off x="7153298" y="3358008"/>
            <a:ext cx="1451149" cy="261127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5-4. </a:t>
            </a:r>
            <a:r>
              <a:rPr lang="ko-KR" altLang="en-US" sz="900" b="1" smtClean="0">
                <a:ea typeface="맑은 고딕" panose="020B0503020000020004" pitchFamily="50" charset="-127"/>
              </a:rPr>
              <a:t>시스템장애</a:t>
            </a:r>
            <a:r>
              <a:rPr lang="en-US" altLang="ko-KR" sz="900" b="1" smtClean="0">
                <a:ea typeface="맑은 고딕" panose="020B0503020000020004" pitchFamily="50" charset="-127"/>
              </a:rPr>
              <a:t>/</a:t>
            </a:r>
            <a:r>
              <a:rPr lang="ko-KR" altLang="en-US" sz="900" b="1" smtClean="0">
                <a:ea typeface="맑은 고딕" panose="020B0503020000020004" pitchFamily="50" charset="-127"/>
              </a:rPr>
              <a:t>개선요청</a:t>
            </a:r>
            <a:endParaRPr lang="ko-KR" altLang="en-US" sz="750" dirty="0">
              <a:ea typeface="맑은 고딕" panose="020B0503020000020004" pitchFamily="50" charset="-127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7164288" y="2474002"/>
            <a:ext cx="1440159" cy="2865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5-2. </a:t>
            </a:r>
            <a:r>
              <a:rPr lang="ko-KR" altLang="en-US" sz="900" b="1" smtClean="0">
                <a:ea typeface="맑은 고딕" panose="020B0503020000020004" pitchFamily="50" charset="-127"/>
              </a:rPr>
              <a:t>고객의소리</a:t>
            </a:r>
            <a:r>
              <a:rPr lang="en-US" altLang="ko-KR" sz="900" b="1" smtClean="0">
                <a:ea typeface="맑은 고딕" panose="020B0503020000020004" pitchFamily="50" charset="-127"/>
              </a:rPr>
              <a:t>(Q&amp;A)</a:t>
            </a:r>
            <a:endParaRPr lang="en-US" altLang="ko-KR" sz="900" b="1" dirty="0">
              <a:ea typeface="맑은 고딕" panose="020B0503020000020004" pitchFamily="50" charset="-127"/>
            </a:endParaRP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625182" y="4234213"/>
            <a:ext cx="1205548" cy="275776"/>
          </a:xfrm>
          <a:prstGeom prst="roundRect">
            <a:avLst/>
          </a:prstGeom>
          <a:noFill/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1" latinLnBrk="1" hangingPunct="1"/>
            <a:r>
              <a:rPr lang="en-US" altLang="ko-KR" sz="900" b="1" smtClean="0">
                <a:ea typeface="맑은 고딕" panose="020B0503020000020004" pitchFamily="50" charset="-127"/>
              </a:rPr>
              <a:t>1-6. </a:t>
            </a:r>
            <a:r>
              <a:rPr lang="ko-KR" altLang="en-US" sz="900" b="1" smtClean="0">
                <a:ea typeface="맑은 고딕" panose="020B0503020000020004" pitchFamily="50" charset="-127"/>
              </a:rPr>
              <a:t>주문승인 조회</a:t>
            </a:r>
            <a:endParaRPr lang="ko-KR" altLang="en-US" sz="750" b="1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86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731415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1-1.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상품리스트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279" name="그룹 10"/>
          <p:cNvGrpSpPr>
            <a:grpSpLocks/>
          </p:cNvGrpSpPr>
          <p:nvPr/>
        </p:nvGrpSpPr>
        <p:grpSpPr bwMode="auto">
          <a:xfrm>
            <a:off x="-3175" y="0"/>
            <a:ext cx="9147175" cy="6840538"/>
            <a:chOff x="-3181" y="0"/>
            <a:chExt cx="9147181" cy="6840748"/>
          </a:xfrm>
        </p:grpSpPr>
        <p:pic>
          <p:nvPicPr>
            <p:cNvPr id="11286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238" y="6415298"/>
              <a:ext cx="9525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280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</a:rPr>
              <a:t>1. </a:t>
            </a:r>
            <a:r>
              <a:rPr kumimoji="0" lang="ko-KR" altLang="en-US" sz="1400" b="1" smtClean="0">
                <a:latin typeface="굴림" panose="020B0600000101010101" pitchFamily="50" charset="-127"/>
              </a:rPr>
              <a:t>주문관리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81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주문 가능한 </a:t>
            </a:r>
            <a:r>
              <a:rPr lang="ko-KR" altLang="en-US" sz="900" smtClean="0">
                <a:latin typeface="굴림" panose="020B0600000101010101" pitchFamily="50" charset="-127"/>
                <a:ea typeface="굴림" panose="020B0600000101010101" pitchFamily="50" charset="-127"/>
              </a:rPr>
              <a:t>상품정보를 확인합니다</a:t>
            </a:r>
            <a:r>
              <a:rPr lang="en-US" altLang="ko-KR" sz="90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0" indent="0" eaLnBrk="1" hangingPunct="1">
              <a:lnSpc>
                <a:spcPct val="150000"/>
              </a:lnSpc>
              <a:spcBef>
                <a:spcPct val="50000"/>
              </a:spcBef>
              <a:buNone/>
            </a:pPr>
            <a:endParaRPr kumimoji="0" lang="en-US" altLang="ko-KR" sz="900" b="1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131392"/>
            <a:ext cx="5497835" cy="491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40419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1-2.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구매요청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장바구니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(1/2)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279" name="그룹 10"/>
          <p:cNvGrpSpPr>
            <a:grpSpLocks/>
          </p:cNvGrpSpPr>
          <p:nvPr/>
        </p:nvGrpSpPr>
        <p:grpSpPr bwMode="auto">
          <a:xfrm>
            <a:off x="-3175" y="0"/>
            <a:ext cx="9147175" cy="6840538"/>
            <a:chOff x="-3181" y="0"/>
            <a:chExt cx="9147181" cy="6840748"/>
          </a:xfrm>
        </p:grpSpPr>
        <p:pic>
          <p:nvPicPr>
            <p:cNvPr id="11286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238" y="6415298"/>
              <a:ext cx="9525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280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</a:rPr>
              <a:t>1. </a:t>
            </a:r>
            <a:r>
              <a:rPr kumimoji="0" lang="ko-KR" altLang="en-US" sz="1400" b="1" smtClean="0">
                <a:latin typeface="굴림" panose="020B0600000101010101" pitchFamily="50" charset="-127"/>
              </a:rPr>
              <a:t>주문관리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1281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주문 가능한 상품정보 및 주문정보를 확인 및 변경할 수 있는 화면입니다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 시 필요한 주문자 전화번호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공사명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인수자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배송지 등 주문에 관련된 필수 정보를 설정 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감독관이 존재할 경우 </a:t>
            </a:r>
            <a:r>
              <a:rPr kumimoji="0" lang="ko-KR" altLang="en-US" sz="900" b="1">
                <a:latin typeface="굴림" panose="020B0600000101010101" pitchFamily="50" charset="-127"/>
                <a:ea typeface="굴림" panose="020B0600000101010101" pitchFamily="50" charset="-127"/>
              </a:rPr>
              <a:t>감독명</a:t>
            </a:r>
            <a:r>
              <a:rPr kumimoji="0" lang="en-US" altLang="ko-KR" sz="900" b="1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en-US" sz="900" b="1">
                <a:latin typeface="굴림" panose="020B0600000101010101" pitchFamily="50" charset="-127"/>
                <a:ea typeface="굴림" panose="020B0600000101010101" pitchFamily="50" charset="-127"/>
              </a:rPr>
              <a:t>승인자</a:t>
            </a:r>
            <a:r>
              <a:rPr kumimoji="0" lang="en-US" altLang="ko-KR" sz="900" b="1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관련 감독관 이름이 출력됩니다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.)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만약 새로운 배송지로 주문 시  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배송지 관리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클릭하여 새로운 배송지를 추가합니다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배송지 팝업은 기존 배송지 및 새로운 배송지를 추가 및 관리 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주문 전 주문서출력을 통해 주문내역을 문서화 하실 수 있습니다</a:t>
            </a:r>
            <a:r>
              <a:rPr kumimoji="0"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pic>
        <p:nvPicPr>
          <p:cNvPr id="11282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r="12988" b="9718"/>
          <a:stretch>
            <a:fillRect/>
          </a:stretch>
        </p:blipFill>
        <p:spPr bwMode="auto">
          <a:xfrm>
            <a:off x="303213" y="1125538"/>
            <a:ext cx="5518150" cy="505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3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633788"/>
            <a:ext cx="3170237" cy="1597025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오른쪽으로 구부러진 화살표 11"/>
          <p:cNvSpPr/>
          <p:nvPr/>
        </p:nvSpPr>
        <p:spPr>
          <a:xfrm rot="20815667" flipH="1">
            <a:off x="2921000" y="3082925"/>
            <a:ext cx="250825" cy="71596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285" name="Rectangle 20"/>
          <p:cNvSpPr>
            <a:spLocks noChangeArrowheads="1"/>
          </p:cNvSpPr>
          <p:nvPr/>
        </p:nvSpPr>
        <p:spPr bwMode="auto">
          <a:xfrm>
            <a:off x="2524125" y="3128963"/>
            <a:ext cx="392113" cy="1555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6489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1-2.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구매요청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장바구니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2/2)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303" name="그룹 10"/>
          <p:cNvGrpSpPr>
            <a:grpSpLocks/>
          </p:cNvGrpSpPr>
          <p:nvPr/>
        </p:nvGrpSpPr>
        <p:grpSpPr bwMode="auto">
          <a:xfrm>
            <a:off x="-3175" y="0"/>
            <a:ext cx="9147175" cy="6840538"/>
            <a:chOff x="-3181" y="0"/>
            <a:chExt cx="9147181" cy="6840748"/>
          </a:xfrm>
        </p:grpSpPr>
        <p:pic>
          <p:nvPicPr>
            <p:cNvPr id="12309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238" y="6415298"/>
              <a:ext cx="9525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304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</a:rPr>
              <a:t>1. </a:t>
            </a:r>
            <a:r>
              <a:rPr kumimoji="0" lang="ko-KR" altLang="en-US" sz="1400" b="1" smtClean="0">
                <a:latin typeface="굴림" panose="020B0600000101010101" pitchFamily="50" charset="-127"/>
              </a:rPr>
              <a:t>주문관리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209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176213" indent="-176213" eaLnBrk="1" latin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pitchFamily="50" charset="-127"/>
              </a:rPr>
              <a:t>■ 화면개요</a:t>
            </a:r>
            <a:endParaRPr lang="ko-KR" altLang="en-US" sz="900" dirty="0">
              <a:solidFill>
                <a:srgbClr val="000000"/>
              </a:solidFill>
              <a:latin typeface="굴림" pitchFamily="50" charset="-127"/>
            </a:endParaRPr>
          </a:p>
          <a:p>
            <a:pPr marL="176213" indent="-176213" eaLnBrk="1" latin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  <a:defRPr/>
            </a:pPr>
            <a:r>
              <a:rPr lang="ko-KR" altLang="en-US" sz="900" dirty="0">
                <a:latin typeface="굴림" pitchFamily="50" charset="-127"/>
              </a:rPr>
              <a:t>상품검색 및 주문상품정보</a:t>
            </a:r>
            <a:r>
              <a:rPr lang="en-US" altLang="ko-KR" sz="900" dirty="0">
                <a:latin typeface="굴림" pitchFamily="50" charset="-127"/>
              </a:rPr>
              <a:t>(</a:t>
            </a:r>
            <a:r>
              <a:rPr lang="ko-KR" altLang="en-US" sz="900" dirty="0">
                <a:latin typeface="굴림" pitchFamily="50" charset="-127"/>
              </a:rPr>
              <a:t>주문수량</a:t>
            </a:r>
            <a:r>
              <a:rPr lang="en-US" altLang="ko-KR" sz="900" dirty="0">
                <a:latin typeface="굴림" pitchFamily="50" charset="-127"/>
              </a:rPr>
              <a:t>, </a:t>
            </a:r>
            <a:r>
              <a:rPr lang="ko-KR" altLang="en-US" sz="900" dirty="0">
                <a:latin typeface="굴림" pitchFamily="50" charset="-127"/>
              </a:rPr>
              <a:t>납기예정일</a:t>
            </a:r>
            <a:r>
              <a:rPr lang="en-US" altLang="ko-KR" sz="900" dirty="0">
                <a:latin typeface="굴림" pitchFamily="50" charset="-127"/>
              </a:rPr>
              <a:t>)</a:t>
            </a:r>
            <a:r>
              <a:rPr lang="ko-KR" altLang="en-US" sz="900" dirty="0">
                <a:latin typeface="굴림" pitchFamily="50" charset="-127"/>
              </a:rPr>
              <a:t>을 변경관리</a:t>
            </a:r>
            <a:r>
              <a:rPr lang="en-US" altLang="ko-KR" sz="900" dirty="0">
                <a:latin typeface="굴림" pitchFamily="50" charset="-127"/>
              </a:rPr>
              <a:t> </a:t>
            </a:r>
            <a:r>
              <a:rPr lang="ko-KR" altLang="en-US" sz="900" dirty="0">
                <a:latin typeface="굴림" pitchFamily="50" charset="-127"/>
              </a:rPr>
              <a:t>후 주문을 요청 할 수 있습니다</a:t>
            </a:r>
            <a:r>
              <a:rPr lang="en-US" altLang="ko-KR" sz="900" dirty="0">
                <a:latin typeface="굴림" pitchFamily="50" charset="-127"/>
              </a:rPr>
              <a:t>.</a:t>
            </a:r>
          </a:p>
          <a:p>
            <a:pPr marL="176213" indent="-176213" eaLnBrk="1" hangingPunct="1">
              <a:lnSpc>
                <a:spcPct val="150000"/>
              </a:lnSpc>
              <a:defRPr/>
            </a:pPr>
            <a:r>
              <a:rPr kumimoji="0" lang="ko-KR" altLang="en-US" sz="900" b="1" dirty="0">
                <a:solidFill>
                  <a:srgbClr val="000000"/>
                </a:solidFill>
                <a:latin typeface="굴림" pitchFamily="50" charset="-127"/>
              </a:rPr>
              <a:t>■ 사용법</a:t>
            </a:r>
          </a:p>
          <a:p>
            <a:pPr marL="176213" indent="-176213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주문할 상품을 선택하여 활성화된 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‘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주문수량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’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과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 ‘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납기희망일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’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을 수정합니다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.</a:t>
            </a:r>
          </a:p>
          <a:p>
            <a:pPr marL="176213" indent="-176213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불필요한 상품은  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‘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상품삭제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’</a:t>
            </a:r>
            <a:r>
              <a:rPr kumimoji="0" lang="ko-KR" altLang="en-US" sz="900" dirty="0">
                <a:solidFill>
                  <a:srgbClr val="000000"/>
                </a:solidFill>
                <a:latin typeface="굴림" pitchFamily="50" charset="-127"/>
              </a:rPr>
              <a:t>를 클릭하여 장바구니에서 상품 정보를 삭제 할 수 있습니다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pitchFamily="50" charset="-127"/>
              </a:rPr>
              <a:t>.</a:t>
            </a:r>
          </a:p>
          <a:p>
            <a:pPr marL="176213" indent="-176213" eaLnBrk="1" hangingPunct="1">
              <a:lnSpc>
                <a:spcPct val="150000"/>
              </a:lnSpc>
              <a:buFontTx/>
              <a:buAutoNum type="arabicPeriod"/>
              <a:defRPr/>
            </a:pPr>
            <a:r>
              <a:rPr kumimoji="0" lang="ko-KR" altLang="en-US" sz="900" dirty="0">
                <a:latin typeface="굴림" pitchFamily="50" charset="-127"/>
              </a:rPr>
              <a:t>장바구니 상품정보를  설정 후  </a:t>
            </a:r>
            <a:r>
              <a:rPr kumimoji="0" lang="en-US" altLang="ko-KR" sz="900" dirty="0">
                <a:latin typeface="굴림" pitchFamily="50" charset="-127"/>
              </a:rPr>
              <a:t>‘</a:t>
            </a:r>
            <a:r>
              <a:rPr kumimoji="0" lang="ko-KR" altLang="en-US" sz="900" dirty="0">
                <a:latin typeface="굴림" pitchFamily="50" charset="-127"/>
              </a:rPr>
              <a:t>주문신청</a:t>
            </a:r>
            <a:r>
              <a:rPr kumimoji="0" lang="en-US" altLang="ko-KR" sz="900" dirty="0">
                <a:latin typeface="굴림" pitchFamily="50" charset="-127"/>
              </a:rPr>
              <a:t>’</a:t>
            </a:r>
            <a:r>
              <a:rPr kumimoji="0" lang="ko-KR" altLang="en-US" sz="900" dirty="0">
                <a:latin typeface="굴림" pitchFamily="50" charset="-127"/>
              </a:rPr>
              <a:t>을 클릭하여 주문을 신청 할 수 있습니다</a:t>
            </a:r>
            <a:r>
              <a:rPr kumimoji="0" lang="en-US" altLang="ko-KR" sz="900" dirty="0">
                <a:latin typeface="굴림" pitchFamily="50" charset="-127"/>
              </a:rPr>
              <a:t>.</a:t>
            </a:r>
            <a:br>
              <a:rPr kumimoji="0" lang="en-US" altLang="ko-KR" sz="900" dirty="0">
                <a:latin typeface="굴림" pitchFamily="50" charset="-127"/>
              </a:rPr>
            </a:br>
            <a:r>
              <a:rPr kumimoji="0" lang="en-US" altLang="ko-KR" sz="900" dirty="0">
                <a:latin typeface="굴림" pitchFamily="50" charset="-127"/>
              </a:rPr>
              <a:t>(</a:t>
            </a:r>
            <a:r>
              <a:rPr kumimoji="0" lang="ko-KR" altLang="en-US" sz="900" dirty="0">
                <a:latin typeface="굴림" pitchFamily="50" charset="-127"/>
              </a:rPr>
              <a:t>정상적인 주문신청 이후에는 일괄 </a:t>
            </a:r>
            <a:r>
              <a:rPr kumimoji="0" lang="ko-KR" altLang="en-US" sz="900" dirty="0" err="1">
                <a:latin typeface="굴림" pitchFamily="50" charset="-127"/>
              </a:rPr>
              <a:t>항목중</a:t>
            </a:r>
            <a:r>
              <a:rPr kumimoji="0" lang="ko-KR" altLang="en-US" sz="900" dirty="0">
                <a:latin typeface="굴림" pitchFamily="50" charset="-127"/>
              </a:rPr>
              <a:t> </a:t>
            </a:r>
            <a:r>
              <a:rPr kumimoji="0" lang="ko-KR" altLang="en-US" sz="900" dirty="0" err="1">
                <a:latin typeface="굴림" pitchFamily="50" charset="-127"/>
              </a:rPr>
              <a:t>공사명</a:t>
            </a:r>
            <a:r>
              <a:rPr kumimoji="0" lang="en-US" altLang="ko-KR" sz="900" dirty="0">
                <a:latin typeface="굴림" pitchFamily="50" charset="-127"/>
              </a:rPr>
              <a:t>, </a:t>
            </a:r>
            <a:r>
              <a:rPr kumimoji="0" lang="ko-KR" altLang="en-US" sz="900" dirty="0">
                <a:latin typeface="굴림" pitchFamily="50" charset="-127"/>
              </a:rPr>
              <a:t>인수자</a:t>
            </a:r>
            <a:r>
              <a:rPr kumimoji="0" lang="en-US" altLang="ko-KR" sz="900" dirty="0">
                <a:latin typeface="굴림" pitchFamily="50" charset="-127"/>
              </a:rPr>
              <a:t>, </a:t>
            </a:r>
            <a:r>
              <a:rPr kumimoji="0" lang="ko-KR" altLang="en-US" sz="900" dirty="0">
                <a:latin typeface="굴림" pitchFamily="50" charset="-127"/>
              </a:rPr>
              <a:t>인수자 전화번호</a:t>
            </a:r>
            <a:r>
              <a:rPr kumimoji="0" lang="en-US" altLang="ko-KR" sz="900" dirty="0">
                <a:latin typeface="굴림" pitchFamily="50" charset="-127"/>
              </a:rPr>
              <a:t>, </a:t>
            </a:r>
            <a:r>
              <a:rPr kumimoji="0" lang="ko-KR" altLang="en-US" sz="900" dirty="0" err="1">
                <a:latin typeface="굴림" pitchFamily="50" charset="-127"/>
              </a:rPr>
              <a:t>배송지</a:t>
            </a:r>
            <a:r>
              <a:rPr kumimoji="0" lang="ko-KR" altLang="en-US" sz="900" dirty="0">
                <a:latin typeface="굴림" pitchFamily="50" charset="-127"/>
              </a:rPr>
              <a:t> 등의 정보를 제외한 나머지 정보들은 삭제됩니다</a:t>
            </a:r>
            <a:r>
              <a:rPr kumimoji="0" lang="en-US" altLang="ko-KR" sz="900" dirty="0">
                <a:latin typeface="굴림" pitchFamily="50" charset="-127"/>
              </a:rPr>
              <a:t>.)</a:t>
            </a:r>
          </a:p>
          <a:p>
            <a:pPr marL="0" indent="0" eaLnBrk="1" hangingPunct="1">
              <a:lnSpc>
                <a:spcPct val="150000"/>
              </a:lnSpc>
              <a:defRPr/>
            </a:pPr>
            <a:endParaRPr kumimoji="0" lang="ko-KR" altLang="en-US" sz="900" dirty="0">
              <a:latin typeface="굴림" pitchFamily="50" charset="-127"/>
            </a:endParaRPr>
          </a:p>
        </p:txBody>
      </p:sp>
      <p:pic>
        <p:nvPicPr>
          <p:cNvPr id="12306" name="그림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6" b="8592"/>
          <a:stretch>
            <a:fillRect/>
          </a:stretch>
        </p:blipFill>
        <p:spPr bwMode="auto">
          <a:xfrm>
            <a:off x="539750" y="1095375"/>
            <a:ext cx="5040313" cy="50466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7" name="Rectangle 20"/>
          <p:cNvSpPr>
            <a:spLocks noChangeArrowheads="1"/>
          </p:cNvSpPr>
          <p:nvPr/>
        </p:nvSpPr>
        <p:spPr bwMode="auto">
          <a:xfrm>
            <a:off x="2987675" y="3860800"/>
            <a:ext cx="576263" cy="28892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2308" name="Rectangle 20"/>
          <p:cNvSpPr>
            <a:spLocks noChangeArrowheads="1"/>
          </p:cNvSpPr>
          <p:nvPr/>
        </p:nvSpPr>
        <p:spPr bwMode="auto">
          <a:xfrm>
            <a:off x="4014788" y="3970338"/>
            <a:ext cx="498475" cy="1428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94719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1-4.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주문진척도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351" name="그룹 10"/>
          <p:cNvGrpSpPr>
            <a:grpSpLocks/>
          </p:cNvGrpSpPr>
          <p:nvPr/>
        </p:nvGrpSpPr>
        <p:grpSpPr bwMode="auto">
          <a:xfrm>
            <a:off x="-3175" y="0"/>
            <a:ext cx="9147175" cy="6840538"/>
            <a:chOff x="-3181" y="0"/>
            <a:chExt cx="9147181" cy="6840748"/>
          </a:xfrm>
        </p:grpSpPr>
        <p:pic>
          <p:nvPicPr>
            <p:cNvPr id="14358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238" y="6415298"/>
              <a:ext cx="9525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352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</a:rPr>
              <a:t>1. </a:t>
            </a:r>
            <a:r>
              <a:rPr kumimoji="0" lang="ko-KR" altLang="en-US" sz="1400" b="1" smtClean="0">
                <a:latin typeface="굴림" panose="020B0600000101010101" pitchFamily="50" charset="-127"/>
              </a:rPr>
              <a:t>주문관리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353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주문 진척도를 확인할 수 있는 화면입니다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  <a:endParaRPr kumimoji="0"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atinLnBrk="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화면에서는 주문번호들의 진행 현황을 확인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주문번호 클릭 시 상세 주문들을 확인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주문상세조회로 연결됩니다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주문상태 및 처리에서 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주문서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통해 견적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서를 출력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latinLnBrk="0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kumimoji="0"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4354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125538"/>
            <a:ext cx="5600700" cy="498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55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4005263"/>
            <a:ext cx="2159000" cy="1831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716463" y="3605213"/>
            <a:ext cx="498475" cy="1428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3" name="오른쪽으로 구부러진 화살표 12"/>
          <p:cNvSpPr/>
          <p:nvPr/>
        </p:nvSpPr>
        <p:spPr>
          <a:xfrm rot="14355848" flipH="1" flipV="1">
            <a:off x="4269582" y="3413919"/>
            <a:ext cx="227012" cy="723900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042558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1-5.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구매이력 조회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327" name="그룹 10"/>
          <p:cNvGrpSpPr>
            <a:grpSpLocks/>
          </p:cNvGrpSpPr>
          <p:nvPr/>
        </p:nvGrpSpPr>
        <p:grpSpPr bwMode="auto">
          <a:xfrm>
            <a:off x="-3175" y="0"/>
            <a:ext cx="9147175" cy="6840538"/>
            <a:chOff x="-3181" y="0"/>
            <a:chExt cx="9147181" cy="6840748"/>
          </a:xfrm>
        </p:grpSpPr>
        <p:pic>
          <p:nvPicPr>
            <p:cNvPr id="1333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238" y="6415298"/>
              <a:ext cx="9525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328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</a:rPr>
              <a:t>1. </a:t>
            </a:r>
            <a:r>
              <a:rPr kumimoji="0" lang="ko-KR" altLang="en-US" sz="1400" b="1" smtClean="0">
                <a:latin typeface="굴림" panose="020B0600000101010101" pitchFamily="50" charset="-127"/>
              </a:rPr>
              <a:t>주문관리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329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주문내역을 </a:t>
            </a:r>
            <a:r>
              <a:rPr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하는 화면입니다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주문 취소 처리는 </a:t>
            </a:r>
            <a:r>
              <a:rPr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상세화면에서 가능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합니다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주문번호 클릭 시 선택한 주문의 현재 상태 정보를 확인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주문상세 화면에서는 선택된 주문의 정보와 주문 요청한 상품정보를 확인 할 수 있으며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현재 요청된 주문의 상태가 어떻게 변경되었는지 알 수 있는 변경정보 이력 등을 확인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선택된 주문의 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공사명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과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물품도착지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등의 정보를 수정한 뒤 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변경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버튼을 클릭 시 변경 내용을 저장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해당 주문을 접수한 공급사에서 주문상품을 출하하기 전까지 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주문취소</a:t>
            </a:r>
            <a:r>
              <a:rPr kumimoji="0"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를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주문취소 시 반드시 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취소 사유를 입력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해야 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kumimoji="0" lang="ko-KR" altLang="en-US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주문취소를 한 뒤에는 공사명과 물품도착지의 수정은 할 수 없습니다</a:t>
            </a:r>
            <a:r>
              <a:rPr kumimoji="0" lang="en-US" altLang="ko-KR" sz="90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kumimoji="0"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kumimoji="0"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3330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96975"/>
            <a:ext cx="5351463" cy="4951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31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3221038"/>
            <a:ext cx="3151188" cy="295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32" name="Rectangle 20"/>
          <p:cNvSpPr>
            <a:spLocks noChangeArrowheads="1"/>
          </p:cNvSpPr>
          <p:nvPr/>
        </p:nvSpPr>
        <p:spPr bwMode="auto">
          <a:xfrm>
            <a:off x="1865313" y="3094038"/>
            <a:ext cx="498475" cy="1428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  <p:sp>
        <p:nvSpPr>
          <p:cNvPr id="13" name="오른쪽으로 구부러진 화살표 12"/>
          <p:cNvSpPr/>
          <p:nvPr/>
        </p:nvSpPr>
        <p:spPr>
          <a:xfrm rot="17180996" flipH="1">
            <a:off x="2828925" y="2682875"/>
            <a:ext cx="250825" cy="106997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112262"/>
              </p:ext>
            </p:extLst>
          </p:nvPr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1-6.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주문승인조회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375" name="그룹 10"/>
          <p:cNvGrpSpPr>
            <a:grpSpLocks/>
          </p:cNvGrpSpPr>
          <p:nvPr/>
        </p:nvGrpSpPr>
        <p:grpSpPr bwMode="auto">
          <a:xfrm>
            <a:off x="-3175" y="0"/>
            <a:ext cx="9147175" cy="6840538"/>
            <a:chOff x="-3181" y="0"/>
            <a:chExt cx="9147181" cy="6840748"/>
          </a:xfrm>
        </p:grpSpPr>
        <p:pic>
          <p:nvPicPr>
            <p:cNvPr id="15381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238" y="6415298"/>
              <a:ext cx="9525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376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</a:rPr>
              <a:t>1. </a:t>
            </a:r>
            <a:r>
              <a:rPr kumimoji="0" lang="ko-KR" altLang="en-US" sz="1400" b="1" smtClean="0">
                <a:latin typeface="굴림" panose="020B0600000101010101" pitchFamily="50" charset="-127"/>
              </a:rPr>
              <a:t>주문관리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377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피감독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감독이 아닌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사용자의 주문요청에 대해 승인 및 반려 처리를 진행 할 수 있는 화면입니다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감독 사용자만 확인 할 수 있는 화면입니다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  <a:endParaRPr kumimoji="0"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‘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승인요청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 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상태의 주문들을 조회 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승인 처리를 진행하고자 하는 주문 정보의 좌측 끝에 있는 체크박스를 선택하고 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승인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클릭하여 승인처리를 진행 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반려처리를 진행하고자 하는 주문정보의 좌측 끝에 있는 체크박스를 선택하고 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버튼을 클릭합니다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b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</a:b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반려 시 반려사유를 반드시 입력해야 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kumimoji="0"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endParaRPr kumimoji="0"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5378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076325"/>
            <a:ext cx="5641975" cy="503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644900"/>
            <a:ext cx="1943100" cy="154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610100" y="2492375"/>
            <a:ext cx="682625" cy="230188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73025" y="44450"/>
            <a:ext cx="9026525" cy="6242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114300" y="750888"/>
          <a:ext cx="8910638" cy="5449887"/>
        </p:xfrm>
        <a:graphic>
          <a:graphicData uri="http://schemas.openxmlformats.org/drawingml/2006/table">
            <a:tbl>
              <a:tblPr/>
              <a:tblGrid>
                <a:gridCol w="134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6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0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화면명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1-6. </a:t>
                      </a: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주문승인조회</a:t>
                      </a: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4879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399" name="그룹 10"/>
          <p:cNvGrpSpPr>
            <a:grpSpLocks/>
          </p:cNvGrpSpPr>
          <p:nvPr/>
        </p:nvGrpSpPr>
        <p:grpSpPr bwMode="auto">
          <a:xfrm>
            <a:off x="-3175" y="0"/>
            <a:ext cx="9147175" cy="6840538"/>
            <a:chOff x="-3181" y="0"/>
            <a:chExt cx="9147181" cy="6840748"/>
          </a:xfrm>
        </p:grpSpPr>
        <p:pic>
          <p:nvPicPr>
            <p:cNvPr id="16404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9238" y="6415298"/>
              <a:ext cx="9525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직선 연결선 8"/>
            <p:cNvCxnSpPr/>
            <p:nvPr/>
          </p:nvCxnSpPr>
          <p:spPr>
            <a:xfrm>
              <a:off x="-3181" y="6286693"/>
              <a:ext cx="9147181" cy="0"/>
            </a:xfrm>
            <a:prstGeom prst="line">
              <a:avLst/>
            </a:prstGeom>
            <a:ln cmpd="sng">
              <a:solidFill>
                <a:schemeClr val="tx2">
                  <a:lumMod val="20000"/>
                  <a:lumOff val="80000"/>
                </a:schemeClr>
              </a:solidFill>
            </a:ln>
            <a:effectLst>
              <a:outerShdw blurRad="50800" dist="38100" dir="2700000" algn="tl" rotWithShape="0">
                <a:schemeClr val="accent5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/>
            <p:cNvSpPr/>
            <p:nvPr/>
          </p:nvSpPr>
          <p:spPr>
            <a:xfrm>
              <a:off x="-6" y="0"/>
              <a:ext cx="9144006" cy="692171"/>
            </a:xfrm>
            <a:prstGeom prst="rect">
              <a:avLst/>
            </a:prstGeom>
            <a:gradFill>
              <a:gsLst>
                <a:gs pos="0">
                  <a:schemeClr val="bg1">
                    <a:lumMod val="100000"/>
                  </a:schemeClr>
                </a:gs>
                <a:gs pos="50000">
                  <a:schemeClr val="accent1">
                    <a:lumMod val="20000"/>
                    <a:lumOff val="80000"/>
                  </a:schemeClr>
                </a:gs>
                <a:gs pos="50000">
                  <a:srgbClr val="D99694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6400" name="TextBox 3"/>
          <p:cNvSpPr txBox="1">
            <a:spLocks noChangeArrowheads="1"/>
          </p:cNvSpPr>
          <p:nvPr/>
        </p:nvSpPr>
        <p:spPr bwMode="auto">
          <a:xfrm>
            <a:off x="217488" y="214313"/>
            <a:ext cx="42148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0050" indent="-400050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ko-KR" sz="1400" b="1" smtClean="0">
                <a:latin typeface="굴림" panose="020B0600000101010101" pitchFamily="50" charset="-127"/>
              </a:rPr>
              <a:t>1. </a:t>
            </a:r>
            <a:r>
              <a:rPr kumimoji="0" lang="ko-KR" altLang="en-US" sz="1400" b="1" smtClean="0">
                <a:latin typeface="굴림" panose="020B0600000101010101" pitchFamily="50" charset="-127"/>
              </a:rPr>
              <a:t>주문관리</a:t>
            </a:r>
            <a:endParaRPr kumimoji="0" lang="ko-KR" altLang="en-US" sz="1400" b="1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401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화면개요</a:t>
            </a:r>
            <a:endParaRPr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Char char="•"/>
            </a:pPr>
            <a:r>
              <a:rPr lang="ko-KR" altLang="en-US" sz="900">
                <a:latin typeface="굴림" panose="020B0600000101010101" pitchFamily="50" charset="-127"/>
                <a:ea typeface="굴림" panose="020B0600000101010101" pitchFamily="50" charset="-127"/>
              </a:rPr>
              <a:t>승인요청 주문 정보에 대해서 승인처리 및 반려처리를 진행했던 내역을 확인 할 수 있는 화면입니다</a:t>
            </a:r>
            <a:r>
              <a:rPr lang="en-US" altLang="ko-KR" sz="90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ko-KR" altLang="en-US" sz="900" b="1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■ 사용법</a:t>
            </a:r>
            <a:endParaRPr kumimoji="0" lang="en-US" altLang="ko-KR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주문승인조회 화면에서 처리상태를 승인이력으로 설정 후 조회하면 승인처리 및 반려처리를 진행했던 주문들을 확인할 수 있습니다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kumimoji="0" lang="ko-KR" altLang="en-US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승인처리 및 반려처리 시 주문 상태에서 확인 가능합니다</a:t>
            </a:r>
            <a:r>
              <a:rPr kumimoji="0" lang="en-US" altLang="ko-KR" sz="90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ko-KR" altLang="en-US" sz="90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640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" y="1141413"/>
            <a:ext cx="55880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3" name="Rectangle 20"/>
          <p:cNvSpPr>
            <a:spLocks noChangeArrowheads="1"/>
          </p:cNvSpPr>
          <p:nvPr/>
        </p:nvSpPr>
        <p:spPr bwMode="auto">
          <a:xfrm>
            <a:off x="3951288" y="2111375"/>
            <a:ext cx="692150" cy="142875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ko-KR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915</Words>
  <Application>Microsoft Office PowerPoint</Application>
  <PresentationFormat>화면 슬라이드 쇼(4:3)</PresentationFormat>
  <Paragraphs>168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굴림</vt:lpstr>
      <vt:lpstr>맑은 고딕</vt:lpstr>
      <vt:lpstr>Arial</vt:lpstr>
      <vt:lpstr>Tahoma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OKPlaza 메뉴얼</dc:title>
  <dc:creator>Administrator</dc:creator>
  <cp:lastModifiedBy>bitcube</cp:lastModifiedBy>
  <cp:revision>122</cp:revision>
  <dcterms:created xsi:type="dcterms:W3CDTF">2013-02-14T08:58:58Z</dcterms:created>
  <dcterms:modified xsi:type="dcterms:W3CDTF">2023-08-01T05:18:23Z</dcterms:modified>
</cp:coreProperties>
</file>