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5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6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7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8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1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20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1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2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23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4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25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6.xml" ContentType="application/vnd.openxmlformats-officedocument.theme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7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28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9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30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70"/>
  </p:notesMasterIdLst>
  <p:handoutMasterIdLst>
    <p:handoutMasterId r:id="rId71"/>
  </p:handoutMasterIdLst>
  <p:sldIdLst>
    <p:sldId id="2394" r:id="rId32"/>
    <p:sldId id="2448" r:id="rId33"/>
    <p:sldId id="2449" r:id="rId34"/>
    <p:sldId id="2450" r:id="rId35"/>
    <p:sldId id="2452" r:id="rId36"/>
    <p:sldId id="2453" r:id="rId37"/>
    <p:sldId id="2451" r:id="rId38"/>
    <p:sldId id="2454" r:id="rId39"/>
    <p:sldId id="2455" r:id="rId40"/>
    <p:sldId id="2456" r:id="rId41"/>
    <p:sldId id="2457" r:id="rId42"/>
    <p:sldId id="2458" r:id="rId43"/>
    <p:sldId id="2460" r:id="rId44"/>
    <p:sldId id="2459" r:id="rId45"/>
    <p:sldId id="2461" r:id="rId46"/>
    <p:sldId id="2487" r:id="rId47"/>
    <p:sldId id="2462" r:id="rId48"/>
    <p:sldId id="2463" r:id="rId49"/>
    <p:sldId id="2464" r:id="rId50"/>
    <p:sldId id="2466" r:id="rId51"/>
    <p:sldId id="2467" r:id="rId52"/>
    <p:sldId id="2468" r:id="rId53"/>
    <p:sldId id="2469" r:id="rId54"/>
    <p:sldId id="2470" r:id="rId55"/>
    <p:sldId id="2475" r:id="rId56"/>
    <p:sldId id="2471" r:id="rId57"/>
    <p:sldId id="2472" r:id="rId58"/>
    <p:sldId id="2473" r:id="rId59"/>
    <p:sldId id="2479" r:id="rId60"/>
    <p:sldId id="2480" r:id="rId61"/>
    <p:sldId id="2476" r:id="rId62"/>
    <p:sldId id="2485" r:id="rId63"/>
    <p:sldId id="2478" r:id="rId64"/>
    <p:sldId id="2488" r:id="rId65"/>
    <p:sldId id="2481" r:id="rId66"/>
    <p:sldId id="2482" r:id="rId67"/>
    <p:sldId id="2483" r:id="rId68"/>
    <p:sldId id="2486" r:id="rId69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A8706"/>
    <a:srgbClr val="FFFFCC"/>
    <a:srgbClr val="FFE7E7"/>
    <a:srgbClr val="0033CC"/>
    <a:srgbClr val="006600"/>
    <a:srgbClr val="FFFF99"/>
    <a:srgbClr val="FFCC99"/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87" d="100"/>
          <a:sy n="87" d="100"/>
        </p:scale>
        <p:origin x="701" y="77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63" Type="http://schemas.openxmlformats.org/officeDocument/2006/relationships/slide" Target="slides/slide32.xml"/><Relationship Id="rId68" Type="http://schemas.openxmlformats.org/officeDocument/2006/relationships/slide" Target="slides/slide37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slide" Target="slides/slide27.xml"/><Relationship Id="rId66" Type="http://schemas.openxmlformats.org/officeDocument/2006/relationships/slide" Target="slides/slide35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slide" Target="slides/slide26.xml"/><Relationship Id="rId61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slide" Target="slides/slide29.xml"/><Relationship Id="rId65" Type="http://schemas.openxmlformats.org/officeDocument/2006/relationships/slide" Target="slides/slide34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slide" Target="slides/slide25.xml"/><Relationship Id="rId64" Type="http://schemas.openxmlformats.org/officeDocument/2006/relationships/slide" Target="slides/slide33.xml"/><Relationship Id="rId69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slide" Target="slides/slide28.xml"/><Relationship Id="rId67" Type="http://schemas.openxmlformats.org/officeDocument/2006/relationships/slide" Target="slides/slide3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62" Type="http://schemas.openxmlformats.org/officeDocument/2006/relationships/slide" Target="slides/slide3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94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9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6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11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35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259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8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6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8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0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3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5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9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7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61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7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3.xml"/><Relationship Id="rId2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81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85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8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1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4" r:id="rId8"/>
    <p:sldLayoutId id="2147517395" r:id="rId9"/>
    <p:sldLayoutId id="2147517396" r:id="rId10"/>
    <p:sldLayoutId id="2147517397" r:id="rId11"/>
    <p:sldLayoutId id="2147517398" r:id="rId12"/>
    <p:sldLayoutId id="2147517399" r:id="rId13"/>
    <p:sldLayoutId id="2147517400" r:id="rId14"/>
    <p:sldLayoutId id="2147517401" r:id="rId15"/>
    <p:sldLayoutId id="2147517402" r:id="rId16"/>
    <p:sldLayoutId id="2147517403" r:id="rId17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2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63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2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2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68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68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7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7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WMS </a:t>
            </a:r>
            <a:r>
              <a:rPr kumimoji="0" lang="ko-KR" altLang="en-US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smtClean="0">
                <a:solidFill>
                  <a:prstClr val="black"/>
                </a:solidFill>
                <a:latin typeface="맑은 고딕" panose="020B0503020000020004" pitchFamily="50" charset="-127"/>
              </a:rPr>
              <a:t>2023.08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8" y="432850"/>
            <a:ext cx="1398203" cy="4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936182" y="631767"/>
            <a:ext cx="297595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프린트 폼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프린트 옵션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부수를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세팅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매수를 최대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세팅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90951" y="32326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입고접수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바코드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3710"/>
            <a:ext cx="3773767" cy="26310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33" y="2549237"/>
            <a:ext cx="3891176" cy="27313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147" y="3770011"/>
            <a:ext cx="3664527" cy="23736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7" name="타원 26"/>
          <p:cNvSpPr/>
          <p:nvPr/>
        </p:nvSpPr>
        <p:spPr>
          <a:xfrm>
            <a:off x="2954657" y="83915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881567" y="1273925"/>
            <a:ext cx="230322" cy="231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1567" y="1058120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69269" y="238943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090320" y="483576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품질검사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반품입고주문의 품질검사 대상을 조회하여 품질검사 수행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검사유형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(Default)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 품질검사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 품질검사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검사여부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검사대기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대기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검사완료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완료 상태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적합여부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(Default)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적합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부적합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부적합이 한 개라도 있는 검사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검사대기상태만 체크박스 활성화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레이어 팝업 호출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매입과 반품품질검사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일괄처리는 같은 검사유형을 선택할 때 가능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검사번호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검사여부에 따라 품질검사생성 또는 품질검사 상세 레이어팝업 호출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88856" y="2519206"/>
            <a:ext cx="6973454" cy="2955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25" y="1472541"/>
            <a:ext cx="863484" cy="18334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588655" y="5477164"/>
            <a:ext cx="6973454" cy="210811"/>
            <a:chOff x="1588655" y="5477164"/>
            <a:chExt cx="6973454" cy="210811"/>
          </a:xfrm>
        </p:grpSpPr>
        <p:grpSp>
          <p:nvGrpSpPr>
            <p:cNvPr id="12" name="그룹 11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직사각형 12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05464"/>
              </p:ext>
            </p:extLst>
          </p:nvPr>
        </p:nvGraphicFramePr>
        <p:xfrm>
          <a:off x="1588655" y="2521524"/>
          <a:ext cx="6973452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61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482320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462768">
                  <a:extLst>
                    <a:ext uri="{9D8B030D-6E8A-4147-A177-3AD203B41FA5}">
                      <a16:colId xmlns:a16="http://schemas.microsoft.com/office/drawing/2014/main" val="1232722907"/>
                    </a:ext>
                  </a:extLst>
                </a:gridCol>
                <a:gridCol w="462768">
                  <a:extLst>
                    <a:ext uri="{9D8B030D-6E8A-4147-A177-3AD203B41FA5}">
                      <a16:colId xmlns:a16="http://schemas.microsoft.com/office/drawing/2014/main" val="1446209196"/>
                    </a:ext>
                  </a:extLst>
                </a:gridCol>
                <a:gridCol w="462768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521430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743036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644612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492098">
                  <a:extLst>
                    <a:ext uri="{9D8B030D-6E8A-4147-A177-3AD203B41FA5}">
                      <a16:colId xmlns:a16="http://schemas.microsoft.com/office/drawing/2014/main" val="1838000619"/>
                    </a:ext>
                  </a:extLst>
                </a:gridCol>
                <a:gridCol w="492098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492098">
                  <a:extLst>
                    <a:ext uri="{9D8B030D-6E8A-4147-A177-3AD203B41FA5}">
                      <a16:colId xmlns:a16="http://schemas.microsoft.com/office/drawing/2014/main" val="2895963162"/>
                    </a:ext>
                  </a:extLst>
                </a:gridCol>
                <a:gridCol w="432860">
                  <a:extLst>
                    <a:ext uri="{9D8B030D-6E8A-4147-A177-3AD203B41FA5}">
                      <a16:colId xmlns:a16="http://schemas.microsoft.com/office/drawing/2014/main" val="2940529881"/>
                    </a:ext>
                  </a:extLst>
                </a:gridCol>
                <a:gridCol w="500159">
                  <a:extLst>
                    <a:ext uri="{9D8B030D-6E8A-4147-A177-3AD203B41FA5}">
                      <a16:colId xmlns:a16="http://schemas.microsoft.com/office/drawing/2014/main" val="1994350110"/>
                    </a:ext>
                  </a:extLst>
                </a:gridCol>
                <a:gridCol w="543276">
                  <a:extLst>
                    <a:ext uri="{9D8B030D-6E8A-4147-A177-3AD203B41FA5}">
                      <a16:colId xmlns:a16="http://schemas.microsoft.com/office/drawing/2014/main" val="1117403314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검사번호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적합여부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검사생성일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 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검사결과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엠케이투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2018-10-28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엠케이투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1000/1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(1000mm)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(0mm)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62287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2018-10-28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2018-10-28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(5mm)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(2mm)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1141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81219" y="2607369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685840" y="2935254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7919178" y="2306119"/>
            <a:ext cx="638425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</a:p>
        </p:txBody>
      </p:sp>
      <p:sp>
        <p:nvSpPr>
          <p:cNvPr id="26" name="타원 25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90458" y="320772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769" y="1651121"/>
            <a:ext cx="7002900" cy="495225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042538" y="178652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57818" y="1921843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적합여부</a:t>
            </a:r>
          </a:p>
        </p:txBody>
      </p:sp>
      <p:sp>
        <p:nvSpPr>
          <p:cNvPr id="30" name="타원 29"/>
          <p:cNvSpPr/>
          <p:nvPr/>
        </p:nvSpPr>
        <p:spPr>
          <a:xfrm>
            <a:off x="1560167" y="232850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798126" y="216630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601387" y="1691401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검사유형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233" y="1689305"/>
            <a:ext cx="2026528" cy="16603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322236" y="1693950"/>
            <a:ext cx="800100" cy="185393"/>
            <a:chOff x="9288895" y="2247755"/>
            <a:chExt cx="800100" cy="23812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</p:grpSp>
      <p:sp>
        <p:nvSpPr>
          <p:cNvPr id="34" name="타원 33"/>
          <p:cNvSpPr/>
          <p:nvPr/>
        </p:nvSpPr>
        <p:spPr>
          <a:xfrm>
            <a:off x="3045636" y="1553897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065438" y="1790707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33343" y="300089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588706" y="1456638"/>
            <a:ext cx="880110" cy="185393"/>
            <a:chOff x="9288895" y="2247755"/>
            <a:chExt cx="800100" cy="238125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46" name="직사각형 45"/>
          <p:cNvSpPr/>
          <p:nvPr/>
        </p:nvSpPr>
        <p:spPr bwMode="auto">
          <a:xfrm>
            <a:off x="557583" y="1647630"/>
            <a:ext cx="871741" cy="6820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입고진척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40147" y="1440177"/>
            <a:ext cx="1104323" cy="8894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588656" y="2516888"/>
            <a:ext cx="232816" cy="1771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폭발 2 41"/>
          <p:cNvSpPr/>
          <p:nvPr/>
        </p:nvSpPr>
        <p:spPr bwMode="auto">
          <a:xfrm>
            <a:off x="1375702" y="4152204"/>
            <a:ext cx="1157384" cy="554881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체크박스 </a:t>
            </a:r>
            <a:r>
              <a:rPr kumimoji="1" lang="en-US" altLang="ko-K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ko-KR" alt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행 고정</a:t>
            </a:r>
          </a:p>
        </p:txBody>
      </p:sp>
    </p:spTree>
    <p:extLst>
      <p:ext uri="{BB962C8B-B14F-4D97-AF65-F5344CB8AC3E}">
        <p14:creationId xmlns:p14="http://schemas.microsoft.com/office/powerpoint/2010/main" val="34818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6" y="36944"/>
            <a:ext cx="6263853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입고품질검사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반품품질검사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6" y="1699491"/>
            <a:ext cx="3847422" cy="29556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14" y="1439502"/>
            <a:ext cx="4349895" cy="37315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936182" y="631767"/>
            <a:ext cx="2975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입고품질검사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입고품목 샘플 품질검사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반품품질검사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입고품목을 품질검사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5222" y="149292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92762" y="125082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1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8936182" y="631767"/>
            <a:ext cx="29759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 상태의 재고정보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완료 상태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(Default)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 상태만 입고확정처리를 할 수 있다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적치수량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시스템에서 적치수량과 적치위치를 자동으로 제시하지만 수정이 가능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적치수량을 입고수량보다 크게 입고확정 할 수 없다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적치수량을 입고수량보다 적게 확정하면 나머지수량은 입고대기상태가 된다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분할적치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88856" y="2519206"/>
            <a:ext cx="6973454" cy="2955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1655885"/>
            <a:ext cx="6973454" cy="486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25" y="1472541"/>
            <a:ext cx="863484" cy="18334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588655" y="5477164"/>
            <a:ext cx="6973454" cy="210811"/>
            <a:chOff x="1588655" y="5477164"/>
            <a:chExt cx="6973454" cy="210811"/>
          </a:xfrm>
        </p:grpSpPr>
        <p:grpSp>
          <p:nvGrpSpPr>
            <p:cNvPr id="12" name="그룹 11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직사각형 12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7974"/>
              </p:ext>
            </p:extLst>
          </p:nvPr>
        </p:nvGraphicFramePr>
        <p:xfrm>
          <a:off x="1588655" y="2521524"/>
          <a:ext cx="697345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83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526565">
                  <a:extLst>
                    <a:ext uri="{9D8B030D-6E8A-4147-A177-3AD203B41FA5}">
                      <a16:colId xmlns:a16="http://schemas.microsoft.com/office/drawing/2014/main" val="2230087740"/>
                    </a:ext>
                  </a:extLst>
                </a:gridCol>
                <a:gridCol w="526565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569261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811197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381408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703746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537241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537241">
                  <a:extLst>
                    <a:ext uri="{9D8B030D-6E8A-4147-A177-3AD203B41FA5}">
                      <a16:colId xmlns:a16="http://schemas.microsoft.com/office/drawing/2014/main" val="2895963162"/>
                    </a:ext>
                  </a:extLst>
                </a:gridCol>
                <a:gridCol w="476048">
                  <a:extLst>
                    <a:ext uri="{9D8B030D-6E8A-4147-A177-3AD203B41FA5}">
                      <a16:colId xmlns:a16="http://schemas.microsoft.com/office/drawing/2014/main" val="2278556197"/>
                    </a:ext>
                  </a:extLst>
                </a:gridCol>
                <a:gridCol w="598435">
                  <a:extLst>
                    <a:ext uri="{9D8B030D-6E8A-4147-A177-3AD203B41FA5}">
                      <a16:colId xmlns:a16="http://schemas.microsoft.com/office/drawing/2014/main" val="2940529881"/>
                    </a:ext>
                  </a:extLst>
                </a:gridCol>
                <a:gridCol w="537241">
                  <a:extLst>
                    <a:ext uri="{9D8B030D-6E8A-4147-A177-3AD203B41FA5}">
                      <a16:colId xmlns:a16="http://schemas.microsoft.com/office/drawing/2014/main" val="1864368712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적합여부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적치위치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엠케이투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2018-11-26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2018-11-26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1232155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H-11-2-6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2018-11-26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84890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1232155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H-11-2-5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2018-11-26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5342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K-11-5-6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2018-11-26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37122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이천물류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2018-11-26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81198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81219" y="2607369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685840" y="287060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7909945" y="2306119"/>
            <a:ext cx="638425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</a:p>
        </p:txBody>
      </p:sp>
      <p:sp>
        <p:nvSpPr>
          <p:cNvPr id="26" name="타원 25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18837" y="179959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60764" y="216443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90458" y="316154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[2-3]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입고확정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368172" y="1906388"/>
            <a:ext cx="1064933" cy="185393"/>
            <a:chOff x="9288895" y="2247755"/>
            <a:chExt cx="800100" cy="23812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입고대기</a:t>
              </a: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3701477" y="1902178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76525" y="2875318"/>
            <a:ext cx="386522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519281" y="2872507"/>
            <a:ext cx="467691" cy="1797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H-11-2-4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971906" y="3184733"/>
            <a:ext cx="386522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514662" y="3181922"/>
            <a:ext cx="467691" cy="1797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H-11-2-3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883762" y="2795181"/>
            <a:ext cx="1185175" cy="6068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734321" y="273741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588706" y="1456638"/>
            <a:ext cx="880110" cy="185393"/>
            <a:chOff x="9288895" y="2247755"/>
            <a:chExt cx="800100" cy="238125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50" name="직사각형 49"/>
          <p:cNvSpPr/>
          <p:nvPr/>
        </p:nvSpPr>
        <p:spPr bwMode="auto">
          <a:xfrm>
            <a:off x="557583" y="1647630"/>
            <a:ext cx="871741" cy="6820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입고진척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0147" y="1440177"/>
            <a:ext cx="1104323" cy="8894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[2-4]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입고진척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입고진척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입고프로세스별 건수를 한눈에 보여줌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매입대기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검사대기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해당월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33" y="1689305"/>
            <a:ext cx="2026528" cy="1660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1661906" y="1743580"/>
            <a:ext cx="6900202" cy="2117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275" y="3116615"/>
            <a:ext cx="142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매입대기</a:t>
            </a:r>
            <a:r>
              <a:rPr lang="en-US" altLang="ko-KR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1,255)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99" y="2023552"/>
            <a:ext cx="1019175" cy="10191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99" y="2023552"/>
            <a:ext cx="1028700" cy="10477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023" y="2023552"/>
            <a:ext cx="1047750" cy="103822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478" y="2023552"/>
            <a:ext cx="1038225" cy="104775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7444509" y="2780721"/>
            <a:ext cx="452582" cy="1409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적치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51383" y="3131556"/>
            <a:ext cx="142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검사대기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40860" y="3149473"/>
            <a:ext cx="142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15852" y="3135363"/>
            <a:ext cx="163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입고확정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82060" y="2320535"/>
            <a:ext cx="424948" cy="4601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917756" y="2312571"/>
            <a:ext cx="424948" cy="46018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614651" y="2312571"/>
            <a:ext cx="424948" cy="460186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1576441" y="202355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634886" y="1539762"/>
            <a:ext cx="880110" cy="185393"/>
            <a:chOff x="9288895" y="2247755"/>
            <a:chExt cx="800100" cy="23812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29" name="직사각형 28"/>
          <p:cNvSpPr/>
          <p:nvPr/>
        </p:nvSpPr>
        <p:spPr bwMode="auto">
          <a:xfrm>
            <a:off x="557583" y="1647630"/>
            <a:ext cx="871741" cy="6820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입고진척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0147" y="1440177"/>
            <a:ext cx="1104323" cy="8894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0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주문접수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57583" y="1878534"/>
            <a:ext cx="871741" cy="5394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40147" y="1671081"/>
            <a:ext cx="1104323" cy="758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30162"/>
              </p:ext>
            </p:extLst>
          </p:nvPr>
        </p:nvGraphicFramePr>
        <p:xfrm>
          <a:off x="1588655" y="1995071"/>
          <a:ext cx="7001413" cy="147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61283527"/>
                    </a:ext>
                  </a:extLst>
                </a:gridCol>
                <a:gridCol w="501688">
                  <a:extLst>
                    <a:ext uri="{9D8B030D-6E8A-4147-A177-3AD203B41FA5}">
                      <a16:colId xmlns:a16="http://schemas.microsoft.com/office/drawing/2014/main" val="2136032063"/>
                    </a:ext>
                  </a:extLst>
                </a:gridCol>
                <a:gridCol w="501688">
                  <a:extLst>
                    <a:ext uri="{9D8B030D-6E8A-4147-A177-3AD203B41FA5}">
                      <a16:colId xmlns:a16="http://schemas.microsoft.com/office/drawing/2014/main" val="887073904"/>
                    </a:ext>
                  </a:extLst>
                </a:gridCol>
                <a:gridCol w="501688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555925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494909">
                  <a:extLst>
                    <a:ext uri="{9D8B030D-6E8A-4147-A177-3AD203B41FA5}">
                      <a16:colId xmlns:a16="http://schemas.microsoft.com/office/drawing/2014/main" val="831476836"/>
                    </a:ext>
                  </a:extLst>
                </a:gridCol>
                <a:gridCol w="494909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922022">
                  <a:extLst>
                    <a:ext uri="{9D8B030D-6E8A-4147-A177-3AD203B41FA5}">
                      <a16:colId xmlns:a16="http://schemas.microsoft.com/office/drawing/2014/main" val="3867145583"/>
                    </a:ext>
                  </a:extLst>
                </a:gridCol>
                <a:gridCol w="359319">
                  <a:extLst>
                    <a:ext uri="{9D8B030D-6E8A-4147-A177-3AD203B41FA5}">
                      <a16:colId xmlns:a16="http://schemas.microsoft.com/office/drawing/2014/main" val="3883349782"/>
                    </a:ext>
                  </a:extLst>
                </a:gridCol>
                <a:gridCol w="359319">
                  <a:extLst>
                    <a:ext uri="{9D8B030D-6E8A-4147-A177-3AD203B41FA5}">
                      <a16:colId xmlns:a16="http://schemas.microsoft.com/office/drawing/2014/main" val="2779555572"/>
                    </a:ext>
                  </a:extLst>
                </a:gridCol>
                <a:gridCol w="372876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517229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609408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602153">
                  <a:extLst>
                    <a:ext uri="{9D8B030D-6E8A-4147-A177-3AD203B41FA5}">
                      <a16:colId xmlns:a16="http://schemas.microsoft.com/office/drawing/2014/main" val="3312506061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주문업체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주문사권역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배송요청일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GEN12-1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이앤비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2000/0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GEN12-2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이앤비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2000/0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M1233-1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2000/10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84890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센터간이동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2000/20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534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6520282" y="2293448"/>
            <a:ext cx="31810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520282" y="2597160"/>
            <a:ext cx="31810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520282" y="2900872"/>
            <a:ext cx="31810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520282" y="3217805"/>
            <a:ext cx="31810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376539" y="2301187"/>
            <a:ext cx="514460" cy="1547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2018-11-30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451" y="2321208"/>
            <a:ext cx="88714" cy="10645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7376539" y="2612637"/>
            <a:ext cx="514460" cy="1547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2018-11-30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06" y="2634293"/>
            <a:ext cx="88714" cy="10645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76539" y="2907083"/>
            <a:ext cx="514460" cy="1547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2018-11-30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06" y="2928739"/>
            <a:ext cx="88714" cy="106458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 bwMode="auto">
          <a:xfrm>
            <a:off x="7705730" y="1799817"/>
            <a:ext cx="849745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6048814" y="1758851"/>
            <a:ext cx="638425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6726456" y="1775316"/>
            <a:ext cx="934720" cy="175567"/>
          </a:xfrm>
          <a:prstGeom prst="roundRect">
            <a:avLst/>
          </a:prstGeom>
          <a:solidFill>
            <a:srgbClr val="BA8706"/>
          </a:solidFill>
          <a:ln w="9525" cap="flat" cmpd="sng" algn="ctr">
            <a:solidFill>
              <a:srgbClr val="BA870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1644275" y="2071664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648896" y="2334897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653514" y="2672017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653516" y="2976816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658134" y="3249284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174280" y="1754228"/>
            <a:ext cx="849745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줄고예정일 변경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36182" y="631767"/>
            <a:ext cx="29759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물류창고 접수대상 주문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주문유형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일반주문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 가능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물류센터에서 센터간이동주문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 가능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 변경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체크된 주문 출고예정일을 변경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배송수 만큼 주문접수 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재고수량만큼 출고대기상태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주문수보다 작으면 주문이 남은수량만큼 나누어짐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재고수량이 배송수보다 작을 경우 접수불가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부족 할 때 일반주문은 공급사로 발주를 변경할 수 있다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물류운영담당자 권한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주문만 선택가능 하며 공급사를 선택하는 레이어팝업 호출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부족 할 때 일반주문은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물류센터로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발주를 변경할 수 있다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물류운영담당자 권한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주문만 선택가능 하며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물류센터를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선택하는 레이어팝업 호출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230264" y="175422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12000" y="155771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010670" y="155002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622895" y="159561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638283" y="157864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51762" y="1539762"/>
            <a:ext cx="880110" cy="185393"/>
            <a:chOff x="9288895" y="2247755"/>
            <a:chExt cx="800100" cy="238125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44" name="직사각형 43"/>
          <p:cNvSpPr/>
          <p:nvPr/>
        </p:nvSpPr>
        <p:spPr bwMode="auto">
          <a:xfrm>
            <a:off x="7370997" y="3234051"/>
            <a:ext cx="514460" cy="1547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2018-11-30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64" y="3255707"/>
            <a:ext cx="88714" cy="106458"/>
          </a:xfrm>
          <a:prstGeom prst="rect">
            <a:avLst/>
          </a:prstGeom>
        </p:spPr>
      </p:pic>
      <p:sp>
        <p:nvSpPr>
          <p:cNvPr id="4" name="폭발 2 3"/>
          <p:cNvSpPr/>
          <p:nvPr/>
        </p:nvSpPr>
        <p:spPr bwMode="auto">
          <a:xfrm>
            <a:off x="2821887" y="2216227"/>
            <a:ext cx="5578867" cy="2209387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u="sng" dirty="0" smtClean="0">
                <a:solidFill>
                  <a:srgbClr val="FF0000"/>
                </a:solidFill>
              </a:rPr>
              <a:t>주문접수 다음페이지로 변경</a:t>
            </a:r>
            <a:endParaRPr kumimoji="1" lang="ko-KR" altLang="en-US" sz="20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78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주문접수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57583" y="1878534"/>
            <a:ext cx="871741" cy="5394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40147" y="1671081"/>
            <a:ext cx="1104323" cy="758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36182" y="631767"/>
            <a:ext cx="29759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물류창고 접수대상 주문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주문유형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일반주문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 가능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물류센터에서 센터간이동주문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 가능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 변경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체크된 주문 출고예정일을 변경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배송수 만큼 주문접수 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재고수량만큼 출고대기상태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주문수보다 작으면 주문이 남은수량만큼 나누어짐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재고수량이 배송수보다 작을 경우 접수불가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매입주문만가능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부족 할 때 일반주문은 공급사로 발주를 변경할 수 있다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물류운영담당자 권한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주문만 선택가능 하며 공급사를 선택하는 레이어팝업 호출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매입주문만가능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부족 할 때 일반주문은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물류센터로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발주를 변경할 수 있다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물류운영담당자 권한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주문만 선택가능 하며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물류센터를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선택하는 레이어팝업 호출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51762" y="1539762"/>
            <a:ext cx="880110" cy="185393"/>
            <a:chOff x="9288895" y="2247755"/>
            <a:chExt cx="800100" cy="238125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62" y="1878534"/>
            <a:ext cx="6976585" cy="3458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3904" y="2110035"/>
            <a:ext cx="73255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물류센터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주문유형</a:t>
            </a:r>
            <a:endParaRPr lang="ko-KR" altLang="en-US" sz="7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10166" y="2378743"/>
            <a:ext cx="695690" cy="42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일반주문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8045474" y="1916196"/>
            <a:ext cx="702268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공급사변경발주</a:t>
            </a: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798110" y="1925029"/>
            <a:ext cx="436053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256456" y="1924947"/>
            <a:ext cx="772495" cy="175567"/>
          </a:xfrm>
          <a:prstGeom prst="roundRect">
            <a:avLst/>
          </a:prstGeom>
          <a:solidFill>
            <a:srgbClr val="BA8706"/>
          </a:solidFill>
          <a:ln w="9525" cap="flat" cmpd="sng" algn="ctr">
            <a:solidFill>
              <a:srgbClr val="BA870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물류센터변경발주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940013" y="1928803"/>
            <a:ext cx="849745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줄고예정일변경</a:t>
            </a:r>
          </a:p>
        </p:txBody>
      </p:sp>
      <p:sp>
        <p:nvSpPr>
          <p:cNvPr id="89" name="타원 88"/>
          <p:cNvSpPr/>
          <p:nvPr/>
        </p:nvSpPr>
        <p:spPr>
          <a:xfrm>
            <a:off x="6084341" y="172397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891819" y="170797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163222" y="170368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02806" y="171165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404006" y="218939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51741" y="4110903"/>
            <a:ext cx="2975956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리스트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(LOGI_SHIP_MOVE_REQ)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출고상세에는 없음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주문접수 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(LOGI_SHIPPING)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바코드번호는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NULL)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609257" y="2782800"/>
            <a:ext cx="695690" cy="42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센터간이동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931460" y="2416620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31460" y="2833846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931460" y="3237903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798456" y="3711188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609257" y="3223905"/>
            <a:ext cx="695690" cy="42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센터간이동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9257" y="3658477"/>
            <a:ext cx="695690" cy="42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일반주문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609257" y="4066084"/>
            <a:ext cx="695690" cy="289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일반주문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609257" y="4354765"/>
            <a:ext cx="695690" cy="42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일반주문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609257" y="4761698"/>
            <a:ext cx="695690" cy="42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안산</a:t>
            </a:r>
            <a:endParaRPr kumimoji="1" lang="en-US" altLang="ko-KR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/>
              <a:t>일반주문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798456" y="4056817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931460" y="4370572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2825651" y="4830478"/>
            <a:ext cx="484067" cy="1431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(1234565)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폭발 2 2"/>
          <p:cNvSpPr/>
          <p:nvPr/>
        </p:nvSpPr>
        <p:spPr bwMode="auto">
          <a:xfrm>
            <a:off x="2128058" y="3977945"/>
            <a:ext cx="2911459" cy="211528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그리드 필드 확인</a:t>
            </a:r>
            <a:endParaRPr kumimoji="1" lang="en-US" altLang="ko-KR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u="sng" dirty="0" err="1" smtClean="0"/>
              <a:t>상품정보에</a:t>
            </a:r>
            <a:r>
              <a:rPr lang="ko-KR" altLang="en-US" sz="1200" u="sng" dirty="0" smtClean="0"/>
              <a:t> 상품명 다음 </a:t>
            </a:r>
            <a:endParaRPr lang="en-US" altLang="ko-KR" sz="1200" u="sng" dirty="0" smtClean="0"/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u="sng" dirty="0" err="1" smtClean="0"/>
              <a:t>한칸</a:t>
            </a:r>
            <a:r>
              <a:rPr lang="ko-KR" altLang="en-US" sz="1200" u="sng" dirty="0" smtClean="0"/>
              <a:t> 띄우고 </a:t>
            </a:r>
            <a:r>
              <a:rPr lang="en-US" altLang="ko-KR" sz="1200" u="sng" dirty="0" smtClean="0"/>
              <a:t>(</a:t>
            </a:r>
            <a:r>
              <a:rPr lang="ko-KR" altLang="en-US" sz="1200" u="sng" dirty="0" smtClean="0"/>
              <a:t>상품코드</a:t>
            </a:r>
            <a:r>
              <a:rPr lang="en-US" altLang="ko-KR" sz="1200" u="sng" dirty="0" smtClean="0"/>
              <a:t>)</a:t>
            </a: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폭발 2 98"/>
          <p:cNvSpPr/>
          <p:nvPr/>
        </p:nvSpPr>
        <p:spPr bwMode="auto">
          <a:xfrm>
            <a:off x="2579628" y="602306"/>
            <a:ext cx="4993267" cy="1666161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조회조건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주문유형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상품명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상품코드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u="sng" dirty="0" err="1" smtClean="0"/>
              <a:t>구매사명</a:t>
            </a:r>
            <a:r>
              <a:rPr lang="en-US" altLang="ko-KR" sz="1200" u="sng" dirty="0" smtClean="0"/>
              <a:t>, </a:t>
            </a:r>
            <a:r>
              <a:rPr lang="ko-KR" altLang="en-US" sz="1200" u="sng" dirty="0" smtClean="0"/>
              <a:t>주문번호</a:t>
            </a: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467" y="1425784"/>
            <a:ext cx="1090526" cy="262278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 bwMode="auto">
          <a:xfrm>
            <a:off x="5551740" y="3237903"/>
            <a:ext cx="2611481" cy="554608"/>
          </a:xfrm>
          <a:prstGeom prst="wedgeRectCallout">
            <a:avLst>
              <a:gd name="adj1" fmla="val 26230"/>
              <a:gd name="adj2" fmla="val -342273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1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엑셀다운은</a:t>
            </a:r>
            <a:r>
              <a:rPr lang="ko-KR" altLang="en-US" sz="1200" u="sng" dirty="0"/>
              <a:t> </a:t>
            </a:r>
            <a:r>
              <a:rPr lang="ko-KR" altLang="en-US" sz="1200" u="sng" dirty="0" smtClean="0"/>
              <a:t>모든 주문정보 다운</a:t>
            </a: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57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6" y="36944"/>
            <a:ext cx="6559417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공급사 변경발주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물류센터 변경발주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27769" y="2208798"/>
            <a:ext cx="3573181" cy="1653466"/>
            <a:chOff x="1597521" y="2682138"/>
            <a:chExt cx="3573181" cy="3139760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 bwMode="auto">
          <a:xfrm>
            <a:off x="4992674" y="2273387"/>
            <a:ext cx="3431428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2620" y="2230947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70805"/>
              </p:ext>
            </p:extLst>
          </p:nvPr>
        </p:nvGraphicFramePr>
        <p:xfrm>
          <a:off x="5055476" y="2655795"/>
          <a:ext cx="3248597" cy="75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19">
                  <a:extLst>
                    <a:ext uri="{9D8B030D-6E8A-4147-A177-3AD203B41FA5}">
                      <a16:colId xmlns:a16="http://schemas.microsoft.com/office/drawing/2014/main" val="1122133532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750666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  <a:gridCol w="827298">
                  <a:extLst>
                    <a:ext uri="{9D8B030D-6E8A-4147-A177-3AD203B41FA5}">
                      <a16:colId xmlns:a16="http://schemas.microsoft.com/office/drawing/2014/main" val="4073193319"/>
                    </a:ext>
                  </a:extLst>
                </a:gridCol>
                <a:gridCol w="721528">
                  <a:extLst>
                    <a:ext uri="{9D8B030D-6E8A-4147-A177-3AD203B41FA5}">
                      <a16:colId xmlns:a16="http://schemas.microsoft.com/office/drawing/2014/main" val="1364584199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㈜우리로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중부권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 당진군 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연천면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042-151-5215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우진테크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동부권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 북구 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검단북로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053-5451-54514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128646" y="299676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33264" y="3250758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289486" y="3531020"/>
            <a:ext cx="849745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975026" y="2208798"/>
            <a:ext cx="3573181" cy="1977664"/>
            <a:chOff x="1597521" y="2682138"/>
            <a:chExt cx="3573181" cy="313976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 bwMode="auto">
          <a:xfrm>
            <a:off x="1039931" y="2273387"/>
            <a:ext cx="3431428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9877" y="2230947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150"/>
              </p:ext>
            </p:extLst>
          </p:nvPr>
        </p:nvGraphicFramePr>
        <p:xfrm>
          <a:off x="1102733" y="2655795"/>
          <a:ext cx="3248597" cy="1010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19">
                  <a:extLst>
                    <a:ext uri="{9D8B030D-6E8A-4147-A177-3AD203B41FA5}">
                      <a16:colId xmlns:a16="http://schemas.microsoft.com/office/drawing/2014/main" val="1122133532"/>
                    </a:ext>
                  </a:extLst>
                </a:gridCol>
                <a:gridCol w="733086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750666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  <a:gridCol w="827298">
                  <a:extLst>
                    <a:ext uri="{9D8B030D-6E8A-4147-A177-3AD203B41FA5}">
                      <a16:colId xmlns:a16="http://schemas.microsoft.com/office/drawing/2014/main" val="4073193319"/>
                    </a:ext>
                  </a:extLst>
                </a:gridCol>
                <a:gridCol w="721528">
                  <a:extLst>
                    <a:ext uri="{9D8B030D-6E8A-4147-A177-3AD203B41FA5}">
                      <a16:colId xmlns:a16="http://schemas.microsoft.com/office/drawing/2014/main" val="1364584199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김포물류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안성시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042-151-5215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 장성군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053-5451-54514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질곡물류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052-4521-2245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299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175903" y="299676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80521" y="3250758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247519" y="3805342"/>
            <a:ext cx="1028192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183293" y="350291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6182" y="631767"/>
            <a:ext cx="297595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하나만 선택하여 변경 발주처리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공급사를 하나만 선택하여 변경 발주처리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843788" y="206887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53974" y="204904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8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출고확정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882808" y="2094362"/>
            <a:ext cx="702268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309144" y="2086740"/>
            <a:ext cx="772495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줄고번호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36182" y="631767"/>
            <a:ext cx="297595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접수된 주문을 출고확정 처리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합배송을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출고번호 생성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주문을 피킹과 합배송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패킹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출고번호가 없으면 출력 안됨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출고바코드 출력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출고번호가 존재하지 않으면 출고바코드를 출력할 수 없음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출고번호가 존재해야 출고확정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주문을 출고확정처리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차감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출고확정하면 자동으로 인수증이 출력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213733" y="198807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1878534"/>
            <a:ext cx="871741" cy="5394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1671081"/>
            <a:ext cx="1104323" cy="758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6008345" y="2091363"/>
            <a:ext cx="849745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줄고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바코드 출력</a:t>
            </a:r>
          </a:p>
        </p:txBody>
      </p:sp>
      <p:sp>
        <p:nvSpPr>
          <p:cNvPr id="44" name="타원 43"/>
          <p:cNvSpPr/>
          <p:nvPr/>
        </p:nvSpPr>
        <p:spPr>
          <a:xfrm>
            <a:off x="5998232" y="198807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622827" y="2091363"/>
            <a:ext cx="1059347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 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 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상태로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123769" y="2086740"/>
            <a:ext cx="849745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 출력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51762" y="1399370"/>
            <a:ext cx="880110" cy="185393"/>
            <a:chOff x="9288895" y="2247755"/>
            <a:chExt cx="800100" cy="23812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68" name="타원 67"/>
          <p:cNvSpPr/>
          <p:nvPr/>
        </p:nvSpPr>
        <p:spPr>
          <a:xfrm>
            <a:off x="5053080" y="199522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871585" y="1986340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62" y="2279007"/>
            <a:ext cx="7130412" cy="23618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2286" y="4640875"/>
            <a:ext cx="5165793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리스트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(LOGI_SHIP_MOVE_REQ)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(LOGI_SHIPPING)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(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출고상태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출고대기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LOGI_INFO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FROM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물류입고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차감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TO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물류입고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생성시 차수는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기존차수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+1)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출고상태를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출고상태로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매핑 시 바코드번호와 차수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UPDATE)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폭발 2 24"/>
          <p:cNvSpPr/>
          <p:nvPr/>
        </p:nvSpPr>
        <p:spPr bwMode="auto">
          <a:xfrm>
            <a:off x="3170914" y="2846791"/>
            <a:ext cx="4777547" cy="164199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그리드 스크롤 안 생기게 컬럼 길이 조정</a:t>
            </a:r>
            <a:endParaRPr kumimoji="1" lang="en-US" altLang="ko-KR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171450" marR="0" indent="-1714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200" u="sng" dirty="0" smtClean="0"/>
              <a:t>바코드 매핑 후 그리드 </a:t>
            </a:r>
            <a:r>
              <a:rPr lang="ko-KR" altLang="en-US" sz="1200" u="sng" dirty="0" err="1" smtClean="0"/>
              <a:t>리로드</a:t>
            </a:r>
            <a:r>
              <a:rPr lang="ko-KR" altLang="en-US" sz="1200" u="sng" dirty="0" smtClean="0"/>
              <a:t> 하지 않고 </a:t>
            </a:r>
            <a:r>
              <a:rPr lang="en-US" altLang="ko-KR" sz="1200" u="sng" dirty="0" smtClean="0"/>
              <a:t/>
            </a:r>
            <a:br>
              <a:rPr lang="en-US" altLang="ko-KR" sz="1200" u="sng" dirty="0" smtClean="0"/>
            </a:br>
            <a:r>
              <a:rPr lang="ko-KR" altLang="en-US" sz="1200" u="sng" dirty="0" smtClean="0"/>
              <a:t>버튼 색깔만 바꾸게 처리</a:t>
            </a: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63" y="1583571"/>
            <a:ext cx="7161937" cy="369475"/>
          </a:xfrm>
          <a:prstGeom prst="rect">
            <a:avLst/>
          </a:prstGeom>
        </p:spPr>
      </p:pic>
      <p:sp>
        <p:nvSpPr>
          <p:cNvPr id="28" name="폭발 2 27"/>
          <p:cNvSpPr/>
          <p:nvPr/>
        </p:nvSpPr>
        <p:spPr bwMode="auto">
          <a:xfrm>
            <a:off x="2846910" y="767206"/>
            <a:ext cx="2814911" cy="106877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조회조건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주문유형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u="sng" dirty="0"/>
              <a:t>상품명</a:t>
            </a:r>
            <a:r>
              <a:rPr lang="en-US" altLang="ko-KR" sz="1200" u="sng" dirty="0"/>
              <a:t>, </a:t>
            </a:r>
            <a:r>
              <a:rPr lang="ko-KR" altLang="en-US" sz="1200" u="sng" dirty="0"/>
              <a:t>상품코드 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7409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08717"/>
              </p:ext>
            </p:extLst>
          </p:nvPr>
        </p:nvGraphicFramePr>
        <p:xfrm>
          <a:off x="979055" y="830502"/>
          <a:ext cx="6816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684">
                  <a:extLst>
                    <a:ext uri="{9D8B030D-6E8A-4147-A177-3AD203B41FA5}">
                      <a16:colId xmlns:a16="http://schemas.microsoft.com/office/drawing/2014/main" val="1292132577"/>
                    </a:ext>
                  </a:extLst>
                </a:gridCol>
                <a:gridCol w="871275">
                  <a:extLst>
                    <a:ext uri="{9D8B030D-6E8A-4147-A177-3AD203B41FA5}">
                      <a16:colId xmlns:a16="http://schemas.microsoft.com/office/drawing/2014/main" val="4031414461"/>
                    </a:ext>
                  </a:extLst>
                </a:gridCol>
                <a:gridCol w="1610477">
                  <a:extLst>
                    <a:ext uri="{9D8B030D-6E8A-4147-A177-3AD203B41FA5}">
                      <a16:colId xmlns:a16="http://schemas.microsoft.com/office/drawing/2014/main" val="221570379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출고지시서</a:t>
                      </a: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(Factory Instructions)</a:t>
                      </a:r>
                      <a:endParaRPr lang="ko-KR" altLang="en-US" sz="1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지시번호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411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F-20181128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0405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03" y="852355"/>
            <a:ext cx="1257300" cy="3320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03336"/>
              </p:ext>
            </p:extLst>
          </p:nvPr>
        </p:nvGraphicFramePr>
        <p:xfrm>
          <a:off x="979055" y="1721809"/>
          <a:ext cx="6807198" cy="419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641">
                  <a:extLst>
                    <a:ext uri="{9D8B030D-6E8A-4147-A177-3AD203B41FA5}">
                      <a16:colId xmlns:a16="http://schemas.microsoft.com/office/drawing/2014/main" val="3963067305"/>
                    </a:ext>
                  </a:extLst>
                </a:gridCol>
                <a:gridCol w="1012641">
                  <a:extLst>
                    <a:ext uri="{9D8B030D-6E8A-4147-A177-3AD203B41FA5}">
                      <a16:colId xmlns:a16="http://schemas.microsoft.com/office/drawing/2014/main" val="1292132577"/>
                    </a:ext>
                  </a:extLst>
                </a:gridCol>
                <a:gridCol w="553202">
                  <a:extLst>
                    <a:ext uri="{9D8B030D-6E8A-4147-A177-3AD203B41FA5}">
                      <a16:colId xmlns:a16="http://schemas.microsoft.com/office/drawing/2014/main" val="125204326"/>
                    </a:ext>
                  </a:extLst>
                </a:gridCol>
                <a:gridCol w="1575219">
                  <a:extLst>
                    <a:ext uri="{9D8B030D-6E8A-4147-A177-3AD203B41FA5}">
                      <a16:colId xmlns:a16="http://schemas.microsoft.com/office/drawing/2014/main" val="1397072539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4031414461"/>
                    </a:ext>
                  </a:extLst>
                </a:gridCol>
                <a:gridCol w="834491">
                  <a:extLst>
                    <a:ext uri="{9D8B030D-6E8A-4147-A177-3AD203B41FA5}">
                      <a16:colId xmlns:a16="http://schemas.microsoft.com/office/drawing/2014/main" val="2215703798"/>
                    </a:ext>
                  </a:extLst>
                </a:gridCol>
                <a:gridCol w="1050146">
                  <a:extLst>
                    <a:ext uri="{9D8B030D-6E8A-4147-A177-3AD203B41FA5}">
                      <a16:colId xmlns:a16="http://schemas.microsoft.com/office/drawing/2014/main" val="783296628"/>
                    </a:ext>
                  </a:extLst>
                </a:gridCol>
              </a:tblGrid>
              <a:tr h="485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배송수량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재고번호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11255"/>
                  </a:ext>
                </a:extLst>
              </a:tr>
              <a:tr h="6455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BIT1901221-1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P-20181129-0001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H:450mm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1,000/2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04052"/>
                  </a:ext>
                </a:extLst>
              </a:tr>
              <a:tr h="645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H:410mm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200/1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1022704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02529"/>
                  </a:ext>
                </a:extLst>
              </a:tr>
              <a:tr h="3227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P-20181129-0002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H:420mm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1022705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636267"/>
                  </a:ext>
                </a:extLst>
              </a:tr>
              <a:tr h="635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100/2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1022705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222575"/>
                  </a:ext>
                </a:extLst>
              </a:tr>
              <a:tr h="3227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GEN1901515-1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P-20181129-0003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H:430mm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1022706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686395"/>
                  </a:ext>
                </a:extLst>
              </a:tr>
              <a:tr h="550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200/1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1022707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22891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93" y="2654501"/>
            <a:ext cx="944628" cy="2494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95" y="2311420"/>
            <a:ext cx="944628" cy="2494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785091" y="665018"/>
            <a:ext cx="7185891" cy="556029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95" y="2949982"/>
            <a:ext cx="944628" cy="2494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93" y="3775950"/>
            <a:ext cx="944628" cy="2494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95" y="3599121"/>
            <a:ext cx="944628" cy="2494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93" y="5091805"/>
            <a:ext cx="944628" cy="2494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95" y="4829441"/>
            <a:ext cx="944628" cy="2494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36182" y="631767"/>
            <a:ext cx="29759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출고처리을 위한 피킹로케이션 위치와 패킹을 지시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휴대폰으로 바코드를 읽으면 휴대폰으로 출고 처리 할 수 있는 모듈로 자동변환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(ex) F-20181128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F : </a:t>
            </a:r>
            <a:r>
              <a:rPr lang="en-US" altLang="ko-KR" sz="11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actory(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출고인식 코드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- 20181128 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출력일자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합배송을 위한 번호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 호출 시 자동생성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주문번호에 재고상품의 합배송정책에 따라 생성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 첫번째 유형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주문번호의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상품이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합배송에 부합하는 출고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 두번째 유형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상품이 재고위치가 다르고 재고번호가 같을 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 시 분할적치 했던 경우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상품이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재고위치는 같고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재고번호가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다를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상품을 입고 시 계속 누적하여 적치 했을 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타원 15"/>
          <p:cNvSpPr/>
          <p:nvPr/>
        </p:nvSpPr>
        <p:spPr>
          <a:xfrm>
            <a:off x="664039" y="54396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3156" y="83025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1239" y="172630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출고확정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출고지시서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31" y="4213844"/>
            <a:ext cx="944628" cy="24943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31" y="5392067"/>
            <a:ext cx="944628" cy="2494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2049791" y="2235200"/>
            <a:ext cx="5745699" cy="11782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939638" y="243613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49792" y="3563029"/>
            <a:ext cx="5736461" cy="11105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956455" y="359702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49790" y="4813124"/>
            <a:ext cx="5736463" cy="10334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56455" y="486594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27" y="3116357"/>
            <a:ext cx="944628" cy="24943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26" y="4950051"/>
            <a:ext cx="944628" cy="2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561905" y="899962"/>
            <a:ext cx="5795498" cy="13481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61905" y="1137658"/>
            <a:ext cx="88299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549045" indent="-324347" latinLnBrk="0">
              <a:lnSpc>
                <a:spcPct val="150000"/>
              </a:lnSpc>
              <a:tabLst>
                <a:tab pos="5742498" algn="ctr"/>
                <a:tab pos="11586597" algn="r"/>
              </a:tabLst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1.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WMS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레이아웃</a:t>
            </a: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  <a:p>
            <a:pPr marL="549045" indent="-324347" latinLnBrk="0">
              <a:lnSpc>
                <a:spcPct val="150000"/>
              </a:lnSpc>
              <a:tabLst>
                <a:tab pos="5742498" algn="ctr"/>
                <a:tab pos="11586597" algn="r"/>
              </a:tabLst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2.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WMS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메뉴</a:t>
            </a:r>
            <a:endParaRPr lang="en-US" altLang="ko-KR" sz="1600" kern="0" dirty="0" smtClean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  <a:p>
            <a:pPr marL="549045" indent="-324347" latinLnBrk="0">
              <a:lnSpc>
                <a:spcPct val="150000"/>
              </a:lnSpc>
              <a:tabLst>
                <a:tab pos="5742498" algn="ctr"/>
                <a:tab pos="11586597" algn="r"/>
              </a:tabLst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3. WMS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화면</a:t>
            </a: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61905" y="408937"/>
            <a:ext cx="5795498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954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WMS</a:t>
            </a:r>
            <a:endParaRPr lang="en-US" altLang="ko-KR" sz="2954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936182" y="631767"/>
            <a:ext cx="2975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출고바코드 출력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출고번호 바코드 출력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40146" y="36944"/>
            <a:ext cx="5294035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출고확정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출고바코드 출력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18" y="1006763"/>
            <a:ext cx="5347807" cy="47177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577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936182" y="631767"/>
            <a:ext cx="2975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공급사는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출고확정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인수증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87" y="860889"/>
            <a:ext cx="6090744" cy="526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직사각형 25"/>
          <p:cNvSpPr/>
          <p:nvPr/>
        </p:nvSpPr>
        <p:spPr bwMode="auto">
          <a:xfrm>
            <a:off x="5606473" y="1985819"/>
            <a:ext cx="683491" cy="1201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42647" y="1964843"/>
            <a:ext cx="1420013" cy="1502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38657" y="131093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21595" y="1753610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32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[3-3]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출고이력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36182" y="631767"/>
            <a:ext cx="29759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 된 출고정보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1878534"/>
            <a:ext cx="871741" cy="5394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1671081"/>
            <a:ext cx="1104323" cy="758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21" y="1753114"/>
            <a:ext cx="7100096" cy="47475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43289"/>
              </p:ext>
            </p:extLst>
          </p:nvPr>
        </p:nvGraphicFramePr>
        <p:xfrm>
          <a:off x="1558115" y="2511937"/>
          <a:ext cx="7069658" cy="147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49">
                  <a:extLst>
                    <a:ext uri="{9D8B030D-6E8A-4147-A177-3AD203B41FA5}">
                      <a16:colId xmlns:a16="http://schemas.microsoft.com/office/drawing/2014/main" val="3061283527"/>
                    </a:ext>
                  </a:extLst>
                </a:gridCol>
                <a:gridCol w="375172">
                  <a:extLst>
                    <a:ext uri="{9D8B030D-6E8A-4147-A177-3AD203B41FA5}">
                      <a16:colId xmlns:a16="http://schemas.microsoft.com/office/drawing/2014/main" val="2700274009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892450144"/>
                    </a:ext>
                  </a:extLst>
                </a:gridCol>
                <a:gridCol w="581722">
                  <a:extLst>
                    <a:ext uri="{9D8B030D-6E8A-4147-A177-3AD203B41FA5}">
                      <a16:colId xmlns:a16="http://schemas.microsoft.com/office/drawing/2014/main" val="887073904"/>
                    </a:ext>
                  </a:extLst>
                </a:gridCol>
                <a:gridCol w="460589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510384">
                  <a:extLst>
                    <a:ext uri="{9D8B030D-6E8A-4147-A177-3AD203B41FA5}">
                      <a16:colId xmlns:a16="http://schemas.microsoft.com/office/drawing/2014/main" val="3241475657"/>
                    </a:ext>
                  </a:extLst>
                </a:gridCol>
                <a:gridCol w="510384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454366">
                  <a:extLst>
                    <a:ext uri="{9D8B030D-6E8A-4147-A177-3AD203B41FA5}">
                      <a16:colId xmlns:a16="http://schemas.microsoft.com/office/drawing/2014/main" val="2631711715"/>
                    </a:ext>
                  </a:extLst>
                </a:gridCol>
                <a:gridCol w="454366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750444">
                  <a:extLst>
                    <a:ext uri="{9D8B030D-6E8A-4147-A177-3AD203B41FA5}">
                      <a16:colId xmlns:a16="http://schemas.microsoft.com/office/drawing/2014/main" val="3867145583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1893172805"/>
                    </a:ext>
                  </a:extLst>
                </a:gridCol>
                <a:gridCol w="532915">
                  <a:extLst>
                    <a:ext uri="{9D8B030D-6E8A-4147-A177-3AD203B41FA5}">
                      <a16:colId xmlns:a16="http://schemas.microsoft.com/office/drawing/2014/main" val="644748705"/>
                    </a:ext>
                  </a:extLst>
                </a:gridCol>
                <a:gridCol w="474858">
                  <a:extLst>
                    <a:ext uri="{9D8B030D-6E8A-4147-A177-3AD203B41FA5}">
                      <a16:colId xmlns:a16="http://schemas.microsoft.com/office/drawing/2014/main" val="4044578676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주문업체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인수증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기타사항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D-112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GEN12-1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이앤비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10012321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D-112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GEN12-2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인수완료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이앤비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13213542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D-113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M1233-1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13423201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84890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D-114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센터간이동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12354212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2018-11-30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534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 bwMode="auto">
          <a:xfrm>
            <a:off x="1616567" y="2598133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621188" y="2861366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25806" y="311536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25808" y="3373981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30426" y="3627977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7693057" y="2285320"/>
            <a:ext cx="934720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인수증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일괄출력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385069" y="1797978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구매사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551762" y="1548998"/>
            <a:ext cx="880110" cy="185393"/>
            <a:chOff x="9288895" y="2247755"/>
            <a:chExt cx="800100" cy="23812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18" y="2778239"/>
            <a:ext cx="230909" cy="23090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17" y="3116523"/>
            <a:ext cx="230909" cy="23090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33" y="3415452"/>
            <a:ext cx="230909" cy="23090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32" y="3726027"/>
            <a:ext cx="230909" cy="230909"/>
          </a:xfrm>
          <a:prstGeom prst="rect">
            <a:avLst/>
          </a:prstGeom>
        </p:spPr>
      </p:pic>
      <p:sp>
        <p:nvSpPr>
          <p:cNvPr id="31" name="폭발 2 30"/>
          <p:cNvSpPr/>
          <p:nvPr/>
        </p:nvSpPr>
        <p:spPr bwMode="auto">
          <a:xfrm>
            <a:off x="3811186" y="703678"/>
            <a:ext cx="2814911" cy="106877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조회조건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주문유형 추가</a:t>
            </a:r>
          </a:p>
        </p:txBody>
      </p:sp>
      <p:sp>
        <p:nvSpPr>
          <p:cNvPr id="32" name="폭발 2 31"/>
          <p:cNvSpPr/>
          <p:nvPr/>
        </p:nvSpPr>
        <p:spPr bwMode="auto">
          <a:xfrm>
            <a:off x="6579085" y="3855771"/>
            <a:ext cx="2814911" cy="106877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인수증 출력 이미지만 보이게</a:t>
            </a:r>
          </a:p>
        </p:txBody>
      </p:sp>
    </p:spTree>
    <p:extLst>
      <p:ext uri="{BB962C8B-B14F-4D97-AF65-F5344CB8AC3E}">
        <p14:creationId xmlns:p14="http://schemas.microsoft.com/office/powerpoint/2010/main" val="9882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[3-4]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출고진척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1878534"/>
            <a:ext cx="871741" cy="5394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1671081"/>
            <a:ext cx="1104323" cy="758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33" y="1689305"/>
            <a:ext cx="2026528" cy="16603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 bwMode="auto">
          <a:xfrm>
            <a:off x="1697492" y="1714147"/>
            <a:ext cx="6900202" cy="2117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7275" y="3116615"/>
            <a:ext cx="160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주문접수대기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1,255)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6544" y="3131556"/>
            <a:ext cx="142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출고대기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15852" y="3135363"/>
            <a:ext cx="163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출고확정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총수량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255)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634637" y="2320535"/>
            <a:ext cx="424948" cy="4601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272910" y="2312571"/>
            <a:ext cx="424948" cy="460186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576441" y="202355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출고프로세스별 건수를 한눈에 보여줌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출고대기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출고이력페이지 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배송처리일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해당월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37" y="1953488"/>
            <a:ext cx="1138262" cy="1117814"/>
          </a:xfrm>
          <a:prstGeom prst="ellipse">
            <a:avLst/>
          </a:prstGeom>
          <a:ln w="38100" cap="rnd">
            <a:solidFill>
              <a:schemeClr val="bg1">
                <a:lumMod val="8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733" y="1900042"/>
            <a:ext cx="1223867" cy="1164906"/>
          </a:xfrm>
          <a:prstGeom prst="ellipse">
            <a:avLst/>
          </a:prstGeom>
          <a:ln w="381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692" y="1921463"/>
            <a:ext cx="1209129" cy="1181863"/>
          </a:xfrm>
          <a:prstGeom prst="ellipse">
            <a:avLst/>
          </a:prstGeom>
          <a:ln w="381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8" name="그룹 17"/>
          <p:cNvGrpSpPr/>
          <p:nvPr/>
        </p:nvGrpSpPr>
        <p:grpSpPr>
          <a:xfrm>
            <a:off x="1671836" y="1502817"/>
            <a:ext cx="880110" cy="185393"/>
            <a:chOff x="9288895" y="2247755"/>
            <a:chExt cx="800100" cy="2381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3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재고조회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2072498"/>
            <a:ext cx="871741" cy="55330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센터내이동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1883518"/>
            <a:ext cx="1104323" cy="7607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전체 현황 조회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(Default)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값인 재고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값인 재고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평균값 또는 작년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평균값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추가수량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or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입력 값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적정재고관리 레이어팝업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불량반환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불량품을 반환요청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양품반환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양품을 반환요청 레이어 팝업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상품의 입출고 이력 레이어 팝업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바코드의 재고이력 레이어 팝업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반환이력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바코드의 </a:t>
            </a:r>
            <a:r>
              <a:rPr lang="ko-KR" altLang="en-US" sz="105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반환이력 레이어 팝업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66946" y="2288039"/>
            <a:ext cx="7066872" cy="3314319"/>
            <a:chOff x="4151744" y="2229298"/>
            <a:chExt cx="6973655" cy="3168769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66" name="그룹 65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67" name="그림 6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4" name="직사각형 63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57" y="1759684"/>
            <a:ext cx="7090352" cy="2476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1665512" y="1789805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과부족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23" y="1804665"/>
            <a:ext cx="1314450" cy="1619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476009" y="1779427"/>
            <a:ext cx="800100" cy="210833"/>
            <a:chOff x="9288895" y="2247755"/>
            <a:chExt cx="800100" cy="23812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7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69885"/>
              </p:ext>
            </p:extLst>
          </p:nvPr>
        </p:nvGraphicFramePr>
        <p:xfrm>
          <a:off x="1558112" y="2299501"/>
          <a:ext cx="7050673" cy="23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73">
                  <a:extLst>
                    <a:ext uri="{9D8B030D-6E8A-4147-A177-3AD203B41FA5}">
                      <a16:colId xmlns:a16="http://schemas.microsoft.com/office/drawing/2014/main" val="1802692918"/>
                    </a:ext>
                  </a:extLst>
                </a:gridCol>
                <a:gridCol w="235273">
                  <a:extLst>
                    <a:ext uri="{9D8B030D-6E8A-4147-A177-3AD203B41FA5}">
                      <a16:colId xmlns:a16="http://schemas.microsoft.com/office/drawing/2014/main" val="3061283527"/>
                    </a:ext>
                  </a:extLst>
                </a:gridCol>
                <a:gridCol w="480097">
                  <a:extLst>
                    <a:ext uri="{9D8B030D-6E8A-4147-A177-3AD203B41FA5}">
                      <a16:colId xmlns:a16="http://schemas.microsoft.com/office/drawing/2014/main" val="2960567973"/>
                    </a:ext>
                  </a:extLst>
                </a:gridCol>
                <a:gridCol w="480097">
                  <a:extLst>
                    <a:ext uri="{9D8B030D-6E8A-4147-A177-3AD203B41FA5}">
                      <a16:colId xmlns:a16="http://schemas.microsoft.com/office/drawing/2014/main" val="892450144"/>
                    </a:ext>
                  </a:extLst>
                </a:gridCol>
                <a:gridCol w="476131">
                  <a:extLst>
                    <a:ext uri="{9D8B030D-6E8A-4147-A177-3AD203B41FA5}">
                      <a16:colId xmlns:a16="http://schemas.microsoft.com/office/drawing/2014/main" val="887073904"/>
                    </a:ext>
                  </a:extLst>
                </a:gridCol>
                <a:gridCol w="495176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423703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537005">
                  <a:extLst>
                    <a:ext uri="{9D8B030D-6E8A-4147-A177-3AD203B41FA5}">
                      <a16:colId xmlns:a16="http://schemas.microsoft.com/office/drawing/2014/main" val="1864332160"/>
                    </a:ext>
                  </a:extLst>
                </a:gridCol>
                <a:gridCol w="278822">
                  <a:extLst>
                    <a:ext uri="{9D8B030D-6E8A-4147-A177-3AD203B41FA5}">
                      <a16:colId xmlns:a16="http://schemas.microsoft.com/office/drawing/2014/main" val="3867145583"/>
                    </a:ext>
                  </a:extLst>
                </a:gridCol>
                <a:gridCol w="466608">
                  <a:extLst>
                    <a:ext uri="{9D8B030D-6E8A-4147-A177-3AD203B41FA5}">
                      <a16:colId xmlns:a16="http://schemas.microsoft.com/office/drawing/2014/main" val="3446480310"/>
                    </a:ext>
                  </a:extLst>
                </a:gridCol>
                <a:gridCol w="447563">
                  <a:extLst>
                    <a:ext uri="{9D8B030D-6E8A-4147-A177-3AD203B41FA5}">
                      <a16:colId xmlns:a16="http://schemas.microsoft.com/office/drawing/2014/main" val="3883349782"/>
                    </a:ext>
                  </a:extLst>
                </a:gridCol>
                <a:gridCol w="466608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428517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399949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3852624262"/>
                    </a:ext>
                  </a:extLst>
                </a:gridCol>
                <a:gridCol w="292269">
                  <a:extLst>
                    <a:ext uri="{9D8B030D-6E8A-4147-A177-3AD203B41FA5}">
                      <a16:colId xmlns:a16="http://schemas.microsoft.com/office/drawing/2014/main" val="1199420099"/>
                    </a:ext>
                  </a:extLst>
                </a:gridCol>
                <a:gridCol w="507632">
                  <a:extLst>
                    <a:ext uri="{9D8B030D-6E8A-4147-A177-3AD203B41FA5}">
                      <a16:colId xmlns:a16="http://schemas.microsoft.com/office/drawing/2014/main" val="377995647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(B-A)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m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b="1" u="sng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121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848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200%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534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1829001" y="2385697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833622" y="2648930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38240" y="2967578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833624" y="4477711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8172732" y="2644273"/>
            <a:ext cx="436053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172731" y="2936699"/>
            <a:ext cx="436053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8172731" y="4420282"/>
            <a:ext cx="436053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64145" y="3181702"/>
            <a:ext cx="6383552" cy="1196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71741"/>
              </p:ext>
            </p:extLst>
          </p:nvPr>
        </p:nvGraphicFramePr>
        <p:xfrm>
          <a:off x="1801291" y="3218099"/>
          <a:ext cx="5800235" cy="1010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73">
                  <a:extLst>
                    <a:ext uri="{9D8B030D-6E8A-4147-A177-3AD203B41FA5}">
                      <a16:colId xmlns:a16="http://schemas.microsoft.com/office/drawing/2014/main" val="3624784484"/>
                    </a:ext>
                  </a:extLst>
                </a:gridCol>
                <a:gridCol w="727234">
                  <a:extLst>
                    <a:ext uri="{9D8B030D-6E8A-4147-A177-3AD203B41FA5}">
                      <a16:colId xmlns:a16="http://schemas.microsoft.com/office/drawing/2014/main" val="2151735749"/>
                    </a:ext>
                  </a:extLst>
                </a:gridCol>
                <a:gridCol w="477587">
                  <a:extLst>
                    <a:ext uri="{9D8B030D-6E8A-4147-A177-3AD203B41FA5}">
                      <a16:colId xmlns:a16="http://schemas.microsoft.com/office/drawing/2014/main" val="1603699565"/>
                    </a:ext>
                  </a:extLst>
                </a:gridCol>
                <a:gridCol w="477587">
                  <a:extLst>
                    <a:ext uri="{9D8B030D-6E8A-4147-A177-3AD203B41FA5}">
                      <a16:colId xmlns:a16="http://schemas.microsoft.com/office/drawing/2014/main" val="1618142555"/>
                    </a:ext>
                  </a:extLst>
                </a:gridCol>
                <a:gridCol w="494925">
                  <a:extLst>
                    <a:ext uri="{9D8B030D-6E8A-4147-A177-3AD203B41FA5}">
                      <a16:colId xmlns:a16="http://schemas.microsoft.com/office/drawing/2014/main" val="103603584"/>
                    </a:ext>
                  </a:extLst>
                </a:gridCol>
                <a:gridCol w="549263">
                  <a:extLst>
                    <a:ext uri="{9D8B030D-6E8A-4147-A177-3AD203B41FA5}">
                      <a16:colId xmlns:a16="http://schemas.microsoft.com/office/drawing/2014/main" val="2919759562"/>
                    </a:ext>
                  </a:extLst>
                </a:gridCol>
                <a:gridCol w="527723">
                  <a:extLst>
                    <a:ext uri="{9D8B030D-6E8A-4147-A177-3AD203B41FA5}">
                      <a16:colId xmlns:a16="http://schemas.microsoft.com/office/drawing/2014/main" val="3712156365"/>
                    </a:ext>
                  </a:extLst>
                </a:gridCol>
                <a:gridCol w="527723">
                  <a:extLst>
                    <a:ext uri="{9D8B030D-6E8A-4147-A177-3AD203B41FA5}">
                      <a16:colId xmlns:a16="http://schemas.microsoft.com/office/drawing/2014/main" val="3325367047"/>
                    </a:ext>
                  </a:extLst>
                </a:gridCol>
                <a:gridCol w="694211">
                  <a:extLst>
                    <a:ext uri="{9D8B030D-6E8A-4147-A177-3AD203B41FA5}">
                      <a16:colId xmlns:a16="http://schemas.microsoft.com/office/drawing/2014/main" val="861068266"/>
                    </a:ext>
                  </a:extLst>
                </a:gridCol>
                <a:gridCol w="662109">
                  <a:extLst>
                    <a:ext uri="{9D8B030D-6E8A-4147-A177-3AD203B41FA5}">
                      <a16:colId xmlns:a16="http://schemas.microsoft.com/office/drawing/2014/main" val="374390912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반환이력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0106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246760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.5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097067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123551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95508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 bwMode="auto">
          <a:xfrm>
            <a:off x="6380878" y="3509357"/>
            <a:ext cx="43605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039230" y="3508972"/>
            <a:ext cx="43605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이력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6380878" y="3748125"/>
            <a:ext cx="43605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7039230" y="3747740"/>
            <a:ext cx="43605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이력</a:t>
            </a: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380878" y="4008363"/>
            <a:ext cx="43605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039230" y="4007978"/>
            <a:ext cx="43605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837" y="2072452"/>
            <a:ext cx="1118981" cy="214688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131390" y="1563020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458421" y="213076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354231" y="1949500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52291" y="192209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062556" y="246695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223282" y="338212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877191" y="338212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551762" y="1512054"/>
            <a:ext cx="880110" cy="185393"/>
            <a:chOff x="9288895" y="2247755"/>
            <a:chExt cx="800100" cy="238125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4" name="폭발 2 3"/>
          <p:cNvSpPr/>
          <p:nvPr/>
        </p:nvSpPr>
        <p:spPr bwMode="auto">
          <a:xfrm>
            <a:off x="3578474" y="714048"/>
            <a:ext cx="4322296" cy="117848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[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공급사 포함 엑셀다운로드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]</a:t>
            </a:r>
            <a:b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기능 추가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200" u="sng" dirty="0" err="1" smtClean="0"/>
              <a:t>서브그리드</a:t>
            </a:r>
            <a:r>
              <a:rPr lang="ko-KR" altLang="en-US" sz="1200" u="sng" dirty="0" smtClean="0"/>
              <a:t> 전체 다운로드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사각형 설명선 4"/>
          <p:cNvSpPr/>
          <p:nvPr/>
        </p:nvSpPr>
        <p:spPr bwMode="auto">
          <a:xfrm>
            <a:off x="4215878" y="4704894"/>
            <a:ext cx="3836413" cy="871890"/>
          </a:xfrm>
          <a:prstGeom prst="wedgeRectCallout">
            <a:avLst>
              <a:gd name="adj1" fmla="val -7414"/>
              <a:gd name="adj2" fmla="val -268179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indent="-88900" algn="ctr">
              <a:buFont typeface="Wingdings" pitchFamily="2" charset="2"/>
              <a:buChar char="§"/>
            </a:pPr>
            <a:r>
              <a:rPr kumimoji="1" lang="ko-KR" altLang="en-US" sz="12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재고상품이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카테고리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ko-KR" altLang="en-US" sz="1200" dirty="0"/>
              <a:t>전기</a:t>
            </a:r>
            <a:r>
              <a:rPr lang="en-US" altLang="ko-KR" sz="1200" dirty="0"/>
              <a:t>/</a:t>
            </a:r>
            <a:r>
              <a:rPr lang="ko-KR" altLang="en-US" sz="1200" dirty="0"/>
              <a:t>통신 </a:t>
            </a:r>
            <a:r>
              <a:rPr lang="en-US" altLang="ko-KR" sz="1200" dirty="0"/>
              <a:t>&gt; </a:t>
            </a:r>
            <a:r>
              <a:rPr lang="ko-KR" altLang="en-US" sz="1200" dirty="0"/>
              <a:t>케이블 </a:t>
            </a:r>
            <a:r>
              <a:rPr lang="en-US" altLang="ko-KR" sz="1200" dirty="0"/>
              <a:t>&gt; </a:t>
            </a:r>
            <a:r>
              <a:rPr lang="ko-KR" altLang="en-US" sz="1200" dirty="0" smtClean="0"/>
              <a:t>광케이블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속해 있으면 </a:t>
            </a:r>
            <a:r>
              <a:rPr lang="ko-KR" altLang="en-US" sz="1200" dirty="0" err="1" smtClean="0"/>
              <a:t>양품재고에</a:t>
            </a:r>
            <a:r>
              <a:rPr lang="ko-KR" altLang="en-US" sz="1200" dirty="0" smtClean="0"/>
              <a:t> 나누기 </a:t>
            </a:r>
            <a:r>
              <a:rPr lang="en-US" altLang="ko-KR" sz="1200" dirty="0" smtClean="0"/>
              <a:t>2000</a:t>
            </a:r>
            <a:r>
              <a:rPr lang="ko-KR" altLang="en-US" sz="1200" dirty="0" smtClean="0"/>
              <a:t>을 하여 표기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예</a:t>
            </a:r>
            <a:r>
              <a:rPr lang="en-US" altLang="ko-KR" sz="1200" dirty="0" smtClean="0"/>
              <a:t>) 4,000 (2)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300536" y="667632"/>
            <a:ext cx="4432775" cy="5708229"/>
            <a:chOff x="1597521" y="2682138"/>
            <a:chExt cx="3573181" cy="313976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36182" y="631767"/>
            <a:ext cx="29759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40146" y="36944"/>
            <a:ext cx="11491635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재고조회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적정재고관리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54322"/>
              </p:ext>
            </p:extLst>
          </p:nvPr>
        </p:nvGraphicFramePr>
        <p:xfrm>
          <a:off x="2533498" y="1353955"/>
          <a:ext cx="3931956" cy="174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928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1269822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  <a:gridCol w="1471206">
                  <a:extLst>
                    <a:ext uri="{9D8B030D-6E8A-4147-A177-3AD203B41FA5}">
                      <a16:colId xmlns:a16="http://schemas.microsoft.com/office/drawing/2014/main" val="4073193319"/>
                    </a:ext>
                  </a:extLst>
                </a:gridCol>
              </a:tblGrid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324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평균주문수량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최대주문수량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2997"/>
                  </a:ext>
                </a:extLst>
              </a:tr>
              <a:tr h="324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작년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평균주문수량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작년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최대주문수량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1470"/>
                  </a:ext>
                </a:extLst>
              </a:tr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92246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8150" y="1079728"/>
            <a:ext cx="17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64" y="1135926"/>
            <a:ext cx="173182" cy="13382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12010" y="3199484"/>
            <a:ext cx="17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 산출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24" y="3255682"/>
            <a:ext cx="173182" cy="133823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53360"/>
              </p:ext>
            </p:extLst>
          </p:nvPr>
        </p:nvGraphicFramePr>
        <p:xfrm>
          <a:off x="2533498" y="3439004"/>
          <a:ext cx="3931956" cy="1726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648">
                  <a:extLst>
                    <a:ext uri="{9D8B030D-6E8A-4147-A177-3AD203B41FA5}">
                      <a16:colId xmlns:a16="http://schemas.microsoft.com/office/drawing/2014/main" val="3321829006"/>
                    </a:ext>
                  </a:extLst>
                </a:gridCol>
                <a:gridCol w="1653308">
                  <a:extLst>
                    <a:ext uri="{9D8B030D-6E8A-4147-A177-3AD203B41FA5}">
                      <a16:colId xmlns:a16="http://schemas.microsoft.com/office/drawing/2014/main" val="634959468"/>
                    </a:ext>
                  </a:extLst>
                </a:gridCol>
              </a:tblGrid>
              <a:tr h="30726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6195"/>
                  </a:ext>
                </a:extLst>
              </a:tr>
              <a:tr h="30726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55 =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50 +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75920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66 =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60 +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34328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55 =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50 +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9479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66 =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60 +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446798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 bwMode="auto">
          <a:xfrm>
            <a:off x="2673306" y="3536184"/>
            <a:ext cx="105505" cy="11103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4849" y="3487060"/>
            <a:ext cx="2399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2659446" y="3852847"/>
            <a:ext cx="95914" cy="1009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6958" y="3789440"/>
            <a:ext cx="2178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평균주문수량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           %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664066" y="4171498"/>
            <a:ext cx="95914" cy="1009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1578" y="4108091"/>
            <a:ext cx="2247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평균주문수량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           %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899039" y="3517354"/>
            <a:ext cx="514460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215502" y="3820129"/>
            <a:ext cx="35138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5384" y="5241410"/>
            <a:ext cx="17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 매시지 설정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98" y="5297608"/>
            <a:ext cx="173182" cy="13382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 bwMode="auto">
          <a:xfrm>
            <a:off x="2598150" y="5487631"/>
            <a:ext cx="38673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2583074" y="5598077"/>
            <a:ext cx="110270" cy="1091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586910" y="5584394"/>
            <a:ext cx="66357" cy="95694"/>
            <a:chOff x="881222" y="2997623"/>
            <a:chExt cx="66357" cy="95694"/>
          </a:xfrm>
        </p:grpSpPr>
        <p:cxnSp>
          <p:nvCxnSpPr>
            <p:cNvPr id="58" name="직선 연결선 57"/>
            <p:cNvCxnSpPr/>
            <p:nvPr/>
          </p:nvCxnSpPr>
          <p:spPr bwMode="auto">
            <a:xfrm>
              <a:off x="881222" y="2997623"/>
              <a:ext cx="66357" cy="95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V="1">
              <a:off x="947579" y="2997623"/>
              <a:ext cx="0" cy="95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2690708" y="5534186"/>
            <a:ext cx="377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적정재고가  과부족률        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%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이하로 떨어질 때 물류운영자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메시지를 보냄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080204" y="5570490"/>
            <a:ext cx="290400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63" y="6011410"/>
            <a:ext cx="958941" cy="27193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2375432" y="770638"/>
            <a:ext cx="4264434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적정재고관리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4545" y="741471"/>
            <a:ext cx="25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215502" y="4141026"/>
            <a:ext cx="35138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 산출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적정재고 자동 산출일 경우 재 계산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월의 주문 건 수가 하나도 없을 경우는 해당월은 무시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 과부족율 메시지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분에 적정재고 과부족율을 계산하여 물류운영자에게 메시지 전송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과부족율은 품질검사수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양품수을 합쳐 계산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2659446" y="4560875"/>
            <a:ext cx="95914" cy="1009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16958" y="4497468"/>
            <a:ext cx="2178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평균정산수량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           %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664066" y="4896152"/>
            <a:ext cx="95914" cy="1009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21578" y="4832745"/>
            <a:ext cx="2247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평균정산수량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           %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215502" y="4528157"/>
            <a:ext cx="35138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215502" y="4865680"/>
            <a:ext cx="35138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0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3203" y="1139613"/>
            <a:ext cx="4019727" cy="1457870"/>
            <a:chOff x="1597521" y="2682138"/>
            <a:chExt cx="3573181" cy="3139760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600" y="1161762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51009" y="742450"/>
            <a:ext cx="4432775" cy="3266133"/>
            <a:chOff x="1597521" y="2682138"/>
            <a:chExt cx="3573181" cy="313976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36182" y="631767"/>
            <a:ext cx="29759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7" y="1188752"/>
            <a:ext cx="3849345" cy="1356520"/>
          </a:xfrm>
          <a:prstGeom prst="rect">
            <a:avLst/>
          </a:prstGeom>
        </p:spPr>
      </p:pic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40146" y="36944"/>
            <a:ext cx="11491635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재고조회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공급사양품반환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재고이력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반환이력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바코드별 재고이력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09" y="845033"/>
            <a:ext cx="4251465" cy="3074286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4547475" y="4296768"/>
            <a:ext cx="4019727" cy="1856950"/>
            <a:chOff x="1597521" y="2682138"/>
            <a:chExt cx="3573181" cy="313976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456" y="4324207"/>
            <a:ext cx="3827681" cy="1804278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92147" y="3094182"/>
            <a:ext cx="4019727" cy="2844800"/>
            <a:chOff x="1597521" y="2682138"/>
            <a:chExt cx="3573181" cy="3139760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29" y="3165288"/>
            <a:ext cx="3849685" cy="27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7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4" y="2090970"/>
            <a:ext cx="871824" cy="55160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센터내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1883518"/>
            <a:ext cx="1089261" cy="7590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실사를 위한 페이지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재고조사등록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재고조사번호가 생성되고 아래 그리드에 생성 정보가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실사를 위한 재고조사 레이어팝업 호출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조사이력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 상세이력 레이어팝업 호출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완료정보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Summary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레이어팝업 호출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149" y="1512054"/>
            <a:ext cx="863484" cy="18334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566946" y="2288039"/>
            <a:ext cx="7066872" cy="3314319"/>
            <a:chOff x="4151744" y="2229298"/>
            <a:chExt cx="6973655" cy="3168769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52" name="그룹 51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60" name="그림 5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9" name="직사각형 48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296" y="1715606"/>
            <a:ext cx="7051318" cy="2749576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7815147" y="191013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17256" y="240047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096204" y="271955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122806" y="2719557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51762" y="1512054"/>
            <a:ext cx="880110" cy="185393"/>
            <a:chOff x="9288895" y="2247755"/>
            <a:chExt cx="800100" cy="23812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3" name="직사각형 2"/>
          <p:cNvSpPr/>
          <p:nvPr/>
        </p:nvSpPr>
        <p:spPr bwMode="auto">
          <a:xfrm>
            <a:off x="1911926" y="2313164"/>
            <a:ext cx="132429" cy="20714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781477" y="2126543"/>
            <a:ext cx="454864" cy="1628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</p:spTree>
    <p:extLst>
      <p:ext uri="{BB962C8B-B14F-4D97-AF65-F5344CB8AC3E}">
        <p14:creationId xmlns:p14="http://schemas.microsoft.com/office/powerpoint/2010/main" val="4208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82605" y="760923"/>
            <a:ext cx="5910591" cy="5224241"/>
            <a:chOff x="1597521" y="2682138"/>
            <a:chExt cx="3573181" cy="313976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36182" y="631767"/>
            <a:ext cx="29759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40146" y="36944"/>
            <a:ext cx="1023549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재고실사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재고조사완료 레이어팝업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4691" y="854905"/>
            <a:ext cx="5693907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8588" y="828261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83290"/>
              </p:ext>
            </p:extLst>
          </p:nvPr>
        </p:nvGraphicFramePr>
        <p:xfrm>
          <a:off x="802671" y="1508172"/>
          <a:ext cx="5482762" cy="227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615">
                  <a:extLst>
                    <a:ext uri="{9D8B030D-6E8A-4147-A177-3AD203B41FA5}">
                      <a16:colId xmlns:a16="http://schemas.microsoft.com/office/drawing/2014/main" val="1122133532"/>
                    </a:ext>
                  </a:extLst>
                </a:gridCol>
                <a:gridCol w="662595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680265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  <a:gridCol w="861990">
                  <a:extLst>
                    <a:ext uri="{9D8B030D-6E8A-4147-A177-3AD203B41FA5}">
                      <a16:colId xmlns:a16="http://schemas.microsoft.com/office/drawing/2014/main" val="4073193319"/>
                    </a:ext>
                  </a:extLst>
                </a:gridCol>
                <a:gridCol w="258120">
                  <a:extLst>
                    <a:ext uri="{9D8B030D-6E8A-4147-A177-3AD203B41FA5}">
                      <a16:colId xmlns:a16="http://schemas.microsoft.com/office/drawing/2014/main" val="1364584199"/>
                    </a:ext>
                  </a:extLst>
                </a:gridCol>
                <a:gridCol w="258120">
                  <a:extLst>
                    <a:ext uri="{9D8B030D-6E8A-4147-A177-3AD203B41FA5}">
                      <a16:colId xmlns:a16="http://schemas.microsoft.com/office/drawing/2014/main" val="3505248271"/>
                    </a:ext>
                  </a:extLst>
                </a:gridCol>
                <a:gridCol w="242952">
                  <a:extLst>
                    <a:ext uri="{9D8B030D-6E8A-4147-A177-3AD203B41FA5}">
                      <a16:colId xmlns:a16="http://schemas.microsoft.com/office/drawing/2014/main" val="1202511324"/>
                    </a:ext>
                  </a:extLst>
                </a:gridCol>
                <a:gridCol w="242952">
                  <a:extLst>
                    <a:ext uri="{9D8B030D-6E8A-4147-A177-3AD203B41FA5}">
                      <a16:colId xmlns:a16="http://schemas.microsoft.com/office/drawing/2014/main" val="152208056"/>
                    </a:ext>
                  </a:extLst>
                </a:gridCol>
                <a:gridCol w="229700">
                  <a:extLst>
                    <a:ext uri="{9D8B030D-6E8A-4147-A177-3AD203B41FA5}">
                      <a16:colId xmlns:a16="http://schemas.microsoft.com/office/drawing/2014/main" val="2804893717"/>
                    </a:ext>
                  </a:extLst>
                </a:gridCol>
                <a:gridCol w="229700">
                  <a:extLst>
                    <a:ext uri="{9D8B030D-6E8A-4147-A177-3AD203B41FA5}">
                      <a16:colId xmlns:a16="http://schemas.microsoft.com/office/drawing/2014/main" val="1535129529"/>
                    </a:ext>
                  </a:extLst>
                </a:gridCol>
                <a:gridCol w="229701">
                  <a:extLst>
                    <a:ext uri="{9D8B030D-6E8A-4147-A177-3AD203B41FA5}">
                      <a16:colId xmlns:a16="http://schemas.microsoft.com/office/drawing/2014/main" val="619865551"/>
                    </a:ext>
                  </a:extLst>
                </a:gridCol>
                <a:gridCol w="229701">
                  <a:extLst>
                    <a:ext uri="{9D8B030D-6E8A-4147-A177-3AD203B41FA5}">
                      <a16:colId xmlns:a16="http://schemas.microsoft.com/office/drawing/2014/main" val="3245859590"/>
                    </a:ext>
                  </a:extLst>
                </a:gridCol>
                <a:gridCol w="234117">
                  <a:extLst>
                    <a:ext uri="{9D8B030D-6E8A-4147-A177-3AD203B41FA5}">
                      <a16:colId xmlns:a16="http://schemas.microsoft.com/office/drawing/2014/main" val="2536722524"/>
                    </a:ext>
                  </a:extLst>
                </a:gridCol>
                <a:gridCol w="234117">
                  <a:extLst>
                    <a:ext uri="{9D8B030D-6E8A-4147-A177-3AD203B41FA5}">
                      <a16:colId xmlns:a16="http://schemas.microsoft.com/office/drawing/2014/main" val="1355871676"/>
                    </a:ext>
                  </a:extLst>
                </a:gridCol>
                <a:gridCol w="234117">
                  <a:extLst>
                    <a:ext uri="{9D8B030D-6E8A-4147-A177-3AD203B41FA5}">
                      <a16:colId xmlns:a16="http://schemas.microsoft.com/office/drawing/2014/main" val="2290197429"/>
                    </a:ext>
                  </a:extLst>
                </a:gridCol>
              </a:tblGrid>
              <a:tr h="1263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입고확정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126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2470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1002135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 333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2997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15321542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1512242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Se1212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1,300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1,295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901470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922467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48720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84642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3706392" y="1145141"/>
            <a:ext cx="1368523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실재고조사 엑셀다운로드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5110819" y="1136038"/>
            <a:ext cx="1183730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실재고입력 엑셀업로드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6" y="1380213"/>
            <a:ext cx="5496679" cy="105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23" y="5664491"/>
            <a:ext cx="1776057" cy="2407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1712" y="3639127"/>
            <a:ext cx="400110" cy="128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..........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033925" y="3902856"/>
            <a:ext cx="3677784" cy="2566941"/>
            <a:chOff x="1597521" y="2682138"/>
            <a:chExt cx="3573181" cy="313976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54" y="3987224"/>
            <a:ext cx="3497622" cy="2402602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8259249" y="4492945"/>
            <a:ext cx="471699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8797689" y="4453671"/>
            <a:ext cx="471699" cy="2435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검사대기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9351024" y="4453671"/>
            <a:ext cx="471699" cy="2435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9895119" y="4453671"/>
            <a:ext cx="471699" cy="2435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양품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0438199" y="4453670"/>
            <a:ext cx="471699" cy="2435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출고대기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10983786" y="4453670"/>
            <a:ext cx="471699" cy="2435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50708"/>
              </p:ext>
            </p:extLst>
          </p:nvPr>
        </p:nvGraphicFramePr>
        <p:xfrm>
          <a:off x="6741223" y="854905"/>
          <a:ext cx="4774633" cy="1010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496">
                  <a:extLst>
                    <a:ext uri="{9D8B030D-6E8A-4147-A177-3AD203B41FA5}">
                      <a16:colId xmlns:a16="http://schemas.microsoft.com/office/drawing/2014/main" val="1122133532"/>
                    </a:ext>
                  </a:extLst>
                </a:gridCol>
                <a:gridCol w="602756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618830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  <a:gridCol w="784143">
                  <a:extLst>
                    <a:ext uri="{9D8B030D-6E8A-4147-A177-3AD203B41FA5}">
                      <a16:colId xmlns:a16="http://schemas.microsoft.com/office/drawing/2014/main" val="4073193319"/>
                    </a:ext>
                  </a:extLst>
                </a:gridCol>
                <a:gridCol w="469618">
                  <a:extLst>
                    <a:ext uri="{9D8B030D-6E8A-4147-A177-3AD203B41FA5}">
                      <a16:colId xmlns:a16="http://schemas.microsoft.com/office/drawing/2014/main" val="1364584199"/>
                    </a:ext>
                  </a:extLst>
                </a:gridCol>
                <a:gridCol w="442021">
                  <a:extLst>
                    <a:ext uri="{9D8B030D-6E8A-4147-A177-3AD203B41FA5}">
                      <a16:colId xmlns:a16="http://schemas.microsoft.com/office/drawing/2014/main" val="1202511324"/>
                    </a:ext>
                  </a:extLst>
                </a:gridCol>
                <a:gridCol w="417910">
                  <a:extLst>
                    <a:ext uri="{9D8B030D-6E8A-4147-A177-3AD203B41FA5}">
                      <a16:colId xmlns:a16="http://schemas.microsoft.com/office/drawing/2014/main" val="2804893717"/>
                    </a:ext>
                  </a:extLst>
                </a:gridCol>
                <a:gridCol w="417911">
                  <a:extLst>
                    <a:ext uri="{9D8B030D-6E8A-4147-A177-3AD203B41FA5}">
                      <a16:colId xmlns:a16="http://schemas.microsoft.com/office/drawing/2014/main" val="619865551"/>
                    </a:ext>
                  </a:extLst>
                </a:gridCol>
                <a:gridCol w="425948">
                  <a:extLst>
                    <a:ext uri="{9D8B030D-6E8A-4147-A177-3AD203B41FA5}">
                      <a16:colId xmlns:a16="http://schemas.microsoft.com/office/drawing/2014/main" val="2536722524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1002135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 Se 333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2997"/>
                  </a:ext>
                </a:extLst>
              </a:tr>
            </a:tbl>
          </a:graphicData>
        </a:graphic>
      </p:graphicFrame>
      <p:sp>
        <p:nvSpPr>
          <p:cNvPr id="3" name="아래로 구부러진 화살표 2"/>
          <p:cNvSpPr/>
          <p:nvPr/>
        </p:nvSpPr>
        <p:spPr bwMode="auto">
          <a:xfrm rot="21222573">
            <a:off x="4429972" y="483794"/>
            <a:ext cx="3104551" cy="50845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06392" y="3902857"/>
            <a:ext cx="3467939" cy="1020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실사</a:t>
            </a:r>
            <a:r>
              <a:rPr kumimoji="1" lang="ko-KR" altLang="en-US" sz="12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수량은 엑셀업로드를 하면 입력되는 값</a:t>
            </a:r>
            <a:endParaRPr kumimoji="1" lang="en-US" altLang="ko-KR" sz="1200" b="0" i="0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b="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전산 수량은 결과조회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전산에 등록되어 있는 수량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 컬럼값은 실사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전산</a:t>
            </a:r>
            <a:endParaRPr kumimoji="1" lang="ko-KR" alt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1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[4-4]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센터간이동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간 재고이동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물류운영자권한을 가진 사용자만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(Default)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물류센터에 하나라도 과부족이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값인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물류센터의 과부족이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값인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요청 레이어팝업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57584" y="2090971"/>
            <a:ext cx="871824" cy="58189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센터내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0147" y="1883518"/>
            <a:ext cx="1089261" cy="7893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66743" y="2299501"/>
            <a:ext cx="7066872" cy="3314319"/>
            <a:chOff x="4151744" y="2229298"/>
            <a:chExt cx="6973655" cy="316876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16" name="그림 1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17" name="그림 1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3" name="직사각형 12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7759"/>
              </p:ext>
            </p:extLst>
          </p:nvPr>
        </p:nvGraphicFramePr>
        <p:xfrm>
          <a:off x="1558112" y="2299501"/>
          <a:ext cx="7075503" cy="1206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179">
                  <a:extLst>
                    <a:ext uri="{9D8B030D-6E8A-4147-A177-3AD203B41FA5}">
                      <a16:colId xmlns:a16="http://schemas.microsoft.com/office/drawing/2014/main" val="892450144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887073904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1864332160"/>
                    </a:ext>
                  </a:extLst>
                </a:gridCol>
                <a:gridCol w="286106">
                  <a:extLst>
                    <a:ext uri="{9D8B030D-6E8A-4147-A177-3AD203B41FA5}">
                      <a16:colId xmlns:a16="http://schemas.microsoft.com/office/drawing/2014/main" val="831476836"/>
                    </a:ext>
                  </a:extLst>
                </a:gridCol>
                <a:gridCol w="464092">
                  <a:extLst>
                    <a:ext uri="{9D8B030D-6E8A-4147-A177-3AD203B41FA5}">
                      <a16:colId xmlns:a16="http://schemas.microsoft.com/office/drawing/2014/main" val="4284197014"/>
                    </a:ext>
                  </a:extLst>
                </a:gridCol>
                <a:gridCol w="406079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377074">
                  <a:extLst>
                    <a:ext uri="{9D8B030D-6E8A-4147-A177-3AD203B41FA5}">
                      <a16:colId xmlns:a16="http://schemas.microsoft.com/office/drawing/2014/main" val="3867145583"/>
                    </a:ext>
                  </a:extLst>
                </a:gridCol>
                <a:gridCol w="473760">
                  <a:extLst>
                    <a:ext uri="{9D8B030D-6E8A-4147-A177-3AD203B41FA5}">
                      <a16:colId xmlns:a16="http://schemas.microsoft.com/office/drawing/2014/main" val="3446480310"/>
                    </a:ext>
                  </a:extLst>
                </a:gridCol>
                <a:gridCol w="374025">
                  <a:extLst>
                    <a:ext uri="{9D8B030D-6E8A-4147-A177-3AD203B41FA5}">
                      <a16:colId xmlns:a16="http://schemas.microsoft.com/office/drawing/2014/main" val="3883349782"/>
                    </a:ext>
                  </a:extLst>
                </a:gridCol>
                <a:gridCol w="487084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447321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417501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417502">
                  <a:extLst>
                    <a:ext uri="{9D8B030D-6E8A-4147-A177-3AD203B41FA5}">
                      <a16:colId xmlns:a16="http://schemas.microsoft.com/office/drawing/2014/main" val="3852624262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3779956470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김포물류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칠곡물류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센터간이동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87454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m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m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m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m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b="1" u="sng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b="1" u="sng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b="1" u="sng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b="1" u="sng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5342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57" y="1759684"/>
            <a:ext cx="7090352" cy="24766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 bwMode="auto">
          <a:xfrm>
            <a:off x="8213494" y="2748407"/>
            <a:ext cx="327614" cy="145096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8213494" y="2996775"/>
            <a:ext cx="327614" cy="145096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8213629" y="3265118"/>
            <a:ext cx="327614" cy="145096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1665512" y="1789805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과부족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23" y="1804665"/>
            <a:ext cx="1314450" cy="16192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476009" y="1779427"/>
            <a:ext cx="800100" cy="210833"/>
            <a:chOff x="9288895" y="2247755"/>
            <a:chExt cx="800100" cy="23812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7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2279417" y="160863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028091" y="258665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3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WMS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레이아웃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WMS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기본화면 예시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창고명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메뉴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권한에 설정된 메뉴를 트리구조로 진열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 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컨텐츠 화면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좌우 이동시 동적으로 화면이 늘어남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추후기획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263" y="944696"/>
              <a:ext cx="8375673" cy="503465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 bwMode="auto">
            <a:xfrm>
              <a:off x="424874" y="1449689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입고관리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24874" y="1681435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24874" y="1890926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24874" y="2131012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주문관리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24874" y="2371098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반환관리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24874" y="2585865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</a:t>
              </a: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24874" y="2792122"/>
              <a:ext cx="886691" cy="1763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Master</a:t>
              </a: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</p:grpSp>
      <p:sp>
        <p:nvSpPr>
          <p:cNvPr id="14" name="한쪽 모서리가 잘린 사각형 13"/>
          <p:cNvSpPr/>
          <p:nvPr/>
        </p:nvSpPr>
        <p:spPr bwMode="gray">
          <a:xfrm rot="19567942">
            <a:off x="7576387" y="1914520"/>
            <a:ext cx="919520" cy="272616"/>
          </a:xfrm>
          <a:prstGeom prst="snip1Rect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example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18394" y="927178"/>
            <a:ext cx="5171928" cy="4649657"/>
            <a:chOff x="1597521" y="2682138"/>
            <a:chExt cx="3573181" cy="313976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36182" y="631767"/>
            <a:ext cx="2975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이동요청 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(LOGI_SHIP_MOVE_REQ)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00843" y="1021159"/>
            <a:ext cx="4980452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36064" y="994515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0931" y="4112575"/>
            <a:ext cx="2252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 요청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31" y="4160465"/>
            <a:ext cx="173182" cy="133823"/>
          </a:xfrm>
          <a:prstGeom prst="rect">
            <a:avLst/>
          </a:prstGeom>
        </p:spPr>
      </p:pic>
      <p:sp>
        <p:nvSpPr>
          <p:cNvPr id="97" name="모서리가 둥근 직사각형 96"/>
          <p:cNvSpPr/>
          <p:nvPr/>
        </p:nvSpPr>
        <p:spPr>
          <a:xfrm>
            <a:off x="3910291" y="5129377"/>
            <a:ext cx="566777" cy="206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이동요청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[4-4]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센터간이동 요청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36960"/>
              </p:ext>
            </p:extLst>
          </p:nvPr>
        </p:nvGraphicFramePr>
        <p:xfrm>
          <a:off x="1995556" y="1603342"/>
          <a:ext cx="4640262" cy="79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62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3684800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</a:tblGrid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1000112345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2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Cat Se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82759" y="1354054"/>
            <a:ext cx="17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0" y="1401939"/>
            <a:ext cx="173182" cy="13382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87883"/>
              </p:ext>
            </p:extLst>
          </p:nvPr>
        </p:nvGraphicFramePr>
        <p:xfrm>
          <a:off x="2009919" y="2725723"/>
          <a:ext cx="4640261" cy="1307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86">
                  <a:extLst>
                    <a:ext uri="{9D8B030D-6E8A-4147-A177-3AD203B41FA5}">
                      <a16:colId xmlns:a16="http://schemas.microsoft.com/office/drawing/2014/main" val="491549045"/>
                    </a:ext>
                  </a:extLst>
                </a:gridCol>
                <a:gridCol w="971194">
                  <a:extLst>
                    <a:ext uri="{9D8B030D-6E8A-4147-A177-3AD203B41FA5}">
                      <a16:colId xmlns:a16="http://schemas.microsoft.com/office/drawing/2014/main" val="467179642"/>
                    </a:ext>
                  </a:extLst>
                </a:gridCol>
                <a:gridCol w="971193">
                  <a:extLst>
                    <a:ext uri="{9D8B030D-6E8A-4147-A177-3AD203B41FA5}">
                      <a16:colId xmlns:a16="http://schemas.microsoft.com/office/drawing/2014/main" val="4173887142"/>
                    </a:ext>
                  </a:extLst>
                </a:gridCol>
                <a:gridCol w="971194">
                  <a:extLst>
                    <a:ext uri="{9D8B030D-6E8A-4147-A177-3AD203B41FA5}">
                      <a16:colId xmlns:a16="http://schemas.microsoft.com/office/drawing/2014/main" val="2609031327"/>
                    </a:ext>
                  </a:extLst>
                </a:gridCol>
                <a:gridCol w="971194">
                  <a:extLst>
                    <a:ext uri="{9D8B030D-6E8A-4147-A177-3AD203B41FA5}">
                      <a16:colId xmlns:a16="http://schemas.microsoft.com/office/drawing/2014/main" val="1518865694"/>
                    </a:ext>
                  </a:extLst>
                </a:gridCol>
              </a:tblGrid>
              <a:tr h="2614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과부족율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98513"/>
                  </a:ext>
                </a:extLst>
              </a:tr>
              <a:tr h="2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-500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50 %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319264"/>
                  </a:ext>
                </a:extLst>
              </a:tr>
              <a:tr h="2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김포물류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100 %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15894"/>
                  </a:ext>
                </a:extLst>
              </a:tr>
              <a:tr h="2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40801"/>
                  </a:ext>
                </a:extLst>
              </a:tr>
              <a:tr h="2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칠곡물류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200 %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8435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069440" y="2497630"/>
            <a:ext cx="17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재고정보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31" y="2545515"/>
            <a:ext cx="173182" cy="1338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771565" y="4477356"/>
            <a:ext cx="661240" cy="231916"/>
            <a:chOff x="9288895" y="2247755"/>
            <a:chExt cx="800100" cy="23812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7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>
            <a:off x="1995556" y="4358796"/>
            <a:ext cx="46402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009919" y="4430635"/>
            <a:ext cx="464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 수량            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이동요청 합니다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87435" y="4472200"/>
            <a:ext cx="661240" cy="231916"/>
            <a:chOff x="9288895" y="2247755"/>
            <a:chExt cx="800100" cy="23812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7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 bwMode="auto">
          <a:xfrm>
            <a:off x="5434956" y="4501587"/>
            <a:ext cx="592868" cy="1770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폭발 2 6"/>
          <p:cNvSpPr/>
          <p:nvPr/>
        </p:nvSpPr>
        <p:spPr bwMode="auto">
          <a:xfrm>
            <a:off x="6079001" y="4548811"/>
            <a:ext cx="3446585" cy="1296238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바코드 매핑은 물류센터에서</a:t>
            </a:r>
            <a:endParaRPr kumimoji="1" lang="en-US" altLang="ko-KR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u="sng" dirty="0" smtClean="0"/>
              <a:t>출고할 때 함</a:t>
            </a: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1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[5-1]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재고상품주문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2321882"/>
            <a:ext cx="871741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재고상품주문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재고주문이력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2132902"/>
            <a:ext cx="1104323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재고상품주문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재고입고주문을 위한 재고상품을 조회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물류운영권한 사용자 사용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(Default)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과부족이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값인 재고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과부족이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값인 재고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평균값 또는 작년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평균값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추가수량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or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입력 값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적정재고관리 레이어팝업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최적화주문 레이어팝업 호출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66946" y="2288039"/>
            <a:ext cx="7066872" cy="3314319"/>
            <a:chOff x="4151744" y="2229298"/>
            <a:chExt cx="6973655" cy="316876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13" name="그룹 12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1" name="직사각형 10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57" y="1759684"/>
            <a:ext cx="7090352" cy="247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1665512" y="1789805"/>
            <a:ext cx="536838" cy="17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과부족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23" y="1804665"/>
            <a:ext cx="1314450" cy="1619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476009" y="1779427"/>
            <a:ext cx="800100" cy="210833"/>
            <a:chOff x="9288895" y="2247755"/>
            <a:chExt cx="800100" cy="23812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7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346"/>
              </p:ext>
            </p:extLst>
          </p:nvPr>
        </p:nvGraphicFramePr>
        <p:xfrm>
          <a:off x="1558112" y="2299501"/>
          <a:ext cx="7050676" cy="1167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753">
                  <a:extLst>
                    <a:ext uri="{9D8B030D-6E8A-4147-A177-3AD203B41FA5}">
                      <a16:colId xmlns:a16="http://schemas.microsoft.com/office/drawing/2014/main" val="1209094845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892450144"/>
                    </a:ext>
                  </a:extLst>
                </a:gridCol>
                <a:gridCol w="448888">
                  <a:extLst>
                    <a:ext uri="{9D8B030D-6E8A-4147-A177-3AD203B41FA5}">
                      <a16:colId xmlns:a16="http://schemas.microsoft.com/office/drawing/2014/main" val="887073904"/>
                    </a:ext>
                  </a:extLst>
                </a:gridCol>
                <a:gridCol w="432261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447250">
                  <a:extLst>
                    <a:ext uri="{9D8B030D-6E8A-4147-A177-3AD203B41FA5}">
                      <a16:colId xmlns:a16="http://schemas.microsoft.com/office/drawing/2014/main" val="1864332160"/>
                    </a:ext>
                  </a:extLst>
                </a:gridCol>
                <a:gridCol w="475699">
                  <a:extLst>
                    <a:ext uri="{9D8B030D-6E8A-4147-A177-3AD203B41FA5}">
                      <a16:colId xmlns:a16="http://schemas.microsoft.com/office/drawing/2014/main" val="831476836"/>
                    </a:ext>
                  </a:extLst>
                </a:gridCol>
                <a:gridCol w="415156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363128">
                  <a:extLst>
                    <a:ext uri="{9D8B030D-6E8A-4147-A177-3AD203B41FA5}">
                      <a16:colId xmlns:a16="http://schemas.microsoft.com/office/drawing/2014/main" val="3867145583"/>
                    </a:ext>
                  </a:extLst>
                </a:gridCol>
                <a:gridCol w="435724">
                  <a:extLst>
                    <a:ext uri="{9D8B030D-6E8A-4147-A177-3AD203B41FA5}">
                      <a16:colId xmlns:a16="http://schemas.microsoft.com/office/drawing/2014/main" val="3446480310"/>
                    </a:ext>
                  </a:extLst>
                </a:gridCol>
                <a:gridCol w="417939">
                  <a:extLst>
                    <a:ext uri="{9D8B030D-6E8A-4147-A177-3AD203B41FA5}">
                      <a16:colId xmlns:a16="http://schemas.microsoft.com/office/drawing/2014/main" val="3883349782"/>
                    </a:ext>
                  </a:extLst>
                </a:gridCol>
                <a:gridCol w="435724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400153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373478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373479">
                  <a:extLst>
                    <a:ext uri="{9D8B030D-6E8A-4147-A177-3AD203B41FA5}">
                      <a16:colId xmlns:a16="http://schemas.microsoft.com/office/drawing/2014/main" val="3852624262"/>
                    </a:ext>
                  </a:extLst>
                </a:gridCol>
                <a:gridCol w="272925">
                  <a:extLst>
                    <a:ext uri="{9D8B030D-6E8A-4147-A177-3AD203B41FA5}">
                      <a16:colId xmlns:a16="http://schemas.microsoft.com/office/drawing/2014/main" val="1199420099"/>
                    </a:ext>
                  </a:extLst>
                </a:gridCol>
                <a:gridCol w="474031">
                  <a:extLst>
                    <a:ext uri="{9D8B030D-6E8A-4147-A177-3AD203B41FA5}">
                      <a16:colId xmlns:a16="http://schemas.microsoft.com/office/drawing/2014/main" val="377995647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작년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(B-A)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m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1,050 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 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b="1" u="sng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 Box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칠곡물류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Box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200%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5342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8256623" y="2644273"/>
            <a:ext cx="297831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256622" y="2945935"/>
            <a:ext cx="297831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8267498" y="3220028"/>
            <a:ext cx="297831" cy="17556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42" name="타원 41"/>
          <p:cNvSpPr/>
          <p:nvPr/>
        </p:nvSpPr>
        <p:spPr>
          <a:xfrm>
            <a:off x="3205235" y="162829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858060" y="213076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028690" y="247384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551762" y="1512054"/>
            <a:ext cx="880110" cy="185393"/>
            <a:chOff x="9288895" y="2247755"/>
            <a:chExt cx="800100" cy="23812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9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26309" y="927177"/>
            <a:ext cx="5384118" cy="3910829"/>
            <a:chOff x="1597521" y="2682138"/>
            <a:chExt cx="3573181" cy="313976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36182" y="631767"/>
            <a:ext cx="29759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718394" y="1021159"/>
            <a:ext cx="5171927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최적화 주문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5818" y="994515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340147" y="36944"/>
            <a:ext cx="5945288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[5-1]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재고상품주문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최적화주문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995556" y="3042462"/>
          <a:ext cx="4640263" cy="1483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44">
                  <a:extLst>
                    <a:ext uri="{9D8B030D-6E8A-4147-A177-3AD203B41FA5}">
                      <a16:colId xmlns:a16="http://schemas.microsoft.com/office/drawing/2014/main" val="421271369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47806317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2158178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521246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6363454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765909449"/>
                    </a:ext>
                  </a:extLst>
                </a:gridCol>
                <a:gridCol w="558869">
                  <a:extLst>
                    <a:ext uri="{9D8B030D-6E8A-4147-A177-3AD203B41FA5}">
                      <a16:colId xmlns:a16="http://schemas.microsoft.com/office/drawing/2014/main" val="3461793001"/>
                    </a:ext>
                  </a:extLst>
                </a:gridCol>
              </a:tblGrid>
              <a:tr h="1720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배분율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주문금액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추천순위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주문수량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6075"/>
                  </a:ext>
                </a:extLst>
              </a:tr>
              <a:tr h="172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64506"/>
                  </a:ext>
                </a:extLst>
              </a:tr>
              <a:tr h="3101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제이케이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22158"/>
                  </a:ext>
                </a:extLst>
              </a:tr>
              <a:tr h="31531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3,750,000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2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23784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광명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T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18%</a:t>
                      </a:r>
                    </a:p>
                  </a:txBody>
                  <a:tcPr marT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T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1" i="0" u="sng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T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i="0" u="sng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85722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40931" y="2782532"/>
            <a:ext cx="2252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업체별 계약 및 누적 주문 현황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31" y="2847048"/>
            <a:ext cx="173182" cy="133823"/>
          </a:xfrm>
          <a:prstGeom prst="rect">
            <a:avLst/>
          </a:prstGeom>
        </p:spPr>
      </p:pic>
      <p:sp>
        <p:nvSpPr>
          <p:cNvPr id="97" name="모서리가 둥근 직사각형 96"/>
          <p:cNvSpPr/>
          <p:nvPr/>
        </p:nvSpPr>
        <p:spPr>
          <a:xfrm>
            <a:off x="3821701" y="4687335"/>
            <a:ext cx="566777" cy="206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입고주문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995556" y="1603342"/>
          <a:ext cx="4640262" cy="1067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62">
                  <a:extLst>
                    <a:ext uri="{9D8B030D-6E8A-4147-A177-3AD203B41FA5}">
                      <a16:colId xmlns:a16="http://schemas.microsoft.com/office/drawing/2014/main" val="1514164427"/>
                    </a:ext>
                  </a:extLst>
                </a:gridCol>
                <a:gridCol w="3684800">
                  <a:extLst>
                    <a:ext uri="{9D8B030D-6E8A-4147-A177-3AD203B41FA5}">
                      <a16:colId xmlns:a16="http://schemas.microsoft.com/office/drawing/2014/main" val="325020416"/>
                    </a:ext>
                  </a:extLst>
                </a:gridCol>
              </a:tblGrid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00364"/>
                  </a:ext>
                </a:extLst>
              </a:tr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1000112345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9333"/>
                  </a:ext>
                </a:extLst>
              </a:tr>
              <a:tr h="26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80236"/>
                  </a:ext>
                </a:extLst>
              </a:tr>
              <a:tr h="2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Cat Se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3131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2759" y="1354054"/>
            <a:ext cx="17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0" y="1401939"/>
            <a:ext cx="173182" cy="1338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6176893" y="3581345"/>
            <a:ext cx="435981" cy="219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6893" y="3874081"/>
            <a:ext cx="435981" cy="219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187231" y="4198255"/>
            <a:ext cx="435981" cy="219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27432" y="3227997"/>
            <a:ext cx="138916" cy="1124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27432" y="3599301"/>
            <a:ext cx="138916" cy="1124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27432" y="3968530"/>
            <a:ext cx="138916" cy="1124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114113" y="4230515"/>
            <a:ext cx="138916" cy="1124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폭발 2 30"/>
          <p:cNvSpPr/>
          <p:nvPr/>
        </p:nvSpPr>
        <p:spPr bwMode="auto">
          <a:xfrm>
            <a:off x="5458997" y="4599071"/>
            <a:ext cx="3446585" cy="98390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수량입력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시 체크되게</a:t>
            </a:r>
          </a:p>
        </p:txBody>
      </p:sp>
    </p:spTree>
    <p:extLst>
      <p:ext uri="{BB962C8B-B14F-4D97-AF65-F5344CB8AC3E}">
        <p14:creationId xmlns:p14="http://schemas.microsoft.com/office/powerpoint/2010/main" val="292556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[5-2]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재고주문이력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2321882"/>
            <a:ext cx="871741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재고상품주문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재고주문이력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재고입고주문을 위한 재고상품을 조회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물류운영권한 사용자 사용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반품처리상태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구매사에서 반품요청 한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반품승인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물류운영담당자가 반품승인 한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반품입고주문요청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반품반려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반품요청 승인하면 반품입고주문이 자동으로 생성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2132902"/>
            <a:ext cx="1089177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[8-1]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반품관리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반품접수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2321882"/>
            <a:ext cx="871741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재고상품주문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재고주문이력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재고입고주문을 위한 재고상품을 조회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물류운영권한 사용자 사용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반품처리상태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구매사에서 반품요청 한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반품승인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물류운영담당자가 반품승인 한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반품입고주문요청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반품반려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반품요청 승인하면 반품입고주문이 자동으로 생성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0147" y="2132902"/>
            <a:ext cx="1089177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7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[6-1]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반환승인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7583" y="2557860"/>
            <a:ext cx="871741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반환승인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반환이력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반환승인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재고조회에서 반환요청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양품반환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불량반환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정보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공급사에게 반환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물류운영자권한을 가진 사용자만 사용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시 공급사에게 반환을 요청한 상태이고 공급사에서 요청을 승인을 하면 마이너스 매입주문이 생성됨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48" y="1958337"/>
            <a:ext cx="2124934" cy="1560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618266" y="1512054"/>
            <a:ext cx="880110" cy="185393"/>
            <a:chOff x="9288895" y="2247755"/>
            <a:chExt cx="800100" cy="2381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40147" y="2368880"/>
            <a:ext cx="1089177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b="56343"/>
          <a:stretch/>
        </p:blipFill>
        <p:spPr>
          <a:xfrm>
            <a:off x="1626880" y="1749885"/>
            <a:ext cx="7018356" cy="47866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566946" y="2288039"/>
            <a:ext cx="7066872" cy="3314319"/>
            <a:chOff x="4151744" y="2229298"/>
            <a:chExt cx="6973655" cy="316876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24" name="그룹 23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" name="직사각형 21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 bwMode="auto">
          <a:xfrm>
            <a:off x="1643078" y="2546275"/>
            <a:ext cx="459417" cy="327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42193" y="2326639"/>
            <a:ext cx="474004" cy="218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44968"/>
          <a:stretch/>
        </p:blipFill>
        <p:spPr>
          <a:xfrm>
            <a:off x="2123799" y="2322709"/>
            <a:ext cx="6511617" cy="5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5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[6-2]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반환이력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반환승인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재고조회에서 반환요청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양품반환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불량반환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정보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공급사에게 반환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물류운영자권한을 가진 사용자만 사용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48" y="1958337"/>
            <a:ext cx="2124934" cy="1560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618266" y="1512054"/>
            <a:ext cx="880110" cy="185393"/>
            <a:chOff x="9288895" y="2247755"/>
            <a:chExt cx="800100" cy="2381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b="56343"/>
          <a:stretch/>
        </p:blipFill>
        <p:spPr>
          <a:xfrm>
            <a:off x="1626880" y="1749885"/>
            <a:ext cx="7018356" cy="47866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566946" y="2288039"/>
            <a:ext cx="7066872" cy="3314319"/>
            <a:chOff x="4151744" y="2229298"/>
            <a:chExt cx="6973655" cy="316876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24" name="그룹 23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" name="직사각형 21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 bwMode="auto">
          <a:xfrm>
            <a:off x="1643078" y="2546275"/>
            <a:ext cx="459417" cy="327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42193" y="2326639"/>
            <a:ext cx="474004" cy="218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6197" y="2321882"/>
            <a:ext cx="6529039" cy="67603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557583" y="2557860"/>
            <a:ext cx="871741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반환승인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반환이력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340147" y="2368880"/>
            <a:ext cx="1089177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2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[7-1]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정산대상 주문조회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9969" y="2754143"/>
            <a:ext cx="1039783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정산대상 주문조회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정산조회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정산대상 주문조회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별 재고매입 주문을 조회하여 매입정산을 생성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매입정산생성대상을 체크하면 그리드 위에 선택된 매입 및 판매정보를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주문을 인수처리하여 매입정산 대상이 되게 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운영사의 매입확정페이지의 매입상세목록에 나옴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정산수량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매입수량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매입수량보다 작게 입력하면 인수정보가 나눠짐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618266" y="1512054"/>
            <a:ext cx="880110" cy="185393"/>
            <a:chOff x="9288895" y="2247755"/>
            <a:chExt cx="800100" cy="2381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40147" y="2565163"/>
            <a:ext cx="1159605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55" y="5545392"/>
            <a:ext cx="1314450" cy="1619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846" y="1747328"/>
            <a:ext cx="6973454" cy="486949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566946" y="2721032"/>
            <a:ext cx="7066872" cy="2881326"/>
            <a:chOff x="4151744" y="2229298"/>
            <a:chExt cx="6973655" cy="3168769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40" name="그룹 39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42" name="그림 4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직사각형 37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98344"/>
              </p:ext>
            </p:extLst>
          </p:nvPr>
        </p:nvGraphicFramePr>
        <p:xfrm>
          <a:off x="1588655" y="2721032"/>
          <a:ext cx="6973451" cy="75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85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458346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58346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391221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  <a:gridCol w="483130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493592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703368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330709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441884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487120">
                  <a:extLst>
                    <a:ext uri="{9D8B030D-6E8A-4147-A177-3AD203B41FA5}">
                      <a16:colId xmlns:a16="http://schemas.microsoft.com/office/drawing/2014/main" val="3293142477"/>
                    </a:ext>
                  </a:extLst>
                </a:gridCol>
                <a:gridCol w="487120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510316">
                  <a:extLst>
                    <a:ext uri="{9D8B030D-6E8A-4147-A177-3AD203B41FA5}">
                      <a16:colId xmlns:a16="http://schemas.microsoft.com/office/drawing/2014/main" val="2895963162"/>
                    </a:ext>
                  </a:extLst>
                </a:gridCol>
                <a:gridCol w="485864">
                  <a:extLst>
                    <a:ext uri="{9D8B030D-6E8A-4147-A177-3AD203B41FA5}">
                      <a16:colId xmlns:a16="http://schemas.microsoft.com/office/drawing/2014/main" val="294052988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994350110"/>
                    </a:ext>
                  </a:extLst>
                </a:gridCol>
                <a:gridCol w="515386">
                  <a:extLst>
                    <a:ext uri="{9D8B030D-6E8A-4147-A177-3AD203B41FA5}">
                      <a16:colId xmlns:a16="http://schemas.microsoft.com/office/drawing/2014/main" val="1117403314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매입금액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엠케이투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3723966" y="1996579"/>
            <a:ext cx="745179" cy="176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배송일자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679371" y="2817960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59053" y="3081193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63671" y="3316711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090" y="2527072"/>
            <a:ext cx="6193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건의 매입수량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:300 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매입금액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:300,000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:230, 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판매금액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:360,000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0082" y="2508762"/>
            <a:ext cx="754381" cy="1705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매입정산생성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019" y="1964446"/>
            <a:ext cx="1962043" cy="2302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3269" y="2212434"/>
            <a:ext cx="1999922" cy="178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9627" y="2224014"/>
            <a:ext cx="3077197" cy="18216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1475376" y="268939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928937" y="217700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652655" y="3059227"/>
            <a:ext cx="357447" cy="1488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700" b="0" dirty="0" smtClean="0"/>
              <a:t>100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652655" y="3341981"/>
            <a:ext cx="357447" cy="1488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700" b="0" dirty="0"/>
              <a:t>2</a:t>
            </a:r>
            <a:r>
              <a:rPr lang="en-US" altLang="ko-KR" sz="700" b="0" dirty="0" smtClean="0"/>
              <a:t>00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75176" y="2917977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16277" y="2511663"/>
            <a:ext cx="754381" cy="17054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출고수량적용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2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[7-1]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정산생성 주문조회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9969" y="2754143"/>
            <a:ext cx="1039783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정산대상 주문조회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정산생성 주문조회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6182" y="631767"/>
            <a:ext cx="29759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정산생성 주문조회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매입정산 주문정보 조회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운영사에서 매입확정처리를 하면 주문정보는 보이지 않는다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매입정산을 체크하면 그리드 위에 선택된 매입 및 판매정보를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매입정산취소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 생성 전 단계로 변경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매입된 주문에 대해 구매사로 출고한 수량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출고수량을 클릭하면 상세 배송정보 레이어팝업 출력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52" y="1555665"/>
            <a:ext cx="863484" cy="18334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618266" y="1512054"/>
            <a:ext cx="880110" cy="185393"/>
            <a:chOff x="9288895" y="2247755"/>
            <a:chExt cx="800100" cy="2381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40147" y="2565163"/>
            <a:ext cx="1159605" cy="511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55" y="5545392"/>
            <a:ext cx="1314450" cy="1619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846" y="1747328"/>
            <a:ext cx="6973454" cy="486949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566946" y="2721032"/>
            <a:ext cx="7066872" cy="2881326"/>
            <a:chOff x="4151744" y="2229298"/>
            <a:chExt cx="6973655" cy="3168769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151945" y="2229298"/>
              <a:ext cx="6973454" cy="29556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151744" y="5187256"/>
              <a:ext cx="6973454" cy="210811"/>
              <a:chOff x="1588655" y="5477164"/>
              <a:chExt cx="6973454" cy="210811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588655" y="5486400"/>
                <a:ext cx="6973454" cy="201575"/>
                <a:chOff x="1588655" y="5523344"/>
                <a:chExt cx="6973454" cy="201575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655" y="5523344"/>
                  <a:ext cx="2613991" cy="201575"/>
                </a:xfrm>
                <a:prstGeom prst="rect">
                  <a:avLst/>
                </a:prstGeom>
              </p:spPr>
            </p:pic>
            <p:grpSp>
              <p:nvGrpSpPr>
                <p:cNvPr id="40" name="그룹 39"/>
                <p:cNvGrpSpPr/>
                <p:nvPr/>
              </p:nvGrpSpPr>
              <p:grpSpPr>
                <a:xfrm>
                  <a:off x="4202646" y="5523344"/>
                  <a:ext cx="4359463" cy="201575"/>
                  <a:chOff x="4202646" y="5523344"/>
                  <a:chExt cx="4359463" cy="201575"/>
                </a:xfrm>
              </p:grpSpPr>
              <p:pic>
                <p:nvPicPr>
                  <p:cNvPr id="42" name="그림 4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202646" y="5523344"/>
                    <a:ext cx="1673740" cy="20157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6386" y="5523344"/>
                    <a:ext cx="2685723" cy="20157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직사각형 37"/>
              <p:cNvSpPr/>
              <p:nvPr/>
            </p:nvSpPr>
            <p:spPr bwMode="auto">
              <a:xfrm>
                <a:off x="1588655" y="5477164"/>
                <a:ext cx="6973454" cy="19396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endParaRPr kumimoji="1" lang="ko-KR" altLang="en-US" sz="12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588655" y="2721032"/>
          <a:ext cx="6973449" cy="75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9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492768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92768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420601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  <a:gridCol w="519413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530660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756190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355545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475069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523702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895963162"/>
                    </a:ext>
                  </a:extLst>
                </a:gridCol>
                <a:gridCol w="611044">
                  <a:extLst>
                    <a:ext uri="{9D8B030D-6E8A-4147-A177-3AD203B41FA5}">
                      <a16:colId xmlns:a16="http://schemas.microsoft.com/office/drawing/2014/main" val="2940529881"/>
                    </a:ext>
                  </a:extLst>
                </a:gridCol>
                <a:gridCol w="511174">
                  <a:extLst>
                    <a:ext uri="{9D8B030D-6E8A-4147-A177-3AD203B41FA5}">
                      <a16:colId xmlns:a16="http://schemas.microsoft.com/office/drawing/2014/main" val="1994350110"/>
                    </a:ext>
                  </a:extLst>
                </a:gridCol>
                <a:gridCol w="490446">
                  <a:extLst>
                    <a:ext uri="{9D8B030D-6E8A-4147-A177-3AD203B41FA5}">
                      <a16:colId xmlns:a16="http://schemas.microsoft.com/office/drawing/2014/main" val="1117403314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매입금액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엠케이투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b="1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3723966" y="1996579"/>
            <a:ext cx="745179" cy="176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배송일자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679371" y="2817960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83992" y="3081193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88610" y="3325024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090" y="2527072"/>
            <a:ext cx="6193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건의 매입수량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:300 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매입금액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:300,000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:230, 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판매금액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:360,000</a:t>
            </a: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0082" y="2508762"/>
            <a:ext cx="754381" cy="1705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매입정산취소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019" y="1964446"/>
            <a:ext cx="1962043" cy="2302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3269" y="2212434"/>
            <a:ext cx="1999922" cy="178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9627" y="2224014"/>
            <a:ext cx="3077197" cy="18216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1475376" y="268939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635098" y="234492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405051" y="3915172"/>
            <a:ext cx="2837809" cy="8524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u="sng" dirty="0" smtClean="0"/>
              <a:t>매입 정산 상태 컬럼 추가하고</a:t>
            </a:r>
            <a:endParaRPr lang="en-US" altLang="ko-KR" sz="1200" u="sng" dirty="0" smtClean="0"/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매입 정산 상태에 따라 체크박스 없애기</a:t>
            </a:r>
            <a:endParaRPr lang="en-US" altLang="ko-KR" sz="1200" u="sng" dirty="0"/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u="sng" dirty="0" smtClean="0"/>
              <a:t>매입 확정 이상인 경우</a:t>
            </a: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5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WMS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WMS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메뉴 구조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창고 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와 창고 사용자 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그리고 창고와 사용자를 매핑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Location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관리는 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12/21 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작업</a:t>
            </a:r>
            <a:endParaRPr lang="en-US" altLang="ko-KR" sz="1100" b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창고로 입고되는 재고 접수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적치관리는 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처리 이후 작업</a:t>
            </a:r>
            <a:endParaRPr lang="en-US" altLang="ko-KR" sz="1100" b="0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재고주문을 접수하고 출고하는 기능</a:t>
            </a:r>
            <a:endParaRPr lang="en-US" altLang="ko-KR" sz="1100" b="0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 조회와 재고조사 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로케이션별 재고조회는 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처리 이후 작업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재고이동은 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처리 이후 작업</a:t>
            </a:r>
            <a:endParaRPr lang="en-US" altLang="ko-KR" sz="1100" b="0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입고주문 및 센터간이동주문 처리 및 구매사반품요청 승인 처리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반환관리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및 양품 재고를 공급사로 반환처리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매입대상주문 정산생성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101176" y="997527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Master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879503" y="1357807"/>
            <a:ext cx="1514764" cy="6003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1-1.</a:t>
            </a:r>
            <a:r>
              <a:rPr kumimoji="1" lang="en-US" altLang="ko-KR" sz="12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센터정보관리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물류창고관리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879503" y="2018211"/>
            <a:ext cx="1514764" cy="5884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1-2. Location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 관리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 바코드출력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842234" y="992909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620561" y="1357806"/>
            <a:ext cx="1514764" cy="6604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고지시서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620561" y="2077772"/>
            <a:ext cx="1514764" cy="4737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2-2.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입고품질검사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620561" y="2606294"/>
            <a:ext cx="1514764" cy="4499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2-3.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620561" y="3115222"/>
            <a:ext cx="1514764" cy="35251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2-4.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입고진척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583292" y="992909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430472" y="1357807"/>
            <a:ext cx="1499659" cy="7192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변경발주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변경발주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437146" y="2147524"/>
            <a:ext cx="1492985" cy="8518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지시서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출고바코드 출력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인수증 출력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429594" y="3482334"/>
            <a:ext cx="1499659" cy="35251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출고진척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6453658" y="992909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300837" y="1357807"/>
            <a:ext cx="1750087" cy="9124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재고조회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상품별 재고조회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로케이션별 재고조회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재고이력조회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양품</a:t>
            </a: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불량 반환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300836" y="2335953"/>
            <a:ext cx="1750087" cy="70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4-2.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 리스트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 등록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 일괄업로드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300836" y="3100042"/>
            <a:ext cx="1750087" cy="70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4-3.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센터내이동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생성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재고이동지시서 출력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확정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101176" y="4241483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879503" y="4606379"/>
            <a:ext cx="1514764" cy="79498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5-1.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재고상품주문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재고주문대상 조회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최적화 주문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입고주문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879503" y="5478265"/>
            <a:ext cx="1514764" cy="6326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5-2.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재고주문이력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주문이력조회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인수증출력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534727" y="4639290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313054" y="5004185"/>
            <a:ext cx="1514764" cy="6187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7-1.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정산대상주문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정산대상 주문조회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 생성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319729" y="5676161"/>
            <a:ext cx="1514764" cy="6187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7-2.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정산조회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정산생성 주문조회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매입정산 취소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305903" y="1751770"/>
            <a:ext cx="1735992" cy="153570"/>
          </a:xfrm>
          <a:prstGeom prst="roundRect">
            <a:avLst/>
          </a:prstGeom>
          <a:solidFill>
            <a:schemeClr val="bg1">
              <a:lumMod val="75000"/>
              <a:alpha val="6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833518" y="4236865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2644370" y="4601760"/>
            <a:ext cx="1514764" cy="7182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8-1.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반품접수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반품요청 리스트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반품 접수</a:t>
            </a: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kumimoji="1" lang="en-US" altLang="ko-KR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반품요청서출력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2651045" y="5390467"/>
            <a:ext cx="1514764" cy="6003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반품이력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반품이력 리스트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반품요청서출력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4437147" y="3064016"/>
            <a:ext cx="1499659" cy="35251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307883" y="3864131"/>
            <a:ext cx="1750087" cy="6544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센터간재고조회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4649277" y="4236865"/>
            <a:ext cx="1071418" cy="314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kumimoji="1" lang="ko-KR" alt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490070" y="4601760"/>
            <a:ext cx="1377058" cy="6003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6-1.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반환승인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반환승인 리스트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반환 승인</a:t>
            </a: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4496745" y="5273736"/>
            <a:ext cx="1377058" cy="6003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6-2.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반환이력</a:t>
            </a:r>
            <a:endParaRPr kumimoji="1" lang="en-US" altLang="ko-KR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인수증출력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반환상세이력</a:t>
            </a:r>
          </a:p>
        </p:txBody>
      </p:sp>
    </p:spTree>
    <p:extLst>
      <p:ext uri="{BB962C8B-B14F-4D97-AF65-F5344CB8AC3E}">
        <p14:creationId xmlns:p14="http://schemas.microsoft.com/office/powerpoint/2010/main" val="124995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2" y="631767"/>
            <a:ext cx="29759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센터정보관리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Master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메뉴는 물류운영자 즉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 운영자가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창고 생성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와 창고 사용자 생성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그리고 창고와 사용자를 매핑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물류센터등록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1400" lvl="1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물류센터등록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또는 물류센터명을 클릭하면 등록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화면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131400" lvl="1"/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사용자등록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1400" lvl="1"/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 물류센터를 선택하고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사용자등록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사용자등록 레이어 팝업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131400" lvl="1"/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사용자수정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1400" lvl="1"/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사용자명을 클릭하면 사용자수정 레이어 팝업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[1-1] Master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센터정보관리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588655" y="2087418"/>
            <a:ext cx="6973454" cy="20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9020" y="2087418"/>
            <a:ext cx="637309" cy="20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7321" y="2096654"/>
            <a:ext cx="1083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대표전화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6751" y="2099799"/>
            <a:ext cx="1083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8736" y="2099799"/>
            <a:ext cx="1083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588655" y="2290617"/>
            <a:ext cx="6973454" cy="20597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59928"/>
              </p:ext>
            </p:extLst>
          </p:nvPr>
        </p:nvGraphicFramePr>
        <p:xfrm>
          <a:off x="1588655" y="2299854"/>
          <a:ext cx="5181601" cy="195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52">
                  <a:extLst>
                    <a:ext uri="{9D8B030D-6E8A-4147-A177-3AD203B41FA5}">
                      <a16:colId xmlns:a16="http://schemas.microsoft.com/office/drawing/2014/main" val="202405505"/>
                    </a:ext>
                  </a:extLst>
                </a:gridCol>
                <a:gridCol w="290934">
                  <a:extLst>
                    <a:ext uri="{9D8B030D-6E8A-4147-A177-3AD203B41FA5}">
                      <a16:colId xmlns:a16="http://schemas.microsoft.com/office/drawing/2014/main" val="3398389029"/>
                    </a:ext>
                  </a:extLst>
                </a:gridCol>
                <a:gridCol w="855919">
                  <a:extLst>
                    <a:ext uri="{9D8B030D-6E8A-4147-A177-3AD203B41FA5}">
                      <a16:colId xmlns:a16="http://schemas.microsoft.com/office/drawing/2014/main" val="461720933"/>
                    </a:ext>
                  </a:extLst>
                </a:gridCol>
                <a:gridCol w="903341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2423873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553652087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u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031-123-1234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05102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안성시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이천물류</a:t>
                      </a:r>
                      <a:endParaRPr lang="ko-KR" altLang="en-US" sz="700" b="0" u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032-1551-4521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01245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이천시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  <a:tr h="960582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890359"/>
                  </a:ext>
                </a:extLst>
              </a:tr>
              <a:tr h="270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061-2263-5851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98319"/>
                  </a:ext>
                </a:extLst>
              </a:tr>
              <a:tr h="268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칠곡물류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052-5532-4561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57240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142840" y="2773811"/>
            <a:ext cx="4618179" cy="1743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142840" y="2948119"/>
            <a:ext cx="4618179" cy="755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2391" y="2774944"/>
            <a:ext cx="813841" cy="17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421" y="2770327"/>
            <a:ext cx="813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9246" y="2774806"/>
            <a:ext cx="813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3459" y="2760847"/>
            <a:ext cx="813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0600" y="2767427"/>
            <a:ext cx="813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2701" y="2783291"/>
            <a:ext cx="813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36614"/>
              </p:ext>
            </p:extLst>
          </p:nvPr>
        </p:nvGraphicFramePr>
        <p:xfrm>
          <a:off x="2160793" y="2964630"/>
          <a:ext cx="4600226" cy="650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52">
                  <a:extLst>
                    <a:ext uri="{9D8B030D-6E8A-4147-A177-3AD203B41FA5}">
                      <a16:colId xmlns:a16="http://schemas.microsoft.com/office/drawing/2014/main" val="202405505"/>
                    </a:ext>
                  </a:extLst>
                </a:gridCol>
                <a:gridCol w="594300">
                  <a:extLst>
                    <a:ext uri="{9D8B030D-6E8A-4147-A177-3AD203B41FA5}">
                      <a16:colId xmlns:a16="http://schemas.microsoft.com/office/drawing/2014/main" val="339838902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461720933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308241838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553652087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김물류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kimLogin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010-123-1234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log@xx.xxx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kimhung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물류운영자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010-411-4452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xxx@xxx.xxx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  <a:tr h="167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최물류</a:t>
                      </a:r>
                      <a:endParaRPr lang="ko-KR" altLang="en-US" sz="700" u="sng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chining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010-561-4515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yyy@xxx.xxx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890359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6834906" y="1859676"/>
            <a:ext cx="849744" cy="21243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물류센터등록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707747" y="1855062"/>
            <a:ext cx="849744" cy="21243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사용자등록</a:t>
            </a:r>
          </a:p>
        </p:txBody>
      </p:sp>
      <p:sp>
        <p:nvSpPr>
          <p:cNvPr id="25" name="타원 24"/>
          <p:cNvSpPr/>
          <p:nvPr/>
        </p:nvSpPr>
        <p:spPr>
          <a:xfrm>
            <a:off x="6713854" y="171600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039741" y="241578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03966" y="167007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81844" y="3070387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72729" y="2956558"/>
            <a:ext cx="871741" cy="27616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센터정보관리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Location 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340147" y="2760847"/>
            <a:ext cx="1104323" cy="5516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9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2" y="631767"/>
            <a:ext cx="29759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물류센터코드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자동부여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(ex) CEN001, CEN002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Daum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서비스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 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암호화 처리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시 공백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시 공백으로 저장하면 기존 암호 사용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권한 체크박스 제공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멀티선택가능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8434398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[1-1] Master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센터정보관리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물류센터등록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61013" y="1654998"/>
            <a:ext cx="3573181" cy="3139760"/>
            <a:chOff x="1597521" y="2682138"/>
            <a:chExt cx="3573181" cy="313976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23843" y="2073446"/>
            <a:ext cx="2637007" cy="2721312"/>
            <a:chOff x="1597521" y="2682138"/>
            <a:chExt cx="3573181" cy="3139760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1125918" y="1719588"/>
            <a:ext cx="3431428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58035"/>
              </p:ext>
            </p:extLst>
          </p:nvPr>
        </p:nvGraphicFramePr>
        <p:xfrm>
          <a:off x="1250212" y="2054082"/>
          <a:ext cx="3163971" cy="2334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62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물류센터명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물류센터코드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  <a:tr h="270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-          -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98319"/>
                  </a:ext>
                </a:extLst>
              </a:tr>
              <a:tr h="520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572409"/>
                  </a:ext>
                </a:extLst>
              </a:tr>
              <a:tr h="268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77572"/>
                  </a:ext>
                </a:extLst>
              </a:tr>
              <a:tr h="268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35647"/>
                  </a:ext>
                </a:extLst>
              </a:tr>
              <a:tr h="537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969971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44" y="2817699"/>
            <a:ext cx="904875" cy="2476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 bwMode="auto">
          <a:xfrm>
            <a:off x="2308293" y="3065349"/>
            <a:ext cx="1995053" cy="1702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307920" y="2857536"/>
            <a:ext cx="619582" cy="1702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17521" y="3365934"/>
            <a:ext cx="1995053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311072" y="2582871"/>
            <a:ext cx="290812" cy="152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313784" y="2082788"/>
            <a:ext cx="1614598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이천물류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05409" y="3608760"/>
            <a:ext cx="800100" cy="224325"/>
            <a:chOff x="9288895" y="2247755"/>
            <a:chExt cx="800100" cy="23812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700" b="1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 bwMode="auto">
          <a:xfrm>
            <a:off x="2326757" y="3899956"/>
            <a:ext cx="1995053" cy="440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30" y="4472623"/>
            <a:ext cx="888852" cy="22076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5170347" y="2135595"/>
            <a:ext cx="2534913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5864" y="1677148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29320" y="2088162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66294"/>
              </p:ext>
            </p:extLst>
          </p:nvPr>
        </p:nvGraphicFramePr>
        <p:xfrm>
          <a:off x="5213015" y="2469023"/>
          <a:ext cx="2446065" cy="1971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158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1670907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  <a:tr h="270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98319"/>
                  </a:ext>
                </a:extLst>
              </a:tr>
              <a:tr h="274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5724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77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363352"/>
                  </a:ext>
                </a:extLst>
              </a:tr>
              <a:tr h="501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물류운영자</a:t>
                      </a:r>
                      <a:endParaRPr lang="en-US" altLang="ko-KR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물류담당자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743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6047188" y="2494085"/>
            <a:ext cx="1102792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45350" y="2735020"/>
            <a:ext cx="1102792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044982" y="2985191"/>
            <a:ext cx="1102792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44982" y="3514538"/>
            <a:ext cx="1102792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5043" y="3711458"/>
            <a:ext cx="800100" cy="224325"/>
            <a:chOff x="9288895" y="2247755"/>
            <a:chExt cx="800100" cy="238125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700" b="1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6086977" y="4080569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86977" y="4232969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92" y="4499164"/>
            <a:ext cx="888852" cy="22076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 bwMode="auto">
          <a:xfrm>
            <a:off x="2674136" y="2585549"/>
            <a:ext cx="351882" cy="152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100856" y="2588315"/>
            <a:ext cx="351882" cy="152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035043" y="3261707"/>
            <a:ext cx="290812" cy="152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423046" y="3264385"/>
            <a:ext cx="351882" cy="152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849766" y="3267151"/>
            <a:ext cx="351882" cy="152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 bwMode="auto">
          <a:xfrm rot="10800000">
            <a:off x="2521869" y="2630791"/>
            <a:ext cx="95842" cy="9640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 bwMode="auto">
          <a:xfrm rot="10800000">
            <a:off x="6270945" y="3297935"/>
            <a:ext cx="95842" cy="9640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9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[1-2] Location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557583" y="2966775"/>
            <a:ext cx="871741" cy="3039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센터정보관리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9574" y="3111096"/>
            <a:ext cx="1089177" cy="155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88706" y="1456638"/>
            <a:ext cx="880110" cy="185393"/>
            <a:chOff x="9288895" y="2247755"/>
            <a:chExt cx="800100" cy="2381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567861" y="1799930"/>
            <a:ext cx="2148196" cy="3696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52888"/>
              </p:ext>
            </p:extLst>
          </p:nvPr>
        </p:nvGraphicFramePr>
        <p:xfrm>
          <a:off x="1625644" y="2095592"/>
          <a:ext cx="2084927" cy="17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40">
                  <a:extLst>
                    <a:ext uri="{9D8B030D-6E8A-4147-A177-3AD203B41FA5}">
                      <a16:colId xmlns:a16="http://schemas.microsoft.com/office/drawing/2014/main" val="2873628553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3539897732"/>
                    </a:ext>
                  </a:extLst>
                </a:gridCol>
                <a:gridCol w="1034748">
                  <a:extLst>
                    <a:ext uri="{9D8B030D-6E8A-4147-A177-3AD203B41FA5}">
                      <a16:colId xmlns:a16="http://schemas.microsoft.com/office/drawing/2014/main" val="1846541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2321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존이 겁나 커요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47632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존이 작아요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3625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존이 겁나 커요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01480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.............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354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936331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919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43" y="1889766"/>
            <a:ext cx="152400" cy="1524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56089" y="1799930"/>
            <a:ext cx="2148196" cy="3696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5401" y="1799929"/>
            <a:ext cx="2148196" cy="3696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13629" y="1799929"/>
            <a:ext cx="2148196" cy="3696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13301" y="1855506"/>
            <a:ext cx="962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존관리</a:t>
            </a:r>
            <a:endParaRPr lang="ko-KR" altLang="en-US" sz="8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440" y="1871998"/>
            <a:ext cx="571500" cy="1905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9263"/>
              </p:ext>
            </p:extLst>
          </p:nvPr>
        </p:nvGraphicFramePr>
        <p:xfrm>
          <a:off x="3789173" y="2091885"/>
          <a:ext cx="2084927" cy="17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40">
                  <a:extLst>
                    <a:ext uri="{9D8B030D-6E8A-4147-A177-3AD203B41FA5}">
                      <a16:colId xmlns:a16="http://schemas.microsoft.com/office/drawing/2014/main" val="2873628553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3539897732"/>
                    </a:ext>
                  </a:extLst>
                </a:gridCol>
                <a:gridCol w="1034748">
                  <a:extLst>
                    <a:ext uri="{9D8B030D-6E8A-4147-A177-3AD203B41FA5}">
                      <a16:colId xmlns:a16="http://schemas.microsoft.com/office/drawing/2014/main" val="1846541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2321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47632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3625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01480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.............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354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936331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91902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72" y="1886059"/>
            <a:ext cx="152400" cy="152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76830" y="1851799"/>
            <a:ext cx="962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라인관리</a:t>
            </a:r>
            <a:endParaRPr lang="ko-KR" altLang="en-US" sz="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969" y="1868291"/>
            <a:ext cx="571500" cy="19050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72708"/>
              </p:ext>
            </p:extLst>
          </p:nvPr>
        </p:nvGraphicFramePr>
        <p:xfrm>
          <a:off x="5975886" y="2091885"/>
          <a:ext cx="2084927" cy="17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40">
                  <a:extLst>
                    <a:ext uri="{9D8B030D-6E8A-4147-A177-3AD203B41FA5}">
                      <a16:colId xmlns:a16="http://schemas.microsoft.com/office/drawing/2014/main" val="2873628553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3539897732"/>
                    </a:ext>
                  </a:extLst>
                </a:gridCol>
                <a:gridCol w="1034748">
                  <a:extLst>
                    <a:ext uri="{9D8B030D-6E8A-4147-A177-3AD203B41FA5}">
                      <a16:colId xmlns:a16="http://schemas.microsoft.com/office/drawing/2014/main" val="1846541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2321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47632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3625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01480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.............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354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936331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919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85" y="1886059"/>
            <a:ext cx="152400" cy="152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63543" y="1851799"/>
            <a:ext cx="962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랙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82" y="1868291"/>
            <a:ext cx="571500" cy="1905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2304"/>
              </p:ext>
            </p:extLst>
          </p:nvPr>
        </p:nvGraphicFramePr>
        <p:xfrm>
          <a:off x="8143364" y="2091885"/>
          <a:ext cx="2084927" cy="17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40">
                  <a:extLst>
                    <a:ext uri="{9D8B030D-6E8A-4147-A177-3AD203B41FA5}">
                      <a16:colId xmlns:a16="http://schemas.microsoft.com/office/drawing/2014/main" val="2873628553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3539897732"/>
                    </a:ext>
                  </a:extLst>
                </a:gridCol>
                <a:gridCol w="1034748">
                  <a:extLst>
                    <a:ext uri="{9D8B030D-6E8A-4147-A177-3AD203B41FA5}">
                      <a16:colId xmlns:a16="http://schemas.microsoft.com/office/drawing/2014/main" val="18465410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23216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A-1-1-1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47632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A-1-1-2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3625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A-1-1-3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01480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A-1-1-4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.............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354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936331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9190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63" y="1886059"/>
            <a:ext cx="152400" cy="152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31021" y="1851799"/>
            <a:ext cx="962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셀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160" y="1868291"/>
            <a:ext cx="571500" cy="1905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852181" y="3866226"/>
            <a:ext cx="2240137" cy="1566718"/>
            <a:chOff x="1597521" y="2682138"/>
            <a:chExt cx="3573181" cy="313976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898685" y="3928374"/>
            <a:ext cx="2133251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존관리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7710" y="3880941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1974"/>
              </p:ext>
            </p:extLst>
          </p:nvPr>
        </p:nvGraphicFramePr>
        <p:xfrm>
          <a:off x="941353" y="4261802"/>
          <a:ext cx="2026134" cy="707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247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1595887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</a:tblGrid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457383" y="4304116"/>
            <a:ext cx="565906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5892" y="4543095"/>
            <a:ext cx="1342752" cy="3953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055" y="5057577"/>
            <a:ext cx="888852" cy="22076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3377014" y="4334377"/>
            <a:ext cx="2240137" cy="1934446"/>
            <a:chOff x="1597521" y="2682138"/>
            <a:chExt cx="3573181" cy="313976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 bwMode="auto">
          <a:xfrm>
            <a:off x="3423518" y="4396525"/>
            <a:ext cx="2133251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42543" y="4349092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17376"/>
              </p:ext>
            </p:extLst>
          </p:nvPr>
        </p:nvGraphicFramePr>
        <p:xfrm>
          <a:off x="3466186" y="4842094"/>
          <a:ext cx="2026134" cy="965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856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1429278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</a:tblGrid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28081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4094354" y="5151820"/>
            <a:ext cx="565906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100115" y="5390799"/>
            <a:ext cx="1342752" cy="3953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888" y="5862153"/>
            <a:ext cx="888852" cy="22076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100696" y="4108332"/>
            <a:ext cx="2240137" cy="2200857"/>
            <a:chOff x="1597521" y="2682138"/>
            <a:chExt cx="3573181" cy="3139760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6147200" y="4170481"/>
            <a:ext cx="2133251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렉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66225" y="4123048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39847"/>
              </p:ext>
            </p:extLst>
          </p:nvPr>
        </p:nvGraphicFramePr>
        <p:xfrm>
          <a:off x="6189868" y="4616050"/>
          <a:ext cx="2026134" cy="1223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097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1481037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</a:tblGrid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286807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랙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28081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6766280" y="5175942"/>
            <a:ext cx="565906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772041" y="5414921"/>
            <a:ext cx="1342752" cy="3953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570" y="5963905"/>
            <a:ext cx="888852" cy="220760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8982280" y="3918938"/>
            <a:ext cx="2240137" cy="2489389"/>
            <a:chOff x="1597521" y="2682138"/>
            <a:chExt cx="3573181" cy="313976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597521" y="2682138"/>
              <a:ext cx="3573181" cy="3139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1653191" y="2741232"/>
              <a:ext cx="3442187" cy="30430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9028784" y="3981087"/>
            <a:ext cx="2133251" cy="25449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847809" y="3933654"/>
            <a:ext cx="3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37376"/>
              </p:ext>
            </p:extLst>
          </p:nvPr>
        </p:nvGraphicFramePr>
        <p:xfrm>
          <a:off x="9071452" y="4426656"/>
          <a:ext cx="2026134" cy="148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097">
                  <a:extLst>
                    <a:ext uri="{9D8B030D-6E8A-4147-A177-3AD203B41FA5}">
                      <a16:colId xmlns:a16="http://schemas.microsoft.com/office/drawing/2014/main" val="1104949509"/>
                    </a:ext>
                  </a:extLst>
                </a:gridCol>
                <a:gridCol w="1481037">
                  <a:extLst>
                    <a:ext uri="{9D8B030D-6E8A-4147-A177-3AD203B41FA5}">
                      <a16:colId xmlns:a16="http://schemas.microsoft.com/office/drawing/2014/main" val="1647529693"/>
                    </a:ext>
                  </a:extLst>
                </a:gridCol>
              </a:tblGrid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01296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286807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+mn-ea"/>
                        </a:rPr>
                        <a:t>랙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97212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28081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116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9647864" y="5245338"/>
            <a:ext cx="565906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9653625" y="5484317"/>
            <a:ext cx="1342752" cy="3953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154" y="6067811"/>
            <a:ext cx="888852" cy="2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입고접수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센터간이동주문 입고대상 정보를 조회하고 입고접수처리하는 화면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배송중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입고주문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검사대기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대기 상태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입고대기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완료 상태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재고등록 상태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배송중 상태의 입고정보을 선택하고 입고접수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입고접수가 처리되면 자동으로 접수한 입고지시서 출력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정산대상에 추가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센터간이동은 제외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입고지시서 출력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입고정보의 입고지시서 출력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재고입고주문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반품입고주문 품질검사 재고는 품질검사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Location,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제외 상품은 적치위치정보 포함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재고상품의 바코드출력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매입입고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공급사에서 배송 온 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구매사에서 반품요청 들어온 주문을 승인한 주문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센터간이동입고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물류센터에서 재고 이동 주문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물류담당자는 로그인한 사람 소속물류센터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Disabled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물류운영자는 </a:t>
            </a:r>
            <a:r>
              <a:rPr lang="ko-KR" altLang="en-US" sz="11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소속조직이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선택되고 물류센터를 선택할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88856" y="2519206"/>
            <a:ext cx="6973454" cy="2955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1655885"/>
            <a:ext cx="6973454" cy="486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25" y="1472541"/>
            <a:ext cx="863484" cy="18334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588655" y="5477164"/>
            <a:ext cx="6973454" cy="210811"/>
            <a:chOff x="1588655" y="5477164"/>
            <a:chExt cx="6973454" cy="210811"/>
          </a:xfrm>
        </p:grpSpPr>
        <p:grpSp>
          <p:nvGrpSpPr>
            <p:cNvPr id="12" name="그룹 11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직사각형 12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7126"/>
              </p:ext>
            </p:extLst>
          </p:nvPr>
        </p:nvGraphicFramePr>
        <p:xfrm>
          <a:off x="1588655" y="2521524"/>
          <a:ext cx="6973449" cy="81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9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492768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92768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420601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  <a:gridCol w="519413">
                  <a:extLst>
                    <a:ext uri="{9D8B030D-6E8A-4147-A177-3AD203B41FA5}">
                      <a16:colId xmlns:a16="http://schemas.microsoft.com/office/drawing/2014/main" val="3181658674"/>
                    </a:ext>
                  </a:extLst>
                </a:gridCol>
                <a:gridCol w="530660">
                  <a:extLst>
                    <a:ext uri="{9D8B030D-6E8A-4147-A177-3AD203B41FA5}">
                      <a16:colId xmlns:a16="http://schemas.microsoft.com/office/drawing/2014/main" val="3972463431"/>
                    </a:ext>
                  </a:extLst>
                </a:gridCol>
                <a:gridCol w="756190">
                  <a:extLst>
                    <a:ext uri="{9D8B030D-6E8A-4147-A177-3AD203B41FA5}">
                      <a16:colId xmlns:a16="http://schemas.microsoft.com/office/drawing/2014/main" val="2881553608"/>
                    </a:ext>
                  </a:extLst>
                </a:gridCol>
                <a:gridCol w="355545">
                  <a:extLst>
                    <a:ext uri="{9D8B030D-6E8A-4147-A177-3AD203B41FA5}">
                      <a16:colId xmlns:a16="http://schemas.microsoft.com/office/drawing/2014/main" val="1547133002"/>
                    </a:ext>
                  </a:extLst>
                </a:gridCol>
                <a:gridCol w="656025">
                  <a:extLst>
                    <a:ext uri="{9D8B030D-6E8A-4147-A177-3AD203B41FA5}">
                      <a16:colId xmlns:a16="http://schemas.microsoft.com/office/drawing/2014/main" val="2560893046"/>
                    </a:ext>
                  </a:extLst>
                </a:gridCol>
                <a:gridCol w="500810">
                  <a:extLst>
                    <a:ext uri="{9D8B030D-6E8A-4147-A177-3AD203B41FA5}">
                      <a16:colId xmlns:a16="http://schemas.microsoft.com/office/drawing/2014/main" val="109319032"/>
                    </a:ext>
                  </a:extLst>
                </a:gridCol>
                <a:gridCol w="500810">
                  <a:extLst>
                    <a:ext uri="{9D8B030D-6E8A-4147-A177-3AD203B41FA5}">
                      <a16:colId xmlns:a16="http://schemas.microsoft.com/office/drawing/2014/main" val="2895963162"/>
                    </a:ext>
                  </a:extLst>
                </a:gridCol>
                <a:gridCol w="500810">
                  <a:extLst>
                    <a:ext uri="{9D8B030D-6E8A-4147-A177-3AD203B41FA5}">
                      <a16:colId xmlns:a16="http://schemas.microsoft.com/office/drawing/2014/main" val="2940529881"/>
                    </a:ext>
                  </a:extLst>
                </a:gridCol>
                <a:gridCol w="563830">
                  <a:extLst>
                    <a:ext uri="{9D8B030D-6E8A-4147-A177-3AD203B41FA5}">
                      <a16:colId xmlns:a16="http://schemas.microsoft.com/office/drawing/2014/main" val="1994350110"/>
                    </a:ext>
                  </a:extLst>
                </a:gridCol>
                <a:gridCol w="437790">
                  <a:extLst>
                    <a:ext uri="{9D8B030D-6E8A-4147-A177-3AD203B41FA5}">
                      <a16:colId xmlns:a16="http://schemas.microsoft.com/office/drawing/2014/main" val="1117403314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매입입고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엠케이투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장성물류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1232110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반품입고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102153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72C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씨나엠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6598429" y="2863539"/>
            <a:ext cx="425174" cy="17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681219" y="2607369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685840" y="2870602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7041728" y="2306119"/>
            <a:ext cx="638425" cy="17556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712374" y="2312223"/>
            <a:ext cx="849745" cy="17556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입고지시서</a:t>
            </a:r>
          </a:p>
        </p:txBody>
      </p:sp>
      <p:sp>
        <p:nvSpPr>
          <p:cNvPr id="26" name="타원 25"/>
          <p:cNvSpPr/>
          <p:nvPr/>
        </p:nvSpPr>
        <p:spPr>
          <a:xfrm>
            <a:off x="2044355" y="116671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18837" y="179959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92547" y="216443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90458" y="3106126"/>
            <a:ext cx="79252" cy="831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647260" y="214011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929278" y="267812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57583" y="1647630"/>
            <a:ext cx="871741" cy="6820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반품입고접수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입고확정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입고진척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40147" y="1440177"/>
            <a:ext cx="1104323" cy="8894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59751" y="2329663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588706" y="1456638"/>
            <a:ext cx="880110" cy="185393"/>
            <a:chOff x="9288895" y="2247755"/>
            <a:chExt cx="800100" cy="23812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8895" y="2247755"/>
              <a:ext cx="800100" cy="238125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 bwMode="auto">
            <a:xfrm>
              <a:off x="9337964" y="2285911"/>
              <a:ext cx="591127" cy="1492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7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2401740" y="132839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43" y="2843703"/>
            <a:ext cx="209917" cy="20991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32" y="3099151"/>
            <a:ext cx="209917" cy="2099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044355" y="3407768"/>
            <a:ext cx="6202977" cy="2046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입고 프로세스 변경</a:t>
            </a:r>
            <a:endParaRPr lang="en-US" altLang="ko-KR" sz="1200" u="sng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en-US" altLang="ko-KR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배송준비와 창고입고 기능 제거</a:t>
            </a:r>
            <a:r>
              <a:rPr lang="en-US" altLang="ko-KR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63313"/>
              </p:ext>
            </p:extLst>
          </p:nvPr>
        </p:nvGraphicFramePr>
        <p:xfrm>
          <a:off x="2306255" y="3812295"/>
          <a:ext cx="572395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986">
                  <a:extLst>
                    <a:ext uri="{9D8B030D-6E8A-4147-A177-3AD203B41FA5}">
                      <a16:colId xmlns:a16="http://schemas.microsoft.com/office/drawing/2014/main" val="2134842154"/>
                    </a:ext>
                  </a:extLst>
                </a:gridCol>
                <a:gridCol w="1907986">
                  <a:extLst>
                    <a:ext uri="{9D8B030D-6E8A-4147-A177-3AD203B41FA5}">
                      <a16:colId xmlns:a16="http://schemas.microsoft.com/office/drawing/2014/main" val="3987656564"/>
                    </a:ext>
                  </a:extLst>
                </a:gridCol>
                <a:gridCol w="1907986">
                  <a:extLst>
                    <a:ext uri="{9D8B030D-6E8A-4147-A177-3AD203B41FA5}">
                      <a16:colId xmlns:a16="http://schemas.microsoft.com/office/drawing/2014/main" val="2644550594"/>
                    </a:ext>
                  </a:extLst>
                </a:gridCol>
              </a:tblGrid>
              <a:tr h="153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3109"/>
                  </a:ext>
                </a:extLst>
              </a:tr>
              <a:tr h="249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물류재고 배송준비 중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물류재고 배송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창고입고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 입고처리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7847"/>
                  </a:ext>
                </a:extLst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 bwMode="auto">
          <a:xfrm>
            <a:off x="3964038" y="4140995"/>
            <a:ext cx="476093" cy="20187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오른쪽 화살표 39"/>
          <p:cNvSpPr/>
          <p:nvPr/>
        </p:nvSpPr>
        <p:spPr bwMode="auto">
          <a:xfrm>
            <a:off x="5855275" y="4150064"/>
            <a:ext cx="476093" cy="20187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02853"/>
              </p:ext>
            </p:extLst>
          </p:nvPr>
        </p:nvGraphicFramePr>
        <p:xfrm>
          <a:off x="2300490" y="4770941"/>
          <a:ext cx="572395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986">
                  <a:extLst>
                    <a:ext uri="{9D8B030D-6E8A-4147-A177-3AD203B41FA5}">
                      <a16:colId xmlns:a16="http://schemas.microsoft.com/office/drawing/2014/main" val="2134842154"/>
                    </a:ext>
                  </a:extLst>
                </a:gridCol>
                <a:gridCol w="1907986">
                  <a:extLst>
                    <a:ext uri="{9D8B030D-6E8A-4147-A177-3AD203B41FA5}">
                      <a16:colId xmlns:a16="http://schemas.microsoft.com/office/drawing/2014/main" val="3987656564"/>
                    </a:ext>
                  </a:extLst>
                </a:gridCol>
                <a:gridCol w="1907986">
                  <a:extLst>
                    <a:ext uri="{9D8B030D-6E8A-4147-A177-3AD203B41FA5}">
                      <a16:colId xmlns:a16="http://schemas.microsoft.com/office/drawing/2014/main" val="2644550594"/>
                    </a:ext>
                  </a:extLst>
                </a:gridCol>
              </a:tblGrid>
              <a:tr h="2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3109"/>
                  </a:ext>
                </a:extLst>
              </a:tr>
              <a:tr h="2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 주문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매입주문생성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물류재고 배송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주문출고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 입고처리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7847"/>
                  </a:ext>
                </a:extLst>
              </a:tr>
            </a:tbl>
          </a:graphicData>
        </a:graphic>
      </p:graphicFrame>
      <p:sp>
        <p:nvSpPr>
          <p:cNvPr id="42" name="오른쪽 화살표 41"/>
          <p:cNvSpPr/>
          <p:nvPr/>
        </p:nvSpPr>
        <p:spPr bwMode="auto">
          <a:xfrm>
            <a:off x="3980664" y="5107115"/>
            <a:ext cx="476093" cy="20187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 bwMode="auto">
          <a:xfrm>
            <a:off x="5871901" y="5116184"/>
            <a:ext cx="476093" cy="20187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88656" y="2516888"/>
            <a:ext cx="232816" cy="1771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폭발 2 19"/>
          <p:cNvSpPr/>
          <p:nvPr/>
        </p:nvSpPr>
        <p:spPr bwMode="auto">
          <a:xfrm>
            <a:off x="1359747" y="2032114"/>
            <a:ext cx="1157384" cy="554881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체크박스 </a:t>
            </a:r>
            <a:r>
              <a:rPr kumimoji="1" lang="en-US" altLang="ko-K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en-US" altLang="ko-K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r>
              <a:rPr kumimoji="1" lang="ko-KR" alt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행 고정</a:t>
            </a:r>
          </a:p>
        </p:txBody>
      </p:sp>
      <p:sp>
        <p:nvSpPr>
          <p:cNvPr id="44" name="폭발 2 43"/>
          <p:cNvSpPr/>
          <p:nvPr/>
        </p:nvSpPr>
        <p:spPr bwMode="auto">
          <a:xfrm>
            <a:off x="7732681" y="3247155"/>
            <a:ext cx="1157384" cy="554881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10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바코드 이미지</a:t>
            </a:r>
            <a:endParaRPr kumimoji="1" lang="ko-KR" altLang="en-US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폭발 2 44"/>
          <p:cNvSpPr/>
          <p:nvPr/>
        </p:nvSpPr>
        <p:spPr bwMode="auto">
          <a:xfrm>
            <a:off x="4014691" y="1155482"/>
            <a:ext cx="2743556" cy="554881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1" lang="ko-KR" altLang="en-US" sz="1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조회조건에</a:t>
            </a:r>
            <a:r>
              <a:rPr kumimoji="1" lang="ko-KR" alt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주문유형 추가</a:t>
            </a:r>
          </a:p>
        </p:txBody>
      </p:sp>
    </p:spTree>
    <p:extLst>
      <p:ext uri="{BB962C8B-B14F-4D97-AF65-F5344CB8AC3E}">
        <p14:creationId xmlns:p14="http://schemas.microsoft.com/office/powerpoint/2010/main" val="2753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83934"/>
              </p:ext>
            </p:extLst>
          </p:nvPr>
        </p:nvGraphicFramePr>
        <p:xfrm>
          <a:off x="979055" y="830502"/>
          <a:ext cx="672407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49">
                  <a:extLst>
                    <a:ext uri="{9D8B030D-6E8A-4147-A177-3AD203B41FA5}">
                      <a16:colId xmlns:a16="http://schemas.microsoft.com/office/drawing/2014/main" val="1292132577"/>
                    </a:ext>
                  </a:extLst>
                </a:gridCol>
                <a:gridCol w="859469">
                  <a:extLst>
                    <a:ext uri="{9D8B030D-6E8A-4147-A177-3AD203B41FA5}">
                      <a16:colId xmlns:a16="http://schemas.microsoft.com/office/drawing/2014/main" val="4031414461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221570379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입고지시서 </a:t>
                      </a:r>
                      <a:r>
                        <a:rPr lang="en-US" altLang="ko-KR" sz="1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(Warehousing Directions)</a:t>
                      </a:r>
                      <a:endParaRPr lang="ko-KR" altLang="en-US" sz="1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지시번호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411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E-20181128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0405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59" y="852355"/>
            <a:ext cx="1257300" cy="3320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15705"/>
              </p:ext>
            </p:extLst>
          </p:nvPr>
        </p:nvGraphicFramePr>
        <p:xfrm>
          <a:off x="979054" y="1721809"/>
          <a:ext cx="6724073" cy="3068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141">
                  <a:extLst>
                    <a:ext uri="{9D8B030D-6E8A-4147-A177-3AD203B41FA5}">
                      <a16:colId xmlns:a16="http://schemas.microsoft.com/office/drawing/2014/main" val="1292132577"/>
                    </a:ext>
                  </a:extLst>
                </a:gridCol>
                <a:gridCol w="2905000">
                  <a:extLst>
                    <a:ext uri="{9D8B030D-6E8A-4147-A177-3AD203B41FA5}">
                      <a16:colId xmlns:a16="http://schemas.microsoft.com/office/drawing/2014/main" val="1397072539"/>
                    </a:ext>
                  </a:extLst>
                </a:gridCol>
                <a:gridCol w="783718">
                  <a:extLst>
                    <a:ext uri="{9D8B030D-6E8A-4147-A177-3AD203B41FA5}">
                      <a16:colId xmlns:a16="http://schemas.microsoft.com/office/drawing/2014/main" val="4031414461"/>
                    </a:ext>
                  </a:extLst>
                </a:gridCol>
                <a:gridCol w="1465214">
                  <a:extLst>
                    <a:ext uri="{9D8B030D-6E8A-4147-A177-3AD203B41FA5}">
                      <a16:colId xmlns:a16="http://schemas.microsoft.com/office/drawing/2014/main" val="783296628"/>
                    </a:ext>
                  </a:extLst>
                </a:gridCol>
              </a:tblGrid>
              <a:tr h="485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재고번호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11255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1022700003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H:450mm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매입입고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04052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1022700004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H:410mm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반품입고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02529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1022700005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H:420mm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센터간이동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636267"/>
                  </a:ext>
                </a:extLst>
              </a:tr>
              <a:tr h="64558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1022700006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Bar Set(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내진보강재 상단 고정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H:430mm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4/SET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매입입고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68639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8" y="2295806"/>
            <a:ext cx="1143000" cy="3018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785091" y="665018"/>
            <a:ext cx="7185891" cy="556029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8" y="2934368"/>
            <a:ext cx="1143000" cy="301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8" y="3583507"/>
            <a:ext cx="1143000" cy="3018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8" y="4232646"/>
            <a:ext cx="1143000" cy="301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36182" y="631767"/>
            <a:ext cx="29759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입고지시서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입고접수 후 입고품을 검수하고 적치하기 위한 지시서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 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휴대폰으로 바코드를 읽으면 휴대폰으로 입고 처리 할 수 있는 모듈로 자동변환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(ex) E-20181128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 : </a:t>
            </a:r>
            <a:r>
              <a:rPr lang="en-US" altLang="ko-KR" sz="11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ntering(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입고인식 코드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- 20181128 :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출력일자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재고번호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입고바코드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매입주문 시 생성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입고의 유형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매입입고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센터간이동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품질검사대상을 나타냄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 대상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매입입고는 상품의 품질검사여부에 따라서 결정</a:t>
            </a: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반품입고는 모두 품질검사 대상</a:t>
            </a:r>
            <a:endParaRPr lang="en-US" altLang="ko-KR" sz="11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64039" y="543966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3156" y="83025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79055" y="2114229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95690" y="2178964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[2-1]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입고접수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입고지시서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100687</TotalTime>
  <Words>2590</Words>
  <Application>Microsoft Office PowerPoint</Application>
  <PresentationFormat>와이드스크린</PresentationFormat>
  <Paragraphs>1785</Paragraphs>
  <Slides>38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85" baseType="lpstr">
      <vt:lpstr>HY견고딕</vt:lpstr>
      <vt:lpstr>HY울릉도M</vt:lpstr>
      <vt:lpstr>굴림</vt:lpstr>
      <vt:lpstr>굴림체</vt:lpstr>
      <vt:lpstr>Malgun Gothic</vt:lpstr>
      <vt:lpstr>Malgun Gothic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bitcube</cp:lastModifiedBy>
  <cp:revision>6982</cp:revision>
  <cp:lastPrinted>2018-12-27T10:04:29Z</cp:lastPrinted>
  <dcterms:created xsi:type="dcterms:W3CDTF">2004-02-17T06:52:18Z</dcterms:created>
  <dcterms:modified xsi:type="dcterms:W3CDTF">2023-08-01T05:16:43Z</dcterms:modified>
</cp:coreProperties>
</file>