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9"/>
  </p:notesMasterIdLst>
  <p:sldIdLst>
    <p:sldId id="260" r:id="rId2"/>
    <p:sldId id="290" r:id="rId3"/>
    <p:sldId id="281" r:id="rId4"/>
    <p:sldId id="294" r:id="rId5"/>
    <p:sldId id="291" r:id="rId6"/>
    <p:sldId id="292" r:id="rId7"/>
    <p:sldId id="293" r:id="rId8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80" autoAdjust="0"/>
    <p:restoredTop sz="96477" autoAdjust="0"/>
  </p:normalViewPr>
  <p:slideViewPr>
    <p:cSldViewPr>
      <p:cViewPr varScale="1">
        <p:scale>
          <a:sx n="90" d="100"/>
          <a:sy n="90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2020-12-16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2020-12-16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4259801" y="5517232"/>
            <a:ext cx="9124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2020.12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7544" y="1036583"/>
            <a:ext cx="8280920" cy="10498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 defTabSz="7620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Okplaza</a:t>
            </a:r>
            <a:r>
              <a:rPr lang="ko-KR" altLang="en-US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32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TNS(uToms)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완료 보고 </a:t>
            </a:r>
            <a:endParaRPr lang="ko-KR" altLang="en-US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784306" y="2105743"/>
            <a:ext cx="4680520" cy="33921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720000" tIns="46800" rIns="90000" bIns="46800" anchor="ctr"/>
          <a:lstStyle/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 목적 및 경과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구축내역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연동 규격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762000">
              <a:lnSpc>
                <a:spcPct val="130000"/>
              </a:lnSpc>
              <a:spcBef>
                <a:spcPts val="1800"/>
              </a:spcBef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구축내역 관련 이미지 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189" y="6165304"/>
            <a:ext cx="881653" cy="4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 목적 및 경과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81608" y="836712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 목적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46728" y="1115145"/>
            <a:ext cx="8389768" cy="83134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 TNS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사급자재관리 시스템과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텔레시스의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Okplaza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간 원활한 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연동을 통한 사급자재 입고 및 정산의 투명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정확한 관리와 업무효율화를 목적으로 합니다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81608" y="4223876"/>
            <a:ext cx="6050632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4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구축 경과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559080" y="4556052"/>
            <a:ext cx="8245424" cy="43204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4616816" y="4527029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(‘20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1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각형 34"/>
          <p:cNvSpPr/>
          <p:nvPr/>
        </p:nvSpPr>
        <p:spPr bwMode="auto">
          <a:xfrm>
            <a:off x="2646801" y="453918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</a:t>
            </a:r>
            <a:r>
              <a:rPr kumimoji="1"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r>
              <a:rPr kumimoji="1" lang="en-US" altLang="ko-KR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1"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(‘20</a:t>
            </a:r>
            <a:r>
              <a:rPr kumimoji="1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kumimoji="1"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kumimoji="1"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오각형 35"/>
          <p:cNvSpPr/>
          <p:nvPr/>
        </p:nvSpPr>
        <p:spPr bwMode="auto">
          <a:xfrm>
            <a:off x="681382" y="453918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개발요건정립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(‘20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10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오각형 36"/>
          <p:cNvSpPr/>
          <p:nvPr/>
        </p:nvSpPr>
        <p:spPr bwMode="auto">
          <a:xfrm>
            <a:off x="6582235" y="4527029"/>
            <a:ext cx="1893403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안정화</a:t>
            </a:r>
            <a:endParaRPr lang="en-US" altLang="ko-KR" sz="11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(‘20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1" lang="ko-KR" altLang="en-US" sz="1100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kumimoji="1" lang="en-US" altLang="ko-KR" sz="1100" i="0" u="none" strike="noStrike" cap="none" normalizeH="0" baseline="0" dirty="0" smtClean="0">
                <a:ln>
                  <a:noFill/>
                </a:ln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100" i="0" u="none" strike="noStrike" cap="none" normalizeH="0" baseline="0" dirty="0" smtClean="0">
              <a:ln>
                <a:noFill/>
              </a:ln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583610" y="5125112"/>
            <a:ext cx="1892028" cy="14547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테스트</a:t>
            </a:r>
            <a:endParaRPr lang="en-US" altLang="ko-KR" sz="11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안정화 및 오픈</a:t>
            </a: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671922" y="5137264"/>
            <a:ext cx="1910948" cy="144256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최초 </a:t>
            </a:r>
            <a:r>
              <a:rPr lang="ko-KR" altLang="en-US" sz="11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개발과제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수립</a:t>
            </a: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•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정의</a:t>
            </a: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수립된 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개발과제</a:t>
            </a:r>
            <a:r>
              <a:rPr lang="ko-KR" altLang="en-US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보완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개발방향 정의</a:t>
            </a: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0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주사용기능</a:t>
            </a:r>
            <a:endParaRPr lang="en-US" altLang="ko-KR" sz="11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646801" y="5137264"/>
            <a:ext cx="1892028" cy="144256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</a:t>
            </a:r>
          </a:p>
          <a:p>
            <a:pPr>
              <a:lnSpc>
                <a:spcPct val="160000"/>
              </a:lnSpc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lang="en-US" altLang="ko-KR" sz="1100" b="1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인터페이스 정의</a:t>
            </a:r>
            <a:endParaRPr lang="en-US" altLang="ko-KR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60000"/>
              </a:lnSpc>
            </a:pP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</a:t>
            </a:r>
            <a:endParaRPr lang="en-US" altLang="ko-KR" sz="11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616816" y="5125112"/>
            <a:ext cx="1892028" cy="145471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72000" rIns="72000" bIns="7200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테스트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주문인수 테스트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정산요청 테스트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 2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테스트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정산 승인</a:t>
            </a:r>
            <a:r>
              <a:rPr lang="en-US" altLang="ko-KR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반려 테스트</a:t>
            </a:r>
            <a:endParaRPr lang="ko-KR" altLang="en-US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843343"/>
              </p:ext>
            </p:extLst>
          </p:nvPr>
        </p:nvGraphicFramePr>
        <p:xfrm>
          <a:off x="594389" y="1703596"/>
          <a:ext cx="7862499" cy="24356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1427">
                  <a:extLst>
                    <a:ext uri="{9D8B030D-6E8A-4147-A177-3AD203B41FA5}">
                      <a16:colId xmlns:a16="http://schemas.microsoft.com/office/drawing/2014/main" xmlns="" val="1654406033"/>
                    </a:ext>
                  </a:extLst>
                </a:gridCol>
                <a:gridCol w="2920239">
                  <a:extLst>
                    <a:ext uri="{9D8B030D-6E8A-4147-A177-3AD203B41FA5}">
                      <a16:colId xmlns:a16="http://schemas.microsoft.com/office/drawing/2014/main" xmlns="" val="1492546028"/>
                    </a:ext>
                  </a:extLst>
                </a:gridCol>
                <a:gridCol w="2620833">
                  <a:extLst>
                    <a:ext uri="{9D8B030D-6E8A-4147-A177-3AD203B41FA5}">
                      <a16:colId xmlns:a16="http://schemas.microsoft.com/office/drawing/2014/main" xmlns="" val="681599108"/>
                    </a:ext>
                  </a:extLst>
                </a:gridCol>
              </a:tblGrid>
              <a:tr h="1429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TNS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운영사</a:t>
                      </a:r>
                      <a:r>
                        <a:rPr lang="en-US" altLang="ko-KR" sz="1200" dirty="0" smtClean="0"/>
                        <a:t>(OK</a:t>
                      </a:r>
                      <a:r>
                        <a:rPr lang="ko-KR" altLang="en-US" sz="1200" dirty="0" smtClean="0"/>
                        <a:t>플라자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Supplier(</a:t>
                      </a:r>
                      <a:r>
                        <a:rPr lang="ko-KR" altLang="en-US" sz="1200" dirty="0" smtClean="0"/>
                        <a:t>공급사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물류센타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8460128"/>
                  </a:ext>
                </a:extLst>
              </a:tr>
              <a:tr h="216129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75330234"/>
                  </a:ext>
                </a:extLst>
              </a:tr>
            </a:tbl>
          </a:graphicData>
        </a:graphic>
      </p:graphicFrame>
      <p:sp>
        <p:nvSpPr>
          <p:cNvPr id="43" name="Rectangle 107"/>
          <p:cNvSpPr>
            <a:spLocks noChangeArrowheads="1"/>
          </p:cNvSpPr>
          <p:nvPr/>
        </p:nvSpPr>
        <p:spPr bwMode="gray">
          <a:xfrm>
            <a:off x="3779912" y="2110638"/>
            <a:ext cx="1349929" cy="278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/>
              <a:t>주문요청</a:t>
            </a:r>
            <a:endParaRPr lang="en-US" altLang="ko-KR" sz="800" dirty="0"/>
          </a:p>
        </p:txBody>
      </p:sp>
      <p:sp>
        <p:nvSpPr>
          <p:cNvPr id="63" name="Rectangle 107"/>
          <p:cNvSpPr>
            <a:spLocks noChangeArrowheads="1"/>
          </p:cNvSpPr>
          <p:nvPr/>
        </p:nvSpPr>
        <p:spPr bwMode="gray">
          <a:xfrm>
            <a:off x="3779912" y="2510637"/>
            <a:ext cx="1349929" cy="278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/>
              <a:t>주문의뢰</a:t>
            </a:r>
            <a:r>
              <a:rPr lang="en-US" altLang="ko-KR" sz="800" dirty="0"/>
              <a:t>(</a:t>
            </a:r>
            <a:r>
              <a:rPr lang="ko-KR" altLang="en-US" sz="800" dirty="0"/>
              <a:t>발주</a:t>
            </a:r>
            <a:r>
              <a:rPr lang="en-US" altLang="ko-KR" sz="800" dirty="0"/>
              <a:t>)</a:t>
            </a:r>
          </a:p>
        </p:txBody>
      </p:sp>
      <p:sp>
        <p:nvSpPr>
          <p:cNvPr id="64" name="Rectangle 107"/>
          <p:cNvSpPr>
            <a:spLocks noChangeArrowheads="1"/>
          </p:cNvSpPr>
          <p:nvPr/>
        </p:nvSpPr>
        <p:spPr bwMode="gray">
          <a:xfrm>
            <a:off x="6535427" y="2511686"/>
            <a:ext cx="1349929" cy="278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/>
              <a:t>주문접수</a:t>
            </a:r>
            <a:endParaRPr lang="en-US" altLang="ko-KR" sz="800" dirty="0"/>
          </a:p>
        </p:txBody>
      </p:sp>
      <p:sp>
        <p:nvSpPr>
          <p:cNvPr id="65" name="Rectangle 107"/>
          <p:cNvSpPr>
            <a:spLocks noChangeArrowheads="1"/>
          </p:cNvSpPr>
          <p:nvPr/>
        </p:nvSpPr>
        <p:spPr bwMode="gray">
          <a:xfrm>
            <a:off x="6535426" y="2921713"/>
            <a:ext cx="1349929" cy="278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/>
              <a:t>배송</a:t>
            </a:r>
            <a:r>
              <a:rPr lang="en-US" altLang="ko-KR" sz="800" dirty="0"/>
              <a:t>(</a:t>
            </a:r>
            <a:r>
              <a:rPr lang="ko-KR" altLang="en-US" sz="800" dirty="0"/>
              <a:t>출고</a:t>
            </a:r>
            <a:r>
              <a:rPr lang="en-US" altLang="ko-KR" sz="800" dirty="0"/>
              <a:t>)</a:t>
            </a:r>
          </a:p>
        </p:txBody>
      </p:sp>
      <p:sp>
        <p:nvSpPr>
          <p:cNvPr id="66" name="Rectangle 107"/>
          <p:cNvSpPr>
            <a:spLocks noChangeArrowheads="1"/>
          </p:cNvSpPr>
          <p:nvPr/>
        </p:nvSpPr>
        <p:spPr bwMode="gray">
          <a:xfrm>
            <a:off x="3779912" y="2933937"/>
            <a:ext cx="1349929" cy="2780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인수</a:t>
            </a:r>
            <a:r>
              <a:rPr lang="en-US" altLang="ko-KR" sz="800" dirty="0" smtClean="0"/>
              <a:t>(</a:t>
            </a:r>
            <a:r>
              <a:rPr lang="ko-KR" altLang="en-US" sz="800" dirty="0" smtClean="0"/>
              <a:t>입고</a:t>
            </a:r>
            <a:r>
              <a:rPr lang="en-US" altLang="ko-KR" sz="800" dirty="0" smtClean="0"/>
              <a:t>)</a:t>
            </a:r>
            <a:endParaRPr lang="en-US" altLang="ko-KR" sz="800" dirty="0"/>
          </a:p>
        </p:txBody>
      </p:sp>
      <p:sp>
        <p:nvSpPr>
          <p:cNvPr id="67" name="순서도: 자기 디스크 66"/>
          <p:cNvSpPr/>
          <p:nvPr/>
        </p:nvSpPr>
        <p:spPr>
          <a:xfrm>
            <a:off x="1504745" y="2722962"/>
            <a:ext cx="682405" cy="401430"/>
          </a:xfrm>
          <a:prstGeom prst="flowChartMagneticDisk">
            <a:avLst/>
          </a:prstGeom>
          <a:solidFill>
            <a:schemeClr val="dk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재고</a:t>
            </a:r>
            <a:endParaRPr lang="ko-KR" altLang="en-US" sz="800" dirty="0"/>
          </a:p>
        </p:txBody>
      </p:sp>
      <p:sp>
        <p:nvSpPr>
          <p:cNvPr id="68" name="Rectangle 107"/>
          <p:cNvSpPr>
            <a:spLocks noChangeArrowheads="1"/>
          </p:cNvSpPr>
          <p:nvPr/>
        </p:nvSpPr>
        <p:spPr bwMode="gray">
          <a:xfrm>
            <a:off x="3779911" y="3366261"/>
            <a:ext cx="1349929" cy="2780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정산승인요청</a:t>
            </a:r>
            <a:endParaRPr lang="en-US" altLang="ko-KR" sz="800" dirty="0"/>
          </a:p>
        </p:txBody>
      </p:sp>
      <p:sp>
        <p:nvSpPr>
          <p:cNvPr id="69" name="Rectangle 107"/>
          <p:cNvSpPr>
            <a:spLocks noChangeArrowheads="1"/>
          </p:cNvSpPr>
          <p:nvPr/>
        </p:nvSpPr>
        <p:spPr bwMode="gray">
          <a:xfrm>
            <a:off x="3779911" y="3779584"/>
            <a:ext cx="1349929" cy="2780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세금계산서전송</a:t>
            </a:r>
            <a:endParaRPr lang="en-US" altLang="ko-KR" sz="800" dirty="0"/>
          </a:p>
        </p:txBody>
      </p:sp>
      <p:sp>
        <p:nvSpPr>
          <p:cNvPr id="70" name="Rectangle 107"/>
          <p:cNvSpPr>
            <a:spLocks noChangeArrowheads="1"/>
          </p:cNvSpPr>
          <p:nvPr/>
        </p:nvSpPr>
        <p:spPr bwMode="gray">
          <a:xfrm>
            <a:off x="1170982" y="3290845"/>
            <a:ext cx="1349929" cy="2780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800" dirty="0" smtClean="0"/>
              <a:t>정산승인</a:t>
            </a:r>
            <a:endParaRPr lang="en-US" altLang="ko-KR" sz="800" dirty="0"/>
          </a:p>
        </p:txBody>
      </p:sp>
      <p:cxnSp>
        <p:nvCxnSpPr>
          <p:cNvPr id="71" name="꺾인 연결선 70"/>
          <p:cNvCxnSpPr>
            <a:stCxn id="43" idx="2"/>
            <a:endCxn id="63" idx="0"/>
          </p:cNvCxnSpPr>
          <p:nvPr/>
        </p:nvCxnSpPr>
        <p:spPr>
          <a:xfrm rot="5400000">
            <a:off x="4393879" y="2449638"/>
            <a:ext cx="121997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63" idx="3"/>
            <a:endCxn id="64" idx="1"/>
          </p:cNvCxnSpPr>
          <p:nvPr/>
        </p:nvCxnSpPr>
        <p:spPr>
          <a:xfrm>
            <a:off x="5129841" y="2649638"/>
            <a:ext cx="1405586" cy="10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4" idx="2"/>
            <a:endCxn id="65" idx="0"/>
          </p:cNvCxnSpPr>
          <p:nvPr/>
        </p:nvCxnSpPr>
        <p:spPr>
          <a:xfrm rot="5400000">
            <a:off x="7144380" y="2855700"/>
            <a:ext cx="13202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65" idx="1"/>
            <a:endCxn id="66" idx="3"/>
          </p:cNvCxnSpPr>
          <p:nvPr/>
        </p:nvCxnSpPr>
        <p:spPr>
          <a:xfrm rot="10800000" flipV="1">
            <a:off x="5129842" y="3060714"/>
            <a:ext cx="1405585" cy="122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6" idx="1"/>
            <a:endCxn id="67" idx="4"/>
          </p:cNvCxnSpPr>
          <p:nvPr/>
        </p:nvCxnSpPr>
        <p:spPr>
          <a:xfrm rot="10800000">
            <a:off x="2187150" y="2923678"/>
            <a:ext cx="1592762" cy="14926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stCxn id="68" idx="1"/>
            <a:endCxn id="70" idx="3"/>
          </p:cNvCxnSpPr>
          <p:nvPr/>
        </p:nvCxnSpPr>
        <p:spPr>
          <a:xfrm rot="10800000">
            <a:off x="2520911" y="3429846"/>
            <a:ext cx="1259000" cy="7541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70" idx="2"/>
            <a:endCxn id="69" idx="1"/>
          </p:cNvCxnSpPr>
          <p:nvPr/>
        </p:nvCxnSpPr>
        <p:spPr>
          <a:xfrm rot="16200000" flipH="1">
            <a:off x="2638060" y="2776734"/>
            <a:ext cx="349738" cy="1933964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299986" y="2824293"/>
            <a:ext cx="432048" cy="19131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S_01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299986" y="3276238"/>
            <a:ext cx="432048" cy="19131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S_02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0" name="모서리가 둥근 직사각형 79"/>
          <p:cNvSpPr/>
          <p:nvPr/>
        </p:nvSpPr>
        <p:spPr>
          <a:xfrm>
            <a:off x="1941787" y="3662711"/>
            <a:ext cx="432048" cy="191316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bg1"/>
                </a:solidFill>
              </a:rPr>
              <a:t>S_03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334739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내역 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884500"/>
              </p:ext>
            </p:extLst>
          </p:nvPr>
        </p:nvGraphicFramePr>
        <p:xfrm>
          <a:off x="467544" y="980729"/>
          <a:ext cx="8490887" cy="4718347"/>
        </p:xfrm>
        <a:graphic>
          <a:graphicData uri="http://schemas.openxmlformats.org/drawingml/2006/table">
            <a:tbl>
              <a:tblPr/>
              <a:tblGrid>
                <a:gridCol w="183374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7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79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6314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195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813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515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 분</a:t>
                      </a: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구현 유형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200" b="1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200" b="1" u="none" strike="noStrike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 </a:t>
                      </a:r>
                      <a:r>
                        <a:rPr lang="ko-KR" altLang="ko-KR" sz="1200" b="1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연동 </a:t>
                      </a:r>
                      <a:r>
                        <a:rPr lang="ko-KR" altLang="en-US" sz="1200" b="1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구현 내용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연동규격서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참고 이미지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9397">
                <a:tc rowSpan="10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ko-KR" sz="1200" b="1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인수승인에 </a:t>
                      </a:r>
                      <a:r>
                        <a:rPr lang="en-US" altLang="ko-KR" sz="1200" b="1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SK TNS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ko-KR" sz="1200" b="1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담당</a:t>
                      </a:r>
                      <a:r>
                        <a:rPr lang="en-US" altLang="ko-KR" sz="1200" b="1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200" b="1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승인 절차 추가</a:t>
                      </a:r>
                      <a:endParaRPr lang="en-US" altLang="ko-KR" sz="1200" b="1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200" b="1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b="1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</a:t>
                      </a:r>
                      <a:r>
                        <a:rPr lang="en-US" altLang="ko-KR" sz="1200" b="1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uTOMS</a:t>
                      </a:r>
                      <a:r>
                        <a:rPr lang="en-US" altLang="ko-KR" sz="1200" b="1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-OK Plaza </a:t>
                      </a:r>
                      <a:r>
                        <a:rPr lang="ko-KR" altLang="ko-KR" sz="1200" b="1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간 </a:t>
                      </a:r>
                      <a:endParaRPr lang="en-US" altLang="ko-KR" sz="1200" b="1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  Data </a:t>
                      </a:r>
                      <a:r>
                        <a:rPr lang="ko-KR" altLang="ko-KR" sz="1200" b="1" kern="120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연계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인수조회 및 승인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인수대상의 조회 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</a:t>
                      </a:r>
                      <a:r>
                        <a:rPr lang="en-US" altLang="ko-KR" sz="1000" b="1" i="0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TNS</a:t>
                      </a:r>
                      <a:r>
                        <a:rPr lang="ko-KR" altLang="en-US" sz="1000" b="1" i="0" u="none" strike="noStrike" kern="1200" baseline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담당자가 인수 처리 가능</a:t>
                      </a:r>
                      <a:endParaRPr lang="en-US" altLang="ko-KR" sz="1000" b="1" i="0" u="none" strike="noStrike" kern="1200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 Page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76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인터페이스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OK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인수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uToms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</a:p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인수증 내역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uToms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 Page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766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자동인수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운영사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배송 후 일주일이 지난 주문은 시스템에서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자동인수 처리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IF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766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반품요청승인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반품승인 시 반품 정보를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uToms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IF</a:t>
                      </a:r>
                    </a:p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반품인수인계증 내역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uToms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57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정산승인요청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확정된 정산정보를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uToms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IF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1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 취소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정산확정취소 정보를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uToms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IF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8240632"/>
                  </a:ext>
                </a:extLst>
              </a:tr>
              <a:tr h="361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정산승인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uToms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정산승인정보를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endParaRPr lang="en-US" altLang="ko-KR" sz="1000" b="1" i="0" u="none" strike="noStrike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85725" marR="0" indent="-5080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SK</a:t>
                      </a:r>
                      <a:r>
                        <a:rPr lang="en-US" altLang="ko-KR" sz="1000" b="1" i="0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TNS</a:t>
                      </a:r>
                      <a:r>
                        <a:rPr lang="ko-KR" altLang="en-US" sz="1000" b="1" i="0" u="none" strike="noStrike" kern="1200" baseline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담당자가 인수 내역 재확인 및 승인</a:t>
                      </a:r>
                      <a:endParaRPr lang="en-US" altLang="ko-KR" sz="1000" b="1" i="0" u="none" strike="noStrike" kern="1200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6 Page</a:t>
                      </a:r>
                      <a:endParaRPr lang="ko-KR" alt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5596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정산반려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uToms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정산반려정보를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수신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IF</a:t>
                      </a:r>
                    </a:p>
                    <a:p>
                      <a:pPr marL="85725" marR="0" indent="-5080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1" i="0" u="none" strike="noStrike" kern="1200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SK</a:t>
                      </a:r>
                      <a:r>
                        <a:rPr lang="en-US" altLang="ko-KR" sz="1000" b="1" i="0" u="none" strike="noStrike" kern="1200" baseline="0" dirty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TNS</a:t>
                      </a:r>
                      <a:r>
                        <a:rPr lang="ko-KR" altLang="en-US" sz="1000" b="1" i="0" u="none" strike="noStrike" kern="1200" baseline="0" smtClean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담당자가 인수 내역 재확인 및 반려 </a:t>
                      </a:r>
                      <a:endParaRPr lang="en-US" altLang="ko-KR" sz="1000" b="1" i="0" u="none" strike="noStrike" kern="1200" dirty="0" smtClean="0">
                        <a:solidFill>
                          <a:schemeClr val="tx2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2989" marR="42989" marT="21495" marB="214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7766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인터페이스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업체공구번호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OK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플라자의 사용자정보에 업체공구번호를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925" marR="0" indent="0" algn="l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체계를 구현하고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uToms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IF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7 Page</a:t>
                      </a: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86601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50800" algn="l" fontAlgn="ctr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인수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내용 확인 및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재처리 기능 제공이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925" indent="0" algn="l" font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가능토록 구현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72000" marB="72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42989" marR="42989" marT="21495" marB="2149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2989" marR="42989" marT="21495" marB="2149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제목 1"/>
          <p:cNvSpPr txBox="1">
            <a:spLocks/>
          </p:cNvSpPr>
          <p:nvPr/>
        </p:nvSpPr>
        <p:spPr>
          <a:xfrm>
            <a:off x="334739" y="5891262"/>
            <a:ext cx="8229600" cy="3460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인터페이스 연동 규격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539552" y="6309320"/>
            <a:ext cx="6770712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사급자재관리 데이터연동 규격</a:t>
            </a:r>
            <a:r>
              <a:rPr lang="en-US" altLang="ko-KR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_v1.5.docx </a:t>
            </a:r>
            <a:r>
              <a:rPr lang="ko-KR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참조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8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34605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첨부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b="1">
                <a:latin typeface="맑은 고딕" panose="020B0503020000020004" pitchFamily="50" charset="-127"/>
              </a:rPr>
              <a:t>구축내역 관련 이미지 </a:t>
            </a:r>
            <a:r>
              <a:rPr lang="en-US" altLang="ko-KR" sz="2000" b="1" dirty="0">
                <a:latin typeface="맑은 고딕" panose="020B0503020000020004" pitchFamily="50" charset="-127"/>
              </a:rPr>
              <a:t/>
            </a:r>
            <a:br>
              <a:rPr lang="en-US" altLang="ko-KR" sz="2000" b="1" dirty="0">
                <a:latin typeface="맑은 고딕" panose="020B0503020000020004" pitchFamily="50" charset="-127"/>
              </a:rPr>
            </a:b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908720"/>
            <a:ext cx="553846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인수승인에 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SK 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TNS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담당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ko-KR" b="1">
                <a:solidFill>
                  <a:srgbClr val="000000"/>
                </a:solidFill>
                <a:latin typeface="+mn-ea"/>
              </a:rPr>
              <a:t>승인 절차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추가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smtClean="0">
                <a:solidFill>
                  <a:srgbClr val="000000"/>
                </a:solidFill>
                <a:latin typeface="+mn-ea"/>
              </a:rPr>
              <a:t>관련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754" t="127" r="1"/>
          <a:stretch/>
        </p:blipFill>
        <p:spPr>
          <a:xfrm>
            <a:off x="683568" y="1772816"/>
            <a:ext cx="8064896" cy="45365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gray">
          <a:xfrm>
            <a:off x="5680206" y="1736662"/>
            <a:ext cx="2860157" cy="33486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" name="직사각형 10"/>
          <p:cNvSpPr/>
          <p:nvPr/>
        </p:nvSpPr>
        <p:spPr bwMode="gray">
          <a:xfrm>
            <a:off x="7076615" y="4026206"/>
            <a:ext cx="993497" cy="334866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34605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첨부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b="1">
                <a:latin typeface="맑은 고딕" panose="020B0503020000020004" pitchFamily="50" charset="-127"/>
              </a:rPr>
              <a:t>구축내역 관련 이미지 </a:t>
            </a:r>
            <a:r>
              <a:rPr lang="en-US" altLang="ko-KR" sz="2000" b="1" dirty="0">
                <a:latin typeface="맑은 고딕" panose="020B0503020000020004" pitchFamily="50" charset="-127"/>
              </a:rPr>
              <a:t/>
            </a:r>
            <a:br>
              <a:rPr lang="en-US" altLang="ko-KR" sz="2000" b="1" dirty="0">
                <a:latin typeface="맑은 고딕" panose="020B0503020000020004" pitchFamily="50" charset="-127"/>
              </a:rPr>
            </a:b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908720"/>
            <a:ext cx="553846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1.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인수승인에 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SK 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TNS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담당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ko-KR" b="1">
                <a:solidFill>
                  <a:srgbClr val="000000"/>
                </a:solidFill>
                <a:latin typeface="+mn-ea"/>
              </a:rPr>
              <a:t>승인 절차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추가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b="1" smtClean="0">
                <a:solidFill>
                  <a:srgbClr val="000000"/>
                </a:solidFill>
                <a:latin typeface="+mn-ea"/>
              </a:rPr>
              <a:t>관련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 </a:t>
            </a:r>
            <a:endParaRPr lang="ko-KR" altLang="en-US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060848"/>
            <a:ext cx="5760640" cy="312034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7178" y="164279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구매내역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인수조회 지원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1400" b="1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46" y="2695039"/>
            <a:ext cx="3621088" cy="3864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00192" y="2380149"/>
            <a:ext cx="2677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구매내역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인수증 출력 지원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1400" b="1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3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34605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첨부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b="1">
                <a:latin typeface="맑은 고딕" panose="020B0503020000020004" pitchFamily="50" charset="-127"/>
              </a:rPr>
              <a:t>구축내역 관련 이미지 </a:t>
            </a:r>
            <a:r>
              <a:rPr lang="en-US" altLang="ko-KR" sz="2000" b="1" dirty="0">
                <a:latin typeface="맑은 고딕" panose="020B0503020000020004" pitchFamily="50" charset="-127"/>
              </a:rPr>
              <a:t/>
            </a:r>
            <a:br>
              <a:rPr lang="en-US" altLang="ko-KR" sz="2000" b="1" dirty="0">
                <a:latin typeface="맑은 고딕" panose="020B0503020000020004" pitchFamily="50" charset="-127"/>
              </a:rPr>
            </a:b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908720"/>
            <a:ext cx="553846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/>
          <a:p>
            <a:pPr defTabSz="844083">
              <a:defRPr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</a:rPr>
              <a:t>uTOMS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-OK Plaza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간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 Data </a:t>
            </a:r>
            <a:r>
              <a:rPr lang="ko-KR" altLang="ko-KR" b="1">
                <a:solidFill>
                  <a:srgbClr val="000000"/>
                </a:solidFill>
                <a:latin typeface="+mn-ea"/>
              </a:rPr>
              <a:t>연계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7178" y="1448688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정산 승인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/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반려 </a:t>
            </a:r>
            <a:endParaRPr lang="ko-KR" altLang="en-US" sz="1400" b="1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8" y="1827146"/>
            <a:ext cx="6679528" cy="36180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05"/>
          <a:stretch/>
        </p:blipFill>
        <p:spPr>
          <a:xfrm>
            <a:off x="4051327" y="4005065"/>
            <a:ext cx="4978097" cy="24482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 bwMode="gray">
          <a:xfrm>
            <a:off x="5967724" y="2524794"/>
            <a:ext cx="648072" cy="36004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4705" y="3573016"/>
            <a:ext cx="1784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정산 내역의 조회</a:t>
            </a:r>
            <a:endParaRPr lang="ko-KR" altLang="en-US" sz="1400" b="1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8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8229600" cy="346050"/>
          </a:xfrm>
        </p:spPr>
        <p:txBody>
          <a:bodyPr>
            <a:noAutofit/>
          </a:bodyPr>
          <a:lstStyle/>
          <a:p>
            <a:r>
              <a:rPr lang="ko-KR" altLang="en-US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첨부</a:t>
            </a:r>
            <a:r>
              <a:rPr lang="en-US" altLang="ko-KR" sz="20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b="1">
                <a:latin typeface="맑은 고딕" panose="020B0503020000020004" pitchFamily="50" charset="-127"/>
              </a:rPr>
              <a:t>구축내역 관련 이미지 </a:t>
            </a:r>
            <a:r>
              <a:rPr lang="en-US" altLang="ko-KR" sz="2000" b="1" dirty="0">
                <a:latin typeface="맑은 고딕" panose="020B0503020000020004" pitchFamily="50" charset="-127"/>
              </a:rPr>
              <a:t/>
            </a:r>
            <a:br>
              <a:rPr lang="en-US" altLang="ko-KR" sz="2000" b="1" dirty="0">
                <a:latin typeface="맑은 고딕" panose="020B0503020000020004" pitchFamily="50" charset="-127"/>
              </a:rPr>
            </a:b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51520" y="908720"/>
            <a:ext cx="5538460" cy="5040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/>
          <a:p>
            <a:pPr defTabSz="844083">
              <a:defRPr/>
            </a:pP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2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b="1" dirty="0" err="1">
                <a:solidFill>
                  <a:srgbClr val="000000"/>
                </a:solidFill>
                <a:latin typeface="+mn-ea"/>
              </a:rPr>
              <a:t>uTOMS</a:t>
            </a:r>
            <a:r>
              <a:rPr lang="en-US" altLang="ko-KR" b="1" dirty="0">
                <a:solidFill>
                  <a:srgbClr val="000000"/>
                </a:solidFill>
                <a:latin typeface="+mn-ea"/>
              </a:rPr>
              <a:t>-OK Plaza </a:t>
            </a:r>
            <a:r>
              <a:rPr lang="ko-KR" altLang="ko-KR" b="1" smtClean="0">
                <a:solidFill>
                  <a:srgbClr val="000000"/>
                </a:solidFill>
                <a:latin typeface="+mn-ea"/>
              </a:rPr>
              <a:t>간</a:t>
            </a:r>
            <a:r>
              <a:rPr lang="en-US" altLang="ko-KR" b="1" dirty="0" smtClean="0">
                <a:solidFill>
                  <a:srgbClr val="000000"/>
                </a:solidFill>
                <a:latin typeface="+mn-ea"/>
              </a:rPr>
              <a:t> Data </a:t>
            </a:r>
            <a:r>
              <a:rPr lang="ko-KR" altLang="ko-KR" b="1">
                <a:solidFill>
                  <a:srgbClr val="000000"/>
                </a:solidFill>
                <a:latin typeface="+mn-ea"/>
              </a:rPr>
              <a:t>연계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7729" y="1869698"/>
            <a:ext cx="3031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font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사업장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+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사용자명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‘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으로 표기 변경</a:t>
            </a:r>
            <a:endParaRPr lang="en-US" altLang="ko-KR" sz="1400" b="1" dirty="0" smtClean="0">
              <a:solidFill>
                <a:srgbClr val="C00000"/>
              </a:solidFill>
              <a:latin typeface="+mn-ea"/>
            </a:endParaRPr>
          </a:p>
          <a:p>
            <a:pPr marL="36000" fontAlgn="ctr">
              <a:lnSpc>
                <a:spcPct val="150000"/>
              </a:lnSpc>
            </a:pP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* BP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별 </a:t>
            </a:r>
            <a:r>
              <a:rPr lang="ko-KR" altLang="en-US" sz="1400" b="1" smtClean="0">
                <a:solidFill>
                  <a:srgbClr val="C00000"/>
                </a:solidFill>
                <a:latin typeface="+mn-ea"/>
              </a:rPr>
              <a:t>공구번호 관리 구현</a:t>
            </a:r>
            <a:endParaRPr lang="ko-KR" altLang="en-US" sz="14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7362" y="2085141"/>
            <a:ext cx="5273451" cy="284836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13245" y="1695281"/>
            <a:ext cx="2812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" fontAlgn="ctr"/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* TNS </a:t>
            </a:r>
            <a:r>
              <a:rPr lang="ko-KR" altLang="en-US" sz="1400" b="1">
                <a:solidFill>
                  <a:srgbClr val="C00000"/>
                </a:solidFill>
                <a:latin typeface="+mn-ea"/>
              </a:rPr>
              <a:t>인터페이스 실패 리스트 </a:t>
            </a:r>
            <a:endParaRPr lang="ko-KR" altLang="en-US" sz="1400" b="1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30" y="2708920"/>
            <a:ext cx="3165158" cy="3629106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gray">
          <a:xfrm>
            <a:off x="311202" y="3237176"/>
            <a:ext cx="1634555" cy="36004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gray">
          <a:xfrm>
            <a:off x="325378" y="5696841"/>
            <a:ext cx="1634555" cy="36004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58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3417</TotalTime>
  <Words>481</Words>
  <Application>Microsoft Office PowerPoint</Application>
  <PresentationFormat>화면 슬라이드 쇼(4:3)</PresentationFormat>
  <Paragraphs>130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맑은 고딕</vt:lpstr>
      <vt:lpstr>맑은 고딕</vt:lpstr>
      <vt:lpstr>Arial</vt:lpstr>
      <vt:lpstr>Wingdings</vt:lpstr>
      <vt:lpstr>1_Office 테마</vt:lpstr>
      <vt:lpstr>PowerPoint 프레젠테이션</vt:lpstr>
      <vt:lpstr>1. 구축 목적 및 경과</vt:lpstr>
      <vt:lpstr>2. 개발 내역 </vt:lpstr>
      <vt:lpstr>첨부] 구축내역 관련 이미지  </vt:lpstr>
      <vt:lpstr>첨부] 구축내역 관련 이미지  </vt:lpstr>
      <vt:lpstr>첨부] 구축내역 관련 이미지  </vt:lpstr>
      <vt:lpstr>첨부] 구축내역 관련 이미지 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telesysadm</cp:lastModifiedBy>
  <cp:revision>230</cp:revision>
  <cp:lastPrinted>2019-04-15T01:24:24Z</cp:lastPrinted>
  <dcterms:created xsi:type="dcterms:W3CDTF">2012-10-26T02:18:54Z</dcterms:created>
  <dcterms:modified xsi:type="dcterms:W3CDTF">2020-12-16T08:40:11Z</dcterms:modified>
</cp:coreProperties>
</file>