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sldIdLst>
    <p:sldId id="354" r:id="rId2"/>
    <p:sldId id="349" r:id="rId3"/>
    <p:sldId id="313" r:id="rId4"/>
    <p:sldId id="314" r:id="rId5"/>
    <p:sldId id="355" r:id="rId6"/>
    <p:sldId id="356" r:id="rId7"/>
    <p:sldId id="357" r:id="rId8"/>
    <p:sldId id="358" r:id="rId9"/>
    <p:sldId id="359" r:id="rId10"/>
    <p:sldId id="362" r:id="rId11"/>
    <p:sldId id="360" r:id="rId12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>
      <p:cViewPr varScale="1">
        <p:scale>
          <a:sx n="105" d="100"/>
          <a:sy n="105" d="100"/>
        </p:scale>
        <p:origin x="115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220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04917-B7A0-42F0-A248-9B1E94D6A498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9FE-76B6-44B6-AB04-1D1B089C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24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0" y="1715354"/>
            <a:ext cx="10680700" cy="190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700985" y="881592"/>
            <a:ext cx="7942059" cy="131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ko-KR" altLang="en-US" sz="4313" b="1">
              <a:solidFill>
                <a:srgbClr val="000000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22249" y="2072394"/>
            <a:ext cx="8058451" cy="1310144"/>
          </a:xfrm>
          <a:prstGeom prst="rect">
            <a:avLst/>
          </a:prstGeom>
        </p:spPr>
        <p:txBody>
          <a:bodyPr/>
          <a:lstStyle>
            <a:lvl1pPr>
              <a:defRPr sz="4313" smtClean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312508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D4D4D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27824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7844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 marL="246477" marR="0" indent="-246477" algn="l" defTabSz="98590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653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12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5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3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8662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1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117901" y="7227780"/>
            <a:ext cx="526106" cy="2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fld id="{93427F89-5D8B-4058-A4DD-8B528BBAFF90}" type="slidenum">
              <a:rPr lang="ko-KR" altLang="en-US" sz="1294" b="0" i="0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294" b="0" i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인프라서비스 영문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680" y="326866"/>
            <a:ext cx="1530286" cy="42515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9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3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 preferRelativeResize="0">
            <a:picLocks noChangeArrowheads="1"/>
          </p:cNvPicPr>
          <p:nvPr/>
        </p:nvPicPr>
        <p:blipFill rotWithShape="1">
          <a:blip r:embed="rId15" cstate="print"/>
          <a:srcRect l="7055" t="22486" r="6096" b="-1"/>
          <a:stretch/>
        </p:blipFill>
        <p:spPr bwMode="auto">
          <a:xfrm>
            <a:off x="-310" y="445884"/>
            <a:ext cx="10674231" cy="7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188014" y="7189170"/>
            <a:ext cx="308097" cy="3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8301" tIns="58301" rIns="58301" bIns="58301" anchor="ctr"/>
          <a:lstStyle/>
          <a:p>
            <a:pPr algn="ctr" defTabSz="987618" eaLnBrk="0" latinLnBrk="0" hangingPunct="0">
              <a:defRPr/>
            </a:pPr>
            <a:endParaRPr kumimoji="0" lang="en-GB" altLang="ko-KR" sz="1294" b="1">
              <a:solidFill>
                <a:srgbClr val="3333CC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0" y="7150292"/>
            <a:ext cx="10674231" cy="1"/>
          </a:xfrm>
          <a:prstGeom prst="line">
            <a:avLst/>
          </a:prstGeom>
          <a:solidFill>
            <a:schemeClr val="bg1"/>
          </a:solidFill>
          <a:ln w="27940" cap="flat" cmpd="sng" algn="ctr">
            <a:gradFill flip="none" rotWithShape="1">
              <a:gsLst>
                <a:gs pos="12000">
                  <a:srgbClr val="FF0000">
                    <a:alpha val="70000"/>
                  </a:srgbClr>
                </a:gs>
                <a:gs pos="36000">
                  <a:srgbClr val="FF0000">
                    <a:alpha val="65000"/>
                  </a:srgbClr>
                </a:gs>
                <a:gs pos="67000">
                  <a:srgbClr val="FF0000">
                    <a:alpha val="60000"/>
                  </a:srgbClr>
                </a:gs>
                <a:gs pos="88000">
                  <a:srgbClr val="FF0000">
                    <a:alpha val="55000"/>
                  </a:srgbClr>
                </a:gs>
              </a:gsLst>
              <a:lin ang="18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9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688" r:id="rId11"/>
    <p:sldLayoutId id="2147483689" r:id="rId12"/>
    <p:sldLayoutId id="2147483690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5pPr>
      <a:lvl6pPr marL="492953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85906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478859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971812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93416" indent="-193416" algn="l" rtl="0" eaLnBrk="1" fontAlgn="base" latinLnBrk="1" hangingPunct="1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509" b="1">
          <a:solidFill>
            <a:schemeClr val="tx1"/>
          </a:solidFill>
          <a:latin typeface="뫼비우스 Regular" pitchFamily="2" charset="-127"/>
          <a:ea typeface="뫼비우스 Regular" pitchFamily="2" charset="-127"/>
          <a:cs typeface="+mn-cs"/>
        </a:defRPr>
      </a:lvl1pPr>
      <a:lvl2pPr marL="477549" indent="-9071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294">
          <a:solidFill>
            <a:schemeClr val="tx1"/>
          </a:solidFill>
          <a:latin typeface="+mn-lt"/>
          <a:ea typeface="+mn-ea"/>
        </a:defRPr>
      </a:lvl2pPr>
      <a:lvl3pPr marL="874650" indent="-102699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94">
          <a:solidFill>
            <a:schemeClr val="tx1"/>
          </a:solidFill>
          <a:latin typeface="+mn-lt"/>
          <a:ea typeface="+mn-ea"/>
        </a:defRPr>
      </a:lvl3pPr>
      <a:lvl4pPr marL="1352198" indent="-193416" algn="l" rtl="0" eaLnBrk="1" fontAlgn="base" latinLnBrk="1" hangingPunct="1">
        <a:spcBef>
          <a:spcPct val="20000"/>
        </a:spcBef>
        <a:spcAft>
          <a:spcPct val="0"/>
        </a:spcAft>
        <a:buFont typeface="Optima" pitchFamily="2" charset="2"/>
        <a:buChar char=""/>
        <a:defRPr kumimoji="1" sz="1294">
          <a:solidFill>
            <a:schemeClr val="tx1"/>
          </a:solidFill>
          <a:latin typeface="+mn-lt"/>
          <a:ea typeface="+mn-ea"/>
        </a:defRPr>
      </a:lvl4pPr>
      <a:lvl5pPr marL="2218289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5pPr>
      <a:lvl6pPr marL="2711242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6pPr>
      <a:lvl7pPr marL="3204195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7pPr>
      <a:lvl8pPr marL="3697148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8pPr>
      <a:lvl9pPr marL="4190101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92953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2pPr>
      <a:lvl3pPr marL="985906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478859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1971812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64765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57718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450671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943624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safety.k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01856" y="1720850"/>
            <a:ext cx="8385055" cy="964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8591" tIns="49296" rIns="98591" bIns="49296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4313" b="1" dirty="0">
                <a:latin typeface="+mn-ea"/>
              </a:rPr>
              <a:t>OKSafety </a:t>
            </a:r>
            <a:r>
              <a:rPr lang="ko-KR" altLang="en-US" sz="4313" b="1" dirty="0" smtClean="0">
                <a:latin typeface="+mn-ea"/>
              </a:rPr>
              <a:t>도급사</a:t>
            </a:r>
            <a:endParaRPr lang="ko-KR" altLang="en-US" sz="4313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81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 상세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307706" y="658914"/>
            <a:ext cx="7318644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산업안전보건관리비 상세 내용을 확인하고 상태에 따라 처리할 수 있는 기능이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256418" y="890842"/>
            <a:ext cx="2283235" cy="183178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결제중 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상태의 산업안전보건비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>
                <a:latin typeface="맑은 고딕"/>
                <a:cs typeface="맑은 고딕"/>
              </a:rPr>
              <a:t>협력사가 결제 요청한 산업안전보건비를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승인 또는 반려 처리합니다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-1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승인처리하면 최종 산업안전보건비 월 내역에 등록됩니다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.(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승인 처리 후 상태를 되돌릴 수 없습니다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.)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</a:t>
            </a:r>
            <a:endParaRPr lang="en-US" altLang="ko-KR" sz="850" spc="1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도급사는 반려 처리 시 반려 사유를 입력해야 하고 협력사는 반려된 내용을 확인 하고 수정한 후 결제를 재 요청 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..</a:t>
            </a:r>
            <a:r>
              <a:rPr lang="ko-KR" altLang="en-US" sz="850" spc="10" dirty="0" smtClean="0">
                <a:latin typeface="맑은 고딕"/>
                <a:cs typeface="맑은 고딕"/>
              </a:rPr>
              <a:t> 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8262817" y="2863850"/>
            <a:ext cx="2283235" cy="12352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승인 상태의 산업안전보건비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승인 상태의 산업안전보건비는 수정할 수 없습니다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인쇄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버튼 클릭 시 해당 공사의 산업안전보건관리비 전체 사용내역을 출력할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768350" y="5988050"/>
            <a:ext cx="27502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결제중 </a:t>
            </a: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상태의 산업안전보건비 상세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054925" y="5988049"/>
            <a:ext cx="2302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승인 상태의 산업안전보건비 상세</a:t>
            </a:r>
          </a:p>
        </p:txBody>
      </p:sp>
      <p:sp>
        <p:nvSpPr>
          <p:cNvPr id="25" name="타원 24"/>
          <p:cNvSpPr/>
          <p:nvPr/>
        </p:nvSpPr>
        <p:spPr bwMode="auto">
          <a:xfrm>
            <a:off x="-914633" y="16446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39" y="1731142"/>
            <a:ext cx="4023714" cy="40942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6" name="타원 25"/>
          <p:cNvSpPr/>
          <p:nvPr/>
        </p:nvSpPr>
        <p:spPr bwMode="auto">
          <a:xfrm>
            <a:off x="219976" y="158457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t="1" b="485"/>
          <a:stretch/>
        </p:blipFill>
        <p:spPr>
          <a:xfrm>
            <a:off x="4351615" y="1756264"/>
            <a:ext cx="3748293" cy="385163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4266373" y="1731142"/>
            <a:ext cx="3879255" cy="40942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08931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3881108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 월별 사용내역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4880244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승인된 산업안전보건관리비 월별 사용내역을 </a:t>
            </a:r>
            <a:r>
              <a:rPr lang="ko-KR" altLang="en-US" sz="950" dirty="0" smtClean="0">
                <a:latin typeface="맑은 고딕"/>
                <a:cs typeface="맑은 고딕"/>
              </a:rPr>
              <a:t>협력사 </a:t>
            </a:r>
            <a:r>
              <a:rPr lang="ko-KR" altLang="en-US" sz="950" dirty="0" smtClean="0">
                <a:latin typeface="맑은 고딕"/>
                <a:cs typeface="맑은 고딕"/>
              </a:rPr>
              <a:t>별로 취합하여 보여줍니다</a:t>
            </a:r>
            <a:r>
              <a:rPr lang="en-US" altLang="ko-KR" sz="950" dirty="0" smtClean="0">
                <a:latin typeface="맑은 고딕"/>
                <a:cs typeface="맑은 고딕"/>
              </a:rPr>
              <a:t>..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256418" y="890842"/>
            <a:ext cx="2283235" cy="103643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검색년도에 따른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협력사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사업구분 월별로 승인된 산업안전보건관리비 사용내역을 취합하여 보여줍니다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협력사의 년 예산을 입력할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9" y="1196014"/>
            <a:ext cx="7901472" cy="54115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0906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개요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59" y="71257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2104" y="654050"/>
            <a:ext cx="7138046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OKSafety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는 </a:t>
            </a: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SK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브로드밴드 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산업안전보건용품 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전문 쇼핑몰입니다</a:t>
            </a: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..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62814" y="658369"/>
            <a:ext cx="2283235" cy="994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en-US" sz="850" dirty="0">
                <a:latin typeface="맑은 고딕"/>
                <a:cs typeface="맑은 고딕"/>
                <a:hlinkClick r:id="rId3"/>
              </a:rPr>
              <a:t>https://www.oksafety.kr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>
                <a:latin typeface="맑은 고딕"/>
                <a:cs typeface="맑은 고딕"/>
              </a:rPr>
              <a:t>로 접근 로그인 또는 </a:t>
            </a:r>
            <a:r>
              <a:rPr lang="en-US" altLang="ko-KR" sz="850" dirty="0">
                <a:latin typeface="맑은 고딕"/>
                <a:cs typeface="맑은 고딕"/>
              </a:rPr>
              <a:t>OKSafety</a:t>
            </a:r>
            <a:r>
              <a:rPr lang="ko-KR" altLang="en-US" sz="850" dirty="0">
                <a:latin typeface="맑은 고딕"/>
                <a:cs typeface="맑은 고딕"/>
              </a:rPr>
              <a:t> 구매사 또는 </a:t>
            </a:r>
            <a:r>
              <a:rPr lang="ko-KR" altLang="en-US" sz="850" dirty="0" smtClean="0">
                <a:latin typeface="맑은 고딕"/>
                <a:cs typeface="맑은 고딕"/>
              </a:rPr>
              <a:t>공급사 회원가입을 </a:t>
            </a:r>
            <a:r>
              <a:rPr lang="ko-KR" altLang="en-US" sz="850" dirty="0">
                <a:latin typeface="맑은 고딕"/>
                <a:cs typeface="맑은 고딕"/>
              </a:rPr>
              <a:t>요청할 수 있습니다</a:t>
            </a:r>
            <a:r>
              <a:rPr lang="en-US" altLang="ko-KR" sz="850" dirty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62815" y="1791457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로그인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로그인 </a:t>
            </a:r>
            <a:r>
              <a:rPr lang="en-US" altLang="ko-KR" sz="850" spc="10" dirty="0">
                <a:latin typeface="맑은 고딕"/>
                <a:cs typeface="맑은 고딕"/>
              </a:rPr>
              <a:t>ID </a:t>
            </a:r>
            <a:r>
              <a:rPr lang="ko-KR" altLang="en-US" sz="850" spc="10" dirty="0">
                <a:latin typeface="맑은 고딕"/>
                <a:cs typeface="맑은 고딕"/>
              </a:rPr>
              <a:t>패스워드를 입력하여 로그인 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62816" y="2653557"/>
            <a:ext cx="2283235" cy="5824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3.	</a:t>
            </a:r>
            <a:r>
              <a:rPr lang="ko-KR" altLang="en-US" sz="950" b="1" spc="5" dirty="0">
                <a:latin typeface="맑은 고딕"/>
                <a:cs typeface="맑은 고딕"/>
              </a:rPr>
              <a:t>아이디 </a:t>
            </a:r>
            <a:r>
              <a:rPr lang="en-US" altLang="ko-KR" sz="950" b="1" spc="5" dirty="0">
                <a:latin typeface="맑은 고딕"/>
                <a:cs typeface="맑은 고딕"/>
              </a:rPr>
              <a:t>/ </a:t>
            </a:r>
            <a:r>
              <a:rPr lang="ko-KR" altLang="en-US" sz="950" b="1" spc="5" dirty="0">
                <a:latin typeface="맑은 고딕"/>
                <a:cs typeface="맑은 고딕"/>
              </a:rPr>
              <a:t>비밀번호 찾기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71450">
              <a:lnSpc>
                <a:spcPct val="156400"/>
              </a:lnSpc>
              <a:spcBef>
                <a:spcPts val="13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>
                <a:latin typeface="맑은 고딕"/>
                <a:cs typeface="맑은 고딕"/>
              </a:rPr>
              <a:t>등록되어 있는 휴대번호로 아이디를 찾거나 암호를 재 설정 할 수 있습니다</a:t>
            </a:r>
            <a:r>
              <a:rPr lang="en-US" altLang="ko-KR" sz="850" spc="-10" dirty="0">
                <a:latin typeface="맑은 고딕"/>
                <a:cs typeface="맑은 고딕"/>
              </a:rPr>
              <a:t>.</a:t>
            </a:r>
            <a:endParaRPr sz="850" dirty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60" y="1229649"/>
            <a:ext cx="7822168" cy="55042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object 16"/>
          <p:cNvSpPr txBox="1"/>
          <p:nvPr/>
        </p:nvSpPr>
        <p:spPr>
          <a:xfrm>
            <a:off x="8262817" y="3473450"/>
            <a:ext cx="2283235" cy="103643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도급사 회원가입</a:t>
            </a:r>
            <a:endParaRPr sz="95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화면의 구매파트너회원가입은 협력사를 위한 회원가입 입니다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 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OKSafety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에 등록 되어 있지 않은 도급사는 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OK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플라자에 문의해 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주십시오</a:t>
            </a:r>
            <a:endParaRPr lang="en-US" altLang="ko-KR" sz="850" spc="10" dirty="0" smtClean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663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15951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메인화면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7707" y="658914"/>
            <a:ext cx="227838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로그인 후 메인화면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13680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</a:t>
            </a:r>
            <a:r>
              <a:rPr lang="en-US" altLang="ko-KR" sz="850" spc="10" dirty="0">
                <a:latin typeface="맑은 고딕"/>
                <a:cs typeface="맑은 고딕"/>
              </a:rPr>
              <a:t>OKSafety </a:t>
            </a:r>
            <a:r>
              <a:rPr lang="ko-KR" altLang="en-US" sz="850" spc="10" dirty="0">
                <a:latin typeface="맑은 고딕"/>
                <a:cs typeface="맑은 고딕"/>
              </a:rPr>
              <a:t>메뉴 정보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>
                <a:latin typeface="맑은 고딕"/>
                <a:cs typeface="맑은 고딕"/>
              </a:rPr>
              <a:t>좌측 안전보곤 카테고리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>
                <a:latin typeface="맑은 고딕"/>
                <a:cs typeface="맑은 고딕"/>
              </a:rPr>
              <a:t>자재대금 결제정보와 세금계산서 및 카테고리별 대표 진열 상품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0515" y="1894172"/>
            <a:ext cx="2016760" cy="101053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통합검색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상품명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상품코드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규격 정보를 입력 조회 하면 상품조회 페이지로 이동합니다</a:t>
            </a:r>
            <a:r>
              <a:rPr lang="en-US" altLang="ko-KR" sz="850" spc="10" dirty="0">
                <a:latin typeface="맑은 고딕"/>
                <a:cs typeface="맑은 고딕"/>
              </a:rPr>
              <a:t>. (</a:t>
            </a:r>
            <a:r>
              <a:rPr lang="ko-KR" altLang="en-US" sz="850" spc="10" dirty="0">
                <a:latin typeface="맑은 고딕"/>
                <a:cs typeface="맑은 고딕"/>
              </a:rPr>
              <a:t>검색엔진 사용</a:t>
            </a:r>
            <a:r>
              <a:rPr lang="en-US" altLang="ko-KR" sz="850" spc="10" dirty="0">
                <a:latin typeface="맑은 고딕"/>
                <a:cs typeface="맑은 고딕"/>
              </a:rPr>
              <a:t>)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5E84DC-4DC4-0A25-F7F2-963D434CA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0"/>
          <a:stretch/>
        </p:blipFill>
        <p:spPr>
          <a:xfrm>
            <a:off x="885196" y="1022609"/>
            <a:ext cx="6611989" cy="59109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object 16">
            <a:extLst>
              <a:ext uri="{FF2B5EF4-FFF2-40B4-BE49-F238E27FC236}">
                <a16:creationId xmlns:a16="http://schemas.microsoft.com/office/drawing/2014/main" id="{665A5449-CE85-4897-881B-9A1367AFCB6E}"/>
              </a:ext>
            </a:extLst>
          </p:cNvPr>
          <p:cNvSpPr txBox="1"/>
          <p:nvPr/>
        </p:nvSpPr>
        <p:spPr>
          <a:xfrm>
            <a:off x="8340515" y="2863850"/>
            <a:ext cx="2016760" cy="81169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>
                <a:latin typeface="맑은 고딕"/>
                <a:cs typeface="맑은 고딕"/>
              </a:rPr>
              <a:t>.	</a:t>
            </a:r>
            <a:r>
              <a:rPr lang="ko-KR" altLang="en-US" sz="950" b="1" spc="5" dirty="0">
                <a:latin typeface="맑은 고딕"/>
                <a:cs typeface="맑은 고딕"/>
              </a:rPr>
              <a:t>퀵메뉴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장바구니</a:t>
            </a:r>
            <a:r>
              <a:rPr lang="en-US" altLang="ko-KR" sz="850" spc="10" dirty="0">
                <a:latin typeface="맑은 고딕"/>
                <a:cs typeface="맑은 고딕"/>
              </a:rPr>
              <a:t>, </a:t>
            </a:r>
            <a:r>
              <a:rPr lang="ko-KR" altLang="en-US" sz="850" spc="10" dirty="0">
                <a:latin typeface="맑은 고딕"/>
                <a:cs typeface="맑은 고딕"/>
              </a:rPr>
              <a:t>관심상품</a:t>
            </a:r>
            <a:r>
              <a:rPr lang="en-US" altLang="ko-KR" sz="850" spc="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등 자주 사용하는 메뉴를 빠르게 이동할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768350" y="92249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730750" y="113293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61216" y="181696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상품검색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검색엔진을 이용한 상품 통합 검색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 smtClean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 smtClean="0">
                <a:latin typeface="맑은 고딕"/>
                <a:cs typeface="맑은 고딕"/>
              </a:rPr>
              <a:t>:</a:t>
            </a:r>
            <a:r>
              <a:rPr sz="850" spc="-10" dirty="0" smtClean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안전보건 상품 검색</a:t>
            </a:r>
            <a:r>
              <a:rPr lang="en-US" altLang="ko-KR" sz="850" spc="-10" dirty="0" smtClean="0">
                <a:latin typeface="맑은 고딕"/>
                <a:cs typeface="맑은 고딕"/>
              </a:rPr>
              <a:t/>
            </a:r>
            <a:br>
              <a:rPr lang="en-US" altLang="ko-KR" sz="850" spc="-10" dirty="0" smtClean="0">
                <a:latin typeface="맑은 고딕"/>
                <a:cs typeface="맑은 고딕"/>
              </a:rPr>
            </a:br>
            <a:r>
              <a:rPr lang="en-US" altLang="ko-KR" sz="850" spc="-10" dirty="0" smtClean="0">
                <a:latin typeface="맑은 고딕"/>
                <a:cs typeface="맑은 고딕"/>
              </a:rPr>
              <a:t>-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결과내</a:t>
            </a:r>
            <a:r>
              <a:rPr lang="en-US" altLang="ko-KR" sz="850" spc="-10" dirty="0">
                <a:latin typeface="맑은 고딕"/>
                <a:cs typeface="맑은 고딕"/>
              </a:rPr>
              <a:t>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검색어 제외 검색 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34A5C2-99FB-8060-DF32-892B7443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5" y="1189350"/>
            <a:ext cx="7821295" cy="51777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object 16"/>
          <p:cNvSpPr txBox="1"/>
          <p:nvPr/>
        </p:nvSpPr>
        <p:spPr>
          <a:xfrm>
            <a:off x="8340515" y="1700917"/>
            <a:ext cx="2016760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장바구니 담기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단품</a:t>
            </a:r>
            <a:r>
              <a:rPr lang="en-US" altLang="ko-KR" sz="850" spc="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옵션 상품 장바구니 담기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상품상세 팝업으로 이동하여 담기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단품 상품 일괄 장바구니 담기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338126" y="2748614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공급사 표기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동일한 상품을 판매하는 공급사 표기</a:t>
            </a:r>
            <a:r>
              <a:rPr lang="en-US" altLang="ko-KR" sz="850" spc="10" dirty="0" smtClean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및 선택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19976" y="107725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222794" y="59880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797550" y="54546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406126" y="43116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장바구니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장바구니에 추가된 </a:t>
            </a:r>
            <a:r>
              <a:rPr lang="ko-KR" altLang="en-US" sz="950" dirty="0" smtClean="0">
                <a:latin typeface="맑은 고딕"/>
                <a:cs typeface="맑은 고딕"/>
              </a:rPr>
              <a:t>산업안전보건 </a:t>
            </a:r>
            <a:r>
              <a:rPr lang="ko-KR" altLang="en-US" sz="950" dirty="0">
                <a:latin typeface="맑은 고딕"/>
                <a:cs typeface="맑은 고딕"/>
              </a:rPr>
              <a:t>상품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산업안전보건관리 입력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장바구니 상품 확인 및 주문 신청 처리할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340514" y="1615485"/>
            <a:ext cx="2181435" cy="22294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안전보건관리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관리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안전보건 공사 등록 필수 선택</a:t>
            </a:r>
            <a:r>
              <a:rPr lang="en-US" altLang="ko-KR" sz="850" spc="10" dirty="0" smtClean="0">
                <a:latin typeface="맑은 고딕"/>
                <a:cs typeface="맑은 고딕"/>
              </a:rPr>
              <a:t/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 정보를 통해 주문에 대해 인수 후 도급사가 산업안전보건관리비를 승인 처리 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사업년월은 산업안전보건관리 처리 년월 입니다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관리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통해 등록된 산업안전관리 공사는 장바구니의 산업안전관리 콤보박스에서 선택할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291911" y="4008122"/>
            <a:ext cx="2230037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전체 주문과 선택 주문을 할 수 있으며 감독관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(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승인자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)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이 있으면 승인을 통해 발주됩니다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2" y="1107951"/>
            <a:ext cx="7879131" cy="5235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0" y="4364801"/>
            <a:ext cx="3523071" cy="276625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꺾인 연결선 14"/>
          <p:cNvCxnSpPr>
            <a:endCxn id="7" idx="0"/>
          </p:cNvCxnSpPr>
          <p:nvPr/>
        </p:nvCxnSpPr>
        <p:spPr bwMode="auto">
          <a:xfrm rot="10800000" flipV="1">
            <a:off x="3444287" y="3016247"/>
            <a:ext cx="1566855" cy="134855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타원 19"/>
          <p:cNvSpPr/>
          <p:nvPr/>
        </p:nvSpPr>
        <p:spPr bwMode="auto">
          <a:xfrm>
            <a:off x="177766" y="97732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5163633" y="2806777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6139943" y="4364801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11282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주문진척도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주문내역을 상태별로 볼 수 있습니다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5938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주문내역을 상태 별로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5" y="984716"/>
            <a:ext cx="7771714" cy="605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object 16"/>
          <p:cNvSpPr txBox="1"/>
          <p:nvPr/>
        </p:nvSpPr>
        <p:spPr>
          <a:xfrm>
            <a:off x="8340515" y="1416050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배송추적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배송추적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실시간으로 배송정보를 볼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322495" y="2192974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주문상세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주문번호를 클릭하면 주문상세정보를 확인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77766" y="87960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846062" y="428421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366" y="417948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23548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주문인수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공급사에서 납품한 주문상품을 인수처리 합니다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공급사에서 납품한 주문 상품을 인수 처리합니다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301977" y="1615485"/>
            <a:ext cx="2216086" cy="20306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인수사진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인수사진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산업안전보건상품의 인수 품목을 저장합니다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10" dirty="0" smtClean="0">
                <a:latin typeface="맑은 고딕"/>
                <a:cs typeface="맑은 고딕"/>
              </a:rPr>
              <a:t>(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산업안전보건관리비 등록을 위해서는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인수한 품목의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사진을 올려야 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산업안전보건관리비 상세에서도 주문 품목의 사진은 업로드 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.)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없로드 사진은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10MB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이하여야 하고 확장자가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jpg, jpeg, gif, png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파일만 가능합니다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259821" y="3749085"/>
            <a:ext cx="2216086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인수 확인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인수 처리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시 안전보건관리비에 등록됩니다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0" y="958850"/>
            <a:ext cx="7889643" cy="500347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0" y="4231269"/>
            <a:ext cx="2682930" cy="301090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꺾인 연결선 14"/>
          <p:cNvCxnSpPr>
            <a:endCxn id="7" idx="0"/>
          </p:cNvCxnSpPr>
          <p:nvPr/>
        </p:nvCxnSpPr>
        <p:spPr bwMode="auto">
          <a:xfrm rot="10800000" flipV="1">
            <a:off x="4929216" y="3778249"/>
            <a:ext cx="1477935" cy="45302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177766" y="87960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918302" y="367545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020664" y="302623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6575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실적조회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자신의 도급사로 주문한 협력사들의 실적을 조회할 수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290578" y="926294"/>
            <a:ext cx="2283235" cy="163294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 시 산업안전보건 공사 선택을 자신의 도급사로 선택한 모든 주문의 실적을 조회합니다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-1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주문번호를 누르면 주문 상세를 조회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상품명을 클릭하면 상품 상세를 조회할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0" y="1184185"/>
            <a:ext cx="7954700" cy="54352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타원 13"/>
          <p:cNvSpPr/>
          <p:nvPr/>
        </p:nvSpPr>
        <p:spPr bwMode="auto">
          <a:xfrm>
            <a:off x="186182" y="104419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402315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307706" y="658914"/>
            <a:ext cx="7166244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자신의 도급사로 주문한 협력사들의 산업안전보건관리비 현황을 조회합니다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256418" y="890842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협력사의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산업안전보건관리비 등록 상태 및 현황을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8256418" y="1720850"/>
            <a:ext cx="2283235" cy="183178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산업안전보건관리비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산업안전보건관리비 공사는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협력사가 주문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시 선택한  산업안전보건관리의 공사명 입니다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도급사는 협력사가 결재 요청한 산업안전보건관리비를 승인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/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반려 처리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 </a:t>
            </a:r>
            <a:endParaRPr lang="en-US" altLang="ko-KR" sz="850" spc="-1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공사명을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클릭하면 산업안전보건관리비를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승인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반려 처리를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할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상세 설명은 다음페이지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6" y="1190099"/>
            <a:ext cx="7919215" cy="54233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2" name="타원 21"/>
          <p:cNvSpPr/>
          <p:nvPr/>
        </p:nvSpPr>
        <p:spPr bwMode="auto">
          <a:xfrm>
            <a:off x="137007" y="102455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835150" y="379705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541283327"/>
      </p:ext>
    </p:extLst>
  </p:cSld>
  <p:clrMapOvr>
    <a:masterClrMapping/>
  </p:clrMapOvr>
</p:sld>
</file>

<file path=ppt/theme/theme1.xml><?xml version="1.0" encoding="utf-8"?>
<a:theme xmlns:a="http://schemas.openxmlformats.org/drawingml/2006/main" name="2013선로유지보수 수행계획서초안자료_0218_VER1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</TotalTime>
  <Words>260</Words>
  <Application>Microsoft Office PowerPoint</Application>
  <PresentationFormat>사용자 지정</PresentationFormat>
  <Paragraphs>117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Arials</vt:lpstr>
      <vt:lpstr>HY태고딕</vt:lpstr>
      <vt:lpstr>Moebius</vt:lpstr>
      <vt:lpstr>Optima</vt:lpstr>
      <vt:lpstr>굴림</vt:lpstr>
      <vt:lpstr>맑은 고딕</vt:lpstr>
      <vt:lpstr>뫼비우스 Regular</vt:lpstr>
      <vt:lpstr>Arial</vt:lpstr>
      <vt:lpstr>Verdana</vt:lpstr>
      <vt:lpstr>Wingdings</vt:lpstr>
      <vt:lpstr>2013선로유지보수 수행계획서초안자료_0218_VER1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SKC인프라서비스_협력사_사용자매뉴얼_V0.3.pptx</dc:title>
  <dc:creator>WKHONG</dc:creator>
  <cp:lastModifiedBy>아빠</cp:lastModifiedBy>
  <cp:revision>179</cp:revision>
  <dcterms:created xsi:type="dcterms:W3CDTF">2022-11-15T01:57:23Z</dcterms:created>
  <dcterms:modified xsi:type="dcterms:W3CDTF">2023-02-16T15:39:19Z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2017-10-23T00:00:00Z</vt:lpwstr>
  </property>
  <property fmtid="{D5CDD505-2E9C-101B-9397-08002B2CF9AE}" pid="3" name="Creator">
    <vt:lpwstr>Hancom PDF 1.3.0.404</vt:lpwstr>
  </property>
  <property fmtid="{D5CDD505-2E9C-101B-9397-08002B2CF9AE}" pid="4" name="Fasoo_Trace_ID">
    <vt:lpwstr>eyJub2RlMSI6eyJkc2QiOiIwMTAwMDAwMDAwMDAyODE3IiwibG9nVGltZSI6IjIwMjMtMDEtMTZUMDQ6MTY6MjJaIiwicElEIjoxLCJ0cmFjZUlkIjoiOTBDQzM2OTE1MTBGNEFGRUE2MkQxMkMzNENFRERFRDIiLCJ1c2VyQ29kZSI6IkoyMTAwMyJ9LCJub2RlMiI6eyJkc2QiOiIwMTAwMDAwMDAwMDAyODE3IiwibG9nVGltZSI6IjIwMjM</vt:lpwstr>
  </property>
  <property fmtid="{D5CDD505-2E9C-101B-9397-08002B2CF9AE}" pid="5" name="LastSaved">
    <vt:lpwstr>2022-11-15T00:00:00Z</vt:lpwstr>
  </property>
</Properties>
</file>