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4"/>
  </p:notesMasterIdLst>
  <p:sldIdLst>
    <p:sldId id="354" r:id="rId2"/>
    <p:sldId id="349" r:id="rId3"/>
    <p:sldId id="361" r:id="rId4"/>
    <p:sldId id="313" r:id="rId5"/>
    <p:sldId id="314" r:id="rId6"/>
    <p:sldId id="355" r:id="rId7"/>
    <p:sldId id="356" r:id="rId8"/>
    <p:sldId id="357" r:id="rId9"/>
    <p:sldId id="358" r:id="rId10"/>
    <p:sldId id="359" r:id="rId11"/>
    <p:sldId id="362" r:id="rId12"/>
    <p:sldId id="360" r:id="rId13"/>
  </p:sldIdLst>
  <p:sldSz cx="10680700" cy="7556500"/>
  <p:notesSz cx="106807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>
      <p:cViewPr varScale="1">
        <p:scale>
          <a:sx n="92" d="100"/>
          <a:sy n="92" d="100"/>
        </p:scale>
        <p:origin x="63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2208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2756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49963" y="0"/>
            <a:ext cx="462756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04917-B7A0-42F0-A248-9B1E94D6A498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36950" y="944563"/>
            <a:ext cx="36068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8388" y="3636963"/>
            <a:ext cx="854392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2756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49963" y="7177088"/>
            <a:ext cx="462756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489FE-76B6-44B6-AB04-1D1B089C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2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624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1202" r="2580"/>
          <a:stretch>
            <a:fillRect/>
          </a:stretch>
        </p:blipFill>
        <p:spPr bwMode="auto">
          <a:xfrm>
            <a:off x="0" y="1715354"/>
            <a:ext cx="10680700" cy="190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2700985" y="881592"/>
            <a:ext cx="7942059" cy="131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ko-KR" altLang="en-US" sz="4313" b="1">
              <a:solidFill>
                <a:srgbClr val="000000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22249" y="2072394"/>
            <a:ext cx="8058451" cy="1310144"/>
          </a:xfrm>
          <a:prstGeom prst="rect">
            <a:avLst/>
          </a:prstGeom>
        </p:spPr>
        <p:txBody>
          <a:bodyPr/>
          <a:lstStyle>
            <a:lvl1pPr>
              <a:defRPr sz="4313" smtClean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7312508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1053" y="2347414"/>
            <a:ext cx="9078595" cy="16197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2105" y="4282016"/>
            <a:ext cx="7476490" cy="19311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2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8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71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50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4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4035" y="7003758"/>
            <a:ext cx="2492163" cy="402314"/>
          </a:xfrm>
          <a:prstGeom prst="rect">
            <a:avLst/>
          </a:prstGeom>
        </p:spPr>
        <p:txBody>
          <a:bodyPr/>
          <a:lstStyle/>
          <a:p>
            <a:fld id="{D6A27A34-7AFF-462A-9D83-AB196E984D3C}" type="datetime1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49239" y="7003758"/>
            <a:ext cx="3382222" cy="40231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54502" y="7003758"/>
            <a:ext cx="2492163" cy="402314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91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1053" y="2347414"/>
            <a:ext cx="9078595" cy="16197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2105" y="4282016"/>
            <a:ext cx="7476490" cy="19311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2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8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71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50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4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4035" y="7003758"/>
            <a:ext cx="2492163" cy="402314"/>
          </a:xfrm>
          <a:prstGeom prst="rect">
            <a:avLst/>
          </a:prstGeom>
        </p:spPr>
        <p:txBody>
          <a:bodyPr/>
          <a:lstStyle/>
          <a:p>
            <a:fld id="{D6A27A34-7AFF-462A-9D83-AB196E984D3C}" type="datetime1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49239" y="7003758"/>
            <a:ext cx="3382222" cy="40231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54502" y="7003758"/>
            <a:ext cx="2492163" cy="402314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2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D4D4D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  <p:extLst>
      <p:ext uri="{BB962C8B-B14F-4D97-AF65-F5344CB8AC3E}">
        <p14:creationId xmlns:p14="http://schemas.microsoft.com/office/powerpoint/2010/main" val="278246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  <p:extLst>
      <p:ext uri="{BB962C8B-B14F-4D97-AF65-F5344CB8AC3E}">
        <p14:creationId xmlns:p14="http://schemas.microsoft.com/office/powerpoint/2010/main" val="78442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881" y="269376"/>
            <a:ext cx="6903088" cy="38132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882" y="1042517"/>
            <a:ext cx="9612630" cy="752152"/>
          </a:xfrm>
          <a:prstGeom prst="rect">
            <a:avLst/>
          </a:prstGeom>
        </p:spPr>
        <p:txBody>
          <a:bodyPr/>
          <a:lstStyle>
            <a:lvl1pPr marL="246477" marR="0" indent="-246477" algn="l" defTabSz="985906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6533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881" y="269376"/>
            <a:ext cx="6903088" cy="38132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882" y="1042517"/>
            <a:ext cx="9612630" cy="75215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879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881" y="269376"/>
            <a:ext cx="6903088" cy="38132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1126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51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3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881" y="269376"/>
            <a:ext cx="6903088" cy="38132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40882" y="1042517"/>
            <a:ext cx="9612630" cy="7521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8662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188535" y="7154183"/>
            <a:ext cx="2492165" cy="402318"/>
          </a:xfrm>
          <a:prstGeom prst="rect">
            <a:avLst/>
          </a:prstGeom>
        </p:spPr>
        <p:txBody>
          <a:bodyPr/>
          <a:lstStyle>
            <a:lvl1pPr algn="r">
              <a:defRPr sz="1186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F517A0-B5BF-4A29-8E0A-1564AA4D6F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912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117901" y="7227780"/>
            <a:ext cx="526106" cy="2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4" b="0" i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fld id="{93427F89-5D8B-4058-A4DD-8B528BBAFF90}" type="slidenum">
              <a:rPr lang="ko-KR" altLang="en-US" sz="1294" b="0" i="0" baseline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r>
              <a:rPr lang="en-US" altLang="ko-KR" sz="1294" b="0" i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ko-KR" altLang="en-US" sz="1294" b="0" i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 descr="인프라서비스 영문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144680" y="326866"/>
            <a:ext cx="1530286" cy="425150"/>
          </a:xfrm>
          <a:prstGeom prst="rect">
            <a:avLst/>
          </a:prstGeom>
        </p:spPr>
      </p:pic>
      <p:sp>
        <p:nvSpPr>
          <p:cNvPr id="4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188535" y="7154183"/>
            <a:ext cx="2492165" cy="402318"/>
          </a:xfrm>
          <a:prstGeom prst="rect">
            <a:avLst/>
          </a:prstGeom>
        </p:spPr>
        <p:txBody>
          <a:bodyPr/>
          <a:lstStyle>
            <a:lvl1pPr algn="r">
              <a:defRPr sz="1186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F517A0-B5BF-4A29-8E0A-1564AA4D6F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94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188535" y="7154183"/>
            <a:ext cx="2492165" cy="402318"/>
          </a:xfrm>
          <a:prstGeom prst="rect">
            <a:avLst/>
          </a:prstGeom>
        </p:spPr>
        <p:txBody>
          <a:bodyPr/>
          <a:lstStyle>
            <a:lvl1pPr algn="r">
              <a:defRPr sz="1186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F517A0-B5BF-4A29-8E0A-1564AA4D6F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032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 preferRelativeResize="0">
            <a:picLocks noChangeArrowheads="1"/>
          </p:cNvPicPr>
          <p:nvPr/>
        </p:nvPicPr>
        <p:blipFill rotWithShape="1">
          <a:blip r:embed="rId15" cstate="print"/>
          <a:srcRect l="7055" t="22486" r="6096" b="-1"/>
          <a:stretch/>
        </p:blipFill>
        <p:spPr bwMode="auto">
          <a:xfrm>
            <a:off x="-310" y="445884"/>
            <a:ext cx="10674231" cy="7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188014" y="7189170"/>
            <a:ext cx="308097" cy="314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8301" tIns="58301" rIns="58301" bIns="58301" anchor="ctr"/>
          <a:lstStyle/>
          <a:p>
            <a:pPr algn="ctr" defTabSz="987618" eaLnBrk="0" latinLnBrk="0" hangingPunct="0">
              <a:defRPr/>
            </a:pPr>
            <a:endParaRPr kumimoji="0" lang="en-GB" altLang="ko-KR" sz="1294" b="1">
              <a:solidFill>
                <a:srgbClr val="3333CC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cxnSp>
        <p:nvCxnSpPr>
          <p:cNvPr id="4" name="직선 연결선 3"/>
          <p:cNvCxnSpPr/>
          <p:nvPr userDrawn="1"/>
        </p:nvCxnSpPr>
        <p:spPr bwMode="auto">
          <a:xfrm>
            <a:off x="0" y="7150292"/>
            <a:ext cx="10674231" cy="1"/>
          </a:xfrm>
          <a:prstGeom prst="line">
            <a:avLst/>
          </a:prstGeom>
          <a:solidFill>
            <a:schemeClr val="bg1"/>
          </a:solidFill>
          <a:ln w="27940" cap="flat" cmpd="sng" algn="ctr">
            <a:gradFill flip="none" rotWithShape="1">
              <a:gsLst>
                <a:gs pos="12000">
                  <a:srgbClr val="FF0000">
                    <a:alpha val="70000"/>
                  </a:srgbClr>
                </a:gs>
                <a:gs pos="36000">
                  <a:srgbClr val="FF0000">
                    <a:alpha val="65000"/>
                  </a:srgbClr>
                </a:gs>
                <a:gs pos="67000">
                  <a:srgbClr val="FF0000">
                    <a:alpha val="60000"/>
                  </a:srgbClr>
                </a:gs>
                <a:gs pos="88000">
                  <a:srgbClr val="FF0000">
                    <a:alpha val="55000"/>
                  </a:srgbClr>
                </a:gs>
              </a:gsLst>
              <a:lin ang="180000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694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688" r:id="rId11"/>
    <p:sldLayoutId id="2147483689" r:id="rId12"/>
    <p:sldLayoutId id="2147483690" r:id="rId13"/>
  </p:sldLayoutIdLst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</a:defRPr>
      </a:lvl5pPr>
      <a:lvl6pPr marL="492953"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85906"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478859"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971812"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93416" indent="-193416" algn="l" rtl="0" eaLnBrk="1" fontAlgn="base" latinLnBrk="1" hangingPunct="1">
        <a:spcBef>
          <a:spcPct val="20000"/>
        </a:spcBef>
        <a:spcAft>
          <a:spcPct val="0"/>
        </a:spcAft>
        <a:buSzPct val="70000"/>
        <a:buFont typeface="Wingdings" pitchFamily="2" charset="2"/>
        <a:defRPr kumimoji="1" sz="1509" b="1">
          <a:solidFill>
            <a:schemeClr val="tx1"/>
          </a:solidFill>
          <a:latin typeface="뫼비우스 Regular" pitchFamily="2" charset="-127"/>
          <a:ea typeface="뫼비우스 Regular" pitchFamily="2" charset="-127"/>
          <a:cs typeface="+mn-cs"/>
        </a:defRPr>
      </a:lvl1pPr>
      <a:lvl2pPr marL="477549" indent="-90718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294">
          <a:solidFill>
            <a:schemeClr val="tx1"/>
          </a:solidFill>
          <a:latin typeface="+mn-lt"/>
          <a:ea typeface="+mn-ea"/>
        </a:defRPr>
      </a:lvl2pPr>
      <a:lvl3pPr marL="874650" indent="-102699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294">
          <a:solidFill>
            <a:schemeClr val="tx1"/>
          </a:solidFill>
          <a:latin typeface="+mn-lt"/>
          <a:ea typeface="+mn-ea"/>
        </a:defRPr>
      </a:lvl3pPr>
      <a:lvl4pPr marL="1352198" indent="-193416" algn="l" rtl="0" eaLnBrk="1" fontAlgn="base" latinLnBrk="1" hangingPunct="1">
        <a:spcBef>
          <a:spcPct val="20000"/>
        </a:spcBef>
        <a:spcAft>
          <a:spcPct val="0"/>
        </a:spcAft>
        <a:buFont typeface="Optima" pitchFamily="2" charset="2"/>
        <a:buChar char=""/>
        <a:defRPr kumimoji="1" sz="1294">
          <a:solidFill>
            <a:schemeClr val="tx1"/>
          </a:solidFill>
          <a:latin typeface="+mn-lt"/>
          <a:ea typeface="+mn-ea"/>
        </a:defRPr>
      </a:lvl4pPr>
      <a:lvl5pPr marL="2218289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5pPr>
      <a:lvl6pPr marL="2711242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6pPr>
      <a:lvl7pPr marL="3204195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7pPr>
      <a:lvl8pPr marL="3697148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8pPr>
      <a:lvl9pPr marL="4190101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92953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2pPr>
      <a:lvl3pPr marL="985906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3pPr>
      <a:lvl4pPr marL="1478859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4pPr>
      <a:lvl5pPr marL="1971812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5pPr>
      <a:lvl6pPr marL="2464765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957718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450671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943624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safety.kr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001856" y="1720850"/>
            <a:ext cx="8385055" cy="964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8591" tIns="49296" rIns="98591" bIns="49296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4313" b="1" dirty="0">
                <a:latin typeface="+mn-ea"/>
              </a:rPr>
              <a:t>OKSafety </a:t>
            </a:r>
            <a:r>
              <a:rPr lang="ko-KR" altLang="en-US" sz="4313" b="1" dirty="0" smtClean="0">
                <a:latin typeface="+mn-ea"/>
              </a:rPr>
              <a:t>협력사</a:t>
            </a:r>
            <a:endParaRPr lang="ko-KR" altLang="en-US" sz="4313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781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산업안전보건관리비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3" name="object 11"/>
          <p:cNvSpPr txBox="1"/>
          <p:nvPr/>
        </p:nvSpPr>
        <p:spPr>
          <a:xfrm>
            <a:off x="307706" y="658914"/>
            <a:ext cx="3965843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 smtClean="0">
                <a:latin typeface="맑은 고딕"/>
                <a:cs typeface="맑은 고딕"/>
              </a:rPr>
              <a:t>산업안전보건관리비 등록 현황을 보여줍니다</a:t>
            </a:r>
            <a:r>
              <a:rPr lang="en-US" altLang="ko-KR" sz="950" dirty="0" smtClean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8256418" y="890842"/>
            <a:ext cx="2283235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1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협력사 조직의 산업안전보건관리비 등록 상태 및 현황을 볼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8256418" y="1608679"/>
            <a:ext cx="2283235" cy="1632948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2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산업안전보건관리비 상세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산업안전보건관리비 공사는 주문 시 선택한  산업안전보건관리의 공사명 입니다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공사는 주문자가 인수처리 할 때 자동으로 생성되어 보여줍니다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공사명을 클릭하면 산업안전보건관리비를 등록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,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수정 및 승인요청을 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상세 설명은 다음페이지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8" name="object 14"/>
          <p:cNvSpPr txBox="1"/>
          <p:nvPr/>
        </p:nvSpPr>
        <p:spPr>
          <a:xfrm>
            <a:off x="8365985" y="658369"/>
            <a:ext cx="2061210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 smtClean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8" y="1108202"/>
            <a:ext cx="7907386" cy="541747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타원 18"/>
          <p:cNvSpPr/>
          <p:nvPr/>
        </p:nvSpPr>
        <p:spPr bwMode="auto">
          <a:xfrm>
            <a:off x="177766" y="980313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569725" y="4464050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54128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산업안전보건관리비 상세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3" name="object 11"/>
          <p:cNvSpPr txBox="1"/>
          <p:nvPr/>
        </p:nvSpPr>
        <p:spPr>
          <a:xfrm>
            <a:off x="307706" y="658914"/>
            <a:ext cx="7318644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 smtClean="0">
                <a:latin typeface="맑은 고딕"/>
                <a:cs typeface="맑은 고딕"/>
              </a:rPr>
              <a:t>산업안전보건관리비 상세 내용을 확인하고 상태에 따라 처리할 수 있는 기능이 있습니다</a:t>
            </a:r>
            <a:r>
              <a:rPr lang="en-US" altLang="ko-KR" sz="950" dirty="0" smtClean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8256418" y="890842"/>
            <a:ext cx="2283235" cy="336983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1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임시저장</a:t>
            </a:r>
            <a:r>
              <a:rPr lang="en-US" altLang="ko-KR" sz="950" b="1" spc="5" dirty="0" smtClean="0">
                <a:latin typeface="맑은 고딕"/>
                <a:cs typeface="맑은 고딕"/>
              </a:rPr>
              <a:t>, 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반려 상태의 산업안전보건비 상세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선택된 산업안전보건관리비 공사명으로 인수처리 시  자동으로 등록됩니다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수동으로 사용물품을 등록하실 수도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세금계산서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/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거래명세서와 개인보호구 지급대장은 이미지가</a:t>
            </a:r>
            <a:r>
              <a:rPr lang="en-US" altLang="ko-KR" sz="850" spc="10" dirty="0" smtClean="0">
                <a:latin typeface="맑은 고딕"/>
                <a:cs typeface="맑은 고딕"/>
              </a:rPr>
              <a:t>10MB </a:t>
            </a:r>
            <a:r>
              <a:rPr lang="ko-KR" altLang="en-US" sz="850" spc="10" dirty="0">
                <a:latin typeface="맑은 고딕"/>
                <a:cs typeface="맑은 고딕"/>
              </a:rPr>
              <a:t>이하여야 하고 확장자가 </a:t>
            </a:r>
            <a:r>
              <a:rPr lang="en-US" altLang="ko-KR" sz="850" spc="10" dirty="0">
                <a:latin typeface="맑은 고딕"/>
                <a:cs typeface="맑은 고딕"/>
              </a:rPr>
              <a:t>jpg, jpeg, gif, png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파일만 업로드 가능합니다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10" dirty="0" smtClean="0">
                <a:latin typeface="맑은 고딕"/>
                <a:cs typeface="맑은 고딕"/>
              </a:rPr>
              <a:t>해당 상태는 임시저장과 승인요청 처리가 가능합니다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10" dirty="0" smtClean="0">
                <a:latin typeface="맑은 고딕"/>
                <a:cs typeface="맑은 고딕"/>
              </a:rPr>
              <a:t>승인요청 시 세금계산서</a:t>
            </a:r>
            <a:r>
              <a:rPr lang="en-US" altLang="ko-KR" sz="850" spc="10" dirty="0" smtClean="0">
                <a:latin typeface="맑은 고딕"/>
                <a:cs typeface="맑은 고딕"/>
              </a:rPr>
              <a:t>/</a:t>
            </a:r>
            <a:r>
              <a:rPr lang="ko-KR" altLang="en-US" sz="850" spc="10" dirty="0" smtClean="0">
                <a:latin typeface="맑은 고딕"/>
                <a:cs typeface="맑은 고딕"/>
              </a:rPr>
              <a:t>거래명세서는 한 개 이상 필수로 등록되어 있어야 하고 사용품목의 비목과 이미지는 모두 등록되어 있어야 승인요청을 하실 수 있습니다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또한 주문이 모두 인수처리 되어있어야 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</p:txBody>
      </p:sp>
      <p:sp>
        <p:nvSpPr>
          <p:cNvPr id="15" name="object 16"/>
          <p:cNvSpPr txBox="1"/>
          <p:nvPr/>
        </p:nvSpPr>
        <p:spPr>
          <a:xfrm>
            <a:off x="8262817" y="4365401"/>
            <a:ext cx="2283235" cy="123527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2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승인 상태의 산업안전보건비 상세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승인 상태의 산업안전보건비는 수정할 수 없습니다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en-US" altLang="ko-KR" sz="850" spc="-10" dirty="0" smtClean="0">
                <a:latin typeface="맑은 고딕"/>
                <a:cs typeface="맑은 고딕"/>
              </a:rPr>
              <a:t>[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인쇄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]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 버튼 클릭 시 해당 공사의 산업안전보건관리비 전체 사용내역을 출력할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8" name="object 14"/>
          <p:cNvSpPr txBox="1"/>
          <p:nvPr/>
        </p:nvSpPr>
        <p:spPr>
          <a:xfrm>
            <a:off x="8365985" y="658369"/>
            <a:ext cx="2061210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 smtClean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6182" y="1210224"/>
            <a:ext cx="4312045" cy="5132823"/>
            <a:chOff x="166191" y="1210224"/>
            <a:chExt cx="4743250" cy="513282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020" y="1210224"/>
              <a:ext cx="4719592" cy="469002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191" y="5858077"/>
              <a:ext cx="4743250" cy="484970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 bwMode="auto">
          <a:xfrm>
            <a:off x="186182" y="1111250"/>
            <a:ext cx="4301292" cy="5334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807" y="1282887"/>
            <a:ext cx="3657600" cy="4552763"/>
          </a:xfrm>
          <a:prstGeom prst="rect">
            <a:avLst/>
          </a:prstGeom>
          <a:ln>
            <a:noFill/>
          </a:ln>
        </p:spPr>
      </p:pic>
      <p:sp>
        <p:nvSpPr>
          <p:cNvPr id="21" name="직사각형 20"/>
          <p:cNvSpPr/>
          <p:nvPr/>
        </p:nvSpPr>
        <p:spPr bwMode="auto">
          <a:xfrm>
            <a:off x="4543708" y="1111250"/>
            <a:ext cx="3590329" cy="5334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050597" y="6475368"/>
            <a:ext cx="27502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임시저장</a:t>
            </a:r>
            <a:r>
              <a:rPr kumimoji="1" lang="en-US" altLang="ko-KR" sz="1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</a:t>
            </a:r>
            <a:r>
              <a:rPr kumimoji="1" lang="ko-KR" altLang="en-US" sz="1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반려 상태의 산업안전보건비 상세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400400" y="6478800"/>
            <a:ext cx="23021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승인 상태의 산업안전보건비 상세</a:t>
            </a:r>
          </a:p>
        </p:txBody>
      </p:sp>
      <p:sp>
        <p:nvSpPr>
          <p:cNvPr id="24" name="타원 23"/>
          <p:cNvSpPr/>
          <p:nvPr/>
        </p:nvSpPr>
        <p:spPr bwMode="auto">
          <a:xfrm>
            <a:off x="177766" y="980313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4574027" y="991452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208931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3881108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산업안전보건관리비 월별 사용내역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6" y="658914"/>
            <a:ext cx="4880244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 smtClean="0">
                <a:latin typeface="맑은 고딕"/>
                <a:cs typeface="맑은 고딕"/>
              </a:rPr>
              <a:t>승인된 산업안전보건관리비 월별 사용내역을 도급사 별로 취합하여 보여줍니다</a:t>
            </a:r>
            <a:r>
              <a:rPr lang="en-US" altLang="ko-KR" sz="950" dirty="0" smtClean="0">
                <a:latin typeface="맑은 고딕"/>
                <a:cs typeface="맑은 고딕"/>
              </a:rPr>
              <a:t>..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 smtClean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4" y="1264028"/>
            <a:ext cx="7901472" cy="527553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object 16"/>
          <p:cNvSpPr txBox="1"/>
          <p:nvPr/>
        </p:nvSpPr>
        <p:spPr>
          <a:xfrm>
            <a:off x="8256418" y="890842"/>
            <a:ext cx="2283235" cy="83760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1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검색년도에 따른 도급사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/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사업구분 월별로 승인된 산업안전보건관리비 사용내역을 취합하여 보여줍니다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0906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643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개요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159" y="712578"/>
            <a:ext cx="84420" cy="8900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12104" y="654050"/>
            <a:ext cx="7138046" cy="1692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ko-KR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OKSafety</a:t>
            </a:r>
            <a:r>
              <a:rPr lang="ko-KR" altLang="en-US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는 </a:t>
            </a:r>
            <a:r>
              <a:rPr lang="en-US" altLang="ko-KR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SK</a:t>
            </a:r>
            <a:r>
              <a:rPr lang="ko-KR" altLang="en-US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브로드밴드 </a:t>
            </a:r>
            <a:r>
              <a:rPr lang="ko-KR" altLang="en-US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산업안전보건용품 </a:t>
            </a:r>
            <a:r>
              <a:rPr lang="ko-KR" altLang="en-US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전문 쇼핑몰입니다</a:t>
            </a:r>
            <a:r>
              <a:rPr lang="en-US" altLang="ko-KR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..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5985" y="658369"/>
            <a:ext cx="2061210" cy="9940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lang="en-US" sz="850" dirty="0">
                <a:latin typeface="맑은 고딕"/>
                <a:cs typeface="맑은 고딕"/>
              </a:rPr>
              <a:t> </a:t>
            </a:r>
            <a:r>
              <a:rPr lang="en-US" sz="850" dirty="0">
                <a:latin typeface="맑은 고딕"/>
                <a:cs typeface="맑은 고딕"/>
                <a:hlinkClick r:id="rId3"/>
              </a:rPr>
              <a:t>https://www.oksafety.kr</a:t>
            </a:r>
            <a:r>
              <a:rPr lang="en-US" sz="850" dirty="0">
                <a:latin typeface="맑은 고딕"/>
                <a:cs typeface="맑은 고딕"/>
              </a:rPr>
              <a:t> </a:t>
            </a:r>
            <a:r>
              <a:rPr lang="ko-KR" altLang="en-US" sz="850" dirty="0">
                <a:latin typeface="맑은 고딕"/>
                <a:cs typeface="맑은 고딕"/>
              </a:rPr>
              <a:t>로 접근 로그인 또는 </a:t>
            </a:r>
            <a:r>
              <a:rPr lang="en-US" altLang="ko-KR" sz="850" dirty="0">
                <a:latin typeface="맑은 고딕"/>
                <a:cs typeface="맑은 고딕"/>
              </a:rPr>
              <a:t>OKSafety</a:t>
            </a:r>
            <a:r>
              <a:rPr lang="ko-KR" altLang="en-US" sz="850" dirty="0">
                <a:latin typeface="맑은 고딕"/>
                <a:cs typeface="맑은 고딕"/>
              </a:rPr>
              <a:t> 구매사 또는 </a:t>
            </a:r>
            <a:r>
              <a:rPr lang="ko-KR" altLang="en-US" sz="850" dirty="0" smtClean="0">
                <a:latin typeface="맑은 고딕"/>
                <a:cs typeface="맑은 고딕"/>
              </a:rPr>
              <a:t>공급사 회원가입을 </a:t>
            </a:r>
            <a:r>
              <a:rPr lang="ko-KR" altLang="en-US" sz="850" dirty="0">
                <a:latin typeface="맑은 고딕"/>
                <a:cs typeface="맑은 고딕"/>
              </a:rPr>
              <a:t>요청할 수 있습니다</a:t>
            </a:r>
            <a:r>
              <a:rPr lang="en-US" altLang="ko-KR" sz="850" dirty="0">
                <a:latin typeface="맑은 고딕"/>
                <a:cs typeface="맑은 고딕"/>
              </a:rPr>
              <a:t>.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35512" y="1791457"/>
            <a:ext cx="2016760" cy="61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>
                <a:latin typeface="맑은 고딕"/>
                <a:cs typeface="맑은 고딕"/>
              </a:rPr>
              <a:t>로그인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로그인 </a:t>
            </a:r>
            <a:r>
              <a:rPr lang="en-US" altLang="ko-KR" sz="850" spc="10" dirty="0">
                <a:latin typeface="맑은 고딕"/>
                <a:cs typeface="맑은 고딕"/>
              </a:rPr>
              <a:t>ID </a:t>
            </a:r>
            <a:r>
              <a:rPr lang="ko-KR" altLang="en-US" sz="850" spc="10" dirty="0">
                <a:latin typeface="맑은 고딕"/>
                <a:cs typeface="맑은 고딕"/>
              </a:rPr>
              <a:t>패스워드를 입력하여 로그인 할 수 있습니다</a:t>
            </a:r>
            <a:r>
              <a:rPr lang="en-US" altLang="ko-KR" sz="850" spc="10" dirty="0">
                <a:latin typeface="맑은 고딕"/>
                <a:cs typeface="맑은 고딕"/>
              </a:rPr>
              <a:t>.</a:t>
            </a:r>
            <a:endParaRPr sz="850" dirty="0">
              <a:latin typeface="맑은 고딕"/>
              <a:cs typeface="맑은 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10253" y="2653557"/>
            <a:ext cx="2062480" cy="555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3.	</a:t>
            </a:r>
            <a:r>
              <a:rPr lang="ko-KR" altLang="en-US" sz="950" b="1" spc="5" dirty="0">
                <a:latin typeface="맑은 고딕"/>
                <a:cs typeface="맑은 고딕"/>
              </a:rPr>
              <a:t>아이디 </a:t>
            </a:r>
            <a:r>
              <a:rPr lang="en-US" altLang="ko-KR" sz="950" b="1" spc="5" dirty="0">
                <a:latin typeface="맑은 고딕"/>
                <a:cs typeface="맑은 고딕"/>
              </a:rPr>
              <a:t>/ </a:t>
            </a:r>
            <a:r>
              <a:rPr lang="ko-KR" altLang="en-US" sz="950" b="1" spc="5" dirty="0">
                <a:latin typeface="맑은 고딕"/>
                <a:cs typeface="맑은 고딕"/>
              </a:rPr>
              <a:t>비밀번호 찾기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71450">
              <a:lnSpc>
                <a:spcPct val="156400"/>
              </a:lnSpc>
              <a:spcBef>
                <a:spcPts val="13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>
                <a:latin typeface="맑은 고딕"/>
                <a:cs typeface="맑은 고딕"/>
              </a:rPr>
              <a:t>등록되어 있는 휴대번호로 아이디를 찾거나 암호를 재 설정 할 수 있습니다</a:t>
            </a:r>
            <a:r>
              <a:rPr lang="en-US" altLang="ko-KR" sz="850" spc="-10" dirty="0">
                <a:latin typeface="맑은 고딕"/>
                <a:cs typeface="맑은 고딕"/>
              </a:rPr>
              <a:t>.</a:t>
            </a:r>
            <a:endParaRPr sz="850" dirty="0">
              <a:latin typeface="맑은 고딕"/>
              <a:cs typeface="맑은 고딕"/>
            </a:endParaRPr>
          </a:p>
        </p:txBody>
      </p:sp>
      <p:sp>
        <p:nvSpPr>
          <p:cNvPr id="30" name="object 17"/>
          <p:cNvSpPr txBox="1"/>
          <p:nvPr/>
        </p:nvSpPr>
        <p:spPr>
          <a:xfrm>
            <a:off x="8335512" y="3458077"/>
            <a:ext cx="2062480" cy="13985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4</a:t>
            </a:r>
            <a:r>
              <a:rPr sz="950" b="1" spc="5" dirty="0">
                <a:latin typeface="맑은 고딕"/>
                <a:cs typeface="맑은 고딕"/>
              </a:rPr>
              <a:t>.	</a:t>
            </a:r>
            <a:r>
              <a:rPr lang="ko-KR" altLang="en-US" sz="950" b="1" spc="5" dirty="0">
                <a:latin typeface="맑은 고딕"/>
                <a:cs typeface="맑은 고딕"/>
              </a:rPr>
              <a:t>구매</a:t>
            </a:r>
            <a:r>
              <a:rPr lang="en-US" altLang="ko-KR" sz="950" b="1" spc="5" dirty="0">
                <a:latin typeface="맑은 고딕"/>
                <a:cs typeface="맑은 고딕"/>
              </a:rPr>
              <a:t>/</a:t>
            </a:r>
            <a:r>
              <a:rPr lang="ko-KR" altLang="en-US" sz="950" b="1" spc="5" dirty="0">
                <a:latin typeface="맑은 고딕"/>
                <a:cs typeface="맑은 고딕"/>
              </a:rPr>
              <a:t>공급 파트너 회원신청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71450">
              <a:lnSpc>
                <a:spcPct val="156400"/>
              </a:lnSpc>
              <a:spcBef>
                <a:spcPts val="13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>
                <a:latin typeface="맑은 고딕"/>
                <a:cs typeface="맑은 고딕"/>
              </a:rPr>
              <a:t>클릭 시 </a:t>
            </a:r>
            <a:r>
              <a:rPr lang="en-US" altLang="ko-KR" sz="850" spc="-10" dirty="0">
                <a:latin typeface="맑은 고딕"/>
                <a:cs typeface="맑은 고딕"/>
              </a:rPr>
              <a:t>OK</a:t>
            </a:r>
            <a:r>
              <a:rPr lang="ko-KR" altLang="en-US" sz="850" spc="-10" dirty="0">
                <a:latin typeface="맑은 고딕"/>
                <a:cs typeface="맑은 고딕"/>
              </a:rPr>
              <a:t>플라자 회원가입 페이지로 이동하여 업체 등록 요청할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br>
              <a:rPr lang="en-US" altLang="ko-KR" sz="850" spc="-10" dirty="0" smtClean="0">
                <a:latin typeface="맑은 고딕"/>
                <a:cs typeface="맑은 고딕"/>
              </a:rPr>
            </a:br>
            <a:r>
              <a:rPr lang="en-US" altLang="ko-KR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   * OK</a:t>
            </a:r>
            <a:r>
              <a:rPr lang="ko-KR" altLang="en-US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플라자에 이미 가입되어 있는 고객이 </a:t>
            </a:r>
            <a:r>
              <a:rPr lang="en-US" altLang="ko-KR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OKSafety </a:t>
            </a:r>
            <a:r>
              <a:rPr lang="ko-KR" altLang="en-US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서비스를 사용 하시려면 </a:t>
            </a:r>
            <a:r>
              <a:rPr lang="en-US" altLang="ko-KR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OK</a:t>
            </a:r>
            <a:r>
              <a:rPr lang="ko-KR" altLang="en-US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플라자에 문의해 주십시오</a:t>
            </a:r>
            <a:r>
              <a:rPr lang="en-US" altLang="ko-KR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. (</a:t>
            </a:r>
            <a:r>
              <a:rPr lang="ko-KR" altLang="en-US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회원 가입을 하지 않고 서비스를 이용하실 수 있습니다</a:t>
            </a:r>
            <a:r>
              <a:rPr lang="en-US" altLang="ko-KR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.)</a:t>
            </a:r>
            <a:endParaRPr sz="850" dirty="0">
              <a:solidFill>
                <a:srgbClr val="FF0000"/>
              </a:solidFill>
              <a:latin typeface="맑은 고딕"/>
              <a:cs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60" y="1229649"/>
            <a:ext cx="7822168" cy="550423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9663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643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구매사 회원가입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159" y="712578"/>
            <a:ext cx="84420" cy="8900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12104" y="654050"/>
            <a:ext cx="7138046" cy="1692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ko-KR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OKSafety</a:t>
            </a:r>
            <a:r>
              <a:rPr lang="ko-KR" altLang="en-US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 </a:t>
            </a:r>
            <a:r>
              <a:rPr lang="ko-KR" altLang="en-US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회원가입은 </a:t>
            </a:r>
            <a:r>
              <a:rPr lang="en-US" altLang="ko-KR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OK</a:t>
            </a:r>
            <a:r>
              <a:rPr lang="ko-KR" altLang="en-US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플라자의 가입승인을 받아 처리 합니다</a:t>
            </a:r>
            <a:r>
              <a:rPr lang="en-US" altLang="ko-KR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.(</a:t>
            </a:r>
            <a:r>
              <a:rPr lang="ko-KR" altLang="en-US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처리기간은 승인 과정이 있어서 </a:t>
            </a:r>
            <a:r>
              <a:rPr lang="en-US" altLang="ko-KR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1~3</a:t>
            </a:r>
            <a:r>
              <a:rPr lang="ko-KR" altLang="en-US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일 소요됩니다</a:t>
            </a:r>
            <a:r>
              <a:rPr lang="en-US" altLang="ko-KR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.)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5985" y="658369"/>
            <a:ext cx="2061210" cy="793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 smtClean="0">
                <a:latin typeface="맑은 고딕"/>
                <a:cs typeface="맑은 고딕"/>
              </a:rPr>
              <a:t>약관동의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lang="en-US" sz="850" dirty="0">
                <a:latin typeface="맑은 고딕"/>
                <a:cs typeface="맑은 고딕"/>
              </a:rPr>
              <a:t> </a:t>
            </a:r>
            <a:r>
              <a:rPr lang="ko-KR" altLang="en-US" sz="850" dirty="0" smtClean="0">
                <a:latin typeface="맑은 고딕"/>
                <a:cs typeface="맑은 고딕"/>
              </a:rPr>
              <a:t>계약서 및 약관에 동의한 후 </a:t>
            </a:r>
            <a:r>
              <a:rPr lang="en-US" altLang="ko-KR" sz="850" dirty="0" smtClean="0">
                <a:latin typeface="맑은 고딕"/>
                <a:cs typeface="맑은 고딕"/>
              </a:rPr>
              <a:t>[</a:t>
            </a:r>
            <a:r>
              <a:rPr lang="ko-KR" altLang="en-US" sz="850" dirty="0" smtClean="0">
                <a:latin typeface="맑은 고딕"/>
                <a:cs typeface="맑은 고딕"/>
              </a:rPr>
              <a:t>다음</a:t>
            </a:r>
            <a:r>
              <a:rPr lang="en-US" altLang="ko-KR" sz="850" dirty="0" smtClean="0">
                <a:latin typeface="맑은 고딕"/>
                <a:cs typeface="맑은 고딕"/>
              </a:rPr>
              <a:t>] </a:t>
            </a:r>
            <a:r>
              <a:rPr lang="ko-KR" altLang="en-US" sz="850" dirty="0" smtClean="0">
                <a:latin typeface="맑은 고딕"/>
                <a:cs typeface="맑은 고딕"/>
              </a:rPr>
              <a:t>버튼을 클릭해 주십시오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72069" y="1554665"/>
            <a:ext cx="2016760" cy="83760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인증서 확인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인증서는 공동인증서를 통해 확인합니다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.(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은행 또는 한국전자인증에서 발급 가능</a:t>
            </a:r>
            <a:r>
              <a:rPr lang="en-US" altLang="ko-KR" sz="850" spc="10" dirty="0" smtClean="0">
                <a:latin typeface="맑은 고딕"/>
                <a:cs typeface="맑은 고딕"/>
              </a:rPr>
              <a:t>)</a:t>
            </a:r>
            <a:endParaRPr sz="850" dirty="0">
              <a:latin typeface="맑은 고딕"/>
              <a:cs typeface="맑은 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35512" y="2525230"/>
            <a:ext cx="2062480" cy="1769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3.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가입신청</a:t>
            </a:r>
            <a:r>
              <a:rPr lang="en-US" altLang="ko-KR" sz="950" b="1" spc="5" dirty="0" smtClean="0">
                <a:latin typeface="맑은 고딕"/>
                <a:cs typeface="맑은 고딕"/>
              </a:rPr>
              <a:t/>
            </a:r>
            <a:br>
              <a:rPr lang="en-US" altLang="ko-KR" sz="950" b="1" spc="5" dirty="0" smtClean="0">
                <a:latin typeface="맑은 고딕"/>
                <a:cs typeface="맑은 고딕"/>
              </a:rPr>
            </a:br>
            <a:r>
              <a:rPr lang="en-US" altLang="ko-KR" sz="950" spc="5" dirty="0" smtClean="0">
                <a:solidFill>
                  <a:srgbClr val="FF0000"/>
                </a:solidFill>
                <a:latin typeface="맑은 고딕"/>
                <a:cs typeface="맑은 고딕"/>
              </a:rPr>
              <a:t>   - OK</a:t>
            </a:r>
            <a:r>
              <a:rPr lang="ko-KR" altLang="en-US" sz="950" spc="5" dirty="0" smtClean="0">
                <a:solidFill>
                  <a:srgbClr val="FF0000"/>
                </a:solidFill>
                <a:latin typeface="맑은 고딕"/>
                <a:cs typeface="맑은 고딕"/>
              </a:rPr>
              <a:t>플라자가 이미 가입되어 있는 고객은 고객사 등록 요청을 하지 마시고 </a:t>
            </a:r>
            <a:r>
              <a:rPr lang="en-US" altLang="ko-KR" sz="950" spc="5" dirty="0" smtClean="0">
                <a:solidFill>
                  <a:srgbClr val="FF0000"/>
                </a:solidFill>
                <a:latin typeface="맑은 고딕"/>
                <a:cs typeface="맑은 고딕"/>
              </a:rPr>
              <a:t>OK</a:t>
            </a:r>
            <a:r>
              <a:rPr lang="ko-KR" altLang="en-US" sz="950" spc="5" dirty="0" smtClean="0">
                <a:solidFill>
                  <a:srgbClr val="FF0000"/>
                </a:solidFill>
                <a:latin typeface="맑은 고딕"/>
                <a:cs typeface="맑은 고딕"/>
              </a:rPr>
              <a:t>플라자로 문의해 주십시오</a:t>
            </a:r>
            <a:r>
              <a:rPr lang="en-US" altLang="ko-KR" sz="950" b="1" spc="5" dirty="0" smtClean="0">
                <a:solidFill>
                  <a:srgbClr val="FF0000"/>
                </a:solidFill>
                <a:latin typeface="맑은 고딕"/>
                <a:cs typeface="맑은 고딕"/>
              </a:rPr>
              <a:t/>
            </a:r>
            <a:br>
              <a:rPr lang="en-US" altLang="ko-KR" sz="950" b="1" spc="5" dirty="0" smtClean="0">
                <a:solidFill>
                  <a:srgbClr val="FF0000"/>
                </a:solidFill>
                <a:latin typeface="맑은 고딕"/>
                <a:cs typeface="맑은 고딕"/>
              </a:rPr>
            </a:br>
            <a:r>
              <a:rPr lang="en-US" altLang="ko-KR" sz="950" spc="5" dirty="0" smtClean="0">
                <a:latin typeface="맑은 고딕"/>
                <a:cs typeface="맑은 고딕"/>
              </a:rPr>
              <a:t>   - </a:t>
            </a:r>
            <a:r>
              <a:rPr lang="ko-KR" altLang="en-US" sz="950" spc="5" dirty="0" smtClean="0">
                <a:latin typeface="맑은 고딕"/>
                <a:cs typeface="맑은 고딕"/>
              </a:rPr>
              <a:t>사업자코드</a:t>
            </a:r>
            <a:r>
              <a:rPr lang="en-US" altLang="ko-KR" sz="950" spc="5" dirty="0" smtClean="0">
                <a:latin typeface="맑은 고딕"/>
                <a:cs typeface="맑은 고딕"/>
              </a:rPr>
              <a:t> </a:t>
            </a:r>
            <a:r>
              <a:rPr lang="ko-KR" altLang="en-US" sz="950" spc="5" dirty="0" smtClean="0">
                <a:latin typeface="맑은 고딕"/>
                <a:cs typeface="맑은 고딕"/>
              </a:rPr>
              <a:t>영문 또는 숫자로 </a:t>
            </a:r>
            <a:r>
              <a:rPr lang="en-US" altLang="ko-KR" sz="950" spc="5" dirty="0" smtClean="0">
                <a:latin typeface="맑은 고딕"/>
                <a:cs typeface="맑은 고딕"/>
              </a:rPr>
              <a:t>3</a:t>
            </a:r>
            <a:r>
              <a:rPr lang="ko-KR" altLang="en-US" sz="950" spc="5" dirty="0" smtClean="0">
                <a:latin typeface="맑은 고딕"/>
                <a:cs typeface="맑은 고딕"/>
              </a:rPr>
              <a:t>자리 입력</a:t>
            </a:r>
            <a:r>
              <a:rPr lang="en-US" altLang="ko-KR" sz="950" spc="5" dirty="0" smtClean="0">
                <a:latin typeface="맑은 고딕"/>
                <a:cs typeface="맑은 고딕"/>
              </a:rPr>
              <a:t>(</a:t>
            </a:r>
            <a:r>
              <a:rPr lang="ko-KR" altLang="en-US" sz="950" spc="5" dirty="0" smtClean="0">
                <a:latin typeface="맑은 고딕"/>
                <a:cs typeface="맑은 고딕"/>
              </a:rPr>
              <a:t>중복 체크 확인</a:t>
            </a:r>
            <a:r>
              <a:rPr lang="en-US" altLang="ko-KR" sz="950" spc="5" dirty="0" smtClean="0">
                <a:latin typeface="맑은 고딕"/>
                <a:cs typeface="맑은 고딕"/>
              </a:rPr>
              <a:t>)</a:t>
            </a:r>
            <a:br>
              <a:rPr lang="en-US" altLang="ko-KR" sz="950" spc="5" dirty="0" smtClean="0">
                <a:latin typeface="맑은 고딕"/>
                <a:cs typeface="맑은 고딕"/>
              </a:rPr>
            </a:br>
            <a:r>
              <a:rPr lang="en-US" altLang="ko-KR" sz="950" spc="5" dirty="0" smtClean="0">
                <a:latin typeface="맑은 고딕"/>
                <a:cs typeface="맑은 고딕"/>
              </a:rPr>
              <a:t>   - [</a:t>
            </a:r>
            <a:r>
              <a:rPr lang="en-US" altLang="ko-KR" sz="950" spc="5" dirty="0" smtClean="0">
                <a:solidFill>
                  <a:srgbClr val="FF0000"/>
                </a:solidFill>
                <a:latin typeface="맑은 고딕"/>
                <a:cs typeface="맑은 고딕"/>
              </a:rPr>
              <a:t>*</a:t>
            </a:r>
            <a:r>
              <a:rPr lang="en-US" altLang="ko-KR" sz="950" spc="5" dirty="0" smtClean="0">
                <a:latin typeface="맑은 고딕"/>
                <a:cs typeface="맑은 고딕"/>
              </a:rPr>
              <a:t>] </a:t>
            </a:r>
            <a:r>
              <a:rPr lang="ko-KR" altLang="en-US" sz="950" spc="5" dirty="0" smtClean="0">
                <a:latin typeface="맑은 고딕"/>
                <a:cs typeface="맑은 고딕"/>
              </a:rPr>
              <a:t>표기된 항목은 필수 입력</a:t>
            </a:r>
            <a:r>
              <a:rPr lang="en-US" altLang="ko-KR" sz="950" spc="5" dirty="0" smtClean="0">
                <a:latin typeface="맑은 고딕"/>
                <a:cs typeface="맑은 고딕"/>
              </a:rPr>
              <a:t/>
            </a:r>
            <a:br>
              <a:rPr lang="en-US" altLang="ko-KR" sz="950" spc="5" dirty="0" smtClean="0">
                <a:latin typeface="맑은 고딕"/>
                <a:cs typeface="맑은 고딕"/>
              </a:rPr>
            </a:br>
            <a:r>
              <a:rPr lang="en-US" altLang="ko-KR" sz="950" spc="5" dirty="0" smtClean="0">
                <a:latin typeface="맑은 고딕"/>
                <a:cs typeface="맑은 고딕"/>
              </a:rPr>
              <a:t>   - </a:t>
            </a:r>
            <a:r>
              <a:rPr lang="ko-KR" altLang="en-US" sz="950" spc="5" dirty="0" smtClean="0">
                <a:latin typeface="맑은 고딕"/>
                <a:cs typeface="맑은 고딕"/>
              </a:rPr>
              <a:t>가입신청을 하면 </a:t>
            </a:r>
            <a:r>
              <a:rPr lang="en-US" altLang="ko-KR" sz="950" spc="5" dirty="0" smtClean="0">
                <a:latin typeface="맑은 고딕"/>
                <a:cs typeface="맑은 고딕"/>
              </a:rPr>
              <a:t>OK</a:t>
            </a:r>
            <a:r>
              <a:rPr lang="ko-KR" altLang="en-US" sz="950" spc="5" dirty="0" smtClean="0">
                <a:latin typeface="맑은 고딕"/>
                <a:cs typeface="맑은 고딕"/>
              </a:rPr>
              <a:t>플라자의 승인 과정이 있어 </a:t>
            </a:r>
            <a:r>
              <a:rPr lang="en-US" altLang="ko-KR" sz="950" spc="5" dirty="0" smtClean="0">
                <a:latin typeface="맑은 고딕"/>
                <a:cs typeface="맑은 고딕"/>
              </a:rPr>
              <a:t>1~3</a:t>
            </a:r>
            <a:r>
              <a:rPr lang="ko-KR" altLang="en-US" sz="950" spc="5" dirty="0" smtClean="0">
                <a:latin typeface="맑은 고딕"/>
                <a:cs typeface="맑은 고딕"/>
              </a:rPr>
              <a:t>일 소요됩니다</a:t>
            </a:r>
            <a:r>
              <a:rPr lang="en-US" altLang="ko-KR" sz="950" spc="5" dirty="0" smtClean="0">
                <a:latin typeface="맑은 고딕"/>
                <a:cs typeface="맑은 고딕"/>
              </a:rPr>
              <a:t>.</a:t>
            </a:r>
            <a:br>
              <a:rPr lang="en-US" altLang="ko-KR" sz="950" spc="5" dirty="0" smtClean="0">
                <a:latin typeface="맑은 고딕"/>
                <a:cs typeface="맑은 고딕"/>
              </a:rPr>
            </a:br>
            <a:r>
              <a:rPr lang="en-US" altLang="ko-KR" sz="950" spc="5" dirty="0" smtClean="0">
                <a:latin typeface="맑은 고딕"/>
                <a:cs typeface="맑은 고딕"/>
              </a:rPr>
              <a:t>   - </a:t>
            </a:r>
            <a:r>
              <a:rPr lang="ko-KR" altLang="en-US" sz="950" spc="5" dirty="0" smtClean="0">
                <a:latin typeface="맑은 고딕"/>
                <a:cs typeface="맑은 고딕"/>
              </a:rPr>
              <a:t>모든 승인 과정이 완료되면 가입한 사용자에게 문자로 등록완료 메시지가 발송됩니다</a:t>
            </a:r>
            <a:r>
              <a:rPr lang="en-US" altLang="ko-KR" sz="950" spc="5" dirty="0" smtClean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1187035"/>
            <a:ext cx="3886200" cy="320081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/>
          <p:cNvSpPr txBox="1"/>
          <p:nvPr/>
        </p:nvSpPr>
        <p:spPr bwMode="auto">
          <a:xfrm>
            <a:off x="1739900" y="940814"/>
            <a:ext cx="8763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약관동의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293" y="1484884"/>
            <a:ext cx="2603880" cy="230172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굽은 화살표 8"/>
          <p:cNvSpPr/>
          <p:nvPr/>
        </p:nvSpPr>
        <p:spPr bwMode="auto">
          <a:xfrm rot="10800000">
            <a:off x="6306233" y="3909669"/>
            <a:ext cx="457200" cy="609600"/>
          </a:xfrm>
          <a:prstGeom prst="ben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868083" y="1235970"/>
            <a:ext cx="8763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인증서 확인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568" y="3075594"/>
            <a:ext cx="3574985" cy="364365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오른쪽 화살표 18"/>
          <p:cNvSpPr/>
          <p:nvPr/>
        </p:nvSpPr>
        <p:spPr bwMode="auto">
          <a:xfrm>
            <a:off x="4253754" y="2048582"/>
            <a:ext cx="629396" cy="20879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100"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3955910" y="6766464"/>
            <a:ext cx="8763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가입신청</a:t>
            </a:r>
          </a:p>
        </p:txBody>
      </p:sp>
      <p:sp>
        <p:nvSpPr>
          <p:cNvPr id="20" name="타원 19"/>
          <p:cNvSpPr/>
          <p:nvPr/>
        </p:nvSpPr>
        <p:spPr bwMode="auto">
          <a:xfrm>
            <a:off x="1543018" y="940814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5697754" y="1175138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3727310" y="6784838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209091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643" y="172746"/>
            <a:ext cx="15951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메인화면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07707" y="658914"/>
            <a:ext cx="2278380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spc="20" dirty="0">
                <a:solidFill>
                  <a:srgbClr val="1F497D"/>
                </a:solidFill>
                <a:latin typeface="맑은 고딕"/>
                <a:cs typeface="맑은 고딕"/>
              </a:rPr>
              <a:t>로그인 후 메인화면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5985" y="658369"/>
            <a:ext cx="2061210" cy="136806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상단 </a:t>
            </a:r>
            <a:r>
              <a:rPr lang="en-US" altLang="ko-KR" sz="850" spc="10" dirty="0">
                <a:latin typeface="맑은 고딕"/>
                <a:cs typeface="맑은 고딕"/>
              </a:rPr>
              <a:t>OKSafety </a:t>
            </a:r>
            <a:r>
              <a:rPr lang="ko-KR" altLang="en-US" sz="850" spc="10" dirty="0">
                <a:latin typeface="맑은 고딕"/>
                <a:cs typeface="맑은 고딕"/>
              </a:rPr>
              <a:t>메뉴 정보 제공</a:t>
            </a:r>
            <a:endParaRPr lang="en-US" altLang="ko-KR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lang="ko-KR" altLang="en-US" sz="850" spc="10" dirty="0">
                <a:latin typeface="맑은 고딕"/>
                <a:cs typeface="맑은 고딕"/>
              </a:rPr>
              <a:t>좌측 안전보곤 카테고리 제공</a:t>
            </a:r>
            <a:endParaRPr lang="en-US" altLang="ko-KR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lang="ko-KR" altLang="en-US" sz="850" spc="10" dirty="0">
                <a:latin typeface="맑은 고딕"/>
                <a:cs typeface="맑은 고딕"/>
              </a:rPr>
              <a:t>자재대금 결제정보와 세금계산서 및 카테고리별 대표 진열 상품 제공</a:t>
            </a:r>
            <a:endParaRPr lang="en-US" altLang="ko-KR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endParaRPr sz="850" dirty="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40515" y="1894172"/>
            <a:ext cx="2016760" cy="101053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>
                <a:latin typeface="맑은 고딕"/>
                <a:cs typeface="맑은 고딕"/>
              </a:rPr>
              <a:t>통합검색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상단 상품명</a:t>
            </a:r>
            <a:r>
              <a:rPr lang="en-US" altLang="ko-KR" sz="850" spc="10" dirty="0">
                <a:latin typeface="맑은 고딕"/>
                <a:cs typeface="맑은 고딕"/>
              </a:rPr>
              <a:t>/</a:t>
            </a:r>
            <a:r>
              <a:rPr lang="ko-KR" altLang="en-US" sz="850" spc="10" dirty="0">
                <a:latin typeface="맑은 고딕"/>
                <a:cs typeface="맑은 고딕"/>
              </a:rPr>
              <a:t>상품코드</a:t>
            </a:r>
            <a:r>
              <a:rPr lang="en-US" altLang="ko-KR" sz="850" spc="10" dirty="0">
                <a:latin typeface="맑은 고딕"/>
                <a:cs typeface="맑은 고딕"/>
              </a:rPr>
              <a:t>/</a:t>
            </a:r>
            <a:r>
              <a:rPr lang="ko-KR" altLang="en-US" sz="850" spc="10" dirty="0">
                <a:latin typeface="맑은 고딕"/>
                <a:cs typeface="맑은 고딕"/>
              </a:rPr>
              <a:t>규격 정보를 입력 조회 하면 상품조회 페이지로 이동합니다</a:t>
            </a:r>
            <a:r>
              <a:rPr lang="en-US" altLang="ko-KR" sz="850" spc="10" dirty="0">
                <a:latin typeface="맑은 고딕"/>
                <a:cs typeface="맑은 고딕"/>
              </a:rPr>
              <a:t>. (</a:t>
            </a:r>
            <a:r>
              <a:rPr lang="ko-KR" altLang="en-US" sz="850" spc="10" dirty="0">
                <a:latin typeface="맑은 고딕"/>
                <a:cs typeface="맑은 고딕"/>
              </a:rPr>
              <a:t>검색엔진 사용</a:t>
            </a:r>
            <a:r>
              <a:rPr lang="en-US" altLang="ko-KR" sz="850" spc="10" dirty="0">
                <a:latin typeface="맑은 고딕"/>
                <a:cs typeface="맑은 고딕"/>
              </a:rPr>
              <a:t>)</a:t>
            </a:r>
            <a:endParaRPr lang="en-US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endParaRPr sz="850" dirty="0">
              <a:latin typeface="맑은 고딕"/>
              <a:cs typeface="맑은 고딕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75E84DC-4DC4-0A25-F7F2-963D434CA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0"/>
          <a:stretch/>
        </p:blipFill>
        <p:spPr>
          <a:xfrm>
            <a:off x="885196" y="1022609"/>
            <a:ext cx="6611989" cy="591096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object 16">
            <a:extLst>
              <a:ext uri="{FF2B5EF4-FFF2-40B4-BE49-F238E27FC236}">
                <a16:creationId xmlns:a16="http://schemas.microsoft.com/office/drawing/2014/main" id="{665A5449-CE85-4897-881B-9A1367AFCB6E}"/>
              </a:ext>
            </a:extLst>
          </p:cNvPr>
          <p:cNvSpPr txBox="1"/>
          <p:nvPr/>
        </p:nvSpPr>
        <p:spPr>
          <a:xfrm>
            <a:off x="8340515" y="2863850"/>
            <a:ext cx="2016760" cy="81169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3</a:t>
            </a:r>
            <a:r>
              <a:rPr sz="950" b="1" spc="5" dirty="0">
                <a:latin typeface="맑은 고딕"/>
                <a:cs typeface="맑은 고딕"/>
              </a:rPr>
              <a:t>.	</a:t>
            </a:r>
            <a:r>
              <a:rPr lang="ko-KR" altLang="en-US" sz="950" b="1" spc="5" dirty="0">
                <a:latin typeface="맑은 고딕"/>
                <a:cs typeface="맑은 고딕"/>
              </a:rPr>
              <a:t>퀵메뉴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장바구니</a:t>
            </a:r>
            <a:r>
              <a:rPr lang="en-US" altLang="ko-KR" sz="850" spc="10" dirty="0">
                <a:latin typeface="맑은 고딕"/>
                <a:cs typeface="맑은 고딕"/>
              </a:rPr>
              <a:t>, </a:t>
            </a:r>
            <a:r>
              <a:rPr lang="ko-KR" altLang="en-US" sz="850" spc="10" dirty="0">
                <a:latin typeface="맑은 고딕"/>
                <a:cs typeface="맑은 고딕"/>
              </a:rPr>
              <a:t>관심상품</a:t>
            </a:r>
            <a:r>
              <a:rPr lang="en-US" altLang="ko-KR" sz="850" spc="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등 자주 사용하는 메뉴를 빠르게 이동할 수 있습니다</a:t>
            </a:r>
            <a:r>
              <a:rPr lang="en-US" altLang="ko-KR" sz="850" spc="10" dirty="0">
                <a:latin typeface="맑은 고딕"/>
                <a:cs typeface="맑은 고딕"/>
              </a:rPr>
              <a:t>.</a:t>
            </a:r>
            <a:endParaRPr lang="en-US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endParaRPr sz="850" dirty="0">
              <a:latin typeface="맑은 고딕"/>
              <a:cs typeface="맑은 고딕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768350" y="922494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4730750" y="1132930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7261216" y="1816964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상품검색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7" y="658914"/>
            <a:ext cx="2363470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spc="20" dirty="0">
                <a:solidFill>
                  <a:srgbClr val="1F497D"/>
                </a:solidFill>
                <a:latin typeface="맑은 고딕"/>
                <a:cs typeface="맑은 고딕"/>
              </a:rPr>
              <a:t>검색엔진을 이용한 상품 통합 검색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793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 smtClean="0">
                <a:latin typeface="맑은 고딕"/>
                <a:cs typeface="맑은 고딕"/>
              </a:rPr>
              <a:t>화면</a:t>
            </a:r>
            <a:endParaRPr sz="950" dirty="0" smtClean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 smtClean="0">
                <a:latin typeface="맑은 고딕"/>
                <a:cs typeface="맑은 고딕"/>
              </a:rPr>
              <a:t>:</a:t>
            </a:r>
            <a:r>
              <a:rPr sz="850" spc="-10" dirty="0" smtClean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안전보건 상품 검색</a:t>
            </a:r>
            <a:r>
              <a:rPr lang="en-US" altLang="ko-KR" sz="850" spc="-10" dirty="0" smtClean="0">
                <a:latin typeface="맑은 고딕"/>
                <a:cs typeface="맑은 고딕"/>
              </a:rPr>
              <a:t/>
            </a:r>
            <a:br>
              <a:rPr lang="en-US" altLang="ko-KR" sz="850" spc="-10" dirty="0" smtClean="0">
                <a:latin typeface="맑은 고딕"/>
                <a:cs typeface="맑은 고딕"/>
              </a:rPr>
            </a:br>
            <a:r>
              <a:rPr lang="en-US" altLang="ko-KR" sz="850" spc="-10" dirty="0" smtClean="0">
                <a:latin typeface="맑은 고딕"/>
                <a:cs typeface="맑은 고딕"/>
              </a:rPr>
              <a:t>-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결과내</a:t>
            </a:r>
            <a:r>
              <a:rPr lang="en-US" altLang="ko-KR" sz="850" spc="-10" dirty="0">
                <a:latin typeface="맑은 고딕"/>
                <a:cs typeface="맑은 고딕"/>
              </a:rPr>
              <a:t> 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/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검색어 제외 검색 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34A5C2-99FB-8060-DF32-892B7443B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5" y="1189350"/>
            <a:ext cx="7821295" cy="517779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object 16"/>
          <p:cNvSpPr txBox="1"/>
          <p:nvPr/>
        </p:nvSpPr>
        <p:spPr>
          <a:xfrm>
            <a:off x="8340515" y="1700917"/>
            <a:ext cx="2016760" cy="83760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장바구니 담기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단품</a:t>
            </a:r>
            <a:r>
              <a:rPr lang="en-US" altLang="ko-KR" sz="850" spc="10" dirty="0" smtClean="0">
                <a:latin typeface="맑은 고딕"/>
                <a:cs typeface="맑은 고딕"/>
              </a:rPr>
              <a:t>/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옵션 상품 장바구니 담기</a:t>
            </a:r>
            <a:r>
              <a:rPr lang="en-US" altLang="ko-KR" sz="850" dirty="0">
                <a:latin typeface="맑은 고딕"/>
                <a:cs typeface="맑은 고딕"/>
              </a:rPr>
              <a:t/>
            </a:r>
            <a:br>
              <a:rPr lang="en-US" altLang="ko-KR" sz="850" dirty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상품상세 팝업으로 이동하여 담기</a:t>
            </a:r>
            <a:r>
              <a:rPr lang="en-US" altLang="ko-KR" sz="850" dirty="0" smtClean="0">
                <a:latin typeface="맑은 고딕"/>
                <a:cs typeface="맑은 고딕"/>
              </a:rPr>
              <a:t/>
            </a:r>
            <a:br>
              <a:rPr lang="en-US" altLang="ko-KR" sz="850" dirty="0" smtClean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선택된 단품 상품 일괄 장바구니 담기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8338126" y="2748614"/>
            <a:ext cx="2016760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3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공급사 표기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동일한 상품을 판매하는 공급사 표기</a:t>
            </a:r>
            <a:r>
              <a:rPr lang="en-US" altLang="ko-KR" sz="850" spc="10" dirty="0" smtClean="0">
                <a:latin typeface="맑은 고딕"/>
                <a:cs typeface="맑은 고딕"/>
              </a:rPr>
              <a:t>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및 선택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219976" y="1077258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222794" y="5988050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5797550" y="5454650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5406126" y="4311650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장바구니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7" y="658914"/>
            <a:ext cx="2363470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>
                <a:latin typeface="맑은 고딕"/>
                <a:cs typeface="맑은 고딕"/>
              </a:rPr>
              <a:t>장바구니에 추가된 </a:t>
            </a:r>
            <a:r>
              <a:rPr lang="ko-KR" altLang="en-US" sz="950" dirty="0" smtClean="0">
                <a:latin typeface="맑은 고딕"/>
                <a:cs typeface="맑은 고딕"/>
              </a:rPr>
              <a:t>산업안전보건 </a:t>
            </a:r>
            <a:r>
              <a:rPr lang="ko-KR" altLang="en-US" sz="950" dirty="0">
                <a:latin typeface="맑은 고딕"/>
                <a:cs typeface="맑은 고딕"/>
              </a:rPr>
              <a:t>상품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793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산업안전보건관리 입력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,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 장바구니 상품 확인 및 주문 신청 처리할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sp>
        <p:nvSpPr>
          <p:cNvPr id="12" name="object 16"/>
          <p:cNvSpPr txBox="1"/>
          <p:nvPr/>
        </p:nvSpPr>
        <p:spPr>
          <a:xfrm>
            <a:off x="8340514" y="1615485"/>
            <a:ext cx="2181435" cy="222945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안전보건관리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en-US" sz="850" spc="-10" dirty="0" smtClean="0">
                <a:latin typeface="맑은 고딕"/>
                <a:cs typeface="맑은 고딕"/>
              </a:rPr>
              <a:t>[</a:t>
            </a:r>
            <a:r>
              <a:rPr lang="ko-KR" altLang="en-US" sz="850" spc="10" dirty="0" smtClean="0">
                <a:latin typeface="맑은 고딕"/>
                <a:cs typeface="맑은 고딕"/>
              </a:rPr>
              <a:t>관리</a:t>
            </a:r>
            <a:r>
              <a:rPr lang="en-US" altLang="ko-KR" sz="850" spc="10" dirty="0" smtClean="0">
                <a:latin typeface="맑은 고딕"/>
                <a:cs typeface="맑은 고딕"/>
              </a:rPr>
              <a:t>]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버튼을 이용하여 안전보건 공사 등록 필수 선택</a:t>
            </a:r>
            <a:r>
              <a:rPr lang="en-US" altLang="ko-KR" sz="850" spc="10" dirty="0" smtClean="0">
                <a:latin typeface="맑은 고딕"/>
                <a:cs typeface="맑은 고딕"/>
              </a:rPr>
              <a:t/>
            </a:r>
            <a:br>
              <a:rPr lang="en-US" altLang="ko-KR" sz="850" spc="10" dirty="0" smtClean="0">
                <a:latin typeface="맑은 고딕"/>
                <a:cs typeface="맑은 고딕"/>
              </a:rPr>
            </a:br>
            <a:r>
              <a:rPr lang="en-US" altLang="ko-KR" sz="850" spc="10" dirty="0" smtClean="0">
                <a:latin typeface="맑은 고딕"/>
                <a:cs typeface="맑은 고딕"/>
              </a:rPr>
              <a:t>  -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산업안전보건 정보를 통해 주문에 대해 인수 후 도급사가 산업안전보건관리비를 승인 처리 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  <a:br>
              <a:rPr lang="en-US" altLang="ko-KR" sz="850" spc="10" dirty="0" smtClean="0">
                <a:latin typeface="맑은 고딕"/>
                <a:cs typeface="맑은 고딕"/>
              </a:rPr>
            </a:br>
            <a:r>
              <a:rPr lang="en-US" altLang="ko-KR" sz="850" spc="10" dirty="0" smtClean="0">
                <a:latin typeface="맑은 고딕"/>
                <a:cs typeface="맑은 고딕"/>
              </a:rPr>
              <a:t>  -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사업년월은 산업안전보건관리 처리 년월 입니다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  <a:br>
              <a:rPr lang="en-US" altLang="ko-KR" sz="850" spc="10" dirty="0" smtClean="0">
                <a:latin typeface="맑은 고딕"/>
                <a:cs typeface="맑은 고딕"/>
              </a:rPr>
            </a:br>
            <a:r>
              <a:rPr lang="en-US" altLang="ko-KR" sz="850" spc="10" dirty="0" smtClean="0">
                <a:latin typeface="맑은 고딕"/>
                <a:cs typeface="맑은 고딕"/>
              </a:rPr>
              <a:t>  - [</a:t>
            </a:r>
            <a:r>
              <a:rPr lang="ko-KR" altLang="en-US" sz="850" spc="10" dirty="0" smtClean="0">
                <a:latin typeface="맑은 고딕"/>
                <a:cs typeface="맑은 고딕"/>
              </a:rPr>
              <a:t>관리</a:t>
            </a:r>
            <a:r>
              <a:rPr lang="en-US" altLang="ko-KR" sz="850" spc="10" dirty="0" smtClean="0">
                <a:latin typeface="맑은 고딕"/>
                <a:cs typeface="맑은 고딕"/>
              </a:rPr>
              <a:t>]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버튼을 통해 등록된 산업안전관리 공사는 장바구니의 산업안전관리 콤보박스에서 선택할 수 있습니다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</p:txBody>
      </p:sp>
      <p:sp>
        <p:nvSpPr>
          <p:cNvPr id="13" name="object 16"/>
          <p:cNvSpPr txBox="1"/>
          <p:nvPr/>
        </p:nvSpPr>
        <p:spPr>
          <a:xfrm>
            <a:off x="8291911" y="4008122"/>
            <a:ext cx="2230037" cy="83760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3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주문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전체 주문과 선택 주문을 할 수 있으며 감독관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(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승인자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)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이 있으면 승인을 통해 발주됩니다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02" y="1107951"/>
            <a:ext cx="7879131" cy="52353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750" y="4364801"/>
            <a:ext cx="3523071" cy="276625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" name="꺾인 연결선 14"/>
          <p:cNvCxnSpPr>
            <a:endCxn id="7" idx="0"/>
          </p:cNvCxnSpPr>
          <p:nvPr/>
        </p:nvCxnSpPr>
        <p:spPr bwMode="auto">
          <a:xfrm rot="10800000" flipV="1">
            <a:off x="3444287" y="3016247"/>
            <a:ext cx="1566855" cy="1348554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타원 19"/>
          <p:cNvSpPr/>
          <p:nvPr/>
        </p:nvSpPr>
        <p:spPr bwMode="auto">
          <a:xfrm>
            <a:off x="177766" y="977320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5163633" y="2806777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6139943" y="4364801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11282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주문진척도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7" y="658914"/>
            <a:ext cx="2363470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>
                <a:latin typeface="맑은 고딕"/>
                <a:cs typeface="맑은 고딕"/>
              </a:rPr>
              <a:t>주문내역을 상태별로 볼 수 있습니다</a:t>
            </a:r>
            <a:r>
              <a:rPr lang="en-US" altLang="ko-KR" sz="950" dirty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5938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주문내역을 상태 별로 볼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5" y="984716"/>
            <a:ext cx="7771714" cy="605420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object 16"/>
          <p:cNvSpPr txBox="1"/>
          <p:nvPr/>
        </p:nvSpPr>
        <p:spPr>
          <a:xfrm>
            <a:off x="8340515" y="1416050"/>
            <a:ext cx="2016760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배송추적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en-US" sz="850" spc="-10" dirty="0" smtClean="0">
                <a:latin typeface="맑은 고딕"/>
                <a:cs typeface="맑은 고딕"/>
              </a:rPr>
              <a:t>[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배송추적</a:t>
            </a:r>
            <a:r>
              <a:rPr lang="en-US" altLang="ko-KR" sz="850" spc="10" dirty="0" smtClean="0">
                <a:latin typeface="맑은 고딕"/>
                <a:cs typeface="맑은 고딕"/>
              </a:rPr>
              <a:t>]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버튼을 이용하여 실시간으로 배송정보를 볼 수 있습니다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</p:txBody>
      </p:sp>
      <p:sp>
        <p:nvSpPr>
          <p:cNvPr id="13" name="object 16"/>
          <p:cNvSpPr txBox="1"/>
          <p:nvPr/>
        </p:nvSpPr>
        <p:spPr>
          <a:xfrm>
            <a:off x="8322495" y="2192974"/>
            <a:ext cx="2016760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3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주문상세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주문번호를 클릭하면 주문상세정보를 확인 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177766" y="879602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6846062" y="4284218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06366" y="4179482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123548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주문인수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6" y="658914"/>
            <a:ext cx="3965843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>
                <a:latin typeface="맑은 고딕"/>
                <a:cs typeface="맑은 고딕"/>
              </a:rPr>
              <a:t>공급사에서 납품한 주문상품을 인수처리 합니다</a:t>
            </a:r>
            <a:r>
              <a:rPr lang="en-US" altLang="ko-KR" sz="950" dirty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793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공급사에서 납품한 주문 상품을 인수 처리합니다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sp>
        <p:nvSpPr>
          <p:cNvPr id="12" name="object 16"/>
          <p:cNvSpPr txBox="1"/>
          <p:nvPr/>
        </p:nvSpPr>
        <p:spPr>
          <a:xfrm>
            <a:off x="8301977" y="1615485"/>
            <a:ext cx="2216086" cy="20306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인수사진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en-US" sz="850" spc="-10" dirty="0" smtClean="0">
                <a:latin typeface="맑은 고딕"/>
                <a:cs typeface="맑은 고딕"/>
              </a:rPr>
              <a:t>[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인수사진</a:t>
            </a:r>
            <a:r>
              <a:rPr lang="en-US" altLang="ko-KR" sz="850" spc="10" dirty="0" smtClean="0">
                <a:latin typeface="맑은 고딕"/>
                <a:cs typeface="맑은 고딕"/>
              </a:rPr>
              <a:t>]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버튼을 이용하여 산업안전보건상품의 인수 품목을 저장합니다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en-US" altLang="ko-KR" sz="850" spc="10" dirty="0" smtClean="0">
                <a:latin typeface="맑은 고딕"/>
                <a:cs typeface="맑은 고딕"/>
              </a:rPr>
              <a:t>(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산업안전보건관리비 등록을 위해서는 품목의 사진을 올려야 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산업안전보건관리비 상세에서도 주문 품목의 사진은 업로드 할 수 있습니다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.)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10" dirty="0" smtClean="0">
                <a:latin typeface="맑은 고딕"/>
                <a:cs typeface="맑은 고딕"/>
              </a:rPr>
              <a:t>없로드 사진은 </a:t>
            </a:r>
            <a:r>
              <a:rPr lang="en-US" altLang="ko-KR" sz="850" spc="10" dirty="0" smtClean="0">
                <a:latin typeface="맑은 고딕"/>
                <a:cs typeface="맑은 고딕"/>
              </a:rPr>
              <a:t>10MB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이하여야 하고 확장자가 </a:t>
            </a:r>
            <a:r>
              <a:rPr lang="en-US" altLang="ko-KR" sz="850" spc="10" dirty="0" smtClean="0">
                <a:latin typeface="맑은 고딕"/>
                <a:cs typeface="맑은 고딕"/>
              </a:rPr>
              <a:t>jpg, jpeg, gif, png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파일만 가능합니다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</p:txBody>
      </p:sp>
      <p:sp>
        <p:nvSpPr>
          <p:cNvPr id="13" name="object 16"/>
          <p:cNvSpPr txBox="1"/>
          <p:nvPr/>
        </p:nvSpPr>
        <p:spPr>
          <a:xfrm>
            <a:off x="8259821" y="3749085"/>
            <a:ext cx="2216086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3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인수 확인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en-US" sz="850" spc="-10" dirty="0" smtClean="0">
                <a:latin typeface="맑은 고딕"/>
                <a:cs typeface="맑은 고딕"/>
              </a:rPr>
              <a:t>[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인수 처리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]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 시 안전보건관리비에 등록됩니다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10" y="958850"/>
            <a:ext cx="7889643" cy="500347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750" y="4231269"/>
            <a:ext cx="2682930" cy="301090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" name="꺾인 연결선 14"/>
          <p:cNvCxnSpPr>
            <a:endCxn id="7" idx="0"/>
          </p:cNvCxnSpPr>
          <p:nvPr/>
        </p:nvCxnSpPr>
        <p:spPr bwMode="auto">
          <a:xfrm rot="10800000" flipV="1">
            <a:off x="4929216" y="3778249"/>
            <a:ext cx="1477935" cy="453020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타원 17"/>
          <p:cNvSpPr/>
          <p:nvPr/>
        </p:nvSpPr>
        <p:spPr bwMode="auto">
          <a:xfrm>
            <a:off x="177766" y="879602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6918302" y="3675458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7020664" y="3026234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76575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실적조회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6" y="658914"/>
            <a:ext cx="3965843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 smtClean="0">
                <a:latin typeface="맑은 고딕"/>
                <a:cs typeface="맑은 고딕"/>
              </a:rPr>
              <a:t>자신의 조직에서 주문한 실적을 조회합니다</a:t>
            </a:r>
            <a:r>
              <a:rPr lang="en-US" altLang="ko-KR" sz="950" dirty="0" smtClean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 smtClean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23" y="1098456"/>
            <a:ext cx="7642900" cy="579658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object 16"/>
          <p:cNvSpPr txBox="1"/>
          <p:nvPr/>
        </p:nvSpPr>
        <p:spPr>
          <a:xfrm>
            <a:off x="8290578" y="926294"/>
            <a:ext cx="2283235" cy="123527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1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협력사 조직의 주문 실적을 조회합니다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주문번호를 누르면 주문 상세를 조회 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상품명을 클릭하면 상품 상세를 조회할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234950" y="958850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4023154897"/>
      </p:ext>
    </p:extLst>
  </p:cSld>
  <p:clrMapOvr>
    <a:masterClrMapping/>
  </p:clrMapOvr>
</p:sld>
</file>

<file path=ppt/theme/theme1.xml><?xml version="1.0" encoding="utf-8"?>
<a:theme xmlns:a="http://schemas.openxmlformats.org/drawingml/2006/main" name="2013선로유지보수 수행계획서초안자료_0218_VER1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3386</TotalTime>
  <Words>899</Words>
  <Application>Microsoft Office PowerPoint</Application>
  <PresentationFormat>사용자 지정</PresentationFormat>
  <Paragraphs>132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Arials</vt:lpstr>
      <vt:lpstr>HY태고딕</vt:lpstr>
      <vt:lpstr>Moebius</vt:lpstr>
      <vt:lpstr>Optima</vt:lpstr>
      <vt:lpstr>굴림</vt:lpstr>
      <vt:lpstr>맑은 고딕</vt:lpstr>
      <vt:lpstr>뫼비우스 Regular</vt:lpstr>
      <vt:lpstr>Arial</vt:lpstr>
      <vt:lpstr>Verdana</vt:lpstr>
      <vt:lpstr>Wingdings</vt:lpstr>
      <vt:lpstr>2013선로유지보수 수행계획서초안자료_0218_VER1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SKC인프라서비스_협력사_사용자매뉴얼_V0.3.pptx</dc:title>
  <dc:creator>WKHONG</dc:creator>
  <cp:lastModifiedBy>jameskang</cp:lastModifiedBy>
  <cp:revision>170</cp:revision>
  <dcterms:created xsi:type="dcterms:W3CDTF">2022-11-15T01:57:23Z</dcterms:created>
  <dcterms:modified xsi:type="dcterms:W3CDTF">2023-02-16T07:53:35Z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lpwstr>2017-10-23T00:00:00Z</vt:lpwstr>
  </property>
  <property fmtid="{D5CDD505-2E9C-101B-9397-08002B2CF9AE}" pid="3" name="Creator">
    <vt:lpwstr>Hancom PDF 1.3.0.404</vt:lpwstr>
  </property>
  <property fmtid="{D5CDD505-2E9C-101B-9397-08002B2CF9AE}" pid="4" name="Fasoo_Trace_ID">
    <vt:lpwstr>eyJub2RlMSI6eyJkc2QiOiIwMTAwMDAwMDAwMDAyODE3IiwibG9nVGltZSI6IjIwMjMtMDEtMTZUMDQ6MTY6MjJaIiwicElEIjoxLCJ0cmFjZUlkIjoiOTBDQzM2OTE1MTBGNEFGRUE2MkQxMkMzNENFRERFRDIiLCJ1c2VyQ29kZSI6IkoyMTAwMyJ9LCJub2RlMiI6eyJkc2QiOiIwMTAwMDAwMDAwMDAyODE3IiwibG9nVGltZSI6IjIwMjM</vt:lpwstr>
  </property>
  <property fmtid="{D5CDD505-2E9C-101B-9397-08002B2CF9AE}" pid="5" name="LastSaved">
    <vt:lpwstr>2022-11-15T00:00:00Z</vt:lpwstr>
  </property>
</Properties>
</file>