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2"/>
  </p:notesMasterIdLst>
  <p:sldIdLst>
    <p:sldId id="354" r:id="rId2"/>
    <p:sldId id="349" r:id="rId3"/>
    <p:sldId id="313" r:id="rId4"/>
    <p:sldId id="314" r:id="rId5"/>
    <p:sldId id="355" r:id="rId6"/>
    <p:sldId id="356" r:id="rId7"/>
    <p:sldId id="357" r:id="rId8"/>
    <p:sldId id="358" r:id="rId9"/>
    <p:sldId id="359" r:id="rId10"/>
    <p:sldId id="360" r:id="rId11"/>
  </p:sldIdLst>
  <p:sldSz cx="10680700" cy="7556500"/>
  <p:notesSz cx="106807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3" autoAdjust="0"/>
    <p:restoredTop sz="94660"/>
  </p:normalViewPr>
  <p:slideViewPr>
    <p:cSldViewPr>
      <p:cViewPr varScale="1">
        <p:scale>
          <a:sx n="92" d="100"/>
          <a:sy n="92" d="100"/>
        </p:scale>
        <p:origin x="72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2208" y="12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49963" y="0"/>
            <a:ext cx="4627562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04917-B7A0-42F0-A248-9B1E94D6A498}" type="datetimeFigureOut">
              <a:rPr lang="ko-KR" altLang="en-US" smtClean="0"/>
              <a:t>2023-03-29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536950" y="944563"/>
            <a:ext cx="3606800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8388" y="3636963"/>
            <a:ext cx="8543925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2756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49963" y="7177088"/>
            <a:ext cx="4627562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B489FE-76B6-44B6-AB04-1D1B089CEC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02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624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1202" r="2580"/>
          <a:stretch>
            <a:fillRect/>
          </a:stretch>
        </p:blipFill>
        <p:spPr bwMode="auto">
          <a:xfrm>
            <a:off x="0" y="1715354"/>
            <a:ext cx="10680700" cy="190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2700985" y="881592"/>
            <a:ext cx="7942059" cy="1310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defRPr/>
            </a:pPr>
            <a:endParaRPr lang="ko-KR" altLang="en-US" sz="4313" b="1">
              <a:solidFill>
                <a:srgbClr val="000000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622249" y="2072394"/>
            <a:ext cx="8058451" cy="1310144"/>
          </a:xfrm>
          <a:prstGeom prst="rect">
            <a:avLst/>
          </a:prstGeom>
        </p:spPr>
        <p:txBody>
          <a:bodyPr/>
          <a:lstStyle>
            <a:lvl1pPr>
              <a:defRPr sz="4313" smtClean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973125082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1053" y="2347414"/>
            <a:ext cx="9078595" cy="16197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2105" y="4282016"/>
            <a:ext cx="7476490" cy="19311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1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0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4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035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D6A27A34-7AFF-462A-9D83-AB196E984D3C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49239" y="7003758"/>
            <a:ext cx="3382222" cy="40231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54502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91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1053" y="2347414"/>
            <a:ext cx="9078595" cy="16197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2105" y="4282016"/>
            <a:ext cx="7476490" cy="19311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2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85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788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718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64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57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506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436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534035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D6A27A34-7AFF-462A-9D83-AB196E984D3C}" type="datetime1">
              <a:rPr lang="ko-KR" altLang="en-US" smtClean="0"/>
              <a:pPr/>
              <a:t>2023-03-29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649239" y="7003758"/>
            <a:ext cx="3382222" cy="402314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54502" y="7003758"/>
            <a:ext cx="2492163" cy="402314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321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4D4D4D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278246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40"/>
              </a:spcBef>
            </a:pPr>
            <a:fld id="{81D60167-4931-47E6-BA6A-407CBD079E47}" type="slidenum">
              <a:rPr spc="20" dirty="0"/>
              <a:t>‹#›</a:t>
            </a:fld>
            <a:endParaRPr spc="20" dirty="0"/>
          </a:p>
        </p:txBody>
      </p:sp>
    </p:spTree>
    <p:extLst>
      <p:ext uri="{BB962C8B-B14F-4D97-AF65-F5344CB8AC3E}">
        <p14:creationId xmlns:p14="http://schemas.microsoft.com/office/powerpoint/2010/main" val="78442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882" y="1042517"/>
            <a:ext cx="9612630" cy="752152"/>
          </a:xfrm>
          <a:prstGeom prst="rect">
            <a:avLst/>
          </a:prstGeom>
        </p:spPr>
        <p:txBody>
          <a:bodyPr/>
          <a:lstStyle>
            <a:lvl1pPr marL="246477" marR="0" indent="-246477" algn="l" defTabSz="985906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+mj-lt"/>
              <a:buAutoNum type="arabicPeriod"/>
              <a:tabLst/>
              <a:defRPr b="1">
                <a:latin typeface="+mn-ea"/>
                <a:ea typeface="+mn-ea"/>
              </a:defRPr>
            </a:lvl1pPr>
            <a:lvl2pPr>
              <a:buNone/>
              <a:defRPr/>
            </a:lvl2pPr>
            <a:lvl3pPr>
              <a:buNone/>
              <a:defRPr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465336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882" y="1042517"/>
            <a:ext cx="9612630" cy="752152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8799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31126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51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3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0881" y="269376"/>
            <a:ext cx="6903088" cy="38132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540882" y="1042517"/>
            <a:ext cx="9612630" cy="75215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</p:spTree>
    <p:extLst>
      <p:ext uri="{BB962C8B-B14F-4D97-AF65-F5344CB8AC3E}">
        <p14:creationId xmlns:p14="http://schemas.microsoft.com/office/powerpoint/2010/main" val="286621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188535" y="7154183"/>
            <a:ext cx="2492165" cy="402318"/>
          </a:xfrm>
          <a:prstGeom prst="rect">
            <a:avLst/>
          </a:prstGeom>
        </p:spPr>
        <p:txBody>
          <a:bodyPr/>
          <a:lstStyle>
            <a:lvl1pPr algn="r">
              <a:defRPr sz="1186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F517A0-B5BF-4A29-8E0A-1564AA4D6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912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5117901" y="7227780"/>
            <a:ext cx="526106" cy="291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4" b="0" i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fld id="{93427F89-5D8B-4058-A4DD-8B528BBAFF90}" type="slidenum">
              <a:rPr lang="ko-KR" altLang="en-US" sz="1294" b="0" i="0" baseline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‹#›</a:t>
            </a:fld>
            <a:r>
              <a:rPr lang="en-US" altLang="ko-KR" sz="1294" b="0" i="0" baseline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lang="ko-KR" altLang="en-US" sz="1294" b="0" i="0" baseline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그림 2" descr="인프라서비스 영문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144680" y="326866"/>
            <a:ext cx="1530286" cy="425150"/>
          </a:xfrm>
          <a:prstGeom prst="rect">
            <a:avLst/>
          </a:prstGeom>
        </p:spPr>
      </p:pic>
      <p:sp>
        <p:nvSpPr>
          <p:cNvPr id="4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188535" y="7154183"/>
            <a:ext cx="2492165" cy="402318"/>
          </a:xfrm>
          <a:prstGeom prst="rect">
            <a:avLst/>
          </a:prstGeom>
        </p:spPr>
        <p:txBody>
          <a:bodyPr/>
          <a:lstStyle>
            <a:lvl1pPr algn="r">
              <a:defRPr sz="1186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F517A0-B5BF-4A29-8E0A-1564AA4D6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948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>
            <a:off x="8188535" y="7154183"/>
            <a:ext cx="2492165" cy="402318"/>
          </a:xfrm>
          <a:prstGeom prst="rect">
            <a:avLst/>
          </a:prstGeom>
        </p:spPr>
        <p:txBody>
          <a:bodyPr/>
          <a:lstStyle>
            <a:lvl1pPr algn="r">
              <a:defRPr sz="1186" b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9F517A0-B5BF-4A29-8E0A-1564AA4D6FB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032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 preferRelativeResize="0">
            <a:picLocks noChangeArrowheads="1"/>
          </p:cNvPicPr>
          <p:nvPr/>
        </p:nvPicPr>
        <p:blipFill rotWithShape="1">
          <a:blip r:embed="rId15" cstate="print"/>
          <a:srcRect l="7055" t="22486" r="6096" b="-1"/>
          <a:stretch/>
        </p:blipFill>
        <p:spPr bwMode="auto">
          <a:xfrm>
            <a:off x="-310" y="445884"/>
            <a:ext cx="10674231" cy="79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34214" name="Rectangle 6"/>
          <p:cNvSpPr>
            <a:spLocks noChangeArrowheads="1"/>
          </p:cNvSpPr>
          <p:nvPr/>
        </p:nvSpPr>
        <p:spPr bwMode="ltGray">
          <a:xfrm>
            <a:off x="5188014" y="7189170"/>
            <a:ext cx="308097" cy="314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58301" tIns="58301" rIns="58301" bIns="58301" anchor="ctr"/>
          <a:lstStyle/>
          <a:p>
            <a:pPr algn="ctr" defTabSz="987618" eaLnBrk="0" latinLnBrk="0" hangingPunct="0">
              <a:defRPr/>
            </a:pPr>
            <a:endParaRPr kumimoji="0" lang="en-GB" altLang="ko-KR" sz="1294" b="1">
              <a:solidFill>
                <a:srgbClr val="3333CC"/>
              </a:solidFill>
              <a:latin typeface="뫼비우스 Regular" pitchFamily="2" charset="-127"/>
              <a:ea typeface="뫼비우스 Regular" pitchFamily="2" charset="-127"/>
            </a:endParaRPr>
          </a:p>
        </p:txBody>
      </p:sp>
      <p:cxnSp>
        <p:nvCxnSpPr>
          <p:cNvPr id="4" name="직선 연결선 3"/>
          <p:cNvCxnSpPr/>
          <p:nvPr userDrawn="1"/>
        </p:nvCxnSpPr>
        <p:spPr bwMode="auto">
          <a:xfrm>
            <a:off x="0" y="7150292"/>
            <a:ext cx="10674231" cy="1"/>
          </a:xfrm>
          <a:prstGeom prst="line">
            <a:avLst/>
          </a:prstGeom>
          <a:solidFill>
            <a:schemeClr val="bg1"/>
          </a:solidFill>
          <a:ln w="27940" cap="flat" cmpd="sng" algn="ctr">
            <a:gradFill flip="none" rotWithShape="1">
              <a:gsLst>
                <a:gs pos="12000">
                  <a:srgbClr val="FF0000">
                    <a:alpha val="70000"/>
                  </a:srgbClr>
                </a:gs>
                <a:gs pos="36000">
                  <a:srgbClr val="FF0000">
                    <a:alpha val="65000"/>
                  </a:srgbClr>
                </a:gs>
                <a:gs pos="67000">
                  <a:srgbClr val="FF0000">
                    <a:alpha val="60000"/>
                  </a:srgbClr>
                </a:gs>
                <a:gs pos="88000">
                  <a:srgbClr val="FF0000">
                    <a:alpha val="55000"/>
                  </a:srgbClr>
                </a:gs>
              </a:gsLst>
              <a:lin ang="1800000" scaled="0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694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688" r:id="rId11"/>
    <p:sldLayoutId id="2147483689" r:id="rId12"/>
    <p:sldLayoutId id="2147483690" r:id="rId13"/>
  </p:sldLayoutIdLst>
  <p:hf hdr="0" ftr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뫼비우스 Regular" pitchFamily="2" charset="-127"/>
          <a:ea typeface="뫼비우스 Regular" pitchFamily="2" charset="-127"/>
        </a:defRPr>
      </a:lvl5pPr>
      <a:lvl6pPr marL="492953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6pPr>
      <a:lvl7pPr marL="985906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7pPr>
      <a:lvl8pPr marL="1478859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8pPr>
      <a:lvl9pPr marL="1971812" algn="l" rtl="0" eaLnBrk="1" fontAlgn="base" latinLnBrk="1" hangingPunct="1">
        <a:spcBef>
          <a:spcPct val="0"/>
        </a:spcBef>
        <a:spcAft>
          <a:spcPct val="0"/>
        </a:spcAft>
        <a:defRPr kumimoji="1" sz="1725" b="1">
          <a:solidFill>
            <a:srgbClr val="000000"/>
          </a:solidFill>
          <a:latin typeface="굴림" pitchFamily="50" charset="-127"/>
          <a:ea typeface="굴림" pitchFamily="50" charset="-127"/>
        </a:defRPr>
      </a:lvl9pPr>
    </p:titleStyle>
    <p:bodyStyle>
      <a:lvl1pPr marL="193416" indent="-193416" algn="l" rtl="0" eaLnBrk="1" fontAlgn="base" latinLnBrk="1" hangingPunct="1">
        <a:spcBef>
          <a:spcPct val="20000"/>
        </a:spcBef>
        <a:spcAft>
          <a:spcPct val="0"/>
        </a:spcAft>
        <a:buSzPct val="70000"/>
        <a:buFont typeface="Wingdings" pitchFamily="2" charset="2"/>
        <a:defRPr kumimoji="1" sz="1509" b="1">
          <a:solidFill>
            <a:schemeClr val="tx1"/>
          </a:solidFill>
          <a:latin typeface="뫼비우스 Regular" pitchFamily="2" charset="-127"/>
          <a:ea typeface="뫼비우스 Regular" pitchFamily="2" charset="-127"/>
          <a:cs typeface="+mn-cs"/>
        </a:defRPr>
      </a:lvl1pPr>
      <a:lvl2pPr marL="477549" indent="-90718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1294">
          <a:solidFill>
            <a:schemeClr val="tx1"/>
          </a:solidFill>
          <a:latin typeface="+mn-lt"/>
          <a:ea typeface="+mn-ea"/>
        </a:defRPr>
      </a:lvl2pPr>
      <a:lvl3pPr marL="874650" indent="-102699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1294">
          <a:solidFill>
            <a:schemeClr val="tx1"/>
          </a:solidFill>
          <a:latin typeface="+mn-lt"/>
          <a:ea typeface="+mn-ea"/>
        </a:defRPr>
      </a:lvl3pPr>
      <a:lvl4pPr marL="1352198" indent="-193416" algn="l" rtl="0" eaLnBrk="1" fontAlgn="base" latinLnBrk="1" hangingPunct="1">
        <a:spcBef>
          <a:spcPct val="20000"/>
        </a:spcBef>
        <a:spcAft>
          <a:spcPct val="0"/>
        </a:spcAft>
        <a:buFont typeface="Optima" pitchFamily="2" charset="2"/>
        <a:buChar char=""/>
        <a:defRPr kumimoji="1" sz="1294">
          <a:solidFill>
            <a:schemeClr val="tx1"/>
          </a:solidFill>
          <a:latin typeface="+mn-lt"/>
          <a:ea typeface="+mn-ea"/>
        </a:defRPr>
      </a:lvl4pPr>
      <a:lvl5pPr marL="2218289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5pPr>
      <a:lvl6pPr marL="2711242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6pPr>
      <a:lvl7pPr marL="3204195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7pPr>
      <a:lvl8pPr marL="3697148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8pPr>
      <a:lvl9pPr marL="4190101" indent="-246477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1294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1pPr>
      <a:lvl2pPr marL="492953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2pPr>
      <a:lvl3pPr marL="985906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3pPr>
      <a:lvl4pPr marL="1478859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1971812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464765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957718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450671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943624" algn="l" defTabSz="985906" rtl="0" eaLnBrk="1" latinLnBrk="1" hangingPunct="1"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safety.kr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2001856" y="1720850"/>
            <a:ext cx="8385055" cy="9648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8591" tIns="49296" rIns="98591" bIns="49296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altLang="ko-KR" sz="4313" b="1" dirty="0">
                <a:latin typeface="+mn-ea"/>
              </a:rPr>
              <a:t>OKSafety </a:t>
            </a:r>
            <a:r>
              <a:rPr lang="en-US" altLang="ko-KR" sz="4313" b="1" dirty="0" smtClean="0">
                <a:latin typeface="+mn-ea"/>
              </a:rPr>
              <a:t>SKB </a:t>
            </a:r>
            <a:r>
              <a:rPr lang="ko-KR" altLang="en-US" sz="4313" b="1" dirty="0" smtClean="0">
                <a:latin typeface="+mn-ea"/>
              </a:rPr>
              <a:t>일반예산</a:t>
            </a:r>
            <a:endParaRPr lang="ko-KR" altLang="en-US" sz="4313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97816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3804908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산업안전보건관리비 월별 사용내역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6" y="658914"/>
            <a:ext cx="5261244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 smtClean="0">
                <a:latin typeface="맑은 고딕"/>
                <a:cs typeface="맑은 고딕"/>
              </a:rPr>
              <a:t>산업안전보건관리비의 월별 사용내역을 도급사</a:t>
            </a:r>
            <a:r>
              <a:rPr lang="en-US" altLang="ko-KR" sz="950" dirty="0" smtClean="0">
                <a:latin typeface="맑은 고딕"/>
                <a:cs typeface="맑은 고딕"/>
              </a:rPr>
              <a:t>, </a:t>
            </a:r>
            <a:r>
              <a:rPr lang="ko-KR" altLang="en-US" sz="950" dirty="0" smtClean="0">
                <a:latin typeface="맑은 고딕"/>
                <a:cs typeface="맑은 고딕"/>
              </a:rPr>
              <a:t>협력사별로 조회할 수 있습니다</a:t>
            </a:r>
            <a:r>
              <a:rPr lang="en-US" altLang="ko-KR" sz="950" dirty="0" smtClean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283403" y="658369"/>
            <a:ext cx="2340748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8275037" y="882650"/>
            <a:ext cx="2283235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산업안전보건관리비를 검색년도에 따라 월별사용내역을 조회할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278339" y="1644696"/>
            <a:ext cx="2283235" cy="105182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altLang="ko-KR" sz="1050" b="1" spc="5" dirty="0" smtClean="0">
                <a:latin typeface="맑은 고딕"/>
                <a:cs typeface="맑은 고딕"/>
              </a:rPr>
              <a:t>2.  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조회</a:t>
            </a:r>
            <a:endParaRPr lang="ko-KR" altLang="en-US"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검색년도와 도급사 사업장을 조회조건에 넣을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ko-KR" altLang="en-US" sz="850" spc="1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전체 조회 시 도급사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,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사업구분에 따라 소계와 합계를 보여줍니다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06" y="1263650"/>
            <a:ext cx="7931044" cy="521047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1771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643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개요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159" y="712578"/>
            <a:ext cx="84420" cy="890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12104" y="654050"/>
            <a:ext cx="7138046" cy="33598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altLang="ko-KR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OKSafety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는 </a:t>
            </a:r>
            <a:r>
              <a:rPr lang="en-US" altLang="ko-KR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SK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브로드밴드 </a:t>
            </a:r>
            <a:r>
              <a:rPr lang="ko-KR" altLang="en-US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산업안전보건용품 </a:t>
            </a:r>
            <a:r>
              <a:rPr lang="ko-KR" altLang="en-US" sz="1000" spc="20" dirty="0">
                <a:solidFill>
                  <a:srgbClr val="1F497D"/>
                </a:solidFill>
                <a:latin typeface="맑은 고딕"/>
                <a:cs typeface="맑은 고딕"/>
              </a:rPr>
              <a:t>전문 쇼핑몰입니다</a:t>
            </a:r>
            <a:r>
              <a:rPr lang="en-US" altLang="ko-KR" sz="1000" spc="20" dirty="0" smtClean="0">
                <a:solidFill>
                  <a:srgbClr val="1F497D"/>
                </a:solidFill>
                <a:latin typeface="맑은 고딕"/>
                <a:cs typeface="맑은 고딕"/>
              </a:rPr>
              <a:t>..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1000" dirty="0" smtClean="0">
                <a:latin typeface="맑은 고딕"/>
                <a:cs typeface="맑은 고딕"/>
              </a:rPr>
              <a:t>SKB </a:t>
            </a:r>
            <a:r>
              <a:rPr lang="ko-KR" altLang="en-US" sz="1000" dirty="0" smtClean="0">
                <a:latin typeface="맑은 고딕"/>
                <a:cs typeface="맑은 고딕"/>
              </a:rPr>
              <a:t>일반사용자는 설정된 예산한도금액으로 주문이 제한됩니다</a:t>
            </a:r>
            <a:r>
              <a:rPr lang="en-US" altLang="ko-KR" sz="1000" dirty="0" smtClean="0">
                <a:latin typeface="맑은 고딕"/>
                <a:cs typeface="맑은 고딕"/>
              </a:rPr>
              <a:t>.</a:t>
            </a:r>
            <a:endParaRPr sz="1000" dirty="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5985" y="658369"/>
            <a:ext cx="2216086" cy="9940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lang="en-US" sz="850" dirty="0">
                <a:latin typeface="맑은 고딕"/>
                <a:cs typeface="맑은 고딕"/>
              </a:rPr>
              <a:t> </a:t>
            </a:r>
            <a:r>
              <a:rPr lang="en-US" sz="850" dirty="0">
                <a:latin typeface="맑은 고딕"/>
                <a:cs typeface="맑은 고딕"/>
                <a:hlinkClick r:id="rId3"/>
              </a:rPr>
              <a:t>https://www.oksafety.kr</a:t>
            </a:r>
            <a:r>
              <a:rPr lang="en-US" sz="850" dirty="0">
                <a:latin typeface="맑은 고딕"/>
                <a:cs typeface="맑은 고딕"/>
              </a:rPr>
              <a:t> </a:t>
            </a:r>
            <a:r>
              <a:rPr lang="ko-KR" altLang="en-US" sz="850" dirty="0">
                <a:latin typeface="맑은 고딕"/>
                <a:cs typeface="맑은 고딕"/>
              </a:rPr>
              <a:t>로 </a:t>
            </a:r>
            <a:r>
              <a:rPr lang="ko-KR" altLang="en-US" sz="850" dirty="0" smtClean="0">
                <a:latin typeface="맑은 고딕"/>
                <a:cs typeface="맑은 고딕"/>
              </a:rPr>
              <a:t>접근하여 발급된 로그인</a:t>
            </a:r>
            <a:r>
              <a:rPr lang="en-US" altLang="ko-KR" sz="850" dirty="0" smtClean="0">
                <a:latin typeface="맑은 고딕"/>
                <a:cs typeface="맑은 고딕"/>
              </a:rPr>
              <a:t>ID</a:t>
            </a:r>
            <a:r>
              <a:rPr lang="ko-KR" altLang="en-US" sz="850" dirty="0" smtClean="0">
                <a:latin typeface="맑은 고딕"/>
                <a:cs typeface="맑은 고딕"/>
              </a:rPr>
              <a:t>와 암호를 입력하여 로그인 하십시오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35511" y="1791457"/>
            <a:ext cx="2246559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>
                <a:latin typeface="맑은 고딕"/>
                <a:cs typeface="맑은 고딕"/>
              </a:rPr>
              <a:t>로그인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발급받은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로그인 </a:t>
            </a:r>
            <a:r>
              <a:rPr lang="en-US" altLang="ko-KR" sz="850" spc="10" dirty="0" smtClean="0">
                <a:latin typeface="맑은 고딕"/>
                <a:cs typeface="맑은 고딕"/>
              </a:rPr>
              <a:t>ID, </a:t>
            </a:r>
            <a:r>
              <a:rPr lang="ko-KR" altLang="en-US" sz="850" spc="10" dirty="0">
                <a:latin typeface="맑은 고딕"/>
                <a:cs typeface="맑은 고딕"/>
              </a:rPr>
              <a:t>패스워드를 입력하여 로그인 할 수 있습니다</a:t>
            </a:r>
            <a:r>
              <a:rPr lang="en-US" altLang="ko-KR" sz="850" spc="10" dirty="0">
                <a:latin typeface="맑은 고딕"/>
                <a:cs typeface="맑은 고딕"/>
              </a:rPr>
              <a:t>.</a:t>
            </a: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10252" y="2653557"/>
            <a:ext cx="2271817" cy="58246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3.	</a:t>
            </a:r>
            <a:r>
              <a:rPr lang="ko-KR" altLang="en-US" sz="950" b="1" spc="5" dirty="0">
                <a:latin typeface="맑은 고딕"/>
                <a:cs typeface="맑은 고딕"/>
              </a:rPr>
              <a:t>아이디 </a:t>
            </a:r>
            <a:r>
              <a:rPr lang="en-US" altLang="ko-KR" sz="950" b="1" spc="5" dirty="0">
                <a:latin typeface="맑은 고딕"/>
                <a:cs typeface="맑은 고딕"/>
              </a:rPr>
              <a:t>/ </a:t>
            </a:r>
            <a:r>
              <a:rPr lang="ko-KR" altLang="en-US" sz="950" b="1" spc="5" dirty="0">
                <a:latin typeface="맑은 고딕"/>
                <a:cs typeface="맑은 고딕"/>
              </a:rPr>
              <a:t>비밀번호 찾기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71450">
              <a:lnSpc>
                <a:spcPct val="156400"/>
              </a:lnSpc>
              <a:spcBef>
                <a:spcPts val="13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등록되어 있는 휴대폰이 없기 때문에 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OK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플라자 관리자에게 문의해 주십시오</a:t>
            </a:r>
            <a:endParaRPr sz="850" dirty="0">
              <a:latin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060" y="1229649"/>
            <a:ext cx="7822168" cy="550423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96630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7643" y="172746"/>
            <a:ext cx="15951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메인화면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07707" y="658914"/>
            <a:ext cx="227838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spc="20" dirty="0">
                <a:solidFill>
                  <a:srgbClr val="1F497D"/>
                </a:solidFill>
                <a:latin typeface="맑은 고딕"/>
                <a:cs typeface="맑은 고딕"/>
              </a:rPr>
              <a:t>로그인 후 메인화면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65985" y="658369"/>
            <a:ext cx="2061210" cy="139429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상단 </a:t>
            </a:r>
            <a:r>
              <a:rPr lang="en-US" altLang="ko-KR" sz="850" spc="10" dirty="0">
                <a:latin typeface="맑은 고딕"/>
                <a:cs typeface="맑은 고딕"/>
              </a:rPr>
              <a:t>OKSafety </a:t>
            </a:r>
            <a:r>
              <a:rPr lang="ko-KR" altLang="en-US" sz="850" spc="10" dirty="0">
                <a:latin typeface="맑은 고딕"/>
                <a:cs typeface="맑은 고딕"/>
              </a:rPr>
              <a:t>메뉴 정보 제공</a:t>
            </a:r>
            <a:endParaRPr lang="en-US" altLang="ko-KR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lang="ko-KR" altLang="en-US" sz="850" spc="10" dirty="0">
                <a:latin typeface="맑은 고딕"/>
                <a:cs typeface="맑은 고딕"/>
              </a:rPr>
              <a:t>좌측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산업안전상품 </a:t>
            </a:r>
            <a:r>
              <a:rPr lang="ko-KR" altLang="en-US" sz="850" spc="10" dirty="0">
                <a:latin typeface="맑은 고딕"/>
                <a:cs typeface="맑은 고딕"/>
              </a:rPr>
              <a:t>카테고리 제공</a:t>
            </a:r>
            <a:endParaRPr lang="en-US" altLang="ko-KR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lang="ko-KR" altLang="en-US" sz="850" spc="10" dirty="0" smtClean="0">
                <a:latin typeface="맑은 고딕"/>
                <a:cs typeface="맑은 고딕"/>
              </a:rPr>
              <a:t>주문</a:t>
            </a:r>
            <a:r>
              <a:rPr lang="en-US" altLang="ko-KR" sz="850" spc="10" dirty="0" smtClean="0">
                <a:latin typeface="맑은 고딕"/>
                <a:cs typeface="맑은 고딕"/>
              </a:rPr>
              <a:t>,</a:t>
            </a:r>
            <a:r>
              <a:rPr lang="ko-KR" altLang="en-US" sz="850" spc="10" dirty="0" smtClean="0">
                <a:latin typeface="맑은 고딕"/>
                <a:cs typeface="맑은 고딕"/>
              </a:rPr>
              <a:t> 인수</a:t>
            </a:r>
            <a:r>
              <a:rPr lang="en-US" altLang="ko-KR" sz="850" spc="10" dirty="0" smtClean="0">
                <a:latin typeface="맑은 고딕"/>
                <a:cs typeface="맑은 고딕"/>
              </a:rPr>
              <a:t>,</a:t>
            </a:r>
            <a:r>
              <a:rPr lang="ko-KR" altLang="en-US" sz="850" spc="10" dirty="0" smtClean="0">
                <a:latin typeface="맑은 고딕"/>
                <a:cs typeface="맑은 고딕"/>
              </a:rPr>
              <a:t> 정산 정보 및 고객센터 정보 제공 </a:t>
            </a:r>
            <a:endParaRPr lang="en-US" altLang="ko-KR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40515" y="1894172"/>
            <a:ext cx="2016760" cy="1010533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>
                <a:latin typeface="맑은 고딕"/>
                <a:cs typeface="맑은 고딕"/>
              </a:rPr>
              <a:t>통합검색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상단 상품명</a:t>
            </a:r>
            <a:r>
              <a:rPr lang="en-US" altLang="ko-KR" sz="850" spc="10" dirty="0">
                <a:latin typeface="맑은 고딕"/>
                <a:cs typeface="맑은 고딕"/>
              </a:rPr>
              <a:t>/</a:t>
            </a:r>
            <a:r>
              <a:rPr lang="ko-KR" altLang="en-US" sz="850" spc="10" dirty="0">
                <a:latin typeface="맑은 고딕"/>
                <a:cs typeface="맑은 고딕"/>
              </a:rPr>
              <a:t>상품코드</a:t>
            </a:r>
            <a:r>
              <a:rPr lang="en-US" altLang="ko-KR" sz="850" spc="10" dirty="0">
                <a:latin typeface="맑은 고딕"/>
                <a:cs typeface="맑은 고딕"/>
              </a:rPr>
              <a:t>/</a:t>
            </a:r>
            <a:r>
              <a:rPr lang="ko-KR" altLang="en-US" sz="850" spc="10" dirty="0">
                <a:latin typeface="맑은 고딕"/>
                <a:cs typeface="맑은 고딕"/>
              </a:rPr>
              <a:t>규격 정보를 입력 조회 하면 상품조회 페이지로 이동합니다</a:t>
            </a:r>
            <a:r>
              <a:rPr lang="en-US" altLang="ko-KR" sz="850" spc="10" dirty="0">
                <a:latin typeface="맑은 고딕"/>
                <a:cs typeface="맑은 고딕"/>
              </a:rPr>
              <a:t>. (</a:t>
            </a:r>
            <a:r>
              <a:rPr lang="ko-KR" altLang="en-US" sz="850" spc="10" dirty="0">
                <a:latin typeface="맑은 고딕"/>
                <a:cs typeface="맑은 고딕"/>
              </a:rPr>
              <a:t>검색엔진 사용</a:t>
            </a:r>
            <a:r>
              <a:rPr lang="en-US" altLang="ko-KR" sz="850" spc="10" dirty="0">
                <a:latin typeface="맑은 고딕"/>
                <a:cs typeface="맑은 고딕"/>
              </a:rPr>
              <a:t>)</a:t>
            </a:r>
            <a:endParaRPr lang="en-US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endParaRPr sz="850" dirty="0">
              <a:latin typeface="맑은 고딕"/>
              <a:cs typeface="맑은 고딕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665A5449-CE85-4897-881B-9A1367AFCB6E}"/>
              </a:ext>
            </a:extLst>
          </p:cNvPr>
          <p:cNvSpPr txBox="1"/>
          <p:nvPr/>
        </p:nvSpPr>
        <p:spPr>
          <a:xfrm>
            <a:off x="8340515" y="2863850"/>
            <a:ext cx="2016760" cy="811697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>
                <a:latin typeface="맑은 고딕"/>
                <a:cs typeface="맑은 고딕"/>
              </a:rPr>
              <a:t>3</a:t>
            </a:r>
            <a:r>
              <a:rPr sz="950" b="1" spc="5" dirty="0">
                <a:latin typeface="맑은 고딕"/>
                <a:cs typeface="맑은 고딕"/>
              </a:rPr>
              <a:t>.	</a:t>
            </a:r>
            <a:r>
              <a:rPr lang="ko-KR" altLang="en-US" sz="950" b="1" spc="5" dirty="0">
                <a:latin typeface="맑은 고딕"/>
                <a:cs typeface="맑은 고딕"/>
              </a:rPr>
              <a:t>퀵메뉴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장바구니</a:t>
            </a:r>
            <a:r>
              <a:rPr lang="en-US" altLang="ko-KR" sz="850" spc="10" dirty="0">
                <a:latin typeface="맑은 고딕"/>
                <a:cs typeface="맑은 고딕"/>
              </a:rPr>
              <a:t>, </a:t>
            </a:r>
            <a:r>
              <a:rPr lang="ko-KR" altLang="en-US" sz="850" spc="10" dirty="0">
                <a:latin typeface="맑은 고딕"/>
                <a:cs typeface="맑은 고딕"/>
              </a:rPr>
              <a:t>관심상품</a:t>
            </a:r>
            <a:r>
              <a:rPr lang="en-US" altLang="ko-KR" sz="850" spc="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>
                <a:latin typeface="맑은 고딕"/>
                <a:cs typeface="맑은 고딕"/>
              </a:rPr>
              <a:t>등 자주 사용하는 메뉴를 빠르게 이동할 수 있습니다</a:t>
            </a:r>
            <a:r>
              <a:rPr lang="en-US" altLang="ko-KR" sz="850" spc="10" dirty="0">
                <a:latin typeface="맑은 고딕"/>
                <a:cs typeface="맑은 고딕"/>
              </a:rPr>
              <a:t>.</a:t>
            </a:r>
            <a:endParaRPr lang="en-US" sz="850" spc="1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endParaRPr sz="850" dirty="0">
              <a:latin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61" y="984607"/>
            <a:ext cx="7026159" cy="602428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타원 19"/>
          <p:cNvSpPr/>
          <p:nvPr/>
        </p:nvSpPr>
        <p:spPr bwMode="auto">
          <a:xfrm>
            <a:off x="492526" y="879437"/>
            <a:ext cx="228600" cy="2304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4169158" y="1098496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7582284" y="1872352"/>
            <a:ext cx="228600" cy="2304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06" y="1553602"/>
            <a:ext cx="6267745" cy="300936"/>
          </a:xfrm>
          <a:prstGeom prst="rect">
            <a:avLst/>
          </a:prstGeom>
        </p:spPr>
      </p:pic>
      <p:sp>
        <p:nvSpPr>
          <p:cNvPr id="19" name="object 16">
            <a:extLst>
              <a:ext uri="{FF2B5EF4-FFF2-40B4-BE49-F238E27FC236}">
                <a16:creationId xmlns:a16="http://schemas.microsoft.com/office/drawing/2014/main" id="{665A5449-CE85-4897-881B-9A1367AFCB6E}"/>
              </a:ext>
            </a:extLst>
          </p:cNvPr>
          <p:cNvSpPr txBox="1"/>
          <p:nvPr/>
        </p:nvSpPr>
        <p:spPr>
          <a:xfrm>
            <a:off x="8340515" y="3673067"/>
            <a:ext cx="2016760" cy="302480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4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상단메뉴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dirty="0" smtClean="0">
                <a:latin typeface="맑은 고딕"/>
                <a:cs typeface="맑은 고딕"/>
              </a:rPr>
              <a:t>주문관리 </a:t>
            </a:r>
            <a:r>
              <a:rPr lang="en-US" altLang="ko-KR" sz="850" dirty="0" smtClean="0">
                <a:latin typeface="맑은 고딕"/>
                <a:cs typeface="맑은 고딕"/>
              </a:rPr>
              <a:t> SKB</a:t>
            </a:r>
            <a:r>
              <a:rPr lang="ko-KR" altLang="en-US" sz="850" dirty="0" smtClean="0">
                <a:latin typeface="맑은 고딕"/>
                <a:cs typeface="맑은 고딕"/>
              </a:rPr>
              <a:t>에 진열된 상품 조회 할 수 있습니다</a:t>
            </a:r>
            <a:r>
              <a:rPr lang="en-US" altLang="ko-KR" sz="85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10" dirty="0" smtClean="0">
                <a:latin typeface="맑은 고딕"/>
                <a:cs typeface="맑은 고딕"/>
              </a:rPr>
              <a:t>인수</a:t>
            </a:r>
            <a:r>
              <a:rPr lang="en-US" altLang="ko-KR" sz="850" spc="10" dirty="0" smtClean="0">
                <a:latin typeface="맑은 고딕"/>
                <a:cs typeface="맑은 고딕"/>
              </a:rPr>
              <a:t>/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반품 </a:t>
            </a:r>
            <a:r>
              <a:rPr lang="en-US" altLang="ko-KR" sz="850" spc="10" dirty="0" smtClean="0">
                <a:latin typeface="맑은 고딕"/>
                <a:cs typeface="맑은 고딕"/>
              </a:rPr>
              <a:t>: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주문한 배송 상품을 인수처리하거나 인수 이력을 확인할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10" dirty="0" smtClean="0">
                <a:latin typeface="맑은 고딕"/>
                <a:cs typeface="맑은 고딕"/>
              </a:rPr>
              <a:t>정산 </a:t>
            </a:r>
            <a:r>
              <a:rPr lang="en-US" altLang="ko-KR" sz="850" spc="10" dirty="0" smtClean="0">
                <a:latin typeface="맑은 고딕"/>
                <a:cs typeface="맑은 고딕"/>
              </a:rPr>
              <a:t>: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세금계산서와 거래명세서를 확인할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10" dirty="0" smtClean="0">
                <a:latin typeface="맑은 고딕"/>
                <a:cs typeface="맑은 고딕"/>
              </a:rPr>
              <a:t>고객센터 </a:t>
            </a:r>
            <a:r>
              <a:rPr lang="en-US" altLang="ko-KR" sz="850" spc="10" dirty="0" smtClean="0">
                <a:latin typeface="맑은 고딕"/>
                <a:cs typeface="맑은 고딕"/>
              </a:rPr>
              <a:t>: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공지사항 및 개선사항에 대한 게시판입니다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u="sng" spc="10" dirty="0" smtClean="0">
                <a:latin typeface="맑은 고딕"/>
                <a:cs typeface="맑은 고딕"/>
              </a:rPr>
              <a:t>예산 </a:t>
            </a:r>
            <a:r>
              <a:rPr lang="en-US" altLang="ko-KR" sz="850" u="sng" spc="10" dirty="0" smtClean="0">
                <a:latin typeface="맑은 고딕"/>
                <a:cs typeface="맑은 고딕"/>
              </a:rPr>
              <a:t>: </a:t>
            </a:r>
            <a:r>
              <a:rPr lang="ko-KR" altLang="en-US" sz="850" u="sng" spc="10" dirty="0" smtClean="0">
                <a:latin typeface="맑은 고딕"/>
                <a:cs typeface="맑은 고딕"/>
              </a:rPr>
              <a:t>로그인 사용자에 대한 예산사용이력을 조회할 수 있습니다</a:t>
            </a:r>
            <a:r>
              <a:rPr lang="en-US" altLang="ko-KR" sz="850" u="sng" spc="10" dirty="0" smtClean="0">
                <a:latin typeface="맑은 고딕"/>
                <a:cs typeface="맑은 고딕"/>
              </a:rPr>
              <a:t>.</a:t>
            </a:r>
            <a:endParaRPr lang="en-US" altLang="ko-KR" sz="850" u="sng" spc="10" dirty="0" smtClean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u="sng" spc="10" dirty="0" smtClean="0">
                <a:latin typeface="맑은 고딕"/>
                <a:cs typeface="맑은 고딕"/>
              </a:rPr>
              <a:t>산업안전보건관리비 </a:t>
            </a:r>
            <a:r>
              <a:rPr lang="en-US" altLang="ko-KR" sz="850" u="sng" spc="10" dirty="0" smtClean="0">
                <a:latin typeface="맑은 고딕"/>
                <a:cs typeface="맑은 고딕"/>
              </a:rPr>
              <a:t>: </a:t>
            </a:r>
            <a:r>
              <a:rPr lang="ko-KR" altLang="en-US" sz="850" u="sng" spc="10" dirty="0" smtClean="0">
                <a:latin typeface="맑은 고딕"/>
                <a:cs typeface="맑은 고딕"/>
              </a:rPr>
              <a:t>각 사업장의 실적과 산업안전관리비 </a:t>
            </a:r>
            <a:r>
              <a:rPr lang="ko-KR" altLang="en-US" sz="850" u="sng" spc="10" dirty="0" smtClean="0">
                <a:latin typeface="맑은 고딕"/>
                <a:cs typeface="맑은 고딕"/>
              </a:rPr>
              <a:t>내역을 </a:t>
            </a:r>
            <a:r>
              <a:rPr lang="ko-KR" altLang="en-US" sz="850" u="sng" spc="10" dirty="0" smtClean="0">
                <a:latin typeface="맑은 고딕"/>
                <a:cs typeface="맑은 고딕"/>
              </a:rPr>
              <a:t>조회할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1778700" y="1559306"/>
            <a:ext cx="5159962" cy="30617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4" name="타원 23"/>
          <p:cNvSpPr/>
          <p:nvPr/>
        </p:nvSpPr>
        <p:spPr bwMode="auto">
          <a:xfrm>
            <a:off x="6837097" y="1427452"/>
            <a:ext cx="228600" cy="2304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4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상품검색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7" y="658914"/>
            <a:ext cx="236347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spc="20" dirty="0">
                <a:solidFill>
                  <a:srgbClr val="1F497D"/>
                </a:solidFill>
                <a:latin typeface="맑은 고딕"/>
                <a:cs typeface="맑은 고딕"/>
              </a:rPr>
              <a:t>검색엔진을 이용한 상품 통합 검색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02060" y="658369"/>
            <a:ext cx="2216086" cy="9940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 smtClean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 smtClean="0">
                <a:latin typeface="맑은 고딕"/>
                <a:cs typeface="맑은 고딕"/>
              </a:rPr>
              <a:t>:</a:t>
            </a:r>
            <a:r>
              <a:rPr sz="850" spc="-10" dirty="0" smtClean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사업장에 진열된 상품을 조회할 수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r>
              <a:rPr lang="en-US" altLang="ko-KR" sz="850" spc="-10" dirty="0" smtClean="0">
                <a:latin typeface="맑은 고딕"/>
                <a:cs typeface="맑은 고딕"/>
              </a:rPr>
              <a:t/>
            </a:r>
            <a:br>
              <a:rPr lang="en-US" altLang="ko-KR" sz="850" spc="-10" dirty="0" smtClean="0">
                <a:latin typeface="맑은 고딕"/>
                <a:cs typeface="맑은 고딕"/>
              </a:rPr>
            </a:br>
            <a:r>
              <a:rPr lang="en-US" altLang="ko-KR" sz="850" spc="-10" dirty="0" smtClean="0">
                <a:latin typeface="맑은 고딕"/>
                <a:cs typeface="맑은 고딕"/>
              </a:rPr>
              <a:t>-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결과내</a:t>
            </a:r>
            <a:r>
              <a:rPr lang="en-US" altLang="ko-KR" sz="850" spc="-10" dirty="0">
                <a:latin typeface="맑은 고딕"/>
                <a:cs typeface="맑은 고딕"/>
              </a:rPr>
              <a:t> 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/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검색어 제외 검색 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34A5C2-99FB-8060-DF32-892B7443B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25" y="1419851"/>
            <a:ext cx="7821295" cy="51777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3" name="object 16"/>
          <p:cNvSpPr txBox="1"/>
          <p:nvPr/>
        </p:nvSpPr>
        <p:spPr>
          <a:xfrm>
            <a:off x="8276590" y="1700917"/>
            <a:ext cx="2241556" cy="837602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장바구니 담기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단품</a:t>
            </a:r>
            <a:r>
              <a:rPr lang="en-US" altLang="ko-KR" sz="850" spc="10" dirty="0" smtClean="0">
                <a:latin typeface="맑은 고딕"/>
                <a:cs typeface="맑은 고딕"/>
              </a:rPr>
              <a:t>/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옵션 상품 장바구니 담기</a:t>
            </a:r>
            <a:r>
              <a:rPr lang="en-US" altLang="ko-KR" sz="850" dirty="0">
                <a:latin typeface="맑은 고딕"/>
                <a:cs typeface="맑은 고딕"/>
              </a:rPr>
              <a:t/>
            </a:r>
            <a:br>
              <a:rPr lang="en-US" altLang="ko-KR" sz="850" dirty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상품상세 팝업으로 이동하여 담기</a:t>
            </a:r>
            <a:r>
              <a:rPr lang="en-US" altLang="ko-KR" sz="850" dirty="0" smtClean="0">
                <a:latin typeface="맑은 고딕"/>
                <a:cs typeface="맑은 고딕"/>
              </a:rPr>
              <a:t/>
            </a:r>
            <a:br>
              <a:rPr lang="en-US" altLang="ko-KR" sz="850" dirty="0" smtClean="0">
                <a:latin typeface="맑은 고딕"/>
                <a:cs typeface="맑은 고딕"/>
              </a:rPr>
            </a:br>
            <a:r>
              <a:rPr lang="en-US" altLang="ko-KR" sz="850" dirty="0" smtClean="0">
                <a:latin typeface="맑은 고딕"/>
                <a:cs typeface="맑은 고딕"/>
              </a:rPr>
              <a:t>- </a:t>
            </a:r>
            <a:r>
              <a:rPr lang="ko-KR" altLang="en-US" sz="850" dirty="0" smtClean="0">
                <a:latin typeface="맑은 고딕"/>
                <a:cs typeface="맑은 고딕"/>
              </a:rPr>
              <a:t>선택된 단품 상품 일괄 장바구니 담기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5" name="타원 14"/>
          <p:cNvSpPr/>
          <p:nvPr/>
        </p:nvSpPr>
        <p:spPr bwMode="auto">
          <a:xfrm>
            <a:off x="219976" y="1307759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6" name="타원 15"/>
          <p:cNvSpPr/>
          <p:nvPr/>
        </p:nvSpPr>
        <p:spPr bwMode="auto">
          <a:xfrm>
            <a:off x="4222794" y="6218551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5797550" y="5685151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6330950" y="2120138"/>
            <a:ext cx="914400" cy="1844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70" y="2046825"/>
            <a:ext cx="6894520" cy="3310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장바구니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6" y="658914"/>
            <a:ext cx="2822843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>
                <a:latin typeface="맑은 고딕"/>
                <a:cs typeface="맑은 고딕"/>
              </a:rPr>
              <a:t>장바구니에 </a:t>
            </a:r>
            <a:r>
              <a:rPr lang="ko-KR" altLang="en-US" sz="950" dirty="0" smtClean="0">
                <a:latin typeface="맑은 고딕"/>
                <a:cs typeface="맑은 고딕"/>
              </a:rPr>
              <a:t>추가된 상품을 주문할 수 있습니다</a:t>
            </a:r>
            <a:r>
              <a:rPr lang="en-US" altLang="ko-KR" sz="950" dirty="0" smtClean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76" y="1017490"/>
            <a:ext cx="7071699" cy="58811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타원 18"/>
          <p:cNvSpPr/>
          <p:nvPr/>
        </p:nvSpPr>
        <p:spPr bwMode="auto">
          <a:xfrm>
            <a:off x="561665" y="925223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2" name="타원 21"/>
          <p:cNvSpPr/>
          <p:nvPr/>
        </p:nvSpPr>
        <p:spPr bwMode="auto">
          <a:xfrm>
            <a:off x="805759" y="2625477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3" name="object 16"/>
          <p:cNvSpPr txBox="1"/>
          <p:nvPr/>
        </p:nvSpPr>
        <p:spPr>
          <a:xfrm>
            <a:off x="8273877" y="1519030"/>
            <a:ext cx="2283235" cy="262712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2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주문 정보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주문자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,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문서번호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,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팀명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,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주문자 전화번호 필수 입력 항목 입니다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주문자 입력란은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주문하시는 분 성함을 직접 이력 해 주셔야 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.(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발급받은 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ID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는 공용으로 상용하기 때문에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)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문서번호 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: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필수 입력 사항 입니다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팀명 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: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주문자의 팀을 선택하십시오</a:t>
            </a:r>
            <a:endParaRPr lang="en-US" altLang="ko-KR" sz="850" spc="-10" dirty="0" smtClean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주문자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전화번호 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: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주문하시는 분의 전화번호를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입력하십시오</a:t>
            </a:r>
            <a:endParaRPr lang="en-US" altLang="ko-KR" sz="850" spc="-10" dirty="0" smtClean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u="sng" spc="-10" dirty="0" smtClean="0">
                <a:latin typeface="맑은 고딕"/>
                <a:cs typeface="맑은 고딕"/>
              </a:rPr>
              <a:t>배정예산 </a:t>
            </a:r>
            <a:r>
              <a:rPr lang="en-US" altLang="ko-KR" sz="850" u="sng" spc="-10" dirty="0" smtClean="0">
                <a:latin typeface="맑은 고딕"/>
                <a:cs typeface="맑은 고딕"/>
              </a:rPr>
              <a:t>: </a:t>
            </a:r>
            <a:r>
              <a:rPr lang="ko-KR" altLang="en-US" sz="850" u="sng" spc="-10" dirty="0" smtClean="0">
                <a:latin typeface="맑은 고딕"/>
                <a:cs typeface="맑은 고딕"/>
              </a:rPr>
              <a:t>배정된 예산 금액</a:t>
            </a:r>
            <a:endParaRPr lang="en-US" altLang="ko-KR" sz="850" u="sng" spc="-1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u="sng" spc="-10" dirty="0" smtClean="0">
                <a:latin typeface="맑은 고딕"/>
                <a:cs typeface="맑은 고딕"/>
              </a:rPr>
              <a:t>잔여예산 </a:t>
            </a:r>
            <a:r>
              <a:rPr lang="en-US" altLang="ko-KR" sz="850" u="sng" spc="-10" dirty="0" smtClean="0">
                <a:latin typeface="맑은 고딕"/>
                <a:cs typeface="맑은 고딕"/>
              </a:rPr>
              <a:t>: </a:t>
            </a:r>
            <a:r>
              <a:rPr lang="ko-KR" altLang="en-US" sz="850" u="sng" spc="-10" dirty="0" smtClean="0">
                <a:latin typeface="맑은 고딕"/>
                <a:cs typeface="맑은 고딕"/>
              </a:rPr>
              <a:t>배정된 예산에서 사용된 예산을 뺀 나머지</a:t>
            </a:r>
            <a:r>
              <a:rPr lang="en-US" altLang="ko-KR" sz="850" u="sng" spc="-10" dirty="0" smtClean="0">
                <a:latin typeface="맑은 고딕"/>
                <a:cs typeface="맑은 고딕"/>
              </a:rPr>
              <a:t>(</a:t>
            </a:r>
            <a:r>
              <a:rPr lang="ko-KR" altLang="en-US" sz="850" u="sng" spc="-10" dirty="0" smtClean="0">
                <a:latin typeface="맑은 고딕"/>
                <a:cs typeface="맑은 고딕"/>
              </a:rPr>
              <a:t>사용가능 예산</a:t>
            </a:r>
            <a:r>
              <a:rPr lang="en-US" altLang="ko-KR" sz="850" u="sng" spc="-10" dirty="0" smtClean="0">
                <a:latin typeface="맑은 고딕"/>
                <a:cs typeface="맑은 고딕"/>
              </a:rPr>
              <a:t>)</a:t>
            </a:r>
            <a:endParaRPr lang="en-US" altLang="ko-KR" sz="850" u="sng" spc="10" dirty="0" smtClean="0">
              <a:latin typeface="맑은 고딕"/>
              <a:cs typeface="맑은 고딕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255843" y="886863"/>
            <a:ext cx="2283235" cy="439929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장바구니 상품 화인 및 주문을 요청 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26" name="object 14"/>
          <p:cNvSpPr txBox="1"/>
          <p:nvPr/>
        </p:nvSpPr>
        <p:spPr>
          <a:xfrm>
            <a:off x="8365985" y="658369"/>
            <a:ext cx="2061210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sp>
        <p:nvSpPr>
          <p:cNvPr id="28" name="타원 27"/>
          <p:cNvSpPr/>
          <p:nvPr/>
        </p:nvSpPr>
        <p:spPr bwMode="auto">
          <a:xfrm>
            <a:off x="5245899" y="3987579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9" name="object 16"/>
          <p:cNvSpPr txBox="1"/>
          <p:nvPr/>
        </p:nvSpPr>
        <p:spPr>
          <a:xfrm>
            <a:off x="8264987" y="4169410"/>
            <a:ext cx="2283235" cy="22294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2</a:t>
            </a:r>
            <a:r>
              <a:rPr sz="950" b="1" spc="5" dirty="0" smtClean="0">
                <a:latin typeface="맑은 고딕"/>
                <a:cs typeface="맑은 고딕"/>
              </a:rPr>
              <a:t>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주문 신청</a:t>
            </a:r>
            <a:endParaRPr lang="en-US" altLang="ko-KR" sz="850" spc="-10" dirty="0" smtClean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전체 주문과 선택 주문을 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주문을 신청하면 주문 사업장의 각 팀장님들에게 주문 메일이 발송됩니다</a:t>
            </a:r>
            <a:r>
              <a:rPr lang="en-US" altLang="ko-KR" sz="850" spc="-10" dirty="0" smtClean="0">
                <a:solidFill>
                  <a:srgbClr val="FF0000"/>
                </a:solidFill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en-US" altLang="ko-KR" sz="850" spc="-10" dirty="0" smtClean="0">
                <a:latin typeface="맑은 고딕"/>
                <a:cs typeface="맑은 고딕"/>
              </a:rPr>
              <a:t>Ex))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서울 사업장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(skb_seoul)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에서 주문 시 서울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Infra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품질팀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,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서울구축팀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,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동작운용팀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,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강남운용팀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,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성북운용팀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,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서대문운용팀 팀장님들에게 메일 발송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)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u="sng" spc="-10" dirty="0" smtClean="0">
                <a:latin typeface="맑은 고딕"/>
                <a:cs typeface="맑은 고딕"/>
              </a:rPr>
              <a:t>잔여예산 보다 주문 신청금액이 더 많으면 주문을 하실 수 없습니다</a:t>
            </a:r>
            <a:r>
              <a:rPr lang="en-US" altLang="ko-KR" sz="850" u="sng" spc="-10" dirty="0" smtClean="0">
                <a:latin typeface="맑은 고딕"/>
                <a:cs typeface="맑은 고딕"/>
              </a:rPr>
              <a:t>.</a:t>
            </a:r>
            <a:br>
              <a:rPr lang="en-US" altLang="ko-KR" sz="850" u="sng" spc="-10" dirty="0" smtClean="0">
                <a:latin typeface="맑은 고딕"/>
                <a:cs typeface="맑은 고딕"/>
              </a:rPr>
            </a:br>
            <a:r>
              <a:rPr lang="en-US" altLang="ko-KR" sz="850" u="sng" spc="-10" dirty="0" smtClean="0">
                <a:latin typeface="맑은 고딕"/>
                <a:cs typeface="맑은 고딕"/>
              </a:rPr>
              <a:t>(</a:t>
            </a:r>
            <a:r>
              <a:rPr lang="ko-KR" altLang="en-US" sz="850" u="sng" spc="-10" dirty="0" smtClean="0">
                <a:latin typeface="맑은 고딕"/>
                <a:cs typeface="맑은 고딕"/>
              </a:rPr>
              <a:t>예산관리자에게 예산증액을 요청하십시오</a:t>
            </a:r>
            <a:r>
              <a:rPr lang="en-US" altLang="ko-KR" sz="850" u="sng" spc="-10" dirty="0" smtClean="0">
                <a:latin typeface="맑은 고딕"/>
                <a:cs typeface="맑은 고딕"/>
              </a:rPr>
              <a:t>)</a:t>
            </a:r>
            <a:endParaRPr lang="en-US" altLang="ko-KR" sz="850" u="sng" spc="10" dirty="0" smtClean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6835" y="2809199"/>
            <a:ext cx="1335623" cy="29554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205" y="1537970"/>
            <a:ext cx="6267745" cy="30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29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주문진척도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7" y="658914"/>
            <a:ext cx="236347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>
                <a:latin typeface="맑은 고딕"/>
                <a:cs typeface="맑은 고딕"/>
              </a:rPr>
              <a:t>주문내역을 상태별로 볼 수 있습니다</a:t>
            </a:r>
            <a:r>
              <a:rPr lang="en-US" altLang="ko-KR" sz="950" dirty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365985" y="658369"/>
            <a:ext cx="2061210" cy="59381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950" b="1" spc="5" dirty="0">
                <a:latin typeface="맑은 고딕"/>
                <a:cs typeface="맑은 고딕"/>
              </a:rPr>
              <a:t>1.</a:t>
            </a:r>
            <a:r>
              <a:rPr sz="950" b="1" spc="330" dirty="0">
                <a:latin typeface="맑은 고딕"/>
                <a:cs typeface="맑은 고딕"/>
              </a:rPr>
              <a:t> </a:t>
            </a:r>
            <a:r>
              <a:rPr lang="ko-KR" altLang="en-US" sz="950" b="1" spc="20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2900"/>
              </a:lnSpc>
              <a:spcBef>
                <a:spcPts val="25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주문내역을 상태 별로 볼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>
              <a:latin typeface="맑은 고딕"/>
              <a:cs typeface="맑은 고딕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8310035" y="1416050"/>
            <a:ext cx="2241556" cy="22294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sz="950" b="1" spc="5" dirty="0">
                <a:latin typeface="맑은 고딕"/>
                <a:cs typeface="맑은 고딕"/>
              </a:rPr>
              <a:t>2.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주문상태 및 처리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주문상태가 표기되고 상태에 따라 처리 버튼이 활성화 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취소요청 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: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주문요청인 상태에서 주문 취소가 가능합니다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 (</a:t>
            </a:r>
            <a:r>
              <a:rPr lang="ko-KR" altLang="en-US" sz="850" u="sng" spc="-10" dirty="0" smtClean="0">
                <a:latin typeface="맑은 고딕"/>
                <a:cs typeface="맑은 고딕"/>
              </a:rPr>
              <a:t>주문 취소가 완료되면 취소금액 예산은 환원됩니다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.)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10" dirty="0" smtClean="0">
                <a:latin typeface="맑은 고딕"/>
                <a:cs typeface="맑은 고딕"/>
              </a:rPr>
              <a:t>주문서 </a:t>
            </a:r>
            <a:r>
              <a:rPr lang="en-US" altLang="ko-KR" sz="850" spc="10" dirty="0" smtClean="0">
                <a:latin typeface="맑은 고딕"/>
                <a:cs typeface="맑은 고딕"/>
              </a:rPr>
              <a:t>: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모든 주문상태에서 견적</a:t>
            </a:r>
            <a:r>
              <a:rPr lang="en-US" altLang="ko-KR" sz="850" spc="10" dirty="0" smtClean="0">
                <a:latin typeface="맑은 고딕"/>
                <a:cs typeface="맑은 고딕"/>
              </a:rPr>
              <a:t>(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주문</a:t>
            </a:r>
            <a:r>
              <a:rPr lang="en-US" altLang="ko-KR" sz="850" spc="10" dirty="0" smtClean="0">
                <a:latin typeface="맑은 고딕"/>
                <a:cs typeface="맑은 고딕"/>
              </a:rPr>
              <a:t>)</a:t>
            </a:r>
            <a:r>
              <a:rPr lang="ko-KR" altLang="en-US" sz="850" spc="10" dirty="0" smtClean="0">
                <a:latin typeface="맑은 고딕"/>
                <a:cs typeface="맑은 고딕"/>
              </a:rPr>
              <a:t>서 출력이 가능합니다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 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10" dirty="0" smtClean="0">
                <a:latin typeface="맑은 고딕"/>
                <a:cs typeface="맑은 고딕"/>
              </a:rPr>
              <a:t>배송추적 </a:t>
            </a:r>
            <a:r>
              <a:rPr lang="en-US" altLang="ko-KR" sz="850" spc="10" dirty="0" smtClean="0">
                <a:latin typeface="맑은 고딕"/>
                <a:cs typeface="맑은 고딕"/>
              </a:rPr>
              <a:t>: </a:t>
            </a:r>
            <a:r>
              <a:rPr lang="ko-KR" altLang="en-US" sz="850" spc="10" dirty="0" smtClean="0">
                <a:latin typeface="맑은 고딕"/>
                <a:cs typeface="맑은 고딕"/>
              </a:rPr>
              <a:t>배송 이후 상태 일 경우 활성화됩니다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 (</a:t>
            </a:r>
            <a:r>
              <a:rPr lang="ko-KR" altLang="en-US" sz="850" spc="10" dirty="0" smtClean="0">
                <a:latin typeface="맑은 고딕"/>
                <a:cs typeface="맑은 고딕"/>
              </a:rPr>
              <a:t>택배사를 통한 주문 시 실시간 배송정보를 확인할 수 있습니다</a:t>
            </a:r>
            <a:r>
              <a:rPr lang="en-US" altLang="ko-KR" sz="850" spc="10" dirty="0" smtClean="0">
                <a:latin typeface="맑은 고딕"/>
                <a:cs typeface="맑은 고딕"/>
              </a:rPr>
              <a:t>.)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3" name="object 16"/>
          <p:cNvSpPr txBox="1"/>
          <p:nvPr/>
        </p:nvSpPr>
        <p:spPr>
          <a:xfrm>
            <a:off x="8322495" y="3778250"/>
            <a:ext cx="2229096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3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주문상세</a:t>
            </a:r>
            <a:endParaRPr sz="950" dirty="0">
              <a:latin typeface="맑은 고딕"/>
              <a:cs typeface="맑은 고딕"/>
            </a:endParaRPr>
          </a:p>
          <a:p>
            <a:pPr marL="12700" marR="5080" indent="158115">
              <a:lnSpc>
                <a:spcPct val="151700"/>
              </a:lnSpc>
              <a:spcBef>
                <a:spcPts val="40"/>
              </a:spcBef>
            </a:pPr>
            <a:r>
              <a:rPr sz="850" dirty="0">
                <a:latin typeface="맑은 고딕"/>
                <a:cs typeface="맑은 고딕"/>
              </a:rPr>
              <a:t>:</a:t>
            </a:r>
            <a:r>
              <a:rPr sz="850" spc="-10" dirty="0">
                <a:latin typeface="맑은 고딕"/>
                <a:cs typeface="맑은 고딕"/>
              </a:rPr>
              <a:t>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주문번호를 클릭하면 주문상세정보를 확인 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330950" y="1688846"/>
            <a:ext cx="914400" cy="1844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510" y="1588770"/>
            <a:ext cx="6894520" cy="331030"/>
          </a:xfrm>
          <a:prstGeom prst="rect">
            <a:avLst/>
          </a:prstGeom>
        </p:spPr>
      </p:pic>
      <p:grpSp>
        <p:nvGrpSpPr>
          <p:cNvPr id="19" name="그룹 18"/>
          <p:cNvGrpSpPr/>
          <p:nvPr/>
        </p:nvGrpSpPr>
        <p:grpSpPr>
          <a:xfrm>
            <a:off x="290035" y="1035050"/>
            <a:ext cx="7771714" cy="5964048"/>
            <a:chOff x="290035" y="875384"/>
            <a:chExt cx="7771714" cy="656045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035" y="875384"/>
              <a:ext cx="7771714" cy="605420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917" y="3369174"/>
              <a:ext cx="6337426" cy="4066663"/>
            </a:xfrm>
            <a:prstGeom prst="rect">
              <a:avLst/>
            </a:prstGeom>
          </p:spPr>
        </p:pic>
      </p:grpSp>
      <p:sp>
        <p:nvSpPr>
          <p:cNvPr id="20" name="타원 19"/>
          <p:cNvSpPr/>
          <p:nvPr/>
        </p:nvSpPr>
        <p:spPr bwMode="auto">
          <a:xfrm>
            <a:off x="407670" y="402597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3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1" name="타원 20"/>
          <p:cNvSpPr/>
          <p:nvPr/>
        </p:nvSpPr>
        <p:spPr bwMode="auto">
          <a:xfrm>
            <a:off x="6788150" y="386341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3" name="타원 22"/>
          <p:cNvSpPr/>
          <p:nvPr/>
        </p:nvSpPr>
        <p:spPr bwMode="auto">
          <a:xfrm>
            <a:off x="177766" y="869129"/>
            <a:ext cx="228600" cy="230419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23548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주문인수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6" y="658914"/>
            <a:ext cx="3965843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>
                <a:latin typeface="맑은 고딕"/>
                <a:cs typeface="맑은 고딕"/>
              </a:rPr>
              <a:t>공급사에서 납품한 주문상품을 인수처리 합니다</a:t>
            </a:r>
            <a:r>
              <a:rPr lang="en-US" altLang="ko-KR" sz="950" dirty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283403" y="658369"/>
            <a:ext cx="2340748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10" y="958850"/>
            <a:ext cx="7889643" cy="5003477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타원 17"/>
          <p:cNvSpPr/>
          <p:nvPr/>
        </p:nvSpPr>
        <p:spPr bwMode="auto">
          <a:xfrm>
            <a:off x="177766" y="879602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1" name="직사각형 20"/>
          <p:cNvSpPr/>
          <p:nvPr/>
        </p:nvSpPr>
        <p:spPr bwMode="auto">
          <a:xfrm>
            <a:off x="6330950" y="1720850"/>
            <a:ext cx="914400" cy="1844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92" y="2043607"/>
            <a:ext cx="6815258" cy="982627"/>
          </a:xfrm>
          <a:prstGeom prst="rect">
            <a:avLst/>
          </a:prstGeom>
        </p:spPr>
      </p:pic>
      <p:sp>
        <p:nvSpPr>
          <p:cNvPr id="22" name="타원 21"/>
          <p:cNvSpPr/>
          <p:nvPr/>
        </p:nvSpPr>
        <p:spPr bwMode="auto">
          <a:xfrm>
            <a:off x="6996324" y="3068476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6346190" y="3673094"/>
            <a:ext cx="687003" cy="1844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0" rIns="1800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8275037" y="882650"/>
            <a:ext cx="2283235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>
                <a:latin typeface="맑은 고딕"/>
                <a:cs typeface="맑은 고딕"/>
              </a:rPr>
              <a:t>공급사에서 납품한 주문 상품을 인수 처리합니다</a:t>
            </a:r>
            <a:r>
              <a:rPr lang="en-US" altLang="ko-KR" sz="850" spc="-10" dirty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278339" y="1644696"/>
            <a:ext cx="2283235" cy="163294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2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인수 확인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en-US" altLang="ko-KR" sz="850" spc="-10" dirty="0" smtClean="0">
                <a:latin typeface="맑은 고딕"/>
                <a:cs typeface="맑은 고딕"/>
              </a:rPr>
              <a:t>[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인수확인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] 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처리 시 월 정산 청구 대상이 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인수 이후 주문은 취소가 불가 하고 반품처리를 해야 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.(</a:t>
            </a:r>
            <a:r>
              <a:rPr lang="ko-KR" altLang="en-US" sz="850" spc="-10" dirty="0" smtClean="0">
                <a:latin typeface="맑은 고딕"/>
                <a:cs typeface="맑은 고딕"/>
              </a:rPr>
              <a:t>반품은 승인 프로세스가 있어 바로 처리되지 않습니다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.)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en-US" altLang="ko-KR" sz="850" u="sng" spc="10" dirty="0" smtClean="0">
                <a:latin typeface="맑은 고딕"/>
                <a:cs typeface="맑은 고딕"/>
              </a:rPr>
              <a:t>Workday </a:t>
            </a:r>
            <a:r>
              <a:rPr lang="ko-KR" altLang="en-US" sz="850" u="sng" spc="10" dirty="0" smtClean="0">
                <a:latin typeface="맑은 고딕"/>
                <a:cs typeface="맑은 고딕"/>
              </a:rPr>
              <a:t>기준 배송처리 후 </a:t>
            </a:r>
            <a:r>
              <a:rPr lang="en-US" altLang="ko-KR" sz="850" u="sng" spc="10" dirty="0" smtClean="0">
                <a:latin typeface="맑은 고딕"/>
                <a:cs typeface="맑은 고딕"/>
              </a:rPr>
              <a:t>5</a:t>
            </a:r>
            <a:r>
              <a:rPr lang="ko-KR" altLang="en-US" sz="850" u="sng" spc="10" dirty="0" smtClean="0">
                <a:latin typeface="맑은 고딕"/>
                <a:cs typeface="맑은 고딕"/>
              </a:rPr>
              <a:t>일이 지나면 자동으로 인수처리 됩니다</a:t>
            </a:r>
            <a:r>
              <a:rPr lang="en-US" altLang="ko-KR" sz="850" u="sng" spc="10" dirty="0" smtClean="0">
                <a:latin typeface="맑은 고딕"/>
                <a:cs typeface="맑은 고딕"/>
              </a:rPr>
              <a:t>.</a:t>
            </a:r>
            <a:endParaRPr lang="en-US" altLang="ko-KR" sz="850" u="sng" spc="10" dirty="0" smtClean="0">
              <a:latin typeface="맑은 고딕"/>
              <a:cs typeface="맑은 고딕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32" y="1616615"/>
            <a:ext cx="7215890" cy="34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754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예산사용 이력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6" y="658914"/>
            <a:ext cx="3965843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 smtClean="0">
                <a:latin typeface="맑은 고딕"/>
                <a:cs typeface="맑은 고딕"/>
              </a:rPr>
              <a:t>사업장 예산사용 이력을 확인할 수 있습니다</a:t>
            </a:r>
            <a:r>
              <a:rPr lang="en-US" altLang="ko-KR" sz="950" dirty="0" smtClean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283403" y="658369"/>
            <a:ext cx="2340748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8275037" y="882650"/>
            <a:ext cx="2283235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사업장에서 주문한 예산차감내역을 확인할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278339" y="1644696"/>
            <a:ext cx="2283235" cy="1036438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2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en-US" altLang="ko-KR" sz="950" b="1" spc="5" dirty="0" smtClean="0">
                <a:latin typeface="맑은 고딕"/>
                <a:cs typeface="맑은 고딕"/>
              </a:rPr>
              <a:t>Data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차감된 예산은 빨간색으로 표기됩니다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증가한 예산은 파란색으로 표기됩니다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주문번호를 클릭하면 주문 상세를 볼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61" y="1264028"/>
            <a:ext cx="7942872" cy="527553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타원 19"/>
          <p:cNvSpPr/>
          <p:nvPr/>
        </p:nvSpPr>
        <p:spPr bwMode="auto">
          <a:xfrm>
            <a:off x="234950" y="1130378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26" name="타원 25"/>
          <p:cNvSpPr/>
          <p:nvPr/>
        </p:nvSpPr>
        <p:spPr bwMode="auto">
          <a:xfrm>
            <a:off x="349250" y="3106144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332775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7007" y="630593"/>
            <a:ext cx="10446385" cy="6542405"/>
            <a:chOff x="137007" y="630593"/>
            <a:chExt cx="10446385" cy="6542405"/>
          </a:xfrm>
        </p:grpSpPr>
        <p:sp>
          <p:nvSpPr>
            <p:cNvPr id="3" name="object 3"/>
            <p:cNvSpPr/>
            <p:nvPr/>
          </p:nvSpPr>
          <p:spPr>
            <a:xfrm>
              <a:off x="8200821" y="633641"/>
              <a:ext cx="2381250" cy="216535"/>
            </a:xfrm>
            <a:custGeom>
              <a:avLst/>
              <a:gdLst/>
              <a:ahLst/>
              <a:cxnLst/>
              <a:rect l="l" t="t" r="r" b="b"/>
              <a:pathLst>
                <a:path w="2381250" h="216534">
                  <a:moveTo>
                    <a:pt x="2380932" y="0"/>
                  </a:moveTo>
                  <a:lnTo>
                    <a:pt x="0" y="0"/>
                  </a:lnTo>
                  <a:lnTo>
                    <a:pt x="0" y="216293"/>
                  </a:lnTo>
                  <a:lnTo>
                    <a:pt x="2380932" y="216293"/>
                  </a:lnTo>
                  <a:lnTo>
                    <a:pt x="238093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007" y="630593"/>
              <a:ext cx="10446385" cy="6542405"/>
            </a:xfrm>
            <a:custGeom>
              <a:avLst/>
              <a:gdLst/>
              <a:ahLst/>
              <a:cxnLst/>
              <a:rect l="l" t="t" r="r" b="b"/>
              <a:pathLst>
                <a:path w="10446385" h="6542405">
                  <a:moveTo>
                    <a:pt x="8063814" y="0"/>
                  </a:moveTo>
                  <a:lnTo>
                    <a:pt x="8063814" y="6542062"/>
                  </a:lnTo>
                </a:path>
                <a:path w="10446385" h="6542405">
                  <a:moveTo>
                    <a:pt x="8062290" y="219341"/>
                  </a:moveTo>
                  <a:lnTo>
                    <a:pt x="10446258" y="219341"/>
                  </a:lnTo>
                </a:path>
                <a:path w="10446385" h="6542405">
                  <a:moveTo>
                    <a:pt x="10444734" y="0"/>
                  </a:moveTo>
                  <a:lnTo>
                    <a:pt x="10444734" y="6542062"/>
                  </a:lnTo>
                </a:path>
                <a:path w="10446385" h="6542405">
                  <a:moveTo>
                    <a:pt x="3048" y="0"/>
                  </a:moveTo>
                  <a:lnTo>
                    <a:pt x="3048" y="6542062"/>
                  </a:lnTo>
                </a:path>
                <a:path w="10446385" h="6542405">
                  <a:moveTo>
                    <a:pt x="0" y="3048"/>
                  </a:moveTo>
                  <a:lnTo>
                    <a:pt x="10446258" y="3048"/>
                  </a:lnTo>
                </a:path>
                <a:path w="10446385" h="6542405">
                  <a:moveTo>
                    <a:pt x="0" y="6540538"/>
                  </a:moveTo>
                  <a:lnTo>
                    <a:pt x="10446258" y="6540538"/>
                  </a:lnTo>
                </a:path>
              </a:pathLst>
            </a:custGeom>
            <a:ln w="31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523" y="80733"/>
            <a:ext cx="10679430" cy="445134"/>
          </a:xfrm>
          <a:custGeom>
            <a:avLst/>
            <a:gdLst/>
            <a:ahLst/>
            <a:cxnLst/>
            <a:rect l="l" t="t" r="r" b="b"/>
            <a:pathLst>
              <a:path w="10679430" h="445134">
                <a:moveTo>
                  <a:pt x="10679176" y="0"/>
                </a:moveTo>
                <a:lnTo>
                  <a:pt x="0" y="0"/>
                </a:lnTo>
                <a:lnTo>
                  <a:pt x="0" y="444766"/>
                </a:lnTo>
                <a:lnTo>
                  <a:pt x="10679176" y="444766"/>
                </a:lnTo>
                <a:lnTo>
                  <a:pt x="10679176" y="0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7642" y="172746"/>
            <a:ext cx="2890507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56845" indent="-144780">
              <a:lnSpc>
                <a:spcPct val="100000"/>
              </a:lnSpc>
              <a:spcBef>
                <a:spcPts val="110"/>
              </a:spcBef>
              <a:buSzPct val="93333"/>
              <a:buFont typeface="Wingdings"/>
              <a:buChar char=""/>
              <a:tabLst>
                <a:tab pos="157480" algn="l"/>
              </a:tabLst>
            </a:pPr>
            <a:r>
              <a:rPr 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lang="ko-KR" altLang="en-US" sz="1500" b="1" spc="10" dirty="0" smtClean="0">
                <a:solidFill>
                  <a:srgbClr val="FFFFFF"/>
                </a:solidFill>
                <a:latin typeface="맑은 고딕"/>
                <a:cs typeface="맑은 고딕"/>
              </a:rPr>
              <a:t>실적조회</a:t>
            </a:r>
            <a:endParaRPr sz="1500" dirty="0">
              <a:latin typeface="맑은 고딕"/>
              <a:cs typeface="맑은 고딕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766" y="701528"/>
            <a:ext cx="84420" cy="890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07706" y="658914"/>
            <a:ext cx="3965843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ko-KR" altLang="en-US" sz="950" dirty="0" smtClean="0">
                <a:latin typeface="맑은 고딕"/>
                <a:cs typeface="맑은 고딕"/>
              </a:rPr>
              <a:t>산업안전관리비 사용 협력사의 실적을 조회 할 수 있습니다</a:t>
            </a:r>
            <a:r>
              <a:rPr lang="en-US" altLang="ko-KR" sz="950" dirty="0" smtClean="0">
                <a:latin typeface="맑은 고딕"/>
                <a:cs typeface="맑은 고딕"/>
              </a:rPr>
              <a:t>.</a:t>
            </a:r>
            <a:endParaRPr sz="950" dirty="0">
              <a:latin typeface="맑은 고딕"/>
              <a:cs typeface="맑은 고딕"/>
            </a:endParaRPr>
          </a:p>
        </p:txBody>
      </p:sp>
      <p:sp>
        <p:nvSpPr>
          <p:cNvPr id="27" name="object 14"/>
          <p:cNvSpPr txBox="1"/>
          <p:nvPr/>
        </p:nvSpPr>
        <p:spPr>
          <a:xfrm>
            <a:off x="8283403" y="658369"/>
            <a:ext cx="2340748" cy="14491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735">
              <a:lnSpc>
                <a:spcPct val="100000"/>
              </a:lnSpc>
              <a:spcBef>
                <a:spcPts val="110"/>
              </a:spcBef>
            </a:pPr>
            <a:r>
              <a:rPr lang="en-US" altLang="ko-KR" sz="850" b="1" spc="5" dirty="0" smtClean="0">
                <a:solidFill>
                  <a:srgbClr val="FFFFFF"/>
                </a:solidFill>
                <a:latin typeface="Verdana"/>
                <a:cs typeface="Verdana"/>
              </a:rPr>
              <a:t>Description</a:t>
            </a:r>
            <a:endParaRPr sz="850" dirty="0">
              <a:latin typeface="Verdana"/>
              <a:cs typeface="Verdana"/>
            </a:endParaRPr>
          </a:p>
        </p:txBody>
      </p:sp>
      <p:sp>
        <p:nvSpPr>
          <p:cNvPr id="24" name="object 16"/>
          <p:cNvSpPr txBox="1"/>
          <p:nvPr/>
        </p:nvSpPr>
        <p:spPr>
          <a:xfrm>
            <a:off x="8275037" y="882650"/>
            <a:ext cx="2283235" cy="63876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sz="950" b="1" spc="5" dirty="0" smtClean="0">
                <a:latin typeface="맑은 고딕"/>
                <a:cs typeface="맑은 고딕"/>
              </a:rPr>
              <a:t>1</a:t>
            </a:r>
            <a:r>
              <a:rPr sz="950" b="1" spc="5" dirty="0" smtClean="0">
                <a:latin typeface="맑은 고딕"/>
                <a:cs typeface="맑은 고딕"/>
              </a:rPr>
              <a:t>.</a:t>
            </a:r>
            <a:r>
              <a:rPr sz="950" b="1" spc="5" dirty="0">
                <a:latin typeface="맑은 고딕"/>
                <a:cs typeface="맑은 고딕"/>
              </a:rPr>
              <a:t>	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화면</a:t>
            </a:r>
            <a:endParaRPr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산업안전관리비 사용 협력업체의 </a:t>
            </a:r>
            <a:r>
              <a:rPr lang="ko-KR" altLang="en-US" sz="850" spc="-10" dirty="0">
                <a:latin typeface="맑은 고딕"/>
                <a:cs typeface="맑은 고딕"/>
              </a:rPr>
              <a:t>모든 주문을 조회할 수 있습니다</a:t>
            </a:r>
            <a:r>
              <a:rPr lang="en-US" altLang="ko-KR" sz="850" spc="-10" dirty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sp>
        <p:nvSpPr>
          <p:cNvPr id="25" name="object 16"/>
          <p:cNvSpPr txBox="1"/>
          <p:nvPr/>
        </p:nvSpPr>
        <p:spPr>
          <a:xfrm>
            <a:off x="8278339" y="1644696"/>
            <a:ext cx="2283235" cy="105182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259079" algn="l"/>
              </a:tabLst>
            </a:pPr>
            <a:r>
              <a:rPr lang="en-US" altLang="ko-KR" sz="1050" b="1" spc="5" dirty="0" smtClean="0">
                <a:latin typeface="맑은 고딕"/>
                <a:cs typeface="맑은 고딕"/>
              </a:rPr>
              <a:t>2.  </a:t>
            </a:r>
            <a:r>
              <a:rPr lang="ko-KR" altLang="en-US" sz="950" b="1" spc="5" dirty="0" smtClean="0">
                <a:latin typeface="맑은 고딕"/>
                <a:cs typeface="맑은 고딕"/>
              </a:rPr>
              <a:t>조회</a:t>
            </a:r>
            <a:endParaRPr lang="ko-KR" altLang="en-US" sz="95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en-US" altLang="ko-KR" sz="850" spc="-10" dirty="0" smtClean="0">
                <a:latin typeface="맑은 고딕"/>
                <a:cs typeface="맑은 고딕"/>
              </a:rPr>
              <a:t>TNS/SKCIS</a:t>
            </a:r>
            <a:r>
              <a:rPr lang="en-US" altLang="ko-KR" sz="850" spc="-10" dirty="0">
                <a:latin typeface="맑은 고딕"/>
                <a:cs typeface="맑은 고딕"/>
              </a:rPr>
              <a:t>/</a:t>
            </a:r>
            <a:r>
              <a:rPr lang="ko-KR" altLang="en-US" sz="850" spc="-10" dirty="0">
                <a:latin typeface="맑은 고딕"/>
                <a:cs typeface="맑은 고딕"/>
              </a:rPr>
              <a:t>유빈스 </a:t>
            </a:r>
            <a:r>
              <a:rPr lang="en-US" altLang="ko-KR" sz="850" spc="-10" dirty="0">
                <a:latin typeface="맑은 고딕"/>
                <a:cs typeface="맑은 고딕"/>
              </a:rPr>
              <a:t>(</a:t>
            </a:r>
            <a:r>
              <a:rPr lang="ko-KR" altLang="en-US" sz="850" spc="-10" dirty="0">
                <a:latin typeface="맑은 고딕"/>
                <a:cs typeface="맑은 고딕"/>
              </a:rPr>
              <a:t>도급 하청업체 주문을 도급사 별로 조회 가능</a:t>
            </a:r>
            <a:r>
              <a:rPr lang="en-US" altLang="ko-KR" sz="850" spc="-10" dirty="0">
                <a:latin typeface="맑은 고딕"/>
                <a:cs typeface="맑은 고딕"/>
              </a:rPr>
              <a:t>)</a:t>
            </a:r>
            <a:endParaRPr lang="ko-KR" altLang="en-US" sz="850" spc="10" dirty="0">
              <a:latin typeface="맑은 고딕"/>
              <a:cs typeface="맑은 고딕"/>
            </a:endParaRPr>
          </a:p>
          <a:p>
            <a:pPr marL="184150" marR="5080" indent="-171450">
              <a:lnSpc>
                <a:spcPct val="151700"/>
              </a:lnSpc>
              <a:spcBef>
                <a:spcPts val="40"/>
              </a:spcBef>
              <a:buFontTx/>
              <a:buChar char="-"/>
            </a:pPr>
            <a:r>
              <a:rPr lang="ko-KR" altLang="en-US" sz="850" spc="-10" dirty="0" smtClean="0">
                <a:latin typeface="맑은 고딕"/>
                <a:cs typeface="맑은 고딕"/>
              </a:rPr>
              <a:t>주문번호를 클릭하면 주문 상세를 볼 수 있습니다</a:t>
            </a:r>
            <a:r>
              <a:rPr lang="en-US" altLang="ko-KR" sz="850" spc="-10" dirty="0" smtClean="0">
                <a:latin typeface="맑은 고딕"/>
                <a:cs typeface="맑은 고딕"/>
              </a:rPr>
              <a:t>.</a:t>
            </a:r>
            <a:endParaRPr lang="en-US" altLang="ko-KR" sz="850" spc="10" dirty="0" smtClean="0">
              <a:latin typeface="맑은 고딕"/>
              <a:cs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26" y="1370485"/>
            <a:ext cx="7919215" cy="506262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타원 15"/>
          <p:cNvSpPr/>
          <p:nvPr/>
        </p:nvSpPr>
        <p:spPr bwMode="auto">
          <a:xfrm>
            <a:off x="234950" y="1211695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1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  <p:sp>
        <p:nvSpPr>
          <p:cNvPr id="17" name="타원 16"/>
          <p:cNvSpPr/>
          <p:nvPr/>
        </p:nvSpPr>
        <p:spPr bwMode="auto">
          <a:xfrm>
            <a:off x="349250" y="3106144"/>
            <a:ext cx="228600" cy="209472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ea typeface="HY태고딕" pitchFamily="18" charset="-127"/>
                <a:cs typeface="Arials"/>
              </a:rPr>
              <a:t>2</a:t>
            </a:r>
            <a:endParaRPr kumimoji="1" lang="ko-KR" altLang="en-U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ea typeface="HY태고딕" pitchFamily="18" charset="-127"/>
              <a:cs typeface="Arials"/>
            </a:endParaRPr>
          </a:p>
        </p:txBody>
      </p:sp>
    </p:spTree>
    <p:extLst>
      <p:ext uri="{BB962C8B-B14F-4D97-AF65-F5344CB8AC3E}">
        <p14:creationId xmlns:p14="http://schemas.microsoft.com/office/powerpoint/2010/main" val="1168873997"/>
      </p:ext>
    </p:extLst>
  </p:cSld>
  <p:clrMapOvr>
    <a:masterClrMapping/>
  </p:clrMapOvr>
</p:sld>
</file>

<file path=ppt/theme/theme1.xml><?xml version="1.0" encoding="utf-8"?>
<a:theme xmlns:a="http://schemas.openxmlformats.org/drawingml/2006/main" name="2013선로유지보수 수행계획서초안자료_0218_VER1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Moebius"/>
        <a:ea typeface="맑은 고딕"/>
        <a:cs typeface=""/>
      </a:majorFont>
      <a:minorFont>
        <a:latin typeface="Moebius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0" rIns="1800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태고딕" pitchFamily="18" charset="-127"/>
            <a:cs typeface="Arials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179388" marR="0" indent="-179388" algn="l" defTabSz="914400" rtl="0" eaLnBrk="0" fontAlgn="base" latinLnBrk="1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Pct val="70000"/>
          <a:buFont typeface="Wingdings" pitchFamily="2" charset="2"/>
          <a:buNone/>
          <a:tabLst/>
          <a:defRPr kumimoji="1" sz="1000" b="1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+mn-lt"/>
            <a:ea typeface="+mn-ea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3514</TotalTime>
  <Words>741</Words>
  <Application>Microsoft Office PowerPoint</Application>
  <PresentationFormat>사용자 지정</PresentationFormat>
  <Paragraphs>119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Arials</vt:lpstr>
      <vt:lpstr>HY태고딕</vt:lpstr>
      <vt:lpstr>Moebius</vt:lpstr>
      <vt:lpstr>Optima</vt:lpstr>
      <vt:lpstr>굴림</vt:lpstr>
      <vt:lpstr>맑은 고딕</vt:lpstr>
      <vt:lpstr>뫼비우스 Regular</vt:lpstr>
      <vt:lpstr>Arial</vt:lpstr>
      <vt:lpstr>Verdana</vt:lpstr>
      <vt:lpstr>Wingdings</vt:lpstr>
      <vt:lpstr>2013선로유지보수 수행계획서초안자료_0218_VER1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SKC인프라서비스_협력사_사용자매뉴얼_V0.3.pptx</dc:title>
  <dc:creator>WKHONG</dc:creator>
  <cp:lastModifiedBy>jameskang</cp:lastModifiedBy>
  <cp:revision>186</cp:revision>
  <dcterms:created xsi:type="dcterms:W3CDTF">2022-11-15T01:57:23Z</dcterms:created>
  <dcterms:modified xsi:type="dcterms:W3CDTF">2023-03-29T02:10:57Z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lpwstr>2017-10-23T00:00:00Z</vt:lpwstr>
  </property>
  <property fmtid="{D5CDD505-2E9C-101B-9397-08002B2CF9AE}" pid="3" name="Creator">
    <vt:lpwstr>Hancom PDF 1.3.0.404</vt:lpwstr>
  </property>
  <property fmtid="{D5CDD505-2E9C-101B-9397-08002B2CF9AE}" pid="4" name="Fasoo_Trace_ID">
    <vt:lpwstr>eyJub2RlMSI6eyJkc2QiOiIwMTAwMDAwMDAwMDAyODE3IiwibG9nVGltZSI6IjIwMjMtMDEtMTZUMDQ6MTY6MjJaIiwicElEIjoxLCJ0cmFjZUlkIjoiOTBDQzM2OTE1MTBGNEFGRUE2MkQxMkMzNENFRERFRDIiLCJ1c2VyQ29kZSI6IkoyMTAwMyJ9LCJub2RlMiI6eyJkc2QiOiIwMTAwMDAwMDAwMDAyODE3IiwibG9nVGltZSI6IjIwMjM</vt:lpwstr>
  </property>
  <property fmtid="{D5CDD505-2E9C-101B-9397-08002B2CF9AE}" pid="5" name="LastSaved">
    <vt:lpwstr>2022-11-15T00:00:00Z</vt:lpwstr>
  </property>
</Properties>
</file>