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19"/>
  </p:notesMasterIdLst>
  <p:handoutMasterIdLst>
    <p:handoutMasterId r:id="rId20"/>
  </p:handoutMasterIdLst>
  <p:sldIdLst>
    <p:sldId id="2394" r:id="rId3"/>
    <p:sldId id="2395" r:id="rId4"/>
    <p:sldId id="2445" r:id="rId5"/>
    <p:sldId id="2548" r:id="rId6"/>
    <p:sldId id="2557" r:id="rId7"/>
    <p:sldId id="2558" r:id="rId8"/>
    <p:sldId id="2559" r:id="rId9"/>
    <p:sldId id="2550" r:id="rId10"/>
    <p:sldId id="2560" r:id="rId11"/>
    <p:sldId id="2551" r:id="rId12"/>
    <p:sldId id="2564" r:id="rId13"/>
    <p:sldId id="2563" r:id="rId14"/>
    <p:sldId id="2556" r:id="rId15"/>
    <p:sldId id="2553" r:id="rId16"/>
    <p:sldId id="2535" r:id="rId17"/>
    <p:sldId id="2555" r:id="rId18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2060"/>
    <a:srgbClr val="F2F2F2"/>
    <a:srgbClr val="9966FF"/>
    <a:srgbClr val="C00000"/>
    <a:srgbClr val="3399FF"/>
    <a:srgbClr val="9933FF"/>
    <a:srgbClr val="99CCFF"/>
    <a:srgbClr val="445469"/>
    <a:srgbClr val="8F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5AE13-9BC0-4F35-800F-9956F28DC8CD}" v="1364" dt="2024-07-15T06:25:2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14" d="100"/>
          <a:sy n="114" d="100"/>
        </p:scale>
        <p:origin x="1584" y="108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8.xml"/><Relationship Id="rId7" Type="http://schemas.openxmlformats.org/officeDocument/2006/relationships/slide" Target="slides/slide12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0" Type="http://schemas.openxmlformats.org/officeDocument/2006/relationships/slide" Target="slides/slide15.xml"/><Relationship Id="rId4" Type="http://schemas.openxmlformats.org/officeDocument/2006/relationships/slide" Target="slides/slide9.xml"/><Relationship Id="rId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9344" indent="-288207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5283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13974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75107" indent="-230566" defTabSz="949492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36244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97379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58515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19650" indent="-230566" defTabSz="949492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5259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084" cy="447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366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ea1412201d_4_8:notes"/>
          <p:cNvSpPr txBox="1">
            <a:spLocks noGrp="1"/>
          </p:cNvSpPr>
          <p:nvPr>
            <p:ph type="body" idx="1"/>
          </p:nvPr>
        </p:nvSpPr>
        <p:spPr>
          <a:xfrm>
            <a:off x="680559" y="4722158"/>
            <a:ext cx="54462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8" name="Google Shape;488;g2ea1412201d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7713"/>
            <a:ext cx="5378450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90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2024-07-15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2024-07-15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2024-07-15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391469"/>
            <a:ext cx="6967566" cy="3429000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6187" y="1730385"/>
            <a:ext cx="8088881" cy="835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3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OK</a:t>
            </a:r>
            <a:r>
              <a:rPr kumimoji="0" lang="ko-KR" altLang="en-US" sz="3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플라자 </a:t>
            </a:r>
            <a:r>
              <a:rPr kumimoji="0" lang="en-US" altLang="ko-KR" sz="3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E-Commerce</a:t>
            </a:r>
            <a:r>
              <a:rPr kumimoji="0" lang="ko-KR" altLang="en-US" sz="3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구축</a:t>
            </a:r>
            <a:endParaRPr kumimoji="0" lang="en-US" altLang="ko-KR" sz="3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436424" y="2700516"/>
            <a:ext cx="7704000" cy="96090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4005758" y="4233411"/>
            <a:ext cx="229255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7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2024. 7</a:t>
            </a:r>
            <a:endParaRPr kumimoji="0" lang="en-US" altLang="ko-KR" sz="17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852925" y="2901595"/>
            <a:ext cx="285526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30000"/>
              </a:lnSpc>
            </a:pPr>
            <a:r>
              <a:rPr kumimoji="0" lang="en-US" altLang="ko-KR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2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프로젝트 수행계획서</a:t>
            </a:r>
            <a:r>
              <a:rPr kumimoji="0"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9" y="592716"/>
            <a:ext cx="2627381" cy="68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3-5. </a:t>
            </a:r>
            <a:r>
              <a:rPr lang="ko-KR" altLang="en-US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(Next.js)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504F1-4A23-DAB4-344F-9903FCD35457}"/>
              </a:ext>
            </a:extLst>
          </p:cNvPr>
          <p:cNvSpPr/>
          <p:nvPr/>
        </p:nvSpPr>
        <p:spPr>
          <a:xfrm>
            <a:off x="195842" y="1695092"/>
            <a:ext cx="3072401" cy="367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Lifecycle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41616-EBFB-14D8-AB09-D19381DE0FB8}"/>
              </a:ext>
            </a:extLst>
          </p:cNvPr>
          <p:cNvSpPr/>
          <p:nvPr/>
        </p:nvSpPr>
        <p:spPr>
          <a:xfrm>
            <a:off x="3372402" y="1695092"/>
            <a:ext cx="3072401" cy="367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React.js </a:t>
            </a:r>
            <a:r>
              <a:rPr lang="en-US" altLang="ko-KR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or Vue.js</a:t>
            </a:r>
            <a:r>
              <a:rPr lang="ko-KR" altLang="en-US" sz="13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Lifecycle</a:t>
            </a:r>
            <a:endParaRPr lang="ko-KR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D42CBC-8556-BFA1-9DC5-5EA2AD0C49D1}"/>
              </a:ext>
            </a:extLst>
          </p:cNvPr>
          <p:cNvSpPr/>
          <p:nvPr/>
        </p:nvSpPr>
        <p:spPr>
          <a:xfrm>
            <a:off x="6577159" y="1695092"/>
            <a:ext cx="3072401" cy="367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Next.js </a:t>
            </a:r>
            <a:r>
              <a:rPr lang="ko-KR" sz="13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lt"/>
              </a:rPr>
              <a:t>Lifecycle</a:t>
            </a:r>
            <a:endParaRPr lang="ko-KR" altLang="en-US" sz="130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DAE681-65D4-8039-BE0B-460F4E690B1F}"/>
              </a:ext>
            </a:extLst>
          </p:cNvPr>
          <p:cNvSpPr/>
          <p:nvPr/>
        </p:nvSpPr>
        <p:spPr>
          <a:xfrm>
            <a:off x="194301" y="2141137"/>
            <a:ext cx="3070977" cy="26567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0B0835-B646-7ECC-C99F-C999AAB408B6}"/>
              </a:ext>
            </a:extLst>
          </p:cNvPr>
          <p:cNvSpPr/>
          <p:nvPr/>
        </p:nvSpPr>
        <p:spPr>
          <a:xfrm>
            <a:off x="3370817" y="2141136"/>
            <a:ext cx="3070977" cy="26567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906A33-952F-6505-7468-CDACE2F0271C}"/>
              </a:ext>
            </a:extLst>
          </p:cNvPr>
          <p:cNvSpPr/>
          <p:nvPr/>
        </p:nvSpPr>
        <p:spPr>
          <a:xfrm>
            <a:off x="6575531" y="2141136"/>
            <a:ext cx="3070977" cy="26567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ko-KR" altLang="en-US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0DDE503-51F5-3065-5AC1-9DE1D1E94783}"/>
              </a:ext>
            </a:extLst>
          </p:cNvPr>
          <p:cNvCxnSpPr/>
          <p:nvPr/>
        </p:nvCxnSpPr>
        <p:spPr bwMode="auto">
          <a:xfrm flipV="1">
            <a:off x="995708" y="2637726"/>
            <a:ext cx="1452768" cy="1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DB128B-7B0A-B059-6C7F-65B0B5365B81}"/>
              </a:ext>
            </a:extLst>
          </p:cNvPr>
          <p:cNvSpPr txBox="1"/>
          <p:nvPr/>
        </p:nvSpPr>
        <p:spPr>
          <a:xfrm>
            <a:off x="990959" y="2425592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69FBE91-6B53-2013-D207-53D5A3F06C11}"/>
              </a:ext>
            </a:extLst>
          </p:cNvPr>
          <p:cNvCxnSpPr>
            <a:cxnSpLocks/>
          </p:cNvCxnSpPr>
          <p:nvPr/>
        </p:nvCxnSpPr>
        <p:spPr bwMode="auto">
          <a:xfrm flipH="1">
            <a:off x="1022265" y="2899240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1D40652-86E2-7A76-C06F-B9D121DA2A12}"/>
              </a:ext>
            </a:extLst>
          </p:cNvPr>
          <p:cNvSpPr/>
          <p:nvPr/>
        </p:nvSpPr>
        <p:spPr bwMode="auto">
          <a:xfrm>
            <a:off x="1389130" y="2727192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4F11F8-1364-A1B9-622D-DAE88170F8F0}"/>
              </a:ext>
            </a:extLst>
          </p:cNvPr>
          <p:cNvSpPr txBox="1"/>
          <p:nvPr/>
        </p:nvSpPr>
        <p:spPr>
          <a:xfrm>
            <a:off x="1664388" y="2685909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4905A5F-D8B6-811C-2F51-94905C0F685B}"/>
              </a:ext>
            </a:extLst>
          </p:cNvPr>
          <p:cNvSpPr/>
          <p:nvPr/>
        </p:nvSpPr>
        <p:spPr bwMode="auto">
          <a:xfrm>
            <a:off x="275810" y="2358410"/>
            <a:ext cx="708024" cy="22877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1200" b="1" i="0" u="sng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FC36EAC-28DF-435A-2A85-1DC8DA47E8E1}"/>
              </a:ext>
            </a:extLst>
          </p:cNvPr>
          <p:cNvSpPr/>
          <p:nvPr/>
        </p:nvSpPr>
        <p:spPr bwMode="auto">
          <a:xfrm>
            <a:off x="2474332" y="2358409"/>
            <a:ext cx="708024" cy="22877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1200" b="1" i="0" u="sng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AF70FFA-A30F-E187-150E-9048789D4C6D}"/>
              </a:ext>
            </a:extLst>
          </p:cNvPr>
          <p:cNvCxnSpPr>
            <a:cxnSpLocks/>
          </p:cNvCxnSpPr>
          <p:nvPr/>
        </p:nvCxnSpPr>
        <p:spPr bwMode="auto">
          <a:xfrm flipV="1">
            <a:off x="1014122" y="3346865"/>
            <a:ext cx="1452768" cy="1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0F75C5-5FCB-69B0-7E99-D50B4BF02FE3}"/>
              </a:ext>
            </a:extLst>
          </p:cNvPr>
          <p:cNvSpPr txBox="1"/>
          <p:nvPr/>
        </p:nvSpPr>
        <p:spPr>
          <a:xfrm>
            <a:off x="1009371" y="3134731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Post</a:t>
            </a:r>
            <a:endParaRPr 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584D47-732F-C878-F5DE-A90912EE7EA4}"/>
              </a:ext>
            </a:extLst>
          </p:cNvPr>
          <p:cNvCxnSpPr>
            <a:cxnSpLocks/>
          </p:cNvCxnSpPr>
          <p:nvPr/>
        </p:nvCxnSpPr>
        <p:spPr bwMode="auto">
          <a:xfrm flipH="1">
            <a:off x="1049663" y="3608379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사각형: 모서리가 접힌 도형 39">
            <a:extLst>
              <a:ext uri="{FF2B5EF4-FFF2-40B4-BE49-F238E27FC236}">
                <a16:creationId xmlns:a16="http://schemas.microsoft.com/office/drawing/2014/main" id="{D96238F6-D0C7-1981-A32D-94E60CC9BA60}"/>
              </a:ext>
            </a:extLst>
          </p:cNvPr>
          <p:cNvSpPr/>
          <p:nvPr/>
        </p:nvSpPr>
        <p:spPr bwMode="auto">
          <a:xfrm>
            <a:off x="1416676" y="3436331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7FE196-CB79-1447-3879-6DCC9060BBBD}"/>
              </a:ext>
            </a:extLst>
          </p:cNvPr>
          <p:cNvSpPr txBox="1"/>
          <p:nvPr/>
        </p:nvSpPr>
        <p:spPr>
          <a:xfrm>
            <a:off x="1692045" y="3395048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CEC430-7D2D-B829-7321-1B79653B08DB}"/>
              </a:ext>
            </a:extLst>
          </p:cNvPr>
          <p:cNvCxnSpPr>
            <a:cxnSpLocks/>
          </p:cNvCxnSpPr>
          <p:nvPr/>
        </p:nvCxnSpPr>
        <p:spPr bwMode="auto">
          <a:xfrm flipV="1">
            <a:off x="987683" y="4064980"/>
            <a:ext cx="1452768" cy="1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7C75FC-3EFE-BFFA-4755-830BA61DE7AC}"/>
              </a:ext>
            </a:extLst>
          </p:cNvPr>
          <p:cNvSpPr txBox="1"/>
          <p:nvPr/>
        </p:nvSpPr>
        <p:spPr>
          <a:xfrm>
            <a:off x="982930" y="3852846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Get</a:t>
            </a:r>
            <a:endParaRPr lang="ko-KR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22F6B94-B4DB-A680-B49F-2D752BACEBFA}"/>
              </a:ext>
            </a:extLst>
          </p:cNvPr>
          <p:cNvCxnSpPr>
            <a:cxnSpLocks/>
          </p:cNvCxnSpPr>
          <p:nvPr/>
        </p:nvCxnSpPr>
        <p:spPr bwMode="auto">
          <a:xfrm flipH="1">
            <a:off x="1014262" y="4326494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A1DD5477-B2F4-EFE5-40C2-56BCFBB951F0}"/>
              </a:ext>
            </a:extLst>
          </p:cNvPr>
          <p:cNvSpPr/>
          <p:nvPr/>
        </p:nvSpPr>
        <p:spPr bwMode="auto">
          <a:xfrm>
            <a:off x="1381423" y="4154446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E8E297-1F75-3C90-B2F8-3F9184130EBB}"/>
              </a:ext>
            </a:extLst>
          </p:cNvPr>
          <p:cNvSpPr txBox="1"/>
          <p:nvPr/>
        </p:nvSpPr>
        <p:spPr>
          <a:xfrm>
            <a:off x="1656904" y="4113163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637CF7D-78D7-ACA1-A47C-02AD1DE079D4}"/>
              </a:ext>
            </a:extLst>
          </p:cNvPr>
          <p:cNvCxnSpPr>
            <a:cxnSpLocks/>
          </p:cNvCxnSpPr>
          <p:nvPr/>
        </p:nvCxnSpPr>
        <p:spPr bwMode="auto">
          <a:xfrm flipV="1">
            <a:off x="4181520" y="2610797"/>
            <a:ext cx="1452768" cy="1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4B54F33-E55E-DE27-0158-8C894D634536}"/>
              </a:ext>
            </a:extLst>
          </p:cNvPr>
          <p:cNvSpPr txBox="1"/>
          <p:nvPr/>
        </p:nvSpPr>
        <p:spPr>
          <a:xfrm>
            <a:off x="4176769" y="2398663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F8FBCB5-0E33-B317-0D59-DA95413C6679}"/>
              </a:ext>
            </a:extLst>
          </p:cNvPr>
          <p:cNvCxnSpPr>
            <a:cxnSpLocks/>
          </p:cNvCxnSpPr>
          <p:nvPr/>
        </p:nvCxnSpPr>
        <p:spPr bwMode="auto">
          <a:xfrm flipH="1">
            <a:off x="4208087" y="2872311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681B7EEC-F92A-5915-698D-03E48721C1B8}"/>
              </a:ext>
            </a:extLst>
          </p:cNvPr>
          <p:cNvSpPr/>
          <p:nvPr/>
        </p:nvSpPr>
        <p:spPr bwMode="auto">
          <a:xfrm>
            <a:off x="4575100" y="2700263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096071-E67B-78C6-F15E-434359E163E8}"/>
              </a:ext>
            </a:extLst>
          </p:cNvPr>
          <p:cNvSpPr txBox="1"/>
          <p:nvPr/>
        </p:nvSpPr>
        <p:spPr>
          <a:xfrm>
            <a:off x="4850469" y="2658980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HTMLs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DBEAC6-7599-85CF-40EF-D054333B3C61}"/>
              </a:ext>
            </a:extLst>
          </p:cNvPr>
          <p:cNvSpPr/>
          <p:nvPr/>
        </p:nvSpPr>
        <p:spPr bwMode="auto">
          <a:xfrm>
            <a:off x="3461332" y="2331480"/>
            <a:ext cx="708024" cy="22877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1200" b="1" i="0" u="sng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42F8B6-3F71-7369-1906-05E02010B572}"/>
              </a:ext>
            </a:extLst>
          </p:cNvPr>
          <p:cNvSpPr/>
          <p:nvPr/>
        </p:nvSpPr>
        <p:spPr bwMode="auto">
          <a:xfrm>
            <a:off x="5660739" y="2331480"/>
            <a:ext cx="708024" cy="22877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1200" b="1" i="0" u="sng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0704B2F-EEDF-298A-7BFF-8CA118002CC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9941" y="3319936"/>
            <a:ext cx="1452768" cy="1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52CF86-6D6B-793B-AB49-A0CE89F86810}"/>
              </a:ext>
            </a:extLst>
          </p:cNvPr>
          <p:cNvSpPr txBox="1"/>
          <p:nvPr/>
        </p:nvSpPr>
        <p:spPr>
          <a:xfrm>
            <a:off x="4195188" y="3107802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endParaRPr lang="ko-KR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4F664B-C7D5-FD8B-39F1-6DE44530BDD0}"/>
              </a:ext>
            </a:extLst>
          </p:cNvPr>
          <p:cNvCxnSpPr>
            <a:cxnSpLocks/>
          </p:cNvCxnSpPr>
          <p:nvPr/>
        </p:nvCxnSpPr>
        <p:spPr bwMode="auto">
          <a:xfrm flipH="1">
            <a:off x="4235496" y="3581450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7" name="사각형: 모서리가 접힌 도형 56">
            <a:extLst>
              <a:ext uri="{FF2B5EF4-FFF2-40B4-BE49-F238E27FC236}">
                <a16:creationId xmlns:a16="http://schemas.microsoft.com/office/drawing/2014/main" id="{5C1B259E-A9B5-77ED-762D-EC03233FC6FD}"/>
              </a:ext>
            </a:extLst>
          </p:cNvPr>
          <p:cNvSpPr/>
          <p:nvPr/>
        </p:nvSpPr>
        <p:spPr bwMode="auto">
          <a:xfrm>
            <a:off x="4647521" y="2772075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60E785-0E06-2BD1-B008-6159295F7845}"/>
              </a:ext>
            </a:extLst>
          </p:cNvPr>
          <p:cNvSpPr txBox="1"/>
          <p:nvPr/>
        </p:nvSpPr>
        <p:spPr>
          <a:xfrm>
            <a:off x="4878137" y="3368119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C28A179-63D4-4B89-CAD3-54870B9BD535}"/>
              </a:ext>
            </a:extLst>
          </p:cNvPr>
          <p:cNvCxnSpPr>
            <a:cxnSpLocks/>
          </p:cNvCxnSpPr>
          <p:nvPr/>
        </p:nvCxnSpPr>
        <p:spPr bwMode="auto">
          <a:xfrm flipV="1">
            <a:off x="4173491" y="4038051"/>
            <a:ext cx="1452768" cy="1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CB34570-6418-F2B4-185A-9429B819A63B}"/>
              </a:ext>
            </a:extLst>
          </p:cNvPr>
          <p:cNvSpPr txBox="1"/>
          <p:nvPr/>
        </p:nvSpPr>
        <p:spPr>
          <a:xfrm>
            <a:off x="4168736" y="3825917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Ajax</a:t>
            </a:r>
            <a:endParaRPr lang="ko-KR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5A1DED4-67E6-DDE5-5077-1DA05025A4CD}"/>
              </a:ext>
            </a:extLst>
          </p:cNvPr>
          <p:cNvCxnSpPr>
            <a:cxnSpLocks/>
          </p:cNvCxnSpPr>
          <p:nvPr/>
        </p:nvCxnSpPr>
        <p:spPr bwMode="auto">
          <a:xfrm flipH="1">
            <a:off x="4200081" y="4299565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2" name="사각형: 모서리가 접힌 도형 61">
            <a:extLst>
              <a:ext uri="{FF2B5EF4-FFF2-40B4-BE49-F238E27FC236}">
                <a16:creationId xmlns:a16="http://schemas.microsoft.com/office/drawing/2014/main" id="{F95588F6-ED0B-5735-BCCB-90296BDF6710}"/>
              </a:ext>
            </a:extLst>
          </p:cNvPr>
          <p:cNvSpPr/>
          <p:nvPr/>
        </p:nvSpPr>
        <p:spPr bwMode="auto">
          <a:xfrm>
            <a:off x="4719928" y="2879792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8CCC3D0-5D46-5B41-2DCE-78A07044FE04}"/>
              </a:ext>
            </a:extLst>
          </p:cNvPr>
          <p:cNvSpPr txBox="1"/>
          <p:nvPr/>
        </p:nvSpPr>
        <p:spPr>
          <a:xfrm>
            <a:off x="4842982" y="4086234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6F216BA-AE54-9397-BE9C-E97D22B0A7F2}"/>
              </a:ext>
            </a:extLst>
          </p:cNvPr>
          <p:cNvSpPr/>
          <p:nvPr/>
        </p:nvSpPr>
        <p:spPr bwMode="auto">
          <a:xfrm>
            <a:off x="4495800" y="3456526"/>
            <a:ext cx="385003" cy="241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{…}</a:t>
            </a:r>
            <a:endParaRPr lang="ko-KR" altLang="en-US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C0E88FA-0156-B76E-4036-9BC7616E1F45}"/>
              </a:ext>
            </a:extLst>
          </p:cNvPr>
          <p:cNvSpPr/>
          <p:nvPr/>
        </p:nvSpPr>
        <p:spPr bwMode="auto">
          <a:xfrm>
            <a:off x="4497668" y="4174641"/>
            <a:ext cx="385003" cy="2411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{…}</a:t>
            </a:r>
            <a:endParaRPr lang="ko-KR" altLang="en-US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E2C6F1-5A5A-6EE6-01D5-12806634403C}"/>
              </a:ext>
            </a:extLst>
          </p:cNvPr>
          <p:cNvSpPr/>
          <p:nvPr/>
        </p:nvSpPr>
        <p:spPr bwMode="auto">
          <a:xfrm>
            <a:off x="475283" y="4021295"/>
            <a:ext cx="573432" cy="55534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ysDot"/>
            <a:round/>
            <a:headEnd type="none" w="med" len="med"/>
            <a:tailEnd type="arrow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Page</a:t>
            </a:r>
            <a:endParaRPr lang="ko-KR" altLang="en-US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Reloaded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D643DD5-CD73-7B49-1923-7FA3A19BA4F9}"/>
              </a:ext>
            </a:extLst>
          </p:cNvPr>
          <p:cNvCxnSpPr>
            <a:cxnSpLocks/>
          </p:cNvCxnSpPr>
          <p:nvPr/>
        </p:nvCxnSpPr>
        <p:spPr bwMode="auto">
          <a:xfrm flipV="1">
            <a:off x="7413479" y="2565915"/>
            <a:ext cx="1452768" cy="1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7C729A-636B-10F7-9E61-4255D67B8D0E}"/>
              </a:ext>
            </a:extLst>
          </p:cNvPr>
          <p:cNvSpPr txBox="1"/>
          <p:nvPr/>
        </p:nvSpPr>
        <p:spPr>
          <a:xfrm>
            <a:off x="7408726" y="2353781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81229E3-0FFF-956B-7B12-4F09425CFF03}"/>
              </a:ext>
            </a:extLst>
          </p:cNvPr>
          <p:cNvCxnSpPr>
            <a:cxnSpLocks/>
          </p:cNvCxnSpPr>
          <p:nvPr/>
        </p:nvCxnSpPr>
        <p:spPr bwMode="auto">
          <a:xfrm flipH="1">
            <a:off x="7440056" y="2827428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A61D05CF-B425-4CA8-E6EB-F3C649E01EAD}"/>
              </a:ext>
            </a:extLst>
          </p:cNvPr>
          <p:cNvSpPr/>
          <p:nvPr/>
        </p:nvSpPr>
        <p:spPr bwMode="auto">
          <a:xfrm>
            <a:off x="7807217" y="2655381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A36C888-6918-E378-C47B-B1F20A4A40DD}"/>
              </a:ext>
            </a:extLst>
          </p:cNvPr>
          <p:cNvSpPr/>
          <p:nvPr/>
        </p:nvSpPr>
        <p:spPr bwMode="auto">
          <a:xfrm>
            <a:off x="6693001" y="2286598"/>
            <a:ext cx="708024" cy="22877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  <a:endParaRPr lang="ko-KR" altLang="en-US" sz="1200" b="1" i="0" u="sng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D44412D9-7D55-E717-74B4-04FB4AE046B2}"/>
              </a:ext>
            </a:extLst>
          </p:cNvPr>
          <p:cNvSpPr/>
          <p:nvPr/>
        </p:nvSpPr>
        <p:spPr bwMode="auto">
          <a:xfrm>
            <a:off x="8893293" y="2286598"/>
            <a:ext cx="708024" cy="228779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Server</a:t>
            </a:r>
            <a:endParaRPr lang="ko-KR" altLang="en-US" sz="1200" b="1" i="0" u="sng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4CA8037-348A-E3E3-4273-5F28B00C7DDB}"/>
              </a:ext>
            </a:extLst>
          </p:cNvPr>
          <p:cNvCxnSpPr>
            <a:cxnSpLocks/>
          </p:cNvCxnSpPr>
          <p:nvPr/>
        </p:nvCxnSpPr>
        <p:spPr bwMode="auto">
          <a:xfrm flipV="1">
            <a:off x="7431907" y="3276251"/>
            <a:ext cx="1452034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EE2F6F2-E86D-875E-25A3-BC074DF3A86A}"/>
              </a:ext>
            </a:extLst>
          </p:cNvPr>
          <p:cNvSpPr txBox="1"/>
          <p:nvPr/>
        </p:nvSpPr>
        <p:spPr>
          <a:xfrm>
            <a:off x="7427152" y="3062920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axois</a:t>
            </a: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979061D7-0B57-CB80-6A27-20B98E175EA6}"/>
              </a:ext>
            </a:extLst>
          </p:cNvPr>
          <p:cNvSpPr/>
          <p:nvPr/>
        </p:nvSpPr>
        <p:spPr bwMode="auto">
          <a:xfrm>
            <a:off x="7879667" y="2727193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615CC1F6-DB22-188C-1A65-2C6600A6A1CD}"/>
              </a:ext>
            </a:extLst>
          </p:cNvPr>
          <p:cNvCxnSpPr>
            <a:cxnSpLocks/>
          </p:cNvCxnSpPr>
          <p:nvPr/>
        </p:nvCxnSpPr>
        <p:spPr bwMode="auto">
          <a:xfrm flipV="1">
            <a:off x="7405446" y="3993169"/>
            <a:ext cx="1452768" cy="119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2781E2C-1486-7F6E-0119-D65B5F652FE6}"/>
              </a:ext>
            </a:extLst>
          </p:cNvPr>
          <p:cNvSpPr txBox="1"/>
          <p:nvPr/>
        </p:nvSpPr>
        <p:spPr>
          <a:xfrm>
            <a:off x="7400689" y="3781035"/>
            <a:ext cx="13883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axois</a:t>
            </a:r>
            <a:endParaRPr lang="ko-KR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5BC69C5C-3D7F-085F-B261-100CBE0392D7}"/>
              </a:ext>
            </a:extLst>
          </p:cNvPr>
          <p:cNvSpPr/>
          <p:nvPr/>
        </p:nvSpPr>
        <p:spPr bwMode="auto">
          <a:xfrm>
            <a:off x="7952103" y="2834910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DE4EE7-F1EC-B413-C429-1D4733BC10C8}"/>
              </a:ext>
            </a:extLst>
          </p:cNvPr>
          <p:cNvSpPr txBox="1"/>
          <p:nvPr/>
        </p:nvSpPr>
        <p:spPr>
          <a:xfrm>
            <a:off x="8082697" y="2614098"/>
            <a:ext cx="11251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Partial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HTMLs</a:t>
            </a: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3B432C6-8041-91EC-0275-6EC3BAF71E21}"/>
              </a:ext>
            </a:extLst>
          </p:cNvPr>
          <p:cNvCxnSpPr>
            <a:cxnSpLocks/>
          </p:cNvCxnSpPr>
          <p:nvPr/>
        </p:nvCxnSpPr>
        <p:spPr bwMode="auto">
          <a:xfrm flipH="1">
            <a:off x="7465713" y="3545544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5" name="사각형: 모서리가 접힌 도형 94">
            <a:extLst>
              <a:ext uri="{FF2B5EF4-FFF2-40B4-BE49-F238E27FC236}">
                <a16:creationId xmlns:a16="http://schemas.microsoft.com/office/drawing/2014/main" id="{16E1119D-5DF0-9B04-FA34-0D207AC4128E}"/>
              </a:ext>
            </a:extLst>
          </p:cNvPr>
          <p:cNvSpPr/>
          <p:nvPr/>
        </p:nvSpPr>
        <p:spPr bwMode="auto">
          <a:xfrm>
            <a:off x="7832874" y="3373496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7BCFBC-BB41-558C-9038-44C018BBAEE8}"/>
              </a:ext>
            </a:extLst>
          </p:cNvPr>
          <p:cNvSpPr txBox="1"/>
          <p:nvPr/>
        </p:nvSpPr>
        <p:spPr>
          <a:xfrm>
            <a:off x="8046087" y="3340602"/>
            <a:ext cx="10430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Partial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  <a:endParaRPr lang="ko-KR" altLang="en-US" sz="10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A99A24B-8122-F06E-A7CF-1360C88C5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7430298" y="4263659"/>
            <a:ext cx="1400591" cy="77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사각형: 모서리가 접힌 도형 97">
            <a:extLst>
              <a:ext uri="{FF2B5EF4-FFF2-40B4-BE49-F238E27FC236}">
                <a16:creationId xmlns:a16="http://schemas.microsoft.com/office/drawing/2014/main" id="{6E7723F7-2A47-87EE-E461-D768C289C60F}"/>
              </a:ext>
            </a:extLst>
          </p:cNvPr>
          <p:cNvSpPr/>
          <p:nvPr/>
        </p:nvSpPr>
        <p:spPr bwMode="auto">
          <a:xfrm>
            <a:off x="7797607" y="4091611"/>
            <a:ext cx="277329" cy="357861"/>
          </a:xfrm>
          <a:prstGeom prst="foldedCorner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A70257-65FD-8D8B-ABF5-D869CAF71665}"/>
              </a:ext>
            </a:extLst>
          </p:cNvPr>
          <p:cNvSpPr txBox="1"/>
          <p:nvPr/>
        </p:nvSpPr>
        <p:spPr>
          <a:xfrm>
            <a:off x="8031254" y="4058717"/>
            <a:ext cx="101594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Partial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HTML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C1B020-C1D9-4C05-5664-F3DBC80293F6}"/>
              </a:ext>
            </a:extLst>
          </p:cNvPr>
          <p:cNvSpPr/>
          <p:nvPr/>
        </p:nvSpPr>
        <p:spPr>
          <a:xfrm>
            <a:off x="194301" y="4869975"/>
            <a:ext cx="3070977" cy="1400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t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SSR(Server-side Rendering)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요청시</a:t>
            </a:r>
            <a:r>
              <a:rPr lang="en-US" altLang="ko-KR" sz="11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en-US" altLang="ko-KR" sz="11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endParaRPr lang="en-US" altLang="ko-KR" sz="1100" b="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페이지마다</a:t>
            </a:r>
            <a:r>
              <a:rPr lang="en-US" altLang="ko-KR" sz="11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SEO 적용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lang="en-US" altLang="ko-KR" sz="1100" b="0" dirty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BEC5EA-8D7A-623D-3890-2B937234E69E}"/>
              </a:ext>
            </a:extLst>
          </p:cNvPr>
          <p:cNvSpPr/>
          <p:nvPr/>
        </p:nvSpPr>
        <p:spPr>
          <a:xfrm>
            <a:off x="3370817" y="4869975"/>
            <a:ext cx="3070977" cy="1400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t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CSR(Client-side Rendering)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리소스들을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한번에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1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데이터만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전달받아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SEO </a:t>
            </a:r>
            <a:r>
              <a:rPr lang="ko-KR" altLang="en-US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불가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9C652E-CA2B-5B2A-060C-2B13AE938AEF}"/>
              </a:ext>
            </a:extLst>
          </p:cNvPr>
          <p:cNvSpPr/>
          <p:nvPr/>
        </p:nvSpPr>
        <p:spPr>
          <a:xfrm>
            <a:off x="6584503" y="4869975"/>
            <a:ext cx="3070977" cy="14000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t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SSR </a:t>
            </a:r>
            <a:r>
              <a:rPr lang="en-US" altLang="ko-KR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CSR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정적인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리소스와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동적인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페이지만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렌더링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동적인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페이지만</a:t>
            </a:r>
            <a:r>
              <a:rPr lang="en-US" altLang="ko-KR" sz="11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en-US" altLang="ko-KR" sz="1100" b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1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모든 페이지마다 SEO </a:t>
            </a:r>
            <a:r>
              <a:rPr lang="ko-KR" altLang="en-US" sz="11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적용</a:t>
            </a:r>
            <a:r>
              <a:rPr lang="en-US" altLang="ko-KR" sz="11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 가능</a:t>
            </a:r>
            <a:r>
              <a:rPr lang="en-US" altLang="ko-KR" sz="11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 </a:t>
            </a:r>
            <a:endParaRPr lang="en-US" sz="1100" b="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sp>
        <p:nvSpPr>
          <p:cNvPr id="20" name="내용 개체 틀 114">
            <a:extLst>
              <a:ext uri="{FF2B5EF4-FFF2-40B4-BE49-F238E27FC236}">
                <a16:creationId xmlns:a16="http://schemas.microsoft.com/office/drawing/2014/main" id="{DB00827D-35EE-EAF1-A010-D6CA8A0CE883}"/>
              </a:ext>
            </a:extLst>
          </p:cNvPr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개발은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  <a:r>
              <a:rPr lang="ko-KR" altLang="en-US" sz="1600" b="1" kern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최신 트렌드인 </a:t>
            </a:r>
            <a:r>
              <a:rPr lang="ko-KR" altLang="en-US" sz="1600" kern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Next.js를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600" kern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적용하므로써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페이지 </a:t>
            </a:r>
            <a:r>
              <a:rPr lang="ko-KR" altLang="en-US" sz="1600" kern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접속시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 렌더링 속도가 눈에 띄게 빠르며 페이지 리로딩이 없으므로 고객에게 더 나은 사용자 경험을 제공합니다. 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B63451-9DF4-EBD6-AA86-5F422EF82B0F}"/>
              </a:ext>
            </a:extLst>
          </p:cNvPr>
          <p:cNvSpPr/>
          <p:nvPr/>
        </p:nvSpPr>
        <p:spPr bwMode="auto">
          <a:xfrm>
            <a:off x="6523659" y="1634310"/>
            <a:ext cx="3184523" cy="47024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650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3-5.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(Next.js)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내용 개체 틀 114">
            <a:extLst>
              <a:ext uri="{FF2B5EF4-FFF2-40B4-BE49-F238E27FC236}">
                <a16:creationId xmlns:a16="http://schemas.microsoft.com/office/drawing/2014/main" id="{DB00827D-35EE-EAF1-A010-D6CA8A0CE883}"/>
              </a:ext>
            </a:extLst>
          </p:cNvPr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/>
                <a:ea typeface="맑은 고딕"/>
              </a:rPr>
              <a:t>OK</a:t>
            </a:r>
            <a:r>
              <a:rPr lang="ko-KR" altLang="en-US" sz="1600" b="1" kern="0" dirty="0">
                <a:latin typeface="맑은 고딕"/>
                <a:ea typeface="맑은 고딕"/>
              </a:rPr>
              <a:t>플라자 </a:t>
            </a:r>
            <a:r>
              <a:rPr lang="en-US" altLang="ko-KR" sz="1600" b="1" kern="0" dirty="0">
                <a:latin typeface="맑은 고딕"/>
                <a:ea typeface="맑은 고딕"/>
              </a:rPr>
              <a:t>E-Commerce </a:t>
            </a:r>
            <a:r>
              <a:rPr lang="ko-KR" altLang="en-US" sz="1600" b="1" kern="0" dirty="0">
                <a:latin typeface="맑은 고딕"/>
                <a:ea typeface="맑은 고딕"/>
              </a:rPr>
              <a:t>플랫폼 개발은 </a:t>
            </a:r>
            <a:r>
              <a:rPr lang="en-US" altLang="ko-KR" sz="1600" b="1" kern="0" dirty="0">
                <a:latin typeface="맑은 고딕"/>
                <a:ea typeface="맑은 고딕"/>
              </a:rPr>
              <a:t>Frontend</a:t>
            </a:r>
            <a:r>
              <a:rPr lang="ko-KR" altLang="en-US" sz="1600" b="1" kern="0" err="1">
                <a:latin typeface="맑은 고딕"/>
                <a:ea typeface="맑은 고딕"/>
              </a:rPr>
              <a:t>에</a:t>
            </a:r>
            <a:r>
              <a:rPr lang="ko-KR" altLang="en-US" sz="1600" kern="0" dirty="0">
                <a:latin typeface="맑은 고딕"/>
                <a:ea typeface="맑은 고딕"/>
              </a:rPr>
              <a:t> 최신 트렌드인 </a:t>
            </a:r>
            <a:r>
              <a:rPr lang="ko-KR" altLang="en-US" sz="1600" kern="0" err="1">
                <a:latin typeface="맑은 고딕"/>
                <a:ea typeface="맑은 고딕"/>
              </a:rPr>
              <a:t>Next.js를</a:t>
            </a:r>
            <a:r>
              <a:rPr lang="ko-KR" altLang="en-US" sz="1600" kern="0" dirty="0">
                <a:latin typeface="맑은 고딕"/>
                <a:ea typeface="맑은 고딕"/>
              </a:rPr>
              <a:t> </a:t>
            </a:r>
            <a:r>
              <a:rPr lang="ko-KR" altLang="en-US" sz="1600" kern="0" err="1">
                <a:latin typeface="맑은 고딕"/>
                <a:ea typeface="맑은 고딕"/>
              </a:rPr>
              <a:t>적용하므로써</a:t>
            </a:r>
            <a:r>
              <a:rPr lang="ko-KR" altLang="en-US" sz="1600" kern="0" dirty="0">
                <a:latin typeface="맑은 고딕"/>
                <a:ea typeface="맑은 고딕"/>
              </a:rPr>
              <a:t> 페이지 </a:t>
            </a:r>
            <a:r>
              <a:rPr lang="ko-KR" altLang="en-US" sz="1600" kern="0" err="1">
                <a:latin typeface="맑은 고딕"/>
                <a:ea typeface="맑은 고딕"/>
              </a:rPr>
              <a:t>접속시</a:t>
            </a:r>
            <a:r>
              <a:rPr lang="ko-KR" altLang="en-US" sz="1600" kern="0">
                <a:latin typeface="맑은 고딕"/>
                <a:ea typeface="맑은 고딕"/>
              </a:rPr>
              <a:t> 렌더링 속도가 눈에 띄게 빠르며 페이지 리로딩이 없으므로 고객에게 더 나은 사용자 경험을 제공합니다. </a:t>
            </a:r>
            <a:endParaRPr lang="ko-KR" altLang="en-US" sz="1600" b="1" kern="0" dirty="0">
              <a:latin typeface="맑은 고딕"/>
              <a:ea typeface="맑은 고딕"/>
            </a:endParaRPr>
          </a:p>
        </p:txBody>
      </p:sp>
      <p:pic>
        <p:nvPicPr>
          <p:cNvPr id="7" name="그림 6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42E9AD2D-7EA8-411E-E419-4975C57B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95" y="1716338"/>
            <a:ext cx="6725632" cy="465509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94A7F72-12D2-78BA-FC0D-7A2066C4515D}"/>
              </a:ext>
            </a:extLst>
          </p:cNvPr>
          <p:cNvSpPr/>
          <p:nvPr/>
        </p:nvSpPr>
        <p:spPr bwMode="auto">
          <a:xfrm>
            <a:off x="429729" y="1713601"/>
            <a:ext cx="6728790" cy="4657574"/>
          </a:xfrm>
          <a:prstGeom prst="rect">
            <a:avLst/>
          </a:prstGeom>
          <a:solidFill>
            <a:srgbClr val="002060">
              <a:alpha val="24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68E96C-9E35-39C1-612B-EB65445F342D}"/>
              </a:ext>
            </a:extLst>
          </p:cNvPr>
          <p:cNvSpPr/>
          <p:nvPr/>
        </p:nvSpPr>
        <p:spPr bwMode="auto">
          <a:xfrm>
            <a:off x="511865" y="1867698"/>
            <a:ext cx="376030" cy="35786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>
                <a:solidFill>
                  <a:srgbClr val="FFFFFF"/>
                </a:solidFill>
                <a:latin typeface="굴림"/>
                <a:ea typeface="굴림"/>
              </a:rPr>
              <a:t>S</a:t>
            </a:r>
            <a:endParaRPr lang="ko-KR" sz="1800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0E8F7DD-ADC2-D838-2CEF-5842978D67A8}"/>
              </a:ext>
            </a:extLst>
          </p:cNvPr>
          <p:cNvSpPr/>
          <p:nvPr/>
        </p:nvSpPr>
        <p:spPr bwMode="auto">
          <a:xfrm>
            <a:off x="7492988" y="2334473"/>
            <a:ext cx="376030" cy="35786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800">
                <a:solidFill>
                  <a:srgbClr val="FFFFFF"/>
                </a:solidFill>
                <a:latin typeface="굴림"/>
                <a:ea typeface="굴림"/>
              </a:rPr>
              <a:t>S</a:t>
            </a:r>
            <a:endParaRPr lang="ko-KR" sz="1800">
              <a:solidFill>
                <a:srgbClr val="FFFFFF"/>
              </a:solidFill>
              <a:latin typeface="굴림"/>
              <a:ea typeface="굴림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788CD-723B-58DF-F129-3B86F4894197}"/>
              </a:ext>
            </a:extLst>
          </p:cNvPr>
          <p:cNvSpPr txBox="1"/>
          <p:nvPr/>
        </p:nvSpPr>
        <p:spPr>
          <a:xfrm>
            <a:off x="7947914" y="2361517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굴림"/>
                <a:ea typeface="굴림"/>
              </a:rPr>
              <a:t>Static or Revalidated</a:t>
            </a:r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8F53C95-8AB7-8B24-F238-82D352003BB4}"/>
              </a:ext>
            </a:extLst>
          </p:cNvPr>
          <p:cNvSpPr/>
          <p:nvPr/>
        </p:nvSpPr>
        <p:spPr bwMode="auto">
          <a:xfrm>
            <a:off x="7496063" y="3070541"/>
            <a:ext cx="376030" cy="35786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ko-KR" altLang="en-US" sz="1800">
                <a:solidFill>
                  <a:srgbClr val="FFFFFF"/>
                </a:solidFill>
                <a:latin typeface="굴림"/>
                <a:ea typeface="굴림"/>
              </a:rPr>
              <a:t>D</a:t>
            </a:r>
            <a:endParaRPr lang="ko-K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6E0963-0489-11F1-5BEF-DF54ACC00FEB}"/>
              </a:ext>
            </a:extLst>
          </p:cNvPr>
          <p:cNvSpPr txBox="1"/>
          <p:nvPr/>
        </p:nvSpPr>
        <p:spPr>
          <a:xfrm>
            <a:off x="8031927" y="3097585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굴림"/>
                <a:ea typeface="굴림"/>
              </a:rPr>
              <a:t>Dynamic</a:t>
            </a:r>
            <a:endParaRPr lang="ko-KR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112050-CBBF-55AE-B669-B988F0AD8CFE}"/>
              </a:ext>
            </a:extLst>
          </p:cNvPr>
          <p:cNvSpPr/>
          <p:nvPr/>
        </p:nvSpPr>
        <p:spPr bwMode="auto">
          <a:xfrm>
            <a:off x="1928422" y="3832040"/>
            <a:ext cx="4629149" cy="1569680"/>
          </a:xfrm>
          <a:prstGeom prst="rect">
            <a:avLst/>
          </a:prstGeom>
          <a:solidFill>
            <a:srgbClr val="00B050">
              <a:alpha val="35000"/>
            </a:srgbClr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6F0FAC-A16E-F555-01A8-D9454C8FC923}"/>
              </a:ext>
            </a:extLst>
          </p:cNvPr>
          <p:cNvSpPr/>
          <p:nvPr/>
        </p:nvSpPr>
        <p:spPr bwMode="auto">
          <a:xfrm>
            <a:off x="1929256" y="6076150"/>
            <a:ext cx="4629149" cy="295026"/>
          </a:xfrm>
          <a:prstGeom prst="rect">
            <a:avLst/>
          </a:prstGeom>
          <a:solidFill>
            <a:srgbClr val="00B050">
              <a:alpha val="35000"/>
            </a:srgbClr>
          </a:solidFill>
          <a:ln w="9525" cap="flat" cmpd="sng" algn="ctr">
            <a:solidFill>
              <a:schemeClr val="bg2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220BA55-1822-CEDB-31A0-3ED6D06B0851}"/>
              </a:ext>
            </a:extLst>
          </p:cNvPr>
          <p:cNvSpPr/>
          <p:nvPr/>
        </p:nvSpPr>
        <p:spPr bwMode="auto">
          <a:xfrm>
            <a:off x="6063488" y="3977160"/>
            <a:ext cx="376030" cy="35786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ko-KR" altLang="en-US" sz="1800">
                <a:solidFill>
                  <a:srgbClr val="FFFFFF"/>
                </a:solidFill>
                <a:latin typeface="굴림"/>
                <a:ea typeface="굴림"/>
              </a:rPr>
              <a:t>D</a:t>
            </a:r>
            <a:endParaRPr lang="ko-KR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1C980F6-86CF-970E-7358-4AA3753822C9}"/>
              </a:ext>
            </a:extLst>
          </p:cNvPr>
          <p:cNvSpPr/>
          <p:nvPr/>
        </p:nvSpPr>
        <p:spPr bwMode="auto">
          <a:xfrm>
            <a:off x="6065988" y="6077647"/>
            <a:ext cx="376030" cy="35786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ko-KR" altLang="en-US" sz="1800">
                <a:solidFill>
                  <a:srgbClr val="FFFFFF"/>
                </a:solidFill>
                <a:latin typeface="굴림"/>
                <a:ea typeface="굴림"/>
              </a:rPr>
              <a:t>D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00393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3-5.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</a:t>
            </a:r>
            <a:r>
              <a:rPr lang="en-US" altLang="ko-KR" sz="1600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(Spring Boot)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A7504F1-4A23-DAB4-344F-9903FCD35457}"/>
              </a:ext>
            </a:extLst>
          </p:cNvPr>
          <p:cNvSpPr/>
          <p:nvPr/>
        </p:nvSpPr>
        <p:spPr>
          <a:xfrm>
            <a:off x="411190" y="1695092"/>
            <a:ext cx="4418324" cy="367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/>
                <a:ea typeface="맑은 고딕"/>
              </a:rPr>
              <a:t>Spring Framework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41616-EBFB-14D8-AB09-D19381DE0FB8}"/>
              </a:ext>
            </a:extLst>
          </p:cNvPr>
          <p:cNvSpPr/>
          <p:nvPr/>
        </p:nvSpPr>
        <p:spPr>
          <a:xfrm>
            <a:off x="4960593" y="1695092"/>
            <a:ext cx="4418324" cy="36777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/>
                <a:ea typeface="맑은 고딕"/>
              </a:rPr>
              <a:t>Spring Boot Framework</a:t>
            </a:r>
            <a:endParaRPr lang="ko-KR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FC1B020-C1D9-4C05-5664-F3DBC80293F6}"/>
              </a:ext>
            </a:extLst>
          </p:cNvPr>
          <p:cNvSpPr/>
          <p:nvPr/>
        </p:nvSpPr>
        <p:spPr>
          <a:xfrm>
            <a:off x="409649" y="2177044"/>
            <a:ext cx="4416900" cy="16155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설정의 어려움</a:t>
            </a:r>
            <a:endParaRPr lang="en-US" altLang="ko-KR" sz="12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높은 초기 학습 난이도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의존성 관리 문제 </a:t>
            </a:r>
            <a:endParaRPr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별도의 WAS 서버 구성의 어려움</a:t>
            </a:r>
            <a:endParaRPr lang="en-US" altLang="ko-KR" sz="1200" b="0" err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JAVA EE Framework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BEC5EA-8D7A-623D-3890-2B937234E69E}"/>
              </a:ext>
            </a:extLst>
          </p:cNvPr>
          <p:cNvSpPr/>
          <p:nvPr/>
        </p:nvSpPr>
        <p:spPr>
          <a:xfrm>
            <a:off x="4959008" y="2177044"/>
            <a:ext cx="4416900" cy="161550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간결한 설정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내장 Tomcat 서버</a:t>
            </a:r>
            <a:endParaRPr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의존성 관리 간소화 </a:t>
            </a:r>
            <a:endParaRPr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운영 편의성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/>
                <a:ea typeface="맑은 고딕"/>
              </a:rPr>
              <a:t>REST API 최적화 </a:t>
            </a:r>
            <a:endParaRPr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내용 개체 틀 114">
            <a:extLst>
              <a:ext uri="{FF2B5EF4-FFF2-40B4-BE49-F238E27FC236}">
                <a16:creationId xmlns:a16="http://schemas.microsoft.com/office/drawing/2014/main" id="{DB00827D-35EE-EAF1-A010-D6CA8A0CE883}"/>
              </a:ext>
            </a:extLst>
          </p:cNvPr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/>
                <a:ea typeface="맑은 고딕"/>
              </a:rPr>
              <a:t>OK</a:t>
            </a:r>
            <a:r>
              <a:rPr lang="ko-KR" altLang="en-US" sz="1600" b="1" kern="0" dirty="0">
                <a:latin typeface="맑은 고딕"/>
                <a:ea typeface="맑은 고딕"/>
              </a:rPr>
              <a:t>플라자 </a:t>
            </a:r>
            <a:r>
              <a:rPr lang="en-US" altLang="ko-KR" sz="1600" b="1" kern="0" dirty="0">
                <a:latin typeface="맑은 고딕"/>
                <a:ea typeface="맑은 고딕"/>
              </a:rPr>
              <a:t>E-Commerce </a:t>
            </a:r>
            <a:r>
              <a:rPr lang="ko-KR" altLang="en-US" sz="1600" b="1" kern="0" dirty="0">
                <a:latin typeface="맑은 고딕"/>
                <a:ea typeface="맑은 고딕"/>
              </a:rPr>
              <a:t>플랫폼 개발은 </a:t>
            </a:r>
            <a:r>
              <a:rPr lang="en-US" altLang="ko-KR" sz="1600" kern="0" dirty="0">
                <a:latin typeface="맑은 고딕"/>
                <a:ea typeface="맑은 고딕"/>
              </a:rPr>
              <a:t>Backend</a:t>
            </a:r>
            <a:r>
              <a:rPr lang="ko-KR" altLang="en-US" sz="1600" b="1" kern="0" dirty="0">
                <a:latin typeface="맑은 고딕"/>
                <a:ea typeface="맑은 고딕"/>
              </a:rPr>
              <a:t>에</a:t>
            </a:r>
            <a:r>
              <a:rPr lang="ko-KR" altLang="en-US" sz="1600" kern="0" dirty="0">
                <a:latin typeface="맑은 고딕"/>
                <a:ea typeface="맑은 고딕"/>
              </a:rPr>
              <a:t> Java 기반 Spring Boot를 적용하므로써 복잡한 </a:t>
            </a:r>
            <a:r>
              <a:rPr lang="ko-KR" altLang="en-US" sz="1600" kern="0">
                <a:latin typeface="맑은 고딕"/>
                <a:ea typeface="맑은 고딕"/>
              </a:rPr>
              <a:t>XML구성 없이 의존성 관리를 쉽게 할 수 있으며, 빠르게 REST API 서버에 최적화된 애플리케이션을 개발할 수 있습니다. </a:t>
            </a:r>
            <a:endParaRPr lang="ko-KR" altLang="en-US" sz="1600" b="1" kern="0" dirty="0">
              <a:latin typeface="맑은 고딕"/>
              <a:ea typeface="맑은 고딕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B38AFE-ECD3-7619-2A4C-84DFE3016403}"/>
              </a:ext>
            </a:extLst>
          </p:cNvPr>
          <p:cNvSpPr/>
          <p:nvPr/>
        </p:nvSpPr>
        <p:spPr bwMode="auto">
          <a:xfrm>
            <a:off x="4881631" y="1607380"/>
            <a:ext cx="4584286" cy="22608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내용 개체 틀 114"/>
          <p:cNvSpPr txBox="1">
            <a:spLocks/>
          </p:cNvSpPr>
          <p:nvPr/>
        </p:nvSpPr>
        <p:spPr>
          <a:xfrm>
            <a:off x="1246388" y="4045280"/>
            <a:ext cx="3580161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400" b="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레거시 </a:t>
            </a:r>
            <a:r>
              <a:rPr lang="en-US" altLang="ko-KR" sz="1400" b="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400" b="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</a:t>
            </a:r>
            <a:endParaRPr lang="ko-KR" altLang="en-US" sz="1400" b="0" u="sng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114"/>
          <p:cNvSpPr txBox="1">
            <a:spLocks/>
          </p:cNvSpPr>
          <p:nvPr/>
        </p:nvSpPr>
        <p:spPr>
          <a:xfrm>
            <a:off x="6325840" y="4045280"/>
            <a:ext cx="2755318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400" b="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b="0" u="sng" kern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애플리케이션</a:t>
            </a:r>
            <a:endParaRPr lang="ko-KR" altLang="en-US" sz="1400" b="0" u="sng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5" b="4465"/>
          <a:stretch/>
        </p:blipFill>
        <p:spPr>
          <a:xfrm>
            <a:off x="1013708" y="4362209"/>
            <a:ext cx="8067449" cy="19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50608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계획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43828"/>
            <a:ext cx="9289032" cy="87401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구축은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총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11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간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수행하며 분석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안정화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항목으로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추진합니다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사용자관점의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기획에 충분한 시간 할애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고급 기획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 투입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</a:pP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테스트와 별개로 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QA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테스트로 시스템을 안정적으로 오픈합니다</a:t>
            </a:r>
            <a:r>
              <a:rPr lang="en-US" altLang="ko-KR" sz="16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500" y="1889283"/>
            <a:ext cx="3809108" cy="307777"/>
            <a:chOff x="544779" y="1933197"/>
            <a:chExt cx="3809108" cy="307777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단계별 추진 계획 및 마일스톤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4-1.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 계획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66315"/>
              </p:ext>
            </p:extLst>
          </p:nvPr>
        </p:nvGraphicFramePr>
        <p:xfrm>
          <a:off x="476624" y="2288848"/>
          <a:ext cx="8868707" cy="4065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972">
                  <a:extLst>
                    <a:ext uri="{9D8B030D-6E8A-4147-A177-3AD203B41FA5}">
                      <a16:colId xmlns:a16="http://schemas.microsoft.com/office/drawing/2014/main" val="998725552"/>
                    </a:ext>
                  </a:extLst>
                </a:gridCol>
                <a:gridCol w="1412018">
                  <a:extLst>
                    <a:ext uri="{9D8B030D-6E8A-4147-A177-3AD203B41FA5}">
                      <a16:colId xmlns:a16="http://schemas.microsoft.com/office/drawing/2014/main" val="801459809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48053814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95176430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891373580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162675497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518293561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249245827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263583051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2193953703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1755979175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47654573"/>
                    </a:ext>
                  </a:extLst>
                </a:gridCol>
                <a:gridCol w="591247">
                  <a:extLst>
                    <a:ext uri="{9D8B030D-6E8A-4147-A177-3AD203B41FA5}">
                      <a16:colId xmlns:a16="http://schemas.microsoft.com/office/drawing/2014/main" val="3530947202"/>
                    </a:ext>
                  </a:extLst>
                </a:gridCol>
              </a:tblGrid>
              <a:tr h="181116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923323"/>
                  </a:ext>
                </a:extLst>
              </a:tr>
              <a:tr h="181116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96880"/>
                  </a:ext>
                </a:extLst>
              </a:tr>
              <a:tr h="18111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8364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업무정의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기능분해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80854"/>
                  </a:ext>
                </a:extLst>
              </a:tr>
              <a:tr h="18111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189390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정보구조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(IA)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982354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415952"/>
                  </a:ext>
                </a:extLst>
              </a:tr>
              <a:tr h="181116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네이밍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478845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디자인시안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398066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디자인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909051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(HTML)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117432"/>
                  </a:ext>
                </a:extLst>
              </a:tr>
              <a:tr h="18111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소스분석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프레임웍 개발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6084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10743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통합구매사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4426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오픈형 마켓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68799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전자입찰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80526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Backoffice / DB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Migration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66FF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167631"/>
                  </a:ext>
                </a:extLst>
              </a:tr>
              <a:tr h="22477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en-US" altLang="ko-KR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오픈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536918"/>
                  </a:ext>
                </a:extLst>
              </a:tr>
              <a:tr h="1811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r>
                        <a:rPr lang="en-US" altLang="ko-KR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566192"/>
                  </a:ext>
                </a:extLst>
              </a:tr>
            </a:tbl>
          </a:graphicData>
        </a:graphic>
      </p:graphicFrame>
      <p:sp>
        <p:nvSpPr>
          <p:cNvPr id="2" name="왼쪽/오른쪽 화살표 1"/>
          <p:cNvSpPr/>
          <p:nvPr/>
        </p:nvSpPr>
        <p:spPr bwMode="auto">
          <a:xfrm>
            <a:off x="2840922" y="2735677"/>
            <a:ext cx="576343" cy="155447"/>
          </a:xfrm>
          <a:prstGeom prst="leftRightArrow">
            <a:avLst/>
          </a:prstGeom>
          <a:solidFill>
            <a:schemeClr val="accent1">
              <a:alpha val="64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840922" y="2699190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착수보고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왼쪽/오른쪽 화살표 69"/>
          <p:cNvSpPr/>
          <p:nvPr/>
        </p:nvSpPr>
        <p:spPr bwMode="auto">
          <a:xfrm>
            <a:off x="2845525" y="2946800"/>
            <a:ext cx="1157162" cy="155447"/>
          </a:xfrm>
          <a:prstGeom prst="leftRightArrow">
            <a:avLst/>
          </a:prstGeom>
          <a:solidFill>
            <a:schemeClr val="accent1">
              <a:alpha val="64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1" name="왼쪽/오른쪽 화살표 70"/>
          <p:cNvSpPr/>
          <p:nvPr/>
        </p:nvSpPr>
        <p:spPr bwMode="auto">
          <a:xfrm>
            <a:off x="3195200" y="3169243"/>
            <a:ext cx="809630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" name="왼쪽/오른쪽 화살표 71"/>
          <p:cNvSpPr/>
          <p:nvPr/>
        </p:nvSpPr>
        <p:spPr bwMode="auto">
          <a:xfrm>
            <a:off x="3448907" y="3380366"/>
            <a:ext cx="1143913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3" name="왼쪽/오른쪽 화살표 72"/>
          <p:cNvSpPr/>
          <p:nvPr/>
        </p:nvSpPr>
        <p:spPr bwMode="auto">
          <a:xfrm>
            <a:off x="4052836" y="3599878"/>
            <a:ext cx="2908552" cy="155447"/>
          </a:xfrm>
          <a:prstGeom prst="leftRightArrow">
            <a:avLst/>
          </a:prstGeom>
          <a:solidFill>
            <a:srgbClr val="3399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4" name="왼쪽/오른쪽 화살표 73"/>
          <p:cNvSpPr/>
          <p:nvPr/>
        </p:nvSpPr>
        <p:spPr bwMode="auto">
          <a:xfrm>
            <a:off x="2864140" y="3808007"/>
            <a:ext cx="552987" cy="155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5" name="왼쪽/오른쪽 화살표 74"/>
          <p:cNvSpPr/>
          <p:nvPr/>
        </p:nvSpPr>
        <p:spPr bwMode="auto">
          <a:xfrm>
            <a:off x="3449357" y="4012547"/>
            <a:ext cx="904529" cy="161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6" name="왼쪽/오른쪽 화살표 75"/>
          <p:cNvSpPr/>
          <p:nvPr/>
        </p:nvSpPr>
        <p:spPr bwMode="auto">
          <a:xfrm>
            <a:off x="4259801" y="4240541"/>
            <a:ext cx="945383" cy="15544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7" name="왼쪽/오른쪽 화살표 76"/>
          <p:cNvSpPr/>
          <p:nvPr/>
        </p:nvSpPr>
        <p:spPr bwMode="auto">
          <a:xfrm>
            <a:off x="4640204" y="4448268"/>
            <a:ext cx="2333996" cy="156087"/>
          </a:xfrm>
          <a:prstGeom prst="leftRightArrow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8" name="왼쪽/오른쪽 화살표 77"/>
          <p:cNvSpPr/>
          <p:nvPr/>
        </p:nvSpPr>
        <p:spPr bwMode="auto">
          <a:xfrm>
            <a:off x="2859093" y="4660305"/>
            <a:ext cx="1725551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9" name="왼쪽/오른쪽 화살표 78"/>
          <p:cNvSpPr/>
          <p:nvPr/>
        </p:nvSpPr>
        <p:spPr bwMode="auto">
          <a:xfrm>
            <a:off x="3756849" y="4879817"/>
            <a:ext cx="1426076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0" name="왼쪽/오른쪽 화살표 79"/>
          <p:cNvSpPr/>
          <p:nvPr/>
        </p:nvSpPr>
        <p:spPr bwMode="auto">
          <a:xfrm>
            <a:off x="4047173" y="5090940"/>
            <a:ext cx="3499148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1" name="왼쪽/오른쪽 화살표 80"/>
          <p:cNvSpPr/>
          <p:nvPr/>
        </p:nvSpPr>
        <p:spPr bwMode="auto">
          <a:xfrm>
            <a:off x="4631372" y="5302063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2" name="왼쪽/오른쪽 화살표 81"/>
          <p:cNvSpPr/>
          <p:nvPr/>
        </p:nvSpPr>
        <p:spPr bwMode="auto">
          <a:xfrm>
            <a:off x="4632770" y="5521575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>
            <a:off x="4634168" y="5732698"/>
            <a:ext cx="2920777" cy="155447"/>
          </a:xfrm>
          <a:prstGeom prst="leftRightArrow">
            <a:avLst/>
          </a:prstGeom>
          <a:solidFill>
            <a:srgbClr val="9966FF">
              <a:alpha val="5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4" name="왼쪽/오른쪽 화살표 83"/>
          <p:cNvSpPr/>
          <p:nvPr/>
        </p:nvSpPr>
        <p:spPr bwMode="auto">
          <a:xfrm>
            <a:off x="7586465" y="5954369"/>
            <a:ext cx="873045" cy="155447"/>
          </a:xfrm>
          <a:prstGeom prst="leftRightArrow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5" name="왼쪽/오른쪽 화살표 84"/>
          <p:cNvSpPr/>
          <p:nvPr/>
        </p:nvSpPr>
        <p:spPr bwMode="auto">
          <a:xfrm>
            <a:off x="8451930" y="6182270"/>
            <a:ext cx="873045" cy="155447"/>
          </a:xfrm>
          <a:prstGeom prst="leftRightArrow">
            <a:avLst/>
          </a:prstGeom>
          <a:solidFill>
            <a:schemeClr val="bg1">
              <a:lumMod val="85000"/>
              <a:alpha val="5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39129" y="4201643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54357" y="5906822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752042" y="6143112"/>
            <a:ext cx="11447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</a:t>
            </a:r>
            <a:r>
              <a:rPr lang="ko-KR" altLang="en-US" sz="9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완료보고</a:t>
            </a:r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59787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일정 계획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참여 인력은 시스템 구축을 위한 각 분야 전문가로 선발 하였으며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투입 기간 내 담당 업무별 최적의 인원을 배치합니다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52500" y="1662780"/>
            <a:ext cx="3809108" cy="307777"/>
            <a:chOff x="544779" y="1933197"/>
            <a:chExt cx="3809108" cy="307777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월별 투입인력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5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4-2.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인력 투입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66219"/>
              </p:ext>
            </p:extLst>
          </p:nvPr>
        </p:nvGraphicFramePr>
        <p:xfrm>
          <a:off x="453935" y="2137323"/>
          <a:ext cx="8916567" cy="4094757"/>
        </p:xfrm>
        <a:graphic>
          <a:graphicData uri="http://schemas.openxmlformats.org/drawingml/2006/table">
            <a:tbl>
              <a:tblPr/>
              <a:tblGrid>
                <a:gridCol w="960356">
                  <a:extLst>
                    <a:ext uri="{9D8B030D-6E8A-4147-A177-3AD203B41FA5}">
                      <a16:colId xmlns:a16="http://schemas.microsoft.com/office/drawing/2014/main" val="1257973026"/>
                    </a:ext>
                  </a:extLst>
                </a:gridCol>
                <a:gridCol w="2039408">
                  <a:extLst>
                    <a:ext uri="{9D8B030D-6E8A-4147-A177-3AD203B41FA5}">
                      <a16:colId xmlns:a16="http://schemas.microsoft.com/office/drawing/2014/main" val="1191943139"/>
                    </a:ext>
                  </a:extLst>
                </a:gridCol>
                <a:gridCol w="593478">
                  <a:extLst>
                    <a:ext uri="{9D8B030D-6E8A-4147-A177-3AD203B41FA5}">
                      <a16:colId xmlns:a16="http://schemas.microsoft.com/office/drawing/2014/main" val="3982410880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2898431973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46465059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623865006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630398386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814565054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93735132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46996214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635734069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3468343095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1653823962"/>
                    </a:ext>
                  </a:extLst>
                </a:gridCol>
                <a:gridCol w="431621">
                  <a:extLst>
                    <a:ext uri="{9D8B030D-6E8A-4147-A177-3AD203B41FA5}">
                      <a16:colId xmlns:a16="http://schemas.microsoft.com/office/drawing/2014/main" val="770481484"/>
                    </a:ext>
                  </a:extLst>
                </a:gridCol>
                <a:gridCol w="575494">
                  <a:extLst>
                    <a:ext uri="{9D8B030D-6E8A-4147-A177-3AD203B41FA5}">
                      <a16:colId xmlns:a16="http://schemas.microsoft.com/office/drawing/2014/main" val="1545728841"/>
                    </a:ext>
                  </a:extLst>
                </a:gridCol>
              </a:tblGrid>
              <a:tr h="35745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‘25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959811"/>
                  </a:ext>
                </a:extLst>
              </a:tr>
              <a:tr h="8356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계획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637714"/>
                  </a:ext>
                </a:extLst>
              </a:tr>
              <a:tr h="283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마일스톤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42288"/>
                  </a:ext>
                </a:extLst>
              </a:tr>
              <a:tr h="1892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709618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879191"/>
                  </a:ext>
                </a:extLst>
              </a:tr>
              <a:tr h="1892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813863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19002"/>
                  </a:ext>
                </a:extLst>
              </a:tr>
              <a:tr h="1892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267997"/>
                  </a:ext>
                </a:extLst>
              </a:tr>
              <a:tr h="18923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표준공통개발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(IF/MIG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71505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개발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800459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95315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 개발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474961"/>
                  </a:ext>
                </a:extLst>
              </a:tr>
              <a:tr h="2312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 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720621"/>
                  </a:ext>
                </a:extLst>
              </a:tr>
              <a:tr h="2418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318483"/>
                  </a:ext>
                </a:extLst>
              </a:tr>
              <a:tr h="31539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47833"/>
                  </a:ext>
                </a:extLst>
              </a:tr>
            </a:tbl>
          </a:graphicData>
        </a:graphic>
      </p:graphicFrame>
      <p:sp>
        <p:nvSpPr>
          <p:cNvPr id="38" name="왼쪽/오른쪽 화살표 37"/>
          <p:cNvSpPr/>
          <p:nvPr/>
        </p:nvSpPr>
        <p:spPr>
          <a:xfrm>
            <a:off x="4061013" y="2551950"/>
            <a:ext cx="1691841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0" name="왼쪽/오른쪽 화살표 39"/>
          <p:cNvSpPr/>
          <p:nvPr/>
        </p:nvSpPr>
        <p:spPr>
          <a:xfrm>
            <a:off x="7518779" y="2999363"/>
            <a:ext cx="600075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/>
          </a:p>
        </p:txBody>
      </p:sp>
      <p:sp>
        <p:nvSpPr>
          <p:cNvPr id="41" name="왼쪽/오른쪽 화살표 40"/>
          <p:cNvSpPr/>
          <p:nvPr/>
        </p:nvSpPr>
        <p:spPr>
          <a:xfrm>
            <a:off x="8133291" y="3151763"/>
            <a:ext cx="642828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sz="1100"/>
          </a:p>
        </p:txBody>
      </p:sp>
      <p:sp>
        <p:nvSpPr>
          <p:cNvPr id="42" name="TextBox 12"/>
          <p:cNvSpPr txBox="1"/>
          <p:nvPr/>
        </p:nvSpPr>
        <p:spPr>
          <a:xfrm>
            <a:off x="3433827" y="2525407"/>
            <a:ext cx="590261" cy="1502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분석설계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4479255" y="2849416"/>
            <a:ext cx="425450" cy="144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개발</a:t>
            </a:r>
          </a:p>
        </p:txBody>
      </p:sp>
      <p:sp>
        <p:nvSpPr>
          <p:cNvPr id="44" name="TextBox 14"/>
          <p:cNvSpPr txBox="1"/>
          <p:nvPr/>
        </p:nvSpPr>
        <p:spPr>
          <a:xfrm>
            <a:off x="6977893" y="2998917"/>
            <a:ext cx="528638" cy="146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테스트</a:t>
            </a:r>
          </a:p>
        </p:txBody>
      </p:sp>
      <p:sp>
        <p:nvSpPr>
          <p:cNvPr id="45" name="TextBox 15"/>
          <p:cNvSpPr txBox="1"/>
          <p:nvPr/>
        </p:nvSpPr>
        <p:spPr>
          <a:xfrm>
            <a:off x="8800766" y="3142695"/>
            <a:ext cx="538162" cy="146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안정화</a:t>
            </a:r>
          </a:p>
        </p:txBody>
      </p:sp>
      <p:sp>
        <p:nvSpPr>
          <p:cNvPr id="46" name="왼쪽/오른쪽 화살표 45"/>
          <p:cNvSpPr/>
          <p:nvPr/>
        </p:nvSpPr>
        <p:spPr>
          <a:xfrm>
            <a:off x="4272136" y="2704350"/>
            <a:ext cx="1691841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7" name="TextBox 12"/>
          <p:cNvSpPr txBox="1"/>
          <p:nvPr/>
        </p:nvSpPr>
        <p:spPr>
          <a:xfrm>
            <a:off x="3722114" y="2696307"/>
            <a:ext cx="53660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디자인</a:t>
            </a:r>
          </a:p>
        </p:txBody>
      </p:sp>
      <p:sp>
        <p:nvSpPr>
          <p:cNvPr id="48" name="왼쪽/오른쪽 화살표 47"/>
          <p:cNvSpPr/>
          <p:nvPr/>
        </p:nvSpPr>
        <p:spPr>
          <a:xfrm>
            <a:off x="4930934" y="2856750"/>
            <a:ext cx="2541402" cy="133350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 w="952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sz="1100"/>
          </a:p>
        </p:txBody>
      </p:sp>
      <p:sp>
        <p:nvSpPr>
          <p:cNvPr id="49" name="TextBox 12"/>
          <p:cNvSpPr txBox="1"/>
          <p:nvPr/>
        </p:nvSpPr>
        <p:spPr>
          <a:xfrm>
            <a:off x="4340136" y="3401436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착수보고</a:t>
            </a:r>
          </a:p>
        </p:txBody>
      </p:sp>
      <p:sp>
        <p:nvSpPr>
          <p:cNvPr id="50" name="TextBox 12"/>
          <p:cNvSpPr txBox="1"/>
          <p:nvPr/>
        </p:nvSpPr>
        <p:spPr>
          <a:xfrm>
            <a:off x="5907033" y="3394472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중간보고</a:t>
            </a:r>
          </a:p>
        </p:txBody>
      </p:sp>
      <p:sp>
        <p:nvSpPr>
          <p:cNvPr id="51" name="TextBox 12"/>
          <p:cNvSpPr txBox="1"/>
          <p:nvPr/>
        </p:nvSpPr>
        <p:spPr>
          <a:xfrm>
            <a:off x="7675555" y="3394472"/>
            <a:ext cx="403156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오픈</a:t>
            </a:r>
          </a:p>
        </p:txBody>
      </p:sp>
      <p:sp>
        <p:nvSpPr>
          <p:cNvPr id="52" name="TextBox 12"/>
          <p:cNvSpPr txBox="1"/>
          <p:nvPr/>
        </p:nvSpPr>
        <p:spPr>
          <a:xfrm>
            <a:off x="8692342" y="3394472"/>
            <a:ext cx="590261" cy="1653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/>
              <a:t>완료보고</a:t>
            </a:r>
          </a:p>
        </p:txBody>
      </p:sp>
    </p:spTree>
    <p:extLst>
      <p:ext uri="{BB962C8B-B14F-4D97-AF65-F5344CB8AC3E}">
        <p14:creationId xmlns:p14="http://schemas.microsoft.com/office/powerpoint/2010/main" val="230770977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5-1.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추진 조직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프로젝트를 성공적으로 수행하기 위해서 최적화된 팀을 구성하고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조직은 프로젝트 일정 기준으로 운영합니다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19186" y="1658563"/>
            <a:ext cx="8784590" cy="4739640"/>
          </a:xfrm>
          <a:custGeom>
            <a:avLst/>
            <a:gdLst/>
            <a:ahLst/>
            <a:cxnLst/>
            <a:rect l="l" t="t" r="r" b="b"/>
            <a:pathLst>
              <a:path w="8784590" h="4739640">
                <a:moveTo>
                  <a:pt x="0" y="4739640"/>
                </a:moveTo>
                <a:lnTo>
                  <a:pt x="8784336" y="4739640"/>
                </a:lnTo>
                <a:lnTo>
                  <a:pt x="8784336" y="0"/>
                </a:lnTo>
                <a:lnTo>
                  <a:pt x="0" y="0"/>
                </a:lnTo>
                <a:lnTo>
                  <a:pt x="0" y="4739640"/>
                </a:lnTo>
                <a:close/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9757"/>
              </p:ext>
            </p:extLst>
          </p:nvPr>
        </p:nvGraphicFramePr>
        <p:xfrm>
          <a:off x="3867555" y="1836376"/>
          <a:ext cx="2155740" cy="504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740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</a:tblGrid>
              <a:tr h="2520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Project Owner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2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C&amp;I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45894"/>
              </p:ext>
            </p:extLst>
          </p:nvPr>
        </p:nvGraphicFramePr>
        <p:xfrm>
          <a:off x="3867552" y="2577871"/>
          <a:ext cx="2155742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74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166068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총괄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염경묵 팀장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조윤지 책임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9406"/>
              </p:ext>
            </p:extLst>
          </p:nvPr>
        </p:nvGraphicFramePr>
        <p:xfrm>
          <a:off x="3867552" y="3566988"/>
          <a:ext cx="2155742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118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19962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수행관리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박동혁 팀장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강용준 이사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(PMO)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38738"/>
              </p:ext>
            </p:extLst>
          </p:nvPr>
        </p:nvGraphicFramePr>
        <p:xfrm>
          <a:off x="1033472" y="2208755"/>
          <a:ext cx="2155742" cy="1814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71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77871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Field Group (</a:t>
                      </a:r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현업</a:t>
                      </a:r>
                      <a:r>
                        <a:rPr lang="en-US" altLang="ko-KR" sz="1000" b="1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구매혁신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임재형 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인프라자재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김일동 팀장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정연백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649573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OKSafety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김상인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7657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이승학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6589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김승현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419892"/>
                  </a:ext>
                </a:extLst>
              </a:tr>
            </a:tbl>
          </a:graphicData>
        </a:graphic>
      </p:graphicFrame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412188"/>
              </p:ext>
            </p:extLst>
          </p:nvPr>
        </p:nvGraphicFramePr>
        <p:xfrm>
          <a:off x="6570205" y="2577871"/>
          <a:ext cx="2155742" cy="5184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7871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77871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인프라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플랫폼운영팀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</a:tbl>
          </a:graphicData>
        </a:graphic>
      </p:graphicFrame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099"/>
              </p:ext>
            </p:extLst>
          </p:nvPr>
        </p:nvGraphicFramePr>
        <p:xfrm>
          <a:off x="745567" y="4709705"/>
          <a:ext cx="1964077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67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17810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비트큐브 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박동혁 팀장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김민기 부장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</a:tbl>
          </a:graphicData>
        </a:graphic>
      </p:graphicFrame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76310"/>
              </p:ext>
            </p:extLst>
          </p:nvPr>
        </p:nvGraphicFramePr>
        <p:xfrm>
          <a:off x="2877768" y="4709705"/>
          <a:ext cx="1964077" cy="1036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267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17810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비트큐브 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윤상훈 이사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김예림 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김환진 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56384"/>
                  </a:ext>
                </a:extLst>
              </a:tr>
            </a:tbl>
          </a:graphicData>
        </a:graphic>
      </p:graphicFrame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41232"/>
              </p:ext>
            </p:extLst>
          </p:nvPr>
        </p:nvGraphicFramePr>
        <p:xfrm>
          <a:off x="5009969" y="4709705"/>
          <a:ext cx="1964077" cy="1555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603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0947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비트큐브 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개발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김기범 부장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서동욱 과장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2648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Front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송주은 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85638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 </a:t>
                      </a:r>
                      <a:r>
                        <a:rPr lang="ko-KR" altLang="en-US" sz="10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이의진 과장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786954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김은별 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885378"/>
                  </a:ext>
                </a:extLst>
              </a:tr>
            </a:tbl>
          </a:graphicData>
        </a:graphic>
      </p:graphicFrame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19631"/>
              </p:ext>
            </p:extLst>
          </p:nvPr>
        </p:nvGraphicFramePr>
        <p:xfrm>
          <a:off x="7114927" y="4708527"/>
          <a:ext cx="1964077" cy="7777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4603">
                  <a:extLst>
                    <a:ext uri="{9D8B030D-6E8A-4147-A177-3AD203B41FA5}">
                      <a16:colId xmlns:a16="http://schemas.microsoft.com/office/drawing/2014/main" val="1645444113"/>
                    </a:ext>
                  </a:extLst>
                </a:gridCol>
                <a:gridCol w="1009474">
                  <a:extLst>
                    <a:ext uri="{9D8B030D-6E8A-4147-A177-3AD203B41FA5}">
                      <a16:colId xmlns:a16="http://schemas.microsoft.com/office/drawing/2014/main" val="134795054"/>
                    </a:ext>
                  </a:extLst>
                </a:gridCol>
              </a:tblGrid>
              <a:tr h="25924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</a:rPr>
                        <a:t>비트큐브 품질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16403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강민지 과장</a:t>
                      </a: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449362"/>
                  </a:ext>
                </a:extLst>
              </a:tr>
              <a:tr h="2592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운영팀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조동현 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Mgr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812272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>
            <a:stCxn id="2" idx="2"/>
            <a:endCxn id="84" idx="0"/>
          </p:cNvCxnSpPr>
          <p:nvPr/>
        </p:nvCxnSpPr>
        <p:spPr bwMode="auto">
          <a:xfrm flipH="1">
            <a:off x="4945423" y="2340528"/>
            <a:ext cx="2" cy="2373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4" idx="2"/>
            <a:endCxn id="85" idx="0"/>
          </p:cNvCxnSpPr>
          <p:nvPr/>
        </p:nvCxnSpPr>
        <p:spPr bwMode="auto">
          <a:xfrm>
            <a:off x="4945423" y="3355597"/>
            <a:ext cx="0" cy="21139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 bwMode="auto">
          <a:xfrm flipH="1">
            <a:off x="3185530" y="2718033"/>
            <a:ext cx="674276" cy="8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 bwMode="auto">
          <a:xfrm flipH="1">
            <a:off x="5992007" y="2718033"/>
            <a:ext cx="578199" cy="83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5" idx="2"/>
            <a:endCxn id="88" idx="0"/>
          </p:cNvCxnSpPr>
          <p:nvPr/>
        </p:nvCxnSpPr>
        <p:spPr bwMode="auto">
          <a:xfrm rot="5400000">
            <a:off x="3154019" y="2918300"/>
            <a:ext cx="364991" cy="321781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85" idx="2"/>
            <a:endCxn id="89" idx="0"/>
          </p:cNvCxnSpPr>
          <p:nvPr/>
        </p:nvCxnSpPr>
        <p:spPr bwMode="auto">
          <a:xfrm rot="5400000">
            <a:off x="4220120" y="3984401"/>
            <a:ext cx="364991" cy="108561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85" idx="2"/>
            <a:endCxn id="90" idx="0"/>
          </p:cNvCxnSpPr>
          <p:nvPr/>
        </p:nvCxnSpPr>
        <p:spPr bwMode="auto">
          <a:xfrm rot="16200000" flipH="1">
            <a:off x="5286220" y="4003917"/>
            <a:ext cx="364991" cy="104658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85" idx="2"/>
            <a:endCxn id="91" idx="0"/>
          </p:cNvCxnSpPr>
          <p:nvPr/>
        </p:nvCxnSpPr>
        <p:spPr bwMode="auto">
          <a:xfrm rot="16200000" flipH="1">
            <a:off x="6339288" y="2950849"/>
            <a:ext cx="363813" cy="31515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63323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의사소통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5-2.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보고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114"/>
          <p:cNvSpPr txBox="1">
            <a:spLocks/>
          </p:cNvSpPr>
          <p:nvPr/>
        </p:nvSpPr>
        <p:spPr>
          <a:xfrm>
            <a:off x="344488" y="943828"/>
            <a:ext cx="9289032" cy="65847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정기 보고 및 이슈 해결을 위한 비정기 회의체를 통해 상시적 협업 체계를 운영합니다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55022"/>
              </p:ext>
            </p:extLst>
          </p:nvPr>
        </p:nvGraphicFramePr>
        <p:xfrm>
          <a:off x="452500" y="1697314"/>
          <a:ext cx="4303204" cy="32557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385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2015251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913455">
                  <a:extLst>
                    <a:ext uri="{9D8B030D-6E8A-4147-A177-3AD203B41FA5}">
                      <a16:colId xmlns:a16="http://schemas.microsoft.com/office/drawing/2014/main" val="3775244750"/>
                    </a:ext>
                  </a:extLst>
                </a:gridCol>
                <a:gridCol w="725113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</a:tblGrid>
              <a:tr h="202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보고일</a:t>
                      </a:r>
                      <a:endParaRPr lang="ko-KR" altLang="en-US" sz="1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참석자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543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</a:t>
                      </a:r>
                      <a:endParaRPr lang="en-US" altLang="ko-KR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3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작업</a:t>
                      </a:r>
                      <a:r>
                        <a:rPr lang="ko-KR" altLang="en-US" sz="9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범위의</a:t>
                      </a:r>
                      <a:r>
                        <a:rPr lang="ko-KR" altLang="en-US" sz="900" spc="-25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35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이해</a:t>
                      </a:r>
                      <a:endParaRPr lang="en-US" altLang="ko-KR" sz="900" spc="-35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15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계획의</a:t>
                      </a:r>
                      <a:r>
                        <a:rPr lang="ko-KR" altLang="en-US" sz="900" spc="-15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25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합의</a:t>
                      </a:r>
                      <a:endParaRPr lang="en-US" altLang="ko-KR" sz="900" spc="-25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</a:t>
                      </a:r>
                      <a:r>
                        <a:rPr lang="ko-KR" altLang="en-US" sz="900" spc="-15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관리</a:t>
                      </a:r>
                      <a:r>
                        <a:rPr lang="ko-KR" altLang="en-US" sz="900" spc="-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계획</a:t>
                      </a:r>
                      <a:r>
                        <a:rPr lang="ko-KR" altLang="en-US" sz="900" spc="-1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900" spc="-25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설명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896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주간</a:t>
                      </a:r>
                      <a:endParaRPr lang="en-US" altLang="ko-KR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관리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업무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정보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기술현황검토</a:t>
                      </a:r>
                      <a:endParaRPr lang="en-US" altLang="ko-KR" sz="900" spc="-35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금주 진척 현황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차주 계획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인력 관리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이슈 관리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매주 금요일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486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</a:t>
                      </a:r>
                      <a:endParaRPr lang="en-US" altLang="ko-KR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오픈일정</a:t>
                      </a:r>
                      <a:endParaRPr lang="en-US" altLang="ko-KR" sz="900" spc="-35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변경 업무내용 전달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중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39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altLang="ko-KR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프로젝트 완료보고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완료시점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관계자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  <a:tr h="393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  <a:endParaRPr lang="en-US" altLang="ko-KR" sz="9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보고</a:t>
                      </a:r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9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이슈 및 결정사항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수시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총괄</a:t>
                      </a: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현업</a:t>
                      </a:r>
                      <a:endParaRPr lang="en-US" altLang="ko-KR" sz="9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PM/PL</a:t>
                      </a:r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974764"/>
                  </a:ext>
                </a:extLst>
              </a:tr>
            </a:tbl>
          </a:graphicData>
        </a:graphic>
      </p:graphicFrame>
      <p:grpSp>
        <p:nvGrpSpPr>
          <p:cNvPr id="86" name="그룹 85"/>
          <p:cNvGrpSpPr/>
          <p:nvPr/>
        </p:nvGrpSpPr>
        <p:grpSpPr>
          <a:xfrm>
            <a:off x="452500" y="1310442"/>
            <a:ext cx="3809108" cy="307777"/>
            <a:chOff x="544779" y="1933197"/>
            <a:chExt cx="3809108" cy="307777"/>
          </a:xfrm>
        </p:grpSpPr>
        <p:sp>
          <p:nvSpPr>
            <p:cNvPr id="87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보고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>
            <a:off x="5168511" y="1310442"/>
            <a:ext cx="3809108" cy="307777"/>
            <a:chOff x="5319513" y="1931228"/>
            <a:chExt cx="3809108" cy="307777"/>
          </a:xfrm>
        </p:grpSpPr>
        <p:sp>
          <p:nvSpPr>
            <p:cNvPr id="90" name="Text Box 18"/>
            <p:cNvSpPr txBox="1">
              <a:spLocks noChangeArrowheads="1"/>
            </p:cNvSpPr>
            <p:nvPr/>
          </p:nvSpPr>
          <p:spPr bwMode="auto">
            <a:xfrm>
              <a:off x="5364473" y="1931228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5319513" y="2237036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748451"/>
              </p:ext>
            </p:extLst>
          </p:nvPr>
        </p:nvGraphicFramePr>
        <p:xfrm>
          <a:off x="5126566" y="1697314"/>
          <a:ext cx="4285883" cy="462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048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1750980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671120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  <a:gridCol w="964735">
                  <a:extLst>
                    <a:ext uri="{9D8B030D-6E8A-4147-A177-3AD203B41FA5}">
                      <a16:colId xmlns:a16="http://schemas.microsoft.com/office/drawing/2014/main" val="2639561645"/>
                    </a:ext>
                  </a:extLst>
                </a:gridCol>
              </a:tblGrid>
              <a:tr h="200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20036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수행계획서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착수보고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요구사항 명세서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248565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WBS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12559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중간보고서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8280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완료보고서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PM/PMO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84889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서비스 흐름도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IA (</a:t>
                      </a: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메뉴구조도</a:t>
                      </a:r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1225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화면설계서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445746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디자인시안</a:t>
                      </a:r>
                      <a:endParaRPr lang="en-US" altLang="ko-KR" sz="7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디자인최종</a:t>
                      </a:r>
                      <a:endParaRPr lang="en-US" altLang="ko-KR" sz="7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961490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HTML</a:t>
                      </a:r>
                      <a:r>
                        <a:rPr lang="en-US" altLang="ko-KR" sz="700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 (css </a:t>
                      </a:r>
                      <a:r>
                        <a:rPr lang="ko-KR" altLang="en-US" sz="700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포함</a:t>
                      </a:r>
                      <a:r>
                        <a:rPr lang="en-US" altLang="ko-KR" sz="700" kern="1200" baseline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)</a:t>
                      </a:r>
                      <a:endParaRPr lang="en-US" altLang="ko-KR" sz="700" kern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퍼블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871881"/>
                  </a:ext>
                </a:extLst>
              </a:tr>
              <a:tr h="20036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</a:t>
                      </a:r>
                      <a:r>
                        <a:rPr lang="en-US" altLang="ko-KR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시스템 아키텍처 설계서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테이블 명세서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65200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데이터 모델 </a:t>
                      </a:r>
                      <a:r>
                        <a:rPr lang="en-US" altLang="ko-KR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(ER)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42829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인터페이스 명세서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412996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배치 명세서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공통개발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08457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소스코드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15036"/>
                  </a:ext>
                </a:extLst>
              </a:tr>
              <a:tr h="2003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단위테스트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863188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시험항목절차 및 결과서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PL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749661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모의해킹 결과서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71168"/>
                  </a:ext>
                </a:extLst>
              </a:tr>
              <a:tr h="2003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매뉴얼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사용자 매뉴얼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586337"/>
                  </a:ext>
                </a:extLst>
              </a:tr>
              <a:tr h="2003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5405" indent="-72000" algn="l">
                        <a:lnSpc>
                          <a:spcPct val="10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  <a:tabLst>
                          <a:tab pos="226695" algn="l"/>
                        </a:tabLst>
                      </a:pPr>
                      <a:r>
                        <a:rPr lang="ko-KR" altLang="en-US" sz="7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시스템 매뉴얼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완료보고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26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86348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269048" y="977074"/>
            <a:ext cx="4708842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69048" y="1410461"/>
            <a:ext cx="7670236" cy="432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 dirty="0">
                <a:solidFill>
                  <a:prstClr val="black"/>
                </a:solidFill>
                <a:latin typeface="맑은 고딕" panose="020B0503020000020004" pitchFamily="50" charset="-127"/>
              </a:rPr>
              <a:t>프로젝트 개요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>
                <a:solidFill>
                  <a:prstClr val="black"/>
                </a:solidFill>
                <a:latin typeface="맑은 고딕" panose="020B0503020000020004" pitchFamily="50" charset="-127"/>
              </a:rPr>
              <a:t>프로젝트 범위</a:t>
            </a:r>
            <a:endParaRPr lang="en-US" altLang="ko-KR" sz="2000" kern="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구축 부문</a:t>
            </a:r>
            <a:r>
              <a:rPr lang="en-US" altLang="ko-KR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3-1.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구매사 통합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3-2.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오픈형 마켓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3-3.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전자입찰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3-4.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디자인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3-5.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개발</a:t>
            </a:r>
            <a:endParaRPr lang="en-US" altLang="ko-KR" sz="1500" b="0" kern="0" dirty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일정 계획</a:t>
            </a:r>
            <a:r>
              <a:rPr lang="en-US" altLang="ko-KR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4-1.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일정 계획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4-2.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인력 투입</a:t>
            </a:r>
            <a:endParaRPr lang="en-US" altLang="ko-KR" sz="1500" b="0" kern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639763" eaLnBrk="1" latinLnBrk="0" hangingPunct="1">
              <a:spcBef>
                <a:spcPct val="50000"/>
              </a:spcBef>
              <a:buAutoNum type="arabicPeriod"/>
              <a:defRPr/>
            </a:pPr>
            <a:r>
              <a:rPr lang="ko-KR" altLang="en-US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의사소통</a:t>
            </a:r>
            <a:r>
              <a:rPr lang="en-US" altLang="ko-KR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200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5-1.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추진 조직</a:t>
            </a: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/>
            </a:r>
            <a:b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5-2. </a:t>
            </a:r>
            <a:r>
              <a:rPr lang="ko-KR" altLang="en-US" sz="1500" b="0" kern="0">
                <a:solidFill>
                  <a:prstClr val="black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보고</a:t>
            </a:r>
            <a:endParaRPr lang="en-US" altLang="ko-KR" sz="1500" kern="0">
              <a:solidFill>
                <a:prstClr val="black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269048" y="578116"/>
            <a:ext cx="470884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697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개요</a:t>
            </a: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indent="0" eaLnBrk="0" hangingPunct="0">
              <a:lnSpc>
                <a:spcPts val="1500"/>
              </a:lnSpc>
              <a:spcBef>
                <a:spcPts val="600"/>
              </a:spcBef>
              <a:buNone/>
              <a:defRPr sz="1600" ker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2925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2pPr>
            <a:lvl3pPr marL="895350" indent="-173038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3pPr>
            <a:lvl4pPr marL="1257300" indent="-182563" eaLnBrk="0" hangingPunct="0">
              <a:spcBef>
                <a:spcPct val="20000"/>
              </a:spcBef>
              <a:buChar char="–"/>
              <a:defRPr sz="1200">
                <a:latin typeface="+mn-lt"/>
                <a:ea typeface="+mn-ea"/>
              </a:defRPr>
            </a:lvl4pPr>
            <a:lvl5pPr marL="1619250" indent="-182563" eaLnBrk="0" hangingPunct="0">
              <a:spcBef>
                <a:spcPct val="20000"/>
              </a:spcBef>
              <a:buChar char="•"/>
              <a:defRPr sz="1200">
                <a:latin typeface="+mn-lt"/>
                <a:ea typeface="+mn-ea"/>
              </a:defRPr>
            </a:lvl5pPr>
            <a:lvl6pPr marL="20764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6pPr>
            <a:lvl7pPr marL="25336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7pPr>
            <a:lvl8pPr marL="29908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8pPr>
            <a:lvl9pPr marL="3448050" indent="-182563" fontAlgn="base">
              <a:spcBef>
                <a:spcPct val="20000"/>
              </a:spcBef>
              <a:spcAft>
                <a:spcPct val="0"/>
              </a:spcAft>
              <a:buChar char="•"/>
              <a:defRPr sz="1200">
                <a:latin typeface="+mn-lt"/>
                <a:ea typeface="+mn-ea"/>
              </a:defRPr>
            </a:lvl9pPr>
          </a:lstStyle>
          <a:p>
            <a:pPr>
              <a:lnSpc>
                <a:spcPts val="2000"/>
              </a:lnSpc>
            </a:pPr>
            <a:r>
              <a:rPr lang="en-US" altLang="ko-KR"/>
              <a:t>OK</a:t>
            </a:r>
            <a:r>
              <a:rPr lang="ko-KR" altLang="en-US"/>
              <a:t>플라자</a:t>
            </a:r>
            <a:r>
              <a:rPr lang="en-US" altLang="ko-KR"/>
              <a:t> E-Commerce</a:t>
            </a:r>
            <a:r>
              <a:rPr lang="ko-KR" altLang="en-US"/>
              <a:t>의 선도적인 입지마련으로 </a:t>
            </a:r>
            <a:r>
              <a:rPr lang="en-US" altLang="ko-KR"/>
              <a:t>“</a:t>
            </a:r>
            <a:r>
              <a:rPr lang="ko-KR" altLang="en-US"/>
              <a:t>경쟁력 강화</a:t>
            </a:r>
            <a:r>
              <a:rPr lang="en-US" altLang="ko-KR"/>
              <a:t>＂</a:t>
            </a:r>
            <a:r>
              <a:rPr lang="ko-KR" altLang="en-US"/>
              <a:t>와 웹 사이트 혁신과 통합을 통한 고객 경험 향상 및 비즈니스 성과 최적화를 목표로 하는 통합 플랫폼을 구현을 목표로 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97460" y="1304022"/>
            <a:ext cx="3764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 </a:t>
            </a:r>
            <a:r>
              <a:rPr kumimoji="0" lang="en-US" altLang="ko-KR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kumimoji="0" lang="ko-KR" altLang="en-US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 필요성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452500" y="1609830"/>
            <a:ext cx="3744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667579" y="1782682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B2B(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폐쇄형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오픈형 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아우르는 플랫폼</a:t>
            </a:r>
            <a:endParaRPr lang="en-US" altLang="ko-KR" sz="12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서비스관리 일원화</a:t>
            </a:r>
            <a:endParaRPr lang="en-US" altLang="ko-KR" sz="12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고객 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맞는 개인화된 서비스 제공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7747" y="1776483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확대와 </a:t>
            </a:r>
            <a:endParaRPr lang="en-US" altLang="ko-KR" sz="13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 강화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 bwMode="auto">
          <a:xfrm>
            <a:off x="5094010" y="1908126"/>
            <a:ext cx="14885" cy="269949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4583920" y="1609830"/>
            <a:ext cx="460800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67747" y="3361651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효율적인 </a:t>
            </a:r>
            <a:endParaRPr lang="en-US" altLang="ko-KR" sz="13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구매프로세스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67747" y="4946819"/>
            <a:ext cx="1224000" cy="15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</a:t>
            </a:r>
            <a:endParaRPr lang="en-US" altLang="ko-KR" sz="13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성장동력으로 </a:t>
            </a:r>
            <a:endParaRPr lang="en-US" altLang="ko-KR" sz="13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3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5767780" y="1302047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 계획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667579" y="3368884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기업들의 통신자재를 비롯한 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B2B 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효율적인 구매관리</a:t>
            </a:r>
            <a:endParaRPr lang="en-US" altLang="ko-KR" sz="12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구매 패턴 파악하는 타켓 마켓팅 전략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67579" y="4955085"/>
            <a:ext cx="2520000" cy="151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Seller, Buyer 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모두 온라인을 통한 절감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효율화를 원함</a:t>
            </a:r>
            <a:endParaRPr lang="en-US" altLang="ko-KR" sz="12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쌓아온 고객</a:t>
            </a:r>
            <a:r>
              <a:rPr lang="en-US" altLang="ko-KR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활용하여 스마트 판매전략 기획 설계</a:t>
            </a:r>
            <a:endParaRPr lang="en-US" altLang="ko-KR" sz="1200" b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편리함으로 트레이딩 경쟁력강화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50292" y="2130804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1" lang="ko-KR" altLang="en-US" sz="1200" b="1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내용 개체 틀 114"/>
          <p:cNvSpPr txBox="1">
            <a:spLocks/>
          </p:cNvSpPr>
          <p:nvPr/>
        </p:nvSpPr>
        <p:spPr>
          <a:xfrm>
            <a:off x="5430285" y="1957569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내용 개체 틀 114"/>
          <p:cNvSpPr txBox="1">
            <a:spLocks/>
          </p:cNvSpPr>
          <p:nvPr/>
        </p:nvSpPr>
        <p:spPr>
          <a:xfrm>
            <a:off x="5430285" y="2273416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제안서 내용을 바탕으로 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플라자의 요구사항을 상세히 분석하여 구축계획을 수립합니다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 bwMode="auto">
          <a:xfrm>
            <a:off x="4950291" y="3059048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kumimoji="1" lang="ko-KR" altLang="en-US" sz="1200" b="1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내용 개체 틀 114"/>
          <p:cNvSpPr txBox="1">
            <a:spLocks/>
          </p:cNvSpPr>
          <p:nvPr/>
        </p:nvSpPr>
        <p:spPr>
          <a:xfrm>
            <a:off x="5430284" y="2885813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내용 개체 틀 114"/>
          <p:cNvSpPr txBox="1">
            <a:spLocks/>
          </p:cNvSpPr>
          <p:nvPr/>
        </p:nvSpPr>
        <p:spPr>
          <a:xfrm>
            <a:off x="5430284" y="3201660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분석된 요구사항에 따라 최적의 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설계를 진행합니다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 bwMode="auto">
          <a:xfrm>
            <a:off x="4950291" y="3992807"/>
            <a:ext cx="297982" cy="27683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kumimoji="1" lang="ko-KR" altLang="en-US" sz="1200" b="1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내용 개체 틀 114"/>
          <p:cNvSpPr txBox="1">
            <a:spLocks/>
          </p:cNvSpPr>
          <p:nvPr/>
        </p:nvSpPr>
        <p:spPr>
          <a:xfrm>
            <a:off x="5430284" y="3819572"/>
            <a:ext cx="3646604" cy="3326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및 테스트</a:t>
            </a:r>
            <a:endParaRPr lang="ko-KR" altLang="en-US" sz="13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내용 개체 틀 114"/>
          <p:cNvSpPr txBox="1">
            <a:spLocks/>
          </p:cNvSpPr>
          <p:nvPr/>
        </p:nvSpPr>
        <p:spPr>
          <a:xfrm>
            <a:off x="5430284" y="4135419"/>
            <a:ext cx="3646604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설계된 시스템을 구축하고 철저한 테스트를 통해 완성도를 높입니다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내용 개체 틀 114"/>
          <p:cNvSpPr txBox="1">
            <a:spLocks/>
          </p:cNvSpPr>
          <p:nvPr/>
        </p:nvSpPr>
        <p:spPr>
          <a:xfrm>
            <a:off x="4583920" y="5137144"/>
            <a:ext cx="4608000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체계적인 프로젝트 관리를 통해 일정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범위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품질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리스크 등을 관리합니다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내용 개체 틀 114"/>
          <p:cNvSpPr txBox="1">
            <a:spLocks/>
          </p:cNvSpPr>
          <p:nvPr/>
        </p:nvSpPr>
        <p:spPr>
          <a:xfrm>
            <a:off x="4583920" y="4859806"/>
            <a:ext cx="4608000" cy="34343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</a:t>
            </a:r>
            <a:endParaRPr lang="ko-KR" altLang="en-US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내용 개체 틀 114"/>
          <p:cNvSpPr txBox="1">
            <a:spLocks/>
          </p:cNvSpPr>
          <p:nvPr/>
        </p:nvSpPr>
        <p:spPr>
          <a:xfrm>
            <a:off x="4602591" y="5965073"/>
            <a:ext cx="4608000" cy="6207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18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교육과 지속적인 유지보수로 안정적인 운영을 지원합니다</a:t>
            </a:r>
            <a:r>
              <a:rPr lang="en-US" altLang="ko-KR" b="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내용 개체 틀 114"/>
          <p:cNvSpPr txBox="1">
            <a:spLocks/>
          </p:cNvSpPr>
          <p:nvPr/>
        </p:nvSpPr>
        <p:spPr>
          <a:xfrm>
            <a:off x="4602591" y="5687735"/>
            <a:ext cx="4608000" cy="34343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18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ko-KR" altLang="en-US" sz="13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교육 및 유지보수</a:t>
            </a:r>
            <a:endParaRPr lang="ko-KR" altLang="en-US" sz="13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프로젝트 범위</a:t>
            </a: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0"/>
            <a:ext cx="9325985" cy="93166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(MRO)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기존고객사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/OKSafety/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서비스 및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를 개편하며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사업자를 위한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Open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형 구매 서비스를 구축합니다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(Backoffice)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는 서비스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및 신규서비스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통합관리할 수 있도록 부분 개편합니다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52500" y="1931228"/>
            <a:ext cx="3809108" cy="307777"/>
            <a:chOff x="544779" y="1933197"/>
            <a:chExt cx="3809108" cy="307777"/>
          </a:xfrm>
        </p:grpSpPr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As-Is </a:t>
              </a:r>
              <a:r>
                <a:rPr kumimoji="0" lang="en-US" altLang="ko-KR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“OK</a:t>
              </a:r>
              <a:r>
                <a:rPr kumimoji="0" lang="ko-KR" altLang="en-US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플라자</a:t>
              </a:r>
              <a:r>
                <a:rPr kumimoji="0" lang="en-US" altLang="ko-KR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671851" y="1931228"/>
            <a:ext cx="3809108" cy="307777"/>
            <a:chOff x="5319513" y="1931228"/>
            <a:chExt cx="3809108" cy="307777"/>
          </a:xfrm>
        </p:grpSpPr>
        <p:sp>
          <p:nvSpPr>
            <p:cNvPr id="104" name="Text Box 18"/>
            <p:cNvSpPr txBox="1">
              <a:spLocks noChangeArrowheads="1"/>
            </p:cNvSpPr>
            <p:nvPr/>
          </p:nvSpPr>
          <p:spPr bwMode="auto">
            <a:xfrm>
              <a:off x="5364473" y="1931228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To-Be </a:t>
              </a:r>
              <a:r>
                <a:rPr kumimoji="0" lang="en-US" altLang="ko-KR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“E-Commerce </a:t>
              </a:r>
              <a:r>
                <a:rPr kumimoji="0" lang="ko-KR" altLang="en-US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통합플랫폼</a:t>
              </a:r>
              <a:r>
                <a:rPr kumimoji="0" lang="en-US" altLang="ko-KR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”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5319513" y="2237036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402166" y="2541424"/>
            <a:ext cx="3809108" cy="16220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01400" y="2610379"/>
            <a:ext cx="852632" cy="1304134"/>
            <a:chOff x="769848" y="2791821"/>
            <a:chExt cx="852632" cy="1443170"/>
          </a:xfrm>
        </p:grpSpPr>
        <p:sp>
          <p:nvSpPr>
            <p:cNvPr id="109" name="object 148"/>
            <p:cNvSpPr/>
            <p:nvPr/>
          </p:nvSpPr>
          <p:spPr>
            <a:xfrm>
              <a:off x="769848" y="2796678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777515" y="2791821"/>
              <a:ext cx="844965" cy="244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</a:t>
              </a:r>
              <a:r>
                <a:rPr lang="ko-KR" altLang="en-US" sz="80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</a:t>
              </a:r>
              <a:r>
                <a:rPr lang="ko-KR" altLang="en-US" sz="800" b="1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</a:t>
              </a:r>
              <a:endParaRPr lang="en-US" altLang="ko-KR" sz="8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851364" y="3033196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구매관리</a:t>
              </a:r>
            </a:p>
          </p:txBody>
        </p:sp>
        <p:sp>
          <p:nvSpPr>
            <p:cNvPr id="112" name="모서리가 둥근 직사각형 111"/>
            <p:cNvSpPr/>
            <p:nvPr/>
          </p:nvSpPr>
          <p:spPr>
            <a:xfrm>
              <a:off x="851364" y="325888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  <p:sp>
          <p:nvSpPr>
            <p:cNvPr id="113" name="모서리가 둥근 직사각형 112"/>
            <p:cNvSpPr/>
            <p:nvPr/>
          </p:nvSpPr>
          <p:spPr>
            <a:xfrm>
              <a:off x="851364" y="348825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상품제안</a:t>
              </a:r>
            </a:p>
          </p:txBody>
        </p:sp>
        <p:sp>
          <p:nvSpPr>
            <p:cNvPr id="114" name="모서리가 둥근 직사각형 113"/>
            <p:cNvSpPr/>
            <p:nvPr/>
          </p:nvSpPr>
          <p:spPr>
            <a:xfrm>
              <a:off x="851364" y="372134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예산관리</a:t>
              </a:r>
            </a:p>
          </p:txBody>
        </p:sp>
        <p:sp>
          <p:nvSpPr>
            <p:cNvPr id="115" name="모서리가 둥근 직사각형 114"/>
            <p:cNvSpPr/>
            <p:nvPr/>
          </p:nvSpPr>
          <p:spPr>
            <a:xfrm>
              <a:off x="851364" y="3954443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424654" y="2610391"/>
            <a:ext cx="852632" cy="1488697"/>
            <a:chOff x="1696952" y="2791821"/>
            <a:chExt cx="852632" cy="1637566"/>
          </a:xfrm>
        </p:grpSpPr>
        <p:sp>
          <p:nvSpPr>
            <p:cNvPr id="140" name="object 148"/>
            <p:cNvSpPr/>
            <p:nvPr/>
          </p:nvSpPr>
          <p:spPr>
            <a:xfrm>
              <a:off x="1696952" y="2797288"/>
              <a:ext cx="848038" cy="1632099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1704619" y="2791821"/>
              <a:ext cx="844965" cy="242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홈앤서비스</a:t>
              </a:r>
              <a:endParaRPr lang="en-US" altLang="ko-KR" sz="8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모서리가 둥근 직사각형 141"/>
            <p:cNvSpPr/>
            <p:nvPr/>
          </p:nvSpPr>
          <p:spPr>
            <a:xfrm>
              <a:off x="1778468" y="304303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구매관리</a:t>
              </a:r>
            </a:p>
          </p:txBody>
        </p:sp>
        <p:sp>
          <p:nvSpPr>
            <p:cNvPr id="168" name="모서리가 둥근 직사각형 167"/>
            <p:cNvSpPr/>
            <p:nvPr/>
          </p:nvSpPr>
          <p:spPr>
            <a:xfrm>
              <a:off x="1778468" y="326871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1778468" y="3498095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</a:p>
          </p:txBody>
        </p:sp>
        <p:sp>
          <p:nvSpPr>
            <p:cNvPr id="181" name="모서리가 둥근 직사각형 180"/>
            <p:cNvSpPr/>
            <p:nvPr/>
          </p:nvSpPr>
          <p:spPr>
            <a:xfrm>
              <a:off x="1778468" y="37311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예산관리</a:t>
              </a:r>
            </a:p>
          </p:txBody>
        </p:sp>
        <p:sp>
          <p:nvSpPr>
            <p:cNvPr id="182" name="모서리가 둥근 직사각형 181"/>
            <p:cNvSpPr/>
            <p:nvPr/>
          </p:nvSpPr>
          <p:spPr>
            <a:xfrm>
              <a:off x="1778468" y="3964277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운영관리</a:t>
              </a:r>
            </a:p>
          </p:txBody>
        </p:sp>
        <p:sp>
          <p:nvSpPr>
            <p:cNvPr id="183" name="모서리가 둥근 직사각형 182"/>
            <p:cNvSpPr/>
            <p:nvPr/>
          </p:nvSpPr>
          <p:spPr>
            <a:xfrm>
              <a:off x="1778468" y="4195253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상품승인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7908" y="2602002"/>
            <a:ext cx="852632" cy="1320917"/>
            <a:chOff x="2636557" y="2791821"/>
            <a:chExt cx="852632" cy="1453008"/>
          </a:xfrm>
        </p:grpSpPr>
        <p:sp>
          <p:nvSpPr>
            <p:cNvPr id="184" name="object 148"/>
            <p:cNvSpPr/>
            <p:nvPr/>
          </p:nvSpPr>
          <p:spPr>
            <a:xfrm>
              <a:off x="2636557" y="2806516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2644224" y="2791821"/>
              <a:ext cx="844965" cy="242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en-US" altLang="ko-KR" sz="800" b="1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OKSafety</a:t>
              </a:r>
            </a:p>
          </p:txBody>
        </p:sp>
        <p:sp>
          <p:nvSpPr>
            <p:cNvPr id="186" name="모서리가 둥근 직사각형 185"/>
            <p:cNvSpPr/>
            <p:nvPr/>
          </p:nvSpPr>
          <p:spPr>
            <a:xfrm>
              <a:off x="2718073" y="304303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구매관리</a:t>
              </a: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2718073" y="3268719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  <p:sp>
          <p:nvSpPr>
            <p:cNvPr id="188" name="모서리가 둥근 직사각형 187"/>
            <p:cNvSpPr/>
            <p:nvPr/>
          </p:nvSpPr>
          <p:spPr>
            <a:xfrm>
              <a:off x="2718073" y="3498094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상품제안</a:t>
              </a:r>
            </a:p>
          </p:txBody>
        </p:sp>
        <p:sp>
          <p:nvSpPr>
            <p:cNvPr id="189" name="모서리가 둥근 직사각형 188"/>
            <p:cNvSpPr/>
            <p:nvPr/>
          </p:nvSpPr>
          <p:spPr>
            <a:xfrm>
              <a:off x="2718073" y="37311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에산관리</a:t>
              </a:r>
            </a:p>
          </p:txBody>
        </p:sp>
        <p:sp>
          <p:nvSpPr>
            <p:cNvPr id="190" name="모서리가 둥근 직사각형 189"/>
            <p:cNvSpPr/>
            <p:nvPr/>
          </p:nvSpPr>
          <p:spPr>
            <a:xfrm>
              <a:off x="2718073" y="3964278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산업안전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3271163" y="2602003"/>
            <a:ext cx="864609" cy="1329304"/>
            <a:chOff x="3539611" y="2791822"/>
            <a:chExt cx="864609" cy="1462234"/>
          </a:xfrm>
        </p:grpSpPr>
        <p:sp>
          <p:nvSpPr>
            <p:cNvPr id="192" name="object 148"/>
            <p:cNvSpPr/>
            <p:nvPr/>
          </p:nvSpPr>
          <p:spPr>
            <a:xfrm>
              <a:off x="3539611" y="2815743"/>
              <a:ext cx="848038" cy="1438313"/>
            </a:xfrm>
            <a:custGeom>
              <a:avLst/>
              <a:gdLst/>
              <a:ahLst/>
              <a:cxnLst/>
              <a:rect l="l" t="t" r="r" b="b"/>
              <a:pathLst>
                <a:path w="1182370" h="1443989">
                  <a:moveTo>
                    <a:pt x="0" y="1443863"/>
                  </a:moveTo>
                  <a:lnTo>
                    <a:pt x="1182217" y="1443863"/>
                  </a:lnTo>
                  <a:lnTo>
                    <a:pt x="1182217" y="0"/>
                  </a:lnTo>
                  <a:lnTo>
                    <a:pt x="0" y="0"/>
                  </a:lnTo>
                  <a:lnTo>
                    <a:pt x="0" y="14438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24D225D-D077-5A3C-62F6-8ABD39E9503A}"/>
                </a:ext>
              </a:extLst>
            </p:cNvPr>
            <p:cNvSpPr txBox="1"/>
            <p:nvPr/>
          </p:nvSpPr>
          <p:spPr>
            <a:xfrm>
              <a:off x="3547278" y="2791822"/>
              <a:ext cx="856942" cy="242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lnSpc>
                  <a:spcPts val="1000"/>
                </a:lnSpc>
                <a:buFont typeface="Arial" panose="020B0604020202020204" pitchFamily="34" charset="0"/>
                <a:buNone/>
                <a:tabLst/>
              </a:pPr>
              <a:r>
                <a:rPr lang="ko-KR" altLang="en-US" sz="800" b="1" i="0">
                  <a:solidFill>
                    <a:schemeClr val="tx1">
                      <a:lumMod val="95000"/>
                      <a:lumOff val="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공급사</a:t>
              </a:r>
              <a:endParaRPr lang="en-US" altLang="ko-KR" sz="8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4" name="모서리가 둥근 직사각형 193"/>
            <p:cNvSpPr/>
            <p:nvPr/>
          </p:nvSpPr>
          <p:spPr>
            <a:xfrm>
              <a:off x="3621127" y="3052261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출고관리</a:t>
              </a:r>
            </a:p>
          </p:txBody>
        </p:sp>
        <p:sp>
          <p:nvSpPr>
            <p:cNvPr id="195" name="모서리가 둥근 직사각형 194"/>
            <p:cNvSpPr/>
            <p:nvPr/>
          </p:nvSpPr>
          <p:spPr>
            <a:xfrm>
              <a:off x="3621127" y="3277947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상품관리</a:t>
              </a:r>
            </a:p>
          </p:txBody>
        </p:sp>
        <p:sp>
          <p:nvSpPr>
            <p:cNvPr id="196" name="모서리가 둥근 직사각형 195"/>
            <p:cNvSpPr/>
            <p:nvPr/>
          </p:nvSpPr>
          <p:spPr>
            <a:xfrm>
              <a:off x="3621127" y="3507322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</a:p>
          </p:txBody>
        </p:sp>
        <p:sp>
          <p:nvSpPr>
            <p:cNvPr id="197" name="모서리가 둥근 직사각형 196"/>
            <p:cNvSpPr/>
            <p:nvPr/>
          </p:nvSpPr>
          <p:spPr>
            <a:xfrm>
              <a:off x="3621127" y="3740404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5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협력사관리</a:t>
              </a:r>
            </a:p>
          </p:txBody>
        </p:sp>
        <p:sp>
          <p:nvSpPr>
            <p:cNvPr id="198" name="모서리가 둥근 직사각형 197"/>
            <p:cNvSpPr/>
            <p:nvPr/>
          </p:nvSpPr>
          <p:spPr>
            <a:xfrm>
              <a:off x="3621127" y="3973506"/>
              <a:ext cx="693867" cy="17838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정산관리</a:t>
              </a:r>
            </a:p>
          </p:txBody>
        </p:sp>
      </p:grpSp>
      <p:sp>
        <p:nvSpPr>
          <p:cNvPr id="199" name="object 28"/>
          <p:cNvSpPr/>
          <p:nvPr/>
        </p:nvSpPr>
        <p:spPr>
          <a:xfrm>
            <a:off x="4540486" y="2469103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0" name="object 37"/>
          <p:cNvSpPr txBox="1"/>
          <p:nvPr/>
        </p:nvSpPr>
        <p:spPr>
          <a:xfrm>
            <a:off x="4618811" y="2268342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defRPr>
            </a:lvl1pPr>
          </a:lstStyle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ERP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1" name="object 148"/>
          <p:cNvSpPr/>
          <p:nvPr/>
        </p:nvSpPr>
        <p:spPr>
          <a:xfrm>
            <a:off x="4373360" y="2511781"/>
            <a:ext cx="869759" cy="64891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모서리가 둥근 직사각형 201"/>
          <p:cNvSpPr/>
          <p:nvPr/>
        </p:nvSpPr>
        <p:spPr>
          <a:xfrm>
            <a:off x="4449657" y="2605857"/>
            <a:ext cx="726835" cy="234390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FCM(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회계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4454587" y="2894210"/>
            <a:ext cx="726835" cy="1899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4" name="object 28"/>
          <p:cNvSpPr/>
          <p:nvPr/>
        </p:nvSpPr>
        <p:spPr>
          <a:xfrm>
            <a:off x="641298" y="4427792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5" name="object 37"/>
          <p:cNvSpPr txBox="1"/>
          <p:nvPr/>
        </p:nvSpPr>
        <p:spPr>
          <a:xfrm>
            <a:off x="711234" y="4268976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WMS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06" name="object 148"/>
          <p:cNvSpPr/>
          <p:nvPr/>
        </p:nvSpPr>
        <p:spPr>
          <a:xfrm>
            <a:off x="431288" y="4489945"/>
            <a:ext cx="918150" cy="161039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7" name="모서리가 둥근 직사각형 206"/>
          <p:cNvSpPr/>
          <p:nvPr/>
        </p:nvSpPr>
        <p:spPr>
          <a:xfrm>
            <a:off x="542721" y="4535278"/>
            <a:ext cx="712514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542721" y="4768106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542721" y="4976075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542721" y="519175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11" name="object 28"/>
          <p:cNvSpPr/>
          <p:nvPr/>
        </p:nvSpPr>
        <p:spPr>
          <a:xfrm>
            <a:off x="4548229" y="343000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2" name="object 37"/>
          <p:cNvSpPr txBox="1"/>
          <p:nvPr/>
        </p:nvSpPr>
        <p:spPr>
          <a:xfrm>
            <a:off x="4549110" y="3262968"/>
            <a:ext cx="502757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External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13" name="object 148"/>
          <p:cNvSpPr/>
          <p:nvPr/>
        </p:nvSpPr>
        <p:spPr>
          <a:xfrm>
            <a:off x="4373360" y="3474996"/>
            <a:ext cx="869759" cy="1719215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4449087" y="3536841"/>
            <a:ext cx="726835" cy="193711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검색엔진</a:t>
            </a: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4448787" y="3770999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</a:t>
            </a:r>
          </a:p>
        </p:txBody>
      </p:sp>
      <p:sp>
        <p:nvSpPr>
          <p:cNvPr id="216" name="모서리가 둥근 직사각형 215"/>
          <p:cNvSpPr/>
          <p:nvPr/>
        </p:nvSpPr>
        <p:spPr>
          <a:xfrm>
            <a:off x="4448787" y="4005157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알림톡</a:t>
            </a:r>
          </a:p>
        </p:txBody>
      </p:sp>
      <p:sp>
        <p:nvSpPr>
          <p:cNvPr id="217" name="모서리가 둥근 직사각형 216"/>
          <p:cNvSpPr/>
          <p:nvPr/>
        </p:nvSpPr>
        <p:spPr>
          <a:xfrm>
            <a:off x="4448787" y="4239315"/>
            <a:ext cx="726835" cy="193711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레포팅툴</a:t>
            </a:r>
          </a:p>
        </p:txBody>
      </p:sp>
      <p:sp>
        <p:nvSpPr>
          <p:cNvPr id="218" name="모서리가 둥근 직사각형 217"/>
          <p:cNvSpPr/>
          <p:nvPr/>
        </p:nvSpPr>
        <p:spPr>
          <a:xfrm>
            <a:off x="4448787" y="4473473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PKI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9" name="모서리가 둥근 직사각형 218"/>
          <p:cNvSpPr/>
          <p:nvPr/>
        </p:nvSpPr>
        <p:spPr>
          <a:xfrm>
            <a:off x="4448787" y="4707631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실시간배송</a:t>
            </a:r>
          </a:p>
        </p:txBody>
      </p:sp>
      <p:sp>
        <p:nvSpPr>
          <p:cNvPr id="220" name="모서리가 둥근 직사각형 219"/>
          <p:cNvSpPr/>
          <p:nvPr/>
        </p:nvSpPr>
        <p:spPr>
          <a:xfrm>
            <a:off x="4448787" y="4941790"/>
            <a:ext cx="726835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E-TAX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1" name="object 28"/>
          <p:cNvSpPr/>
          <p:nvPr/>
        </p:nvSpPr>
        <p:spPr>
          <a:xfrm>
            <a:off x="1742615" y="2508124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2" name="object 37"/>
          <p:cNvSpPr txBox="1"/>
          <p:nvPr/>
        </p:nvSpPr>
        <p:spPr>
          <a:xfrm>
            <a:off x="1686930" y="2340919"/>
            <a:ext cx="1379887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구매사</a:t>
            </a:r>
            <a:r>
              <a:rPr lang="en-US" altLang="ko-KR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/</a:t>
            </a:r>
            <a:r>
              <a:rPr lang="ko-KR" alt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공급사 </a:t>
            </a:r>
            <a:r>
              <a:rPr lang="en-US" altLang="ko-KR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(Front)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23" name="object 28"/>
          <p:cNvSpPr/>
          <p:nvPr/>
        </p:nvSpPr>
        <p:spPr>
          <a:xfrm>
            <a:off x="4531712" y="5468525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4" name="object 37"/>
          <p:cNvSpPr txBox="1"/>
          <p:nvPr/>
        </p:nvSpPr>
        <p:spPr>
          <a:xfrm>
            <a:off x="4610037" y="5292931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ko-KR"/>
            </a:defPPr>
            <a:lvl1pPr marL="12700" algn="ctr">
              <a:lnSpc>
                <a:spcPct val="100000"/>
              </a:lnSpc>
              <a:spcBef>
                <a:spcPts val="105"/>
              </a:spcBef>
              <a:defRPr sz="900" spc="-40">
                <a:latin typeface="NanumSquare" panose="020B0600000101010101" pitchFamily="50" charset="-127"/>
                <a:ea typeface="NanumSquare" panose="020B0600000101010101" pitchFamily="50" charset="-127"/>
                <a:cs typeface="Dotum"/>
              </a:defRPr>
            </a:lvl1pPr>
          </a:lstStyle>
          <a:p>
            <a:r>
              <a:rPr 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IOMS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object 148"/>
          <p:cNvSpPr/>
          <p:nvPr/>
        </p:nvSpPr>
        <p:spPr>
          <a:xfrm>
            <a:off x="4364586" y="5511203"/>
            <a:ext cx="869759" cy="64891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6" name="모서리가 둥근 직사각형 225"/>
          <p:cNvSpPr/>
          <p:nvPr/>
        </p:nvSpPr>
        <p:spPr>
          <a:xfrm>
            <a:off x="4440883" y="5605279"/>
            <a:ext cx="726835" cy="234390"/>
          </a:xfrm>
          <a:prstGeom prst="roundRect">
            <a:avLst/>
          </a:prstGeom>
          <a:pattFill prst="trellis">
            <a:fgClr>
              <a:schemeClr val="bg1"/>
            </a:fgClr>
            <a:bgClr>
              <a:schemeClr val="bg1"/>
            </a:bgClr>
          </a:patt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</a:p>
        </p:txBody>
      </p:sp>
      <p:sp>
        <p:nvSpPr>
          <p:cNvPr id="227" name="모서리가 둥근 직사각형 226"/>
          <p:cNvSpPr/>
          <p:nvPr/>
        </p:nvSpPr>
        <p:spPr>
          <a:xfrm>
            <a:off x="4445813" y="5893632"/>
            <a:ext cx="726835" cy="18992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SCM</a:t>
            </a:r>
            <a:endParaRPr lang="ko-KR" altLang="en-US" sz="8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9" name="object 148"/>
          <p:cNvSpPr/>
          <p:nvPr/>
        </p:nvSpPr>
        <p:spPr>
          <a:xfrm>
            <a:off x="1432320" y="4491281"/>
            <a:ext cx="2778953" cy="160905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0" name="object 28"/>
          <p:cNvSpPr/>
          <p:nvPr/>
        </p:nvSpPr>
        <p:spPr>
          <a:xfrm>
            <a:off x="2216467" y="4437579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1" name="object 37"/>
          <p:cNvSpPr txBox="1"/>
          <p:nvPr/>
        </p:nvSpPr>
        <p:spPr>
          <a:xfrm>
            <a:off x="2241519" y="4270374"/>
            <a:ext cx="117581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운영사 </a:t>
            </a:r>
            <a:r>
              <a:rPr lang="en-US" altLang="ko-KR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(Backoffice)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1573003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33" name="모서리가 둥근 직사각형 232"/>
          <p:cNvSpPr/>
          <p:nvPr/>
        </p:nvSpPr>
        <p:spPr>
          <a:xfrm>
            <a:off x="2464049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고객사관리</a:t>
            </a:r>
          </a:p>
        </p:txBody>
      </p:sp>
      <p:sp>
        <p:nvSpPr>
          <p:cNvPr id="234" name="모서리가 둥근 직사각형 233"/>
          <p:cNvSpPr/>
          <p:nvPr/>
        </p:nvSpPr>
        <p:spPr>
          <a:xfrm>
            <a:off x="3361320" y="459864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공급사관리</a:t>
            </a:r>
          </a:p>
        </p:txBody>
      </p:sp>
      <p:sp>
        <p:nvSpPr>
          <p:cNvPr id="235" name="모서리가 둥근 직사각형 234"/>
          <p:cNvSpPr/>
          <p:nvPr/>
        </p:nvSpPr>
        <p:spPr>
          <a:xfrm>
            <a:off x="1573003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승인관리</a:t>
            </a:r>
          </a:p>
        </p:txBody>
      </p:sp>
      <p:sp>
        <p:nvSpPr>
          <p:cNvPr id="236" name="모서리가 둥근 직사각형 235"/>
          <p:cNvSpPr/>
          <p:nvPr/>
        </p:nvSpPr>
        <p:spPr>
          <a:xfrm>
            <a:off x="2464049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</a:p>
        </p:txBody>
      </p:sp>
      <p:sp>
        <p:nvSpPr>
          <p:cNvPr id="237" name="모서리가 둥근 직사각형 236"/>
          <p:cNvSpPr/>
          <p:nvPr/>
        </p:nvSpPr>
        <p:spPr>
          <a:xfrm>
            <a:off x="3361320" y="48419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</a:p>
        </p:txBody>
      </p:sp>
      <p:sp>
        <p:nvSpPr>
          <p:cNvPr id="238" name="모서리가 둥근 직사각형 237"/>
          <p:cNvSpPr/>
          <p:nvPr/>
        </p:nvSpPr>
        <p:spPr>
          <a:xfrm>
            <a:off x="1573003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39" name="모서리가 둥근 직사각형 238"/>
          <p:cNvSpPr/>
          <p:nvPr/>
        </p:nvSpPr>
        <p:spPr>
          <a:xfrm>
            <a:off x="2464049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</a:t>
            </a: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3361320" y="507683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</a:t>
            </a: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1573003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464049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3361320" y="5319101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66779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2464049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상품카테고리</a:t>
            </a: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3361320" y="554931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입찰관리</a:t>
            </a: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542721" y="541079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반품관리</a:t>
            </a: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542721" y="565226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가공관리</a:t>
            </a: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542721" y="586887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1577289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2464049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계약서관리</a:t>
            </a: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3361320" y="5791034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운영사관리</a:t>
            </a:r>
          </a:p>
        </p:txBody>
      </p:sp>
      <p:sp>
        <p:nvSpPr>
          <p:cNvPr id="253" name="직사각형 252"/>
          <p:cNvSpPr/>
          <p:nvPr/>
        </p:nvSpPr>
        <p:spPr>
          <a:xfrm>
            <a:off x="5396816" y="2469103"/>
            <a:ext cx="4149857" cy="3973642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4" name="object 148"/>
          <p:cNvSpPr/>
          <p:nvPr/>
        </p:nvSpPr>
        <p:spPr>
          <a:xfrm>
            <a:off x="5490450" y="2609340"/>
            <a:ext cx="1815839" cy="170693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392290" y="2629332"/>
            <a:ext cx="1989133" cy="412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구매사</a:t>
            </a:r>
            <a:endParaRPr lang="en-US" altLang="ko-KR" sz="9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일반구매사</a:t>
            </a: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+OKSafety)</a:t>
            </a:r>
            <a:endParaRPr lang="en-US" altLang="ko-KR" sz="800" b="1" i="0">
              <a:solidFill>
                <a:srgbClr val="8F233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594167" y="309946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구매관리</a:t>
            </a: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6448849" y="309946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5594167" y="332762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상품제안</a:t>
            </a: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6448849" y="332762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594167" y="355579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승인관리</a:t>
            </a: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6448849" y="355579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5594167" y="378395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6448849" y="3783957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5594167" y="401212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6448849" y="4012122"/>
            <a:ext cx="763254" cy="17731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산업안전</a:t>
            </a:r>
          </a:p>
        </p:txBody>
      </p:sp>
      <p:sp>
        <p:nvSpPr>
          <p:cNvPr id="269" name="object 148"/>
          <p:cNvSpPr/>
          <p:nvPr/>
        </p:nvSpPr>
        <p:spPr>
          <a:xfrm>
            <a:off x="8246687" y="2618363"/>
            <a:ext cx="1158575" cy="823596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427648" y="2785526"/>
            <a:ext cx="8056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오픈형 마켓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서비스</a:t>
            </a:r>
            <a:r>
              <a:rPr lang="en-US" altLang="ko-KR" sz="800">
                <a:solidFill>
                  <a:srgbClr val="8F233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71" name="object 148"/>
          <p:cNvSpPr/>
          <p:nvPr/>
        </p:nvSpPr>
        <p:spPr>
          <a:xfrm>
            <a:off x="8253312" y="3492678"/>
            <a:ext cx="1158575" cy="823596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434273" y="3659841"/>
            <a:ext cx="80564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9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9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 서비스</a:t>
            </a:r>
            <a:r>
              <a:rPr lang="en-US" altLang="ko-KR" sz="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800" b="1" i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3" name="object 28"/>
          <p:cNvSpPr/>
          <p:nvPr/>
        </p:nvSpPr>
        <p:spPr>
          <a:xfrm>
            <a:off x="5684739" y="4561656"/>
            <a:ext cx="523875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4" name="object 37"/>
          <p:cNvSpPr txBox="1"/>
          <p:nvPr/>
        </p:nvSpPr>
        <p:spPr>
          <a:xfrm>
            <a:off x="5754675" y="4402840"/>
            <a:ext cx="37465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WMS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75" name="object 148"/>
          <p:cNvSpPr/>
          <p:nvPr/>
        </p:nvSpPr>
        <p:spPr>
          <a:xfrm>
            <a:off x="5491507" y="4598642"/>
            <a:ext cx="918150" cy="161039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6" name="모서리가 둥근 직사각형 275"/>
          <p:cNvSpPr/>
          <p:nvPr/>
        </p:nvSpPr>
        <p:spPr>
          <a:xfrm>
            <a:off x="5602940" y="4643975"/>
            <a:ext cx="712514" cy="19371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</a:t>
            </a:r>
            <a:r>
              <a:rPr lang="en-US" altLang="ko-KR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277" name="모서리가 둥근 직사각형 276"/>
          <p:cNvSpPr/>
          <p:nvPr/>
        </p:nvSpPr>
        <p:spPr>
          <a:xfrm>
            <a:off x="5602940" y="487680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78" name="모서리가 둥근 직사각형 277"/>
          <p:cNvSpPr/>
          <p:nvPr/>
        </p:nvSpPr>
        <p:spPr>
          <a:xfrm>
            <a:off x="5602940" y="508477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79" name="모서리가 둥근 직사각형 278"/>
          <p:cNvSpPr/>
          <p:nvPr/>
        </p:nvSpPr>
        <p:spPr>
          <a:xfrm>
            <a:off x="5602940" y="5300447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80" name="모서리가 둥근 직사각형 279"/>
          <p:cNvSpPr/>
          <p:nvPr/>
        </p:nvSpPr>
        <p:spPr>
          <a:xfrm>
            <a:off x="5602940" y="5519487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반품관리</a:t>
            </a:r>
          </a:p>
        </p:txBody>
      </p:sp>
      <p:sp>
        <p:nvSpPr>
          <p:cNvPr id="281" name="모서리가 둥근 직사각형 280"/>
          <p:cNvSpPr/>
          <p:nvPr/>
        </p:nvSpPr>
        <p:spPr>
          <a:xfrm>
            <a:off x="5602940" y="5760959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가공관리</a:t>
            </a:r>
          </a:p>
        </p:txBody>
      </p:sp>
      <p:sp>
        <p:nvSpPr>
          <p:cNvPr id="282" name="모서리가 둥근 직사각형 281"/>
          <p:cNvSpPr/>
          <p:nvPr/>
        </p:nvSpPr>
        <p:spPr>
          <a:xfrm>
            <a:off x="5602940" y="597757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83" name="object 148"/>
          <p:cNvSpPr/>
          <p:nvPr/>
        </p:nvSpPr>
        <p:spPr>
          <a:xfrm>
            <a:off x="6587187" y="4596060"/>
            <a:ext cx="2778953" cy="177118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4" name="object 28"/>
          <p:cNvSpPr/>
          <p:nvPr/>
        </p:nvSpPr>
        <p:spPr>
          <a:xfrm>
            <a:off x="7371334" y="4567525"/>
            <a:ext cx="1235273" cy="0"/>
          </a:xfrm>
          <a:custGeom>
            <a:avLst/>
            <a:gdLst/>
            <a:ahLst/>
            <a:cxnLst/>
            <a:rect l="l" t="t" r="r" b="b"/>
            <a:pathLst>
              <a:path w="523875">
                <a:moveTo>
                  <a:pt x="0" y="0"/>
                </a:moveTo>
                <a:lnTo>
                  <a:pt x="523786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5" name="object 37"/>
          <p:cNvSpPr txBox="1"/>
          <p:nvPr/>
        </p:nvSpPr>
        <p:spPr>
          <a:xfrm>
            <a:off x="7396386" y="4400320"/>
            <a:ext cx="1175816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ko-KR" altLang="en-US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운영사 </a:t>
            </a:r>
            <a:r>
              <a:rPr lang="en-US" altLang="ko-KR" sz="900" spc="-40">
                <a:latin typeface="맑은 고딕" panose="020B0503020000020004" pitchFamily="50" charset="-127"/>
                <a:ea typeface="맑은 고딕" panose="020B0503020000020004" pitchFamily="50" charset="-127"/>
                <a:cs typeface="Dotum"/>
              </a:rPr>
              <a:t>(Backoffice)</a:t>
            </a:r>
            <a:endParaRPr sz="900">
              <a:latin typeface="맑은 고딕" panose="020B0503020000020004" pitchFamily="50" charset="-127"/>
              <a:ea typeface="맑은 고딕" panose="020B0503020000020004" pitchFamily="50" charset="-127"/>
              <a:cs typeface="Dotum"/>
            </a:endParaRPr>
          </a:p>
        </p:txBody>
      </p:sp>
      <p:sp>
        <p:nvSpPr>
          <p:cNvPr id="286" name="모서리가 둥근 직사각형 285"/>
          <p:cNvSpPr/>
          <p:nvPr/>
        </p:nvSpPr>
        <p:spPr>
          <a:xfrm>
            <a:off x="6727870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</a:t>
            </a:r>
          </a:p>
        </p:txBody>
      </p:sp>
      <p:sp>
        <p:nvSpPr>
          <p:cNvPr id="287" name="모서리가 둥근 직사각형 286"/>
          <p:cNvSpPr/>
          <p:nvPr/>
        </p:nvSpPr>
        <p:spPr>
          <a:xfrm>
            <a:off x="7618916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고객사관리</a:t>
            </a:r>
          </a:p>
        </p:txBody>
      </p:sp>
      <p:sp>
        <p:nvSpPr>
          <p:cNvPr id="288" name="모서리가 둥근 직사각형 287"/>
          <p:cNvSpPr/>
          <p:nvPr/>
        </p:nvSpPr>
        <p:spPr>
          <a:xfrm>
            <a:off x="8516187" y="4703421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공급사관리</a:t>
            </a:r>
          </a:p>
        </p:txBody>
      </p:sp>
      <p:sp>
        <p:nvSpPr>
          <p:cNvPr id="289" name="모서리가 둥근 직사각형 288"/>
          <p:cNvSpPr/>
          <p:nvPr/>
        </p:nvSpPr>
        <p:spPr>
          <a:xfrm>
            <a:off x="6727870" y="49466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승인관리</a:t>
            </a:r>
          </a:p>
        </p:txBody>
      </p:sp>
      <p:sp>
        <p:nvSpPr>
          <p:cNvPr id="290" name="모서리가 둥근 직사각형 289"/>
          <p:cNvSpPr/>
          <p:nvPr/>
        </p:nvSpPr>
        <p:spPr>
          <a:xfrm>
            <a:off x="7618916" y="49466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</a:p>
        </p:txBody>
      </p:sp>
      <p:sp>
        <p:nvSpPr>
          <p:cNvPr id="291" name="모서리가 둥근 직사각형 290"/>
          <p:cNvSpPr/>
          <p:nvPr/>
        </p:nvSpPr>
        <p:spPr>
          <a:xfrm>
            <a:off x="8516187" y="4946698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</a:p>
        </p:txBody>
      </p:sp>
      <p:sp>
        <p:nvSpPr>
          <p:cNvPr id="292" name="모서리가 둥근 직사각형 291"/>
          <p:cNvSpPr/>
          <p:nvPr/>
        </p:nvSpPr>
        <p:spPr>
          <a:xfrm>
            <a:off x="6727870" y="5181612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  <p:sp>
        <p:nvSpPr>
          <p:cNvPr id="293" name="모서리가 둥근 직사각형 292"/>
          <p:cNvSpPr/>
          <p:nvPr/>
        </p:nvSpPr>
        <p:spPr>
          <a:xfrm>
            <a:off x="7618916" y="518161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</a:t>
            </a: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</a:t>
            </a:r>
          </a:p>
        </p:txBody>
      </p:sp>
      <p:sp>
        <p:nvSpPr>
          <p:cNvPr id="294" name="모서리가 둥근 직사각형 293"/>
          <p:cNvSpPr/>
          <p:nvPr/>
        </p:nvSpPr>
        <p:spPr>
          <a:xfrm>
            <a:off x="8516187" y="5181612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</a:t>
            </a:r>
          </a:p>
        </p:txBody>
      </p:sp>
      <p:sp>
        <p:nvSpPr>
          <p:cNvPr id="295" name="모서리가 둥근 직사각형 294"/>
          <p:cNvSpPr/>
          <p:nvPr/>
        </p:nvSpPr>
        <p:spPr>
          <a:xfrm>
            <a:off x="6727870" y="5423880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</a:p>
        </p:txBody>
      </p:sp>
      <p:sp>
        <p:nvSpPr>
          <p:cNvPr id="296" name="모서리가 둥근 직사각형 295"/>
          <p:cNvSpPr/>
          <p:nvPr/>
        </p:nvSpPr>
        <p:spPr>
          <a:xfrm>
            <a:off x="7618916" y="5423880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</a:p>
        </p:txBody>
      </p:sp>
      <p:sp>
        <p:nvSpPr>
          <p:cNvPr id="297" name="모서리가 둥근 직사각형 296"/>
          <p:cNvSpPr/>
          <p:nvPr/>
        </p:nvSpPr>
        <p:spPr>
          <a:xfrm>
            <a:off x="8516187" y="5423880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시스템관리</a:t>
            </a:r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6721646" y="56540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299" name="모서리가 둥근 직사각형 298"/>
          <p:cNvSpPr/>
          <p:nvPr/>
        </p:nvSpPr>
        <p:spPr>
          <a:xfrm>
            <a:off x="7618916" y="5654098"/>
            <a:ext cx="712514" cy="176101"/>
          </a:xfrm>
          <a:prstGeom prst="round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상품카테고리</a:t>
            </a:r>
          </a:p>
        </p:txBody>
      </p:sp>
      <p:sp>
        <p:nvSpPr>
          <p:cNvPr id="300" name="모서리가 둥근 직사각형 299"/>
          <p:cNvSpPr/>
          <p:nvPr/>
        </p:nvSpPr>
        <p:spPr>
          <a:xfrm>
            <a:off x="8516187" y="5654098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입찰관리</a:t>
            </a:r>
          </a:p>
        </p:txBody>
      </p:sp>
      <p:sp>
        <p:nvSpPr>
          <p:cNvPr id="301" name="모서리가 둥근 직사각형 300"/>
          <p:cNvSpPr/>
          <p:nvPr/>
        </p:nvSpPr>
        <p:spPr>
          <a:xfrm>
            <a:off x="6732156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7618916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계약서관리</a:t>
            </a:r>
          </a:p>
        </p:txBody>
      </p:sp>
      <p:sp>
        <p:nvSpPr>
          <p:cNvPr id="303" name="모서리가 둥근 직사각형 302"/>
          <p:cNvSpPr/>
          <p:nvPr/>
        </p:nvSpPr>
        <p:spPr>
          <a:xfrm>
            <a:off x="8516187" y="5895813"/>
            <a:ext cx="712514" cy="17610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운영사관리</a:t>
            </a:r>
          </a:p>
        </p:txBody>
      </p:sp>
      <p:sp>
        <p:nvSpPr>
          <p:cNvPr id="304" name="모서리가 둥근 직사각형 303"/>
          <p:cNvSpPr/>
          <p:nvPr/>
        </p:nvSpPr>
        <p:spPr>
          <a:xfrm>
            <a:off x="6733383" y="6129374"/>
            <a:ext cx="712514" cy="176101"/>
          </a:xfrm>
          <a:prstGeom prst="round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통합구매관리</a:t>
            </a:r>
          </a:p>
        </p:txBody>
      </p:sp>
      <p:sp>
        <p:nvSpPr>
          <p:cNvPr id="305" name="모서리가 둥근 직사각형 304"/>
          <p:cNvSpPr/>
          <p:nvPr/>
        </p:nvSpPr>
        <p:spPr>
          <a:xfrm>
            <a:off x="7620143" y="6129374"/>
            <a:ext cx="712514" cy="176101"/>
          </a:xfrm>
          <a:prstGeom prst="round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</a:p>
        </p:txBody>
      </p:sp>
      <p:cxnSp>
        <p:nvCxnSpPr>
          <p:cNvPr id="306" name="직선 화살표 연결선 305"/>
          <p:cNvCxnSpPr>
            <a:endCxn id="200" idx="1"/>
          </p:cNvCxnSpPr>
          <p:nvPr/>
        </p:nvCxnSpPr>
        <p:spPr>
          <a:xfrm>
            <a:off x="4261608" y="2340919"/>
            <a:ext cx="357203" cy="340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화살표 연결선 306"/>
          <p:cNvCxnSpPr>
            <a:stCxn id="200" idx="3"/>
          </p:cNvCxnSpPr>
          <p:nvPr/>
        </p:nvCxnSpPr>
        <p:spPr>
          <a:xfrm>
            <a:off x="4993461" y="2344325"/>
            <a:ext cx="403355" cy="119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endCxn id="212" idx="1"/>
          </p:cNvCxnSpPr>
          <p:nvPr/>
        </p:nvCxnSpPr>
        <p:spPr>
          <a:xfrm>
            <a:off x="4259922" y="3338867"/>
            <a:ext cx="289188" cy="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12" idx="3"/>
          </p:cNvCxnSpPr>
          <p:nvPr/>
        </p:nvCxnSpPr>
        <p:spPr>
          <a:xfrm flipV="1">
            <a:off x="5051867" y="3333540"/>
            <a:ext cx="329814" cy="5411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endCxn id="224" idx="1"/>
          </p:cNvCxnSpPr>
          <p:nvPr/>
        </p:nvCxnSpPr>
        <p:spPr>
          <a:xfrm>
            <a:off x="4258591" y="5367851"/>
            <a:ext cx="351446" cy="10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10"/>
          <p:cNvCxnSpPr>
            <a:stCxn id="224" idx="3"/>
          </p:cNvCxnSpPr>
          <p:nvPr/>
        </p:nvCxnSpPr>
        <p:spPr>
          <a:xfrm flipV="1">
            <a:off x="4984687" y="5367851"/>
            <a:ext cx="369381" cy="106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직사각형 311"/>
          <p:cNvSpPr/>
          <p:nvPr/>
        </p:nvSpPr>
        <p:spPr>
          <a:xfrm>
            <a:off x="7951044" y="1665139"/>
            <a:ext cx="364229" cy="165165"/>
          </a:xfrm>
          <a:prstGeom prst="rect">
            <a:avLst/>
          </a:pr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lang="ko-KR" altLang="en-US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7224981" y="1624612"/>
            <a:ext cx="2255978" cy="246221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63450"/>
            <a:r>
              <a:rPr lang="ko-KR" altLang="en-US"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전면개편             부분개편</a:t>
            </a:r>
            <a:endParaRPr lang="en-US" altLang="ko-KR" sz="1000" b="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4" name="object 148"/>
          <p:cNvSpPr/>
          <p:nvPr/>
        </p:nvSpPr>
        <p:spPr>
          <a:xfrm>
            <a:off x="9059944" y="1664983"/>
            <a:ext cx="331251" cy="15192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wd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5" name="object 148"/>
          <p:cNvSpPr/>
          <p:nvPr/>
        </p:nvSpPr>
        <p:spPr>
          <a:xfrm>
            <a:off x="7383145" y="2610717"/>
            <a:ext cx="805815" cy="170555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pattFill prst="trellis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403800" y="2685881"/>
            <a:ext cx="779038" cy="22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000"/>
              </a:lnSpc>
              <a:buFont typeface="Arial" panose="020B0604020202020204" pitchFamily="34" charset="0"/>
              <a:buNone/>
              <a:tabLst/>
            </a:pPr>
            <a:r>
              <a:rPr lang="ko-KR" altLang="en-US" sz="8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  <a:endParaRPr lang="en-US" altLang="ko-KR" sz="8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7" name="모서리가 둥근 직사각형 316"/>
          <p:cNvSpPr/>
          <p:nvPr/>
        </p:nvSpPr>
        <p:spPr>
          <a:xfrm>
            <a:off x="7443702" y="2973328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출고관리</a:t>
            </a:r>
          </a:p>
        </p:txBody>
      </p:sp>
      <p:sp>
        <p:nvSpPr>
          <p:cNvPr id="318" name="모서리가 둥근 직사각형 317"/>
          <p:cNvSpPr/>
          <p:nvPr/>
        </p:nvSpPr>
        <p:spPr>
          <a:xfrm>
            <a:off x="7443702" y="3237220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</a:p>
        </p:txBody>
      </p:sp>
      <p:sp>
        <p:nvSpPr>
          <p:cNvPr id="319" name="모서리가 둥근 직사각형 318"/>
          <p:cNvSpPr/>
          <p:nvPr/>
        </p:nvSpPr>
        <p:spPr>
          <a:xfrm>
            <a:off x="7443702" y="3504466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재고관리</a:t>
            </a:r>
          </a:p>
        </p:txBody>
      </p:sp>
      <p:sp>
        <p:nvSpPr>
          <p:cNvPr id="320" name="모서리가 둥근 직사각형 319"/>
          <p:cNvSpPr/>
          <p:nvPr/>
        </p:nvSpPr>
        <p:spPr>
          <a:xfrm>
            <a:off x="7443702" y="3766693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협력사관리</a:t>
            </a:r>
          </a:p>
        </p:txBody>
      </p:sp>
      <p:sp>
        <p:nvSpPr>
          <p:cNvPr id="321" name="모서리가 둥근 직사각형 320"/>
          <p:cNvSpPr/>
          <p:nvPr/>
        </p:nvSpPr>
        <p:spPr>
          <a:xfrm>
            <a:off x="7443702" y="4037326"/>
            <a:ext cx="693867" cy="19621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정산관리</a:t>
            </a:r>
          </a:p>
        </p:txBody>
      </p:sp>
    </p:spTree>
    <p:extLst>
      <p:ext uri="{BB962C8B-B14F-4D97-AF65-F5344CB8AC3E}">
        <p14:creationId xmlns:p14="http://schemas.microsoft.com/office/powerpoint/2010/main" val="139426225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"/>
          <p:cNvSpPr/>
          <p:nvPr/>
        </p:nvSpPr>
        <p:spPr>
          <a:xfrm>
            <a:off x="3144938" y="1980147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38" name="Google Shape;338;p5"/>
          <p:cNvSpPr/>
          <p:nvPr/>
        </p:nvSpPr>
        <p:spPr>
          <a:xfrm>
            <a:off x="5808425" y="1980151"/>
            <a:ext cx="15600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39" name="Google Shape;339;p5"/>
          <p:cNvSpPr/>
          <p:nvPr/>
        </p:nvSpPr>
        <p:spPr>
          <a:xfrm>
            <a:off x="7796125" y="1980151"/>
            <a:ext cx="16059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40" name="Google Shape;340;p5"/>
          <p:cNvSpPr/>
          <p:nvPr/>
        </p:nvSpPr>
        <p:spPr>
          <a:xfrm>
            <a:off x="488150" y="1980147"/>
            <a:ext cx="2230500" cy="3384900"/>
          </a:xfrm>
          <a:prstGeom prst="rect">
            <a:avLst/>
          </a:prstGeom>
          <a:noFill/>
          <a:ln w="9525" cap="flat" cmpd="sng">
            <a:solidFill>
              <a:srgbClr val="BABA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  <a:cs typeface="Gulim"/>
              <a:sym typeface="Gulim"/>
            </a:endParaRPr>
          </a:p>
        </p:txBody>
      </p:sp>
      <p:sp>
        <p:nvSpPr>
          <p:cNvPr id="341" name="Google Shape;341;p5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344488" y="947957"/>
            <a:ext cx="9289032" cy="34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OK플라자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E-Commerce</a:t>
            </a:r>
            <a:r>
              <a:rPr lang="ko-KR" sz="16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는</a:t>
            </a:r>
            <a:r>
              <a:rPr lang="ko-KR" sz="16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OK</a:t>
            </a:r>
            <a:r>
              <a:rPr lang="ko-KR" alt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플라자 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구매시스템</a:t>
            </a:r>
            <a:r>
              <a:rPr lang="ko-KR" sz="16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을 통합하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</a:t>
            </a:r>
            <a:r>
              <a:rPr lang="ko-KR" sz="16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유형별 서비스를 제공합니다.</a:t>
            </a:r>
            <a:endParaRPr sz="16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488053" y="4162314"/>
            <a:ext cx="22305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시스템 통합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5" name="Google Shape;345;p5"/>
          <p:cNvSpPr/>
          <p:nvPr/>
        </p:nvSpPr>
        <p:spPr>
          <a:xfrm>
            <a:off x="79283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139178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7" name="Google Shape;347;p5"/>
          <p:cNvSpPr/>
          <p:nvPr/>
        </p:nvSpPr>
        <p:spPr>
          <a:xfrm>
            <a:off x="1990738" y="44213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79283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재고관리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9" name="Google Shape;349;p5"/>
          <p:cNvSpPr/>
          <p:nvPr/>
        </p:nvSpPr>
        <p:spPr>
          <a:xfrm>
            <a:off x="139178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상품제안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1990738" y="46499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79283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139178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고객센터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1990738" y="5107114"/>
            <a:ext cx="450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산업안전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792838" y="4792264"/>
            <a:ext cx="16479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3906000" y="4149406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5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3983838" y="44299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3983838" y="45823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3983838" y="50395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4668900" y="4149406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</a:t>
            </a:r>
            <a:r>
              <a:rPr lang="ko-KR" sz="9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6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4746738" y="44299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4746738" y="45823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4746738" y="5039545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3" name="Google Shape;363;p5"/>
          <p:cNvSpPr/>
          <p:nvPr/>
        </p:nvSpPr>
        <p:spPr>
          <a:xfrm>
            <a:off x="3984588" y="4724695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4" name="Google Shape;364;p5"/>
          <p:cNvSpPr/>
          <p:nvPr/>
        </p:nvSpPr>
        <p:spPr>
          <a:xfrm>
            <a:off x="4748613" y="4724695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365" name="Google Shape;365;p5"/>
          <p:cNvGrpSpPr/>
          <p:nvPr/>
        </p:nvGrpSpPr>
        <p:grpSpPr>
          <a:xfrm>
            <a:off x="3143100" y="4149386"/>
            <a:ext cx="704700" cy="1142418"/>
            <a:chOff x="2834000" y="3418932"/>
            <a:chExt cx="704700" cy="1249500"/>
          </a:xfrm>
        </p:grpSpPr>
        <p:sp>
          <p:nvSpPr>
            <p:cNvPr id="366" name="Google Shape;366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고객유형 </a:t>
              </a:r>
              <a:r>
                <a:rPr lang="ko-KR" sz="900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4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71" name="Google Shape;371;p5"/>
          <p:cNvSpPr/>
          <p:nvPr/>
        </p:nvSpPr>
        <p:spPr>
          <a:xfrm>
            <a:off x="5845500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6334725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6823950" y="3543522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374" name="Google Shape;374;p5"/>
          <p:cNvGrpSpPr/>
          <p:nvPr/>
        </p:nvGrpSpPr>
        <p:grpSpPr>
          <a:xfrm>
            <a:off x="490325" y="2522307"/>
            <a:ext cx="704700" cy="1080000"/>
            <a:chOff x="306375" y="3199626"/>
            <a:chExt cx="704700" cy="1080000"/>
          </a:xfrm>
        </p:grpSpPr>
        <p:sp>
          <p:nvSpPr>
            <p:cNvPr id="375" name="Google Shape;375;p5"/>
            <p:cNvSpPr/>
            <p:nvPr/>
          </p:nvSpPr>
          <p:spPr>
            <a:xfrm>
              <a:off x="306375" y="31996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일반 고객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384225" y="3480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384225" y="3632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384225" y="3784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384225" y="3937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384225" y="4089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81" name="Google Shape;381;p5"/>
          <p:cNvGrpSpPr/>
          <p:nvPr/>
        </p:nvGrpSpPr>
        <p:grpSpPr>
          <a:xfrm>
            <a:off x="1245975" y="2522307"/>
            <a:ext cx="704700" cy="1080000"/>
            <a:chOff x="150600" y="4311526"/>
            <a:chExt cx="704700" cy="1080000"/>
          </a:xfrm>
        </p:grpSpPr>
        <p:sp>
          <p:nvSpPr>
            <p:cNvPr id="382" name="Google Shape;382;p5"/>
            <p:cNvSpPr/>
            <p:nvPr/>
          </p:nvSpPr>
          <p:spPr>
            <a:xfrm>
              <a:off x="150600" y="4311526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홈앤서비스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28450" y="4592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28450" y="4744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28450" y="4896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재고관리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28450" y="50492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28450" y="52016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36000" rIns="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운영관리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88" name="Google Shape;388;p5"/>
          <p:cNvGrpSpPr/>
          <p:nvPr/>
        </p:nvGrpSpPr>
        <p:grpSpPr>
          <a:xfrm>
            <a:off x="2014988" y="2522313"/>
            <a:ext cx="704700" cy="1080000"/>
            <a:chOff x="306375" y="5423432"/>
            <a:chExt cx="704700" cy="1080000"/>
          </a:xfrm>
        </p:grpSpPr>
        <p:sp>
          <p:nvSpPr>
            <p:cNvPr id="389" name="Google Shape;389;p5"/>
            <p:cNvSpPr/>
            <p:nvPr/>
          </p:nvSpPr>
          <p:spPr>
            <a:xfrm>
              <a:off x="306375" y="5423432"/>
              <a:ext cx="704700" cy="10800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OK Safety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84225" y="57039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4225" y="58563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정산관리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84225" y="60087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84225" y="61611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예산관리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84225" y="63135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산업안전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95" name="Google Shape;395;p5"/>
          <p:cNvSpPr/>
          <p:nvPr/>
        </p:nvSpPr>
        <p:spPr>
          <a:xfrm rot="1878">
            <a:off x="774373" y="3675596"/>
            <a:ext cx="1647900" cy="4350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6" name="Google Shape;396;p5"/>
          <p:cNvSpPr/>
          <p:nvPr/>
        </p:nvSpPr>
        <p:spPr>
          <a:xfrm>
            <a:off x="1324575" y="3750623"/>
            <a:ext cx="547500" cy="227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시스템 통합을 위한 메뉴 재구성</a:t>
            </a:r>
            <a:endParaRPr sz="700" b="1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7" name="Google Shape;397;p5"/>
          <p:cNvSpPr/>
          <p:nvPr/>
        </p:nvSpPr>
        <p:spPr>
          <a:xfrm>
            <a:off x="7890179" y="3304954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UI/UX 가이드 작성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7886875" y="4192579"/>
            <a:ext cx="1428600" cy="745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사용자 매뉴얼 작성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5845500" y="3210926"/>
            <a:ext cx="1431900" cy="2985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공통 UI/UX 정의</a:t>
            </a:r>
            <a:r>
              <a:rPr lang="ko-KR" sz="800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서 제작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0" name="Google Shape;400;p5"/>
          <p:cNvSpPr/>
          <p:nvPr/>
        </p:nvSpPr>
        <p:spPr>
          <a:xfrm>
            <a:off x="3146797" y="2455252"/>
            <a:ext cx="2230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고객유형별 서비스구성</a:t>
            </a: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1" name="Google Shape;401;p5"/>
          <p:cNvSpPr/>
          <p:nvPr/>
        </p:nvSpPr>
        <p:spPr>
          <a:xfrm>
            <a:off x="490325" y="1980147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메뉴(</a:t>
            </a: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IA)</a:t>
            </a:r>
            <a:r>
              <a:rPr lang="ko-KR" sz="14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재</a:t>
            </a:r>
            <a:r>
              <a:rPr lang="ko-KR" sz="1400" b="1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구성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2" name="Google Shape;402;p5"/>
          <p:cNvSpPr/>
          <p:nvPr/>
        </p:nvSpPr>
        <p:spPr>
          <a:xfrm>
            <a:off x="3143100" y="1980147"/>
            <a:ext cx="2230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유형별 업무 서비스구성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3" name="Google Shape;403;p5"/>
          <p:cNvSpPr/>
          <p:nvPr/>
        </p:nvSpPr>
        <p:spPr>
          <a:xfrm>
            <a:off x="5810125" y="1980151"/>
            <a:ext cx="15600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공통 UI/UX 정의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4" name="Google Shape;404;p5"/>
          <p:cNvSpPr/>
          <p:nvPr/>
        </p:nvSpPr>
        <p:spPr>
          <a:xfrm>
            <a:off x="7798250" y="1980151"/>
            <a:ext cx="16059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가이드라인</a:t>
            </a:r>
            <a:endParaRPr sz="1000" b="0" i="0" u="none" strike="noStrike" cap="none">
              <a:solidFill>
                <a:srgbClr val="66666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5" name="Google Shape;405;p5"/>
          <p:cNvSpPr/>
          <p:nvPr/>
        </p:nvSpPr>
        <p:spPr>
          <a:xfrm>
            <a:off x="5810125" y="2540972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공통 UI/UX 정의</a:t>
            </a: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및 화면설계</a:t>
            </a: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6" name="Google Shape;406;p5"/>
          <p:cNvSpPr/>
          <p:nvPr/>
        </p:nvSpPr>
        <p:spPr>
          <a:xfrm>
            <a:off x="7902650" y="2540972"/>
            <a:ext cx="1501500" cy="440100"/>
          </a:xfrm>
          <a:prstGeom prst="roundRect">
            <a:avLst>
              <a:gd name="adj" fmla="val 4347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가이드 및 사용자 매뉴얼 작성</a:t>
            </a: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7" name="Google Shape;407;p5"/>
          <p:cNvSpPr/>
          <p:nvPr/>
        </p:nvSpPr>
        <p:spPr>
          <a:xfrm>
            <a:off x="3907825" y="2930381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2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3985676" y="32109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3985676" y="33633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정산관리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0" name="Google Shape;410;p5"/>
          <p:cNvSpPr/>
          <p:nvPr/>
        </p:nvSpPr>
        <p:spPr>
          <a:xfrm>
            <a:off x="3985676" y="38205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입찰관리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1" name="Google Shape;411;p5"/>
          <p:cNvSpPr/>
          <p:nvPr/>
        </p:nvSpPr>
        <p:spPr>
          <a:xfrm>
            <a:off x="4670725" y="2930381"/>
            <a:ext cx="704700" cy="11424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36000" rIns="0" bIns="36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고객유형 3</a:t>
            </a:r>
            <a:endParaRPr sz="9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2" name="Google Shape;412;p5"/>
          <p:cNvSpPr/>
          <p:nvPr/>
        </p:nvSpPr>
        <p:spPr>
          <a:xfrm>
            <a:off x="4748576" y="32109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구매관리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3" name="Google Shape;413;p5"/>
          <p:cNvSpPr/>
          <p:nvPr/>
        </p:nvSpPr>
        <p:spPr>
          <a:xfrm>
            <a:off x="4748576" y="33633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예산관리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4" name="Google Shape;414;p5"/>
          <p:cNvSpPr/>
          <p:nvPr/>
        </p:nvSpPr>
        <p:spPr>
          <a:xfrm>
            <a:off x="4748576" y="3820520"/>
            <a:ext cx="549000" cy="1260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운영관리</a:t>
            </a:r>
            <a:endParaRPr sz="6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5" name="Google Shape;415;p5"/>
          <p:cNvSpPr/>
          <p:nvPr/>
        </p:nvSpPr>
        <p:spPr>
          <a:xfrm>
            <a:off x="3986426" y="3505670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16" name="Google Shape;416;p5"/>
          <p:cNvSpPr/>
          <p:nvPr/>
        </p:nvSpPr>
        <p:spPr>
          <a:xfrm>
            <a:off x="4750451" y="3505670"/>
            <a:ext cx="547500" cy="298500"/>
          </a:xfrm>
          <a:prstGeom prst="roundRect">
            <a:avLst>
              <a:gd name="adj" fmla="val 5211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417" name="Google Shape;417;p5"/>
          <p:cNvGrpSpPr/>
          <p:nvPr/>
        </p:nvGrpSpPr>
        <p:grpSpPr>
          <a:xfrm>
            <a:off x="3144925" y="2930429"/>
            <a:ext cx="704700" cy="1142418"/>
            <a:chOff x="2834000" y="3418932"/>
            <a:chExt cx="704700" cy="1249500"/>
          </a:xfrm>
        </p:grpSpPr>
        <p:sp>
          <p:nvSpPr>
            <p:cNvPr id="418" name="Google Shape;418;p5"/>
            <p:cNvSpPr/>
            <p:nvPr/>
          </p:nvSpPr>
          <p:spPr>
            <a:xfrm>
              <a:off x="2834000" y="3418932"/>
              <a:ext cx="704700" cy="1249500"/>
            </a:xfrm>
            <a:prstGeom prst="roundRect">
              <a:avLst>
                <a:gd name="adj" fmla="val 4347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36000" rIns="0" bIns="36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고객유형 1</a:t>
              </a:r>
              <a:endParaRPr sz="9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2911850" y="36994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구매관리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2911850" y="38518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상품제안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2911850" y="4309075"/>
              <a:ext cx="549000" cy="1260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43434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고객센터</a:t>
              </a:r>
              <a:endParaRPr sz="6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2913725" y="4014000"/>
              <a:ext cx="547500" cy="298500"/>
            </a:xfrm>
            <a:prstGeom prst="roundRect">
              <a:avLst>
                <a:gd name="adj" fmla="val 5211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sz="1400" b="0" i="0" u="none" strike="noStrike" cap="none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cxnSp>
        <p:nvCxnSpPr>
          <p:cNvPr id="423" name="Google Shape;423;p5"/>
          <p:cNvCxnSpPr>
            <a:stCxn id="345" idx="0"/>
            <a:endCxn id="419" idx="1"/>
          </p:cNvCxnSpPr>
          <p:nvPr/>
        </p:nvCxnSpPr>
        <p:spPr>
          <a:xfrm rot="-5400000">
            <a:off x="1531888" y="2730364"/>
            <a:ext cx="1176900" cy="22050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4" name="Google Shape;424;p5"/>
          <p:cNvCxnSpPr>
            <a:stCxn id="349" idx="0"/>
            <a:endCxn id="420" idx="1"/>
          </p:cNvCxnSpPr>
          <p:nvPr/>
        </p:nvCxnSpPr>
        <p:spPr>
          <a:xfrm rot="-5400000">
            <a:off x="1786738" y="3213964"/>
            <a:ext cx="1266000" cy="16059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5"/>
          <p:cNvCxnSpPr>
            <a:stCxn id="352" idx="3"/>
            <a:endCxn id="421" idx="2"/>
          </p:cNvCxnSpPr>
          <p:nvPr/>
        </p:nvCxnSpPr>
        <p:spPr>
          <a:xfrm rot="10800000" flipH="1">
            <a:off x="1841788" y="3859414"/>
            <a:ext cx="1655400" cy="1310700"/>
          </a:xfrm>
          <a:prstGeom prst="curved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5"/>
          <p:cNvSpPr/>
          <p:nvPr/>
        </p:nvSpPr>
        <p:spPr>
          <a:xfrm>
            <a:off x="5845500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1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27" name="Google Shape;427;p5"/>
          <p:cNvSpPr/>
          <p:nvPr/>
        </p:nvSpPr>
        <p:spPr>
          <a:xfrm>
            <a:off x="6334725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2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28" name="Google Shape;428;p5"/>
          <p:cNvSpPr/>
          <p:nvPr/>
        </p:nvSpPr>
        <p:spPr>
          <a:xfrm>
            <a:off x="6823950" y="4299534"/>
            <a:ext cx="453600" cy="723600"/>
          </a:xfrm>
          <a:prstGeom prst="roundRect">
            <a:avLst>
              <a:gd name="adj" fmla="val 4347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 유형 3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0" i="0" u="none" strike="noStrike" cap="none">
                <a:solidFill>
                  <a:srgbClr val="43434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화면 설계</a:t>
            </a:r>
            <a:endParaRPr sz="800" b="0" i="0" u="none" strike="noStrike" cap="none">
              <a:solidFill>
                <a:srgbClr val="43434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344488" y="1539941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0" name="Google Shape;430;p5"/>
          <p:cNvSpPr/>
          <p:nvPr/>
        </p:nvSpPr>
        <p:spPr>
          <a:xfrm rot="-5401026">
            <a:off x="2432655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1" name="Google Shape;431;p5"/>
          <p:cNvSpPr/>
          <p:nvPr/>
        </p:nvSpPr>
        <p:spPr>
          <a:xfrm rot="-5401026">
            <a:off x="5083692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2" name="Google Shape;432;p5"/>
          <p:cNvSpPr/>
          <p:nvPr/>
        </p:nvSpPr>
        <p:spPr>
          <a:xfrm rot="-5401026">
            <a:off x="7074306" y="3876381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344488" y="5922741"/>
            <a:ext cx="8973900" cy="42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고객별 특성에 맞는 업무 시스템을  제공하여 고객의 만족도 및 충성도 향상을 도모할 수 있습니다.</a:t>
            </a:r>
            <a:endParaRPr sz="14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344488" y="568382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2) </a:t>
            </a:r>
            <a:r>
              <a:rPr lang="ko-KR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고객사 전용 탬플릿 제공 기대효과</a:t>
            </a:r>
            <a:endParaRPr sz="14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00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구매사 통합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92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/>
          <p:nvPr/>
        </p:nvSpPr>
        <p:spPr>
          <a:xfrm>
            <a:off x="344488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Process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6"/>
          <p:cNvSpPr/>
          <p:nvPr/>
        </p:nvSpPr>
        <p:spPr>
          <a:xfrm rot="-5401026">
            <a:off x="1662205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6"/>
          <p:cNvSpPr/>
          <p:nvPr/>
        </p:nvSpPr>
        <p:spPr>
          <a:xfrm rot="-5401026">
            <a:off x="3521794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6"/>
          <p:cNvSpPr/>
          <p:nvPr/>
        </p:nvSpPr>
        <p:spPr>
          <a:xfrm rot="-5401026">
            <a:off x="5382620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6"/>
          <p:cNvSpPr/>
          <p:nvPr/>
        </p:nvSpPr>
        <p:spPr>
          <a:xfrm rot="-5401026">
            <a:off x="7261242" y="3437234"/>
            <a:ext cx="1005000" cy="2811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6"/>
          <p:cNvSpPr/>
          <p:nvPr/>
        </p:nvSpPr>
        <p:spPr>
          <a:xfrm>
            <a:off x="306386" y="71813"/>
            <a:ext cx="5149065" cy="44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sp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6"/>
          <p:cNvSpPr txBox="1"/>
          <p:nvPr/>
        </p:nvSpPr>
        <p:spPr>
          <a:xfrm>
            <a:off x="344488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오픈형</a:t>
            </a:r>
            <a:r>
              <a:rPr lang="en-US" alt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마켓은 기존</a:t>
            </a:r>
            <a:r>
              <a:rPr lang="en-US" alt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MRO </a:t>
            </a:r>
            <a:r>
              <a:rPr lang="ko-KR" altLang="en-US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마켓플레이스와는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별도로 </a:t>
            </a:r>
            <a:r>
              <a:rPr lang="en-US" alt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iMARKET, 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서브원스토어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나비엠알오 사례와 같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고객중심의</a:t>
            </a:r>
            <a:r>
              <a:rPr lang="en-US" alt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기업 전용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개방형 마켓으로 </a:t>
            </a:r>
            <a:r>
              <a:rPr lang="ko-KR" altLang="en-US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합니다.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7" name="Google Shape;447;p6"/>
          <p:cNvGrpSpPr/>
          <p:nvPr/>
        </p:nvGrpSpPr>
        <p:grpSpPr>
          <a:xfrm>
            <a:off x="480675" y="2327219"/>
            <a:ext cx="1507300" cy="2303102"/>
            <a:chOff x="480675" y="2327219"/>
            <a:chExt cx="1507300" cy="2303102"/>
          </a:xfrm>
        </p:grpSpPr>
        <p:sp>
          <p:nvSpPr>
            <p:cNvPr id="448" name="Google Shape;448;p6"/>
            <p:cNvSpPr/>
            <p:nvPr/>
          </p:nvSpPr>
          <p:spPr>
            <a:xfrm>
              <a:off x="4806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622500" y="3062269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622500" y="3387121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622500" y="3711973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622500" y="4036825"/>
              <a:ext cx="1217700" cy="21780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FNB 메뉴 구성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48647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구성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4" name="Google Shape;454;p6"/>
          <p:cNvGrpSpPr/>
          <p:nvPr/>
        </p:nvGrpSpPr>
        <p:grpSpPr>
          <a:xfrm>
            <a:off x="2341425" y="2327219"/>
            <a:ext cx="1501500" cy="2303102"/>
            <a:chOff x="2341425" y="2327219"/>
            <a:chExt cx="1501500" cy="2303102"/>
          </a:xfrm>
        </p:grpSpPr>
        <p:sp>
          <p:nvSpPr>
            <p:cNvPr id="455" name="Google Shape;455;p6"/>
            <p:cNvSpPr/>
            <p:nvPr/>
          </p:nvSpPr>
          <p:spPr>
            <a:xfrm>
              <a:off x="23414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422440" y="3236266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화면별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422440" y="3564633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메뉴 및 버튼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2413057" y="3885970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Popup, Alert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413057" y="4215515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Content 영역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422440" y="2905204"/>
              <a:ext cx="133947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공통 UI/UX 정의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341425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UI/UX 정의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2" name="Google Shape;462;p6"/>
          <p:cNvSpPr txBox="1"/>
          <p:nvPr/>
        </p:nvSpPr>
        <p:spPr>
          <a:xfrm>
            <a:off x="344488" y="5421802"/>
            <a:ext cx="89739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검색엔진 최적화(SEO)를 적용하여 오픈형마켓 상품을 더 많이 보이게 하며, 방문자수 및 정보 접근성을 극대화할 수 있습니다.</a:t>
            </a:r>
            <a:endParaRPr sz="1200" b="1" i="0" u="none" strike="noStrike" cap="none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i="0" u="none" strike="noStrike" cap="none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Google Analytics로 고객의 행동을 분석하여 서비스 품질을 향상하고 매출을 늘리는 전략을 도출할 수 있습니다.</a:t>
            </a:r>
            <a:endParaRPr sz="14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3" name="Google Shape;463;p6"/>
          <p:cNvGrpSpPr/>
          <p:nvPr/>
        </p:nvGrpSpPr>
        <p:grpSpPr>
          <a:xfrm>
            <a:off x="7923788" y="2327219"/>
            <a:ext cx="1501537" cy="2303102"/>
            <a:chOff x="7923788" y="2327219"/>
            <a:chExt cx="1501537" cy="2303102"/>
          </a:xfrm>
        </p:grpSpPr>
        <p:sp>
          <p:nvSpPr>
            <p:cNvPr id="464" name="Google Shape;464;p6"/>
            <p:cNvSpPr/>
            <p:nvPr/>
          </p:nvSpPr>
          <p:spPr>
            <a:xfrm>
              <a:off x="792382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8029790" y="2998513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유입 경로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8029790" y="3329574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 페이지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8029790" y="3657942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체류 시간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8029790" y="3979279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이동 경로 통계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7923788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방문자 통계 자료 제공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70" name="Google Shape;470;p6"/>
          <p:cNvGrpSpPr/>
          <p:nvPr/>
        </p:nvGrpSpPr>
        <p:grpSpPr>
          <a:xfrm>
            <a:off x="4202175" y="2327219"/>
            <a:ext cx="1501525" cy="2303102"/>
            <a:chOff x="4202175" y="2327219"/>
            <a:chExt cx="1501525" cy="2303102"/>
          </a:xfrm>
        </p:grpSpPr>
        <p:sp>
          <p:nvSpPr>
            <p:cNvPr id="471" name="Google Shape;471;p6"/>
            <p:cNvSpPr/>
            <p:nvPr/>
          </p:nvSpPr>
          <p:spPr>
            <a:xfrm>
              <a:off x="4202175" y="2572621"/>
              <a:ext cx="1501500" cy="2057700"/>
            </a:xfrm>
            <a:prstGeom prst="roundRect">
              <a:avLst>
                <a:gd name="adj" fmla="val 4347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4308140" y="3287755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페이지별 설계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4308140" y="3618817"/>
              <a:ext cx="1217700" cy="239580"/>
            </a:xfrm>
            <a:prstGeom prst="roundRect">
              <a:avLst>
                <a:gd name="adj" fmla="val 4347"/>
              </a:avLst>
            </a:prstGeom>
            <a:solidFill>
              <a:schemeClr val="lt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800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가이드 작성</a:t>
              </a:r>
              <a:endParaRPr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202200" y="2327219"/>
              <a:ext cx="1501500" cy="440100"/>
            </a:xfrm>
            <a:prstGeom prst="roundRect">
              <a:avLst>
                <a:gd name="adj" fmla="val 434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화면 설계 </a:t>
              </a:r>
              <a:endParaRPr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ko-KR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가이드 작성</a:t>
              </a:r>
              <a:endParaRPr sz="1000" b="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6" name="Google Shape;476;p6"/>
          <p:cNvSpPr/>
          <p:nvPr/>
        </p:nvSpPr>
        <p:spPr>
          <a:xfrm>
            <a:off x="6063000" y="2572621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6"/>
          <p:cNvSpPr/>
          <p:nvPr/>
        </p:nvSpPr>
        <p:spPr>
          <a:xfrm>
            <a:off x="6240091" y="2922117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테크니컬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6"/>
          <p:cNvSpPr/>
          <p:nvPr/>
        </p:nvSpPr>
        <p:spPr>
          <a:xfrm>
            <a:off x="6240091" y="3253178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콘텐트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6"/>
          <p:cNvSpPr/>
          <p:nvPr/>
        </p:nvSpPr>
        <p:spPr>
          <a:xfrm>
            <a:off x="6240091" y="3581546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링크빌딩 SEO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6"/>
          <p:cNvSpPr/>
          <p:nvPr/>
        </p:nvSpPr>
        <p:spPr>
          <a:xfrm>
            <a:off x="6240091" y="3902883"/>
            <a:ext cx="1181887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SEO 설정 가이드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6"/>
          <p:cNvSpPr/>
          <p:nvPr/>
        </p:nvSpPr>
        <p:spPr>
          <a:xfrm>
            <a:off x="6646384" y="3158148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6"/>
          <p:cNvSpPr/>
          <p:nvPr/>
        </p:nvSpPr>
        <p:spPr>
          <a:xfrm>
            <a:off x="6646384" y="3491378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6"/>
          <p:cNvSpPr/>
          <p:nvPr/>
        </p:nvSpPr>
        <p:spPr>
          <a:xfrm>
            <a:off x="6646384" y="3816407"/>
            <a:ext cx="369300" cy="76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6"/>
          <p:cNvSpPr/>
          <p:nvPr/>
        </p:nvSpPr>
        <p:spPr>
          <a:xfrm>
            <a:off x="6062975" y="2327219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SEO 및 GA 설정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6"/>
          <p:cNvSpPr txBox="1"/>
          <p:nvPr/>
        </p:nvSpPr>
        <p:spPr>
          <a:xfrm>
            <a:off x="344488" y="5090602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SEO 및 GA 설정의 기대 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3-2.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오픈형 마켓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Google Shape;480;p6"/>
          <p:cNvSpPr/>
          <p:nvPr/>
        </p:nvSpPr>
        <p:spPr>
          <a:xfrm>
            <a:off x="6174005" y="4245729"/>
            <a:ext cx="1300076" cy="239580"/>
          </a:xfrm>
          <a:prstGeom prst="roundRect">
            <a:avLst>
              <a:gd name="adj" fmla="val 434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GA </a:t>
            </a:r>
            <a:r>
              <a:rPr lang="ko-KR" altLang="en-US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 및 통계화면 설계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0411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a1412201d_4_8"/>
          <p:cNvSpPr txBox="1"/>
          <p:nvPr/>
        </p:nvSpPr>
        <p:spPr>
          <a:xfrm>
            <a:off x="344500" y="180000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1) 업무 수행 Proc</a:t>
            </a: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</a:t>
            </a:r>
            <a:r>
              <a:rPr lang="ko-KR" sz="14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</a:t>
            </a: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g2ea1412201d_4_8"/>
          <p:cNvSpPr/>
          <p:nvPr/>
        </p:nvSpPr>
        <p:spPr>
          <a:xfrm rot="-5401026">
            <a:off x="4478295" y="3278616"/>
            <a:ext cx="1004400" cy="2808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g2ea1412201d_4_8"/>
          <p:cNvSpPr/>
          <p:nvPr/>
        </p:nvSpPr>
        <p:spPr>
          <a:xfrm rot="-5401026">
            <a:off x="6954595" y="3278616"/>
            <a:ext cx="1004400" cy="2808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g2ea1412201d_4_8"/>
          <p:cNvSpPr/>
          <p:nvPr/>
        </p:nvSpPr>
        <p:spPr>
          <a:xfrm>
            <a:off x="306386" y="71813"/>
            <a:ext cx="51492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6650" tIns="53325" rIns="106650" bIns="53325" anchor="t" anchorCtr="0">
            <a:noAutofit/>
          </a:bodyPr>
          <a:lstStyle/>
          <a:p>
            <a:pPr marL="36195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구축부문</a:t>
            </a:r>
            <a:endParaRPr sz="1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g2ea1412201d_4_8"/>
          <p:cNvSpPr txBox="1"/>
          <p:nvPr/>
        </p:nvSpPr>
        <p:spPr>
          <a:xfrm>
            <a:off x="344500" y="915600"/>
            <a:ext cx="9326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업무 투명성 확보 유지와 입찰 데이터 암호화를 위해 표준 B2B 입찰 프로세스로 전자입찰을 </a:t>
            </a:r>
            <a:r>
              <a:rPr lang="ko-KR" altLang="en-US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구축</a:t>
            </a: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합니다.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g2ea1412201d_4_8"/>
          <p:cNvSpPr/>
          <p:nvPr/>
        </p:nvSpPr>
        <p:spPr>
          <a:xfrm>
            <a:off x="29645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g2ea1412201d_4_8"/>
          <p:cNvSpPr/>
          <p:nvPr/>
        </p:nvSpPr>
        <p:spPr>
          <a:xfrm>
            <a:off x="3103425" y="3062494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g2ea1412201d_4_8"/>
          <p:cNvSpPr/>
          <p:nvPr/>
        </p:nvSpPr>
        <p:spPr>
          <a:xfrm>
            <a:off x="3103425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LNB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g2ea1412201d_4_8"/>
          <p:cNvSpPr/>
          <p:nvPr/>
        </p:nvSpPr>
        <p:spPr>
          <a:xfrm>
            <a:off x="3103425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SNB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1" name="Google Shape;501;g2ea1412201d_4_8"/>
          <p:cNvSpPr/>
          <p:nvPr/>
        </p:nvSpPr>
        <p:spPr>
          <a:xfrm>
            <a:off x="3103425" y="4037050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 메뉴 구성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g2ea1412201d_4_8"/>
          <p:cNvSpPr/>
          <p:nvPr/>
        </p:nvSpPr>
        <p:spPr>
          <a:xfrm>
            <a:off x="29674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구성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g2ea1412201d_4_8"/>
          <p:cNvSpPr/>
          <p:nvPr/>
        </p:nvSpPr>
        <p:spPr>
          <a:xfrm>
            <a:off x="54437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g2ea1412201d_4_8"/>
          <p:cNvSpPr/>
          <p:nvPr/>
        </p:nvSpPr>
        <p:spPr>
          <a:xfrm>
            <a:off x="5524715" y="3247381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화면별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g2ea1412201d_4_8"/>
          <p:cNvSpPr/>
          <p:nvPr/>
        </p:nvSpPr>
        <p:spPr>
          <a:xfrm>
            <a:off x="5524715" y="3575748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및 버튼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g2ea1412201d_4_8"/>
          <p:cNvSpPr/>
          <p:nvPr/>
        </p:nvSpPr>
        <p:spPr>
          <a:xfrm>
            <a:off x="5515332" y="3897085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Popup, Alert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2ea1412201d_4_8"/>
          <p:cNvSpPr/>
          <p:nvPr/>
        </p:nvSpPr>
        <p:spPr>
          <a:xfrm>
            <a:off x="5515332" y="4226630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Content 영역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9" name="Google Shape;509;g2ea1412201d_4_8"/>
          <p:cNvSpPr/>
          <p:nvPr/>
        </p:nvSpPr>
        <p:spPr>
          <a:xfrm>
            <a:off x="5524715" y="2916319"/>
            <a:ext cx="133947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 UI/UX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g2ea1412201d_4_8"/>
          <p:cNvSpPr/>
          <p:nvPr/>
        </p:nvSpPr>
        <p:spPr>
          <a:xfrm>
            <a:off x="54437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UI/UX 정의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g2ea1412201d_4_8"/>
          <p:cNvSpPr/>
          <p:nvPr/>
        </p:nvSpPr>
        <p:spPr>
          <a:xfrm>
            <a:off x="79200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g2ea1412201d_4_8"/>
          <p:cNvSpPr/>
          <p:nvPr/>
        </p:nvSpPr>
        <p:spPr>
          <a:xfrm>
            <a:off x="8025964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페이지별 설계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g2ea1412201d_4_8"/>
          <p:cNvSpPr/>
          <p:nvPr/>
        </p:nvSpPr>
        <p:spPr>
          <a:xfrm>
            <a:off x="8025964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가이드 작성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g2ea1412201d_4_8"/>
          <p:cNvSpPr/>
          <p:nvPr/>
        </p:nvSpPr>
        <p:spPr>
          <a:xfrm>
            <a:off x="7920025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설계 </a:t>
            </a:r>
            <a:endParaRPr sz="1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가이드 작성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g2ea1412201d_4_8"/>
          <p:cNvSpPr/>
          <p:nvPr/>
        </p:nvSpPr>
        <p:spPr>
          <a:xfrm rot="-5401026">
            <a:off x="1999095" y="3278616"/>
            <a:ext cx="1004400" cy="280800"/>
          </a:xfrm>
          <a:prstGeom prst="downArrow">
            <a:avLst>
              <a:gd name="adj1" fmla="val 67634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g2ea1412201d_4_8"/>
          <p:cNvSpPr/>
          <p:nvPr/>
        </p:nvSpPr>
        <p:spPr>
          <a:xfrm>
            <a:off x="482400" y="2572846"/>
            <a:ext cx="1501500" cy="2057700"/>
          </a:xfrm>
          <a:prstGeom prst="roundRect">
            <a:avLst>
              <a:gd name="adj" fmla="val 434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g2ea1412201d_4_8"/>
          <p:cNvSpPr/>
          <p:nvPr/>
        </p:nvSpPr>
        <p:spPr>
          <a:xfrm>
            <a:off x="624225" y="3387346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요구사항 분석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g2ea1412201d_4_8"/>
          <p:cNvSpPr/>
          <p:nvPr/>
        </p:nvSpPr>
        <p:spPr>
          <a:xfrm>
            <a:off x="624225" y="3712198"/>
            <a:ext cx="1217700" cy="217800"/>
          </a:xfrm>
          <a:prstGeom prst="roundRect">
            <a:avLst>
              <a:gd name="adj" fmla="val 4347"/>
            </a:avLst>
          </a:prstGeom>
          <a:solidFill>
            <a:schemeClr val="lt1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정의</a:t>
            </a:r>
            <a:endParaRPr sz="80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g2ea1412201d_4_8"/>
          <p:cNvSpPr/>
          <p:nvPr/>
        </p:nvSpPr>
        <p:spPr>
          <a:xfrm>
            <a:off x="488200" y="2327444"/>
            <a:ext cx="1501500" cy="440100"/>
          </a:xfrm>
          <a:prstGeom prst="roundRect">
            <a:avLst>
              <a:gd name="adj" fmla="val 434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요건 분석</a:t>
            </a:r>
            <a:endParaRPr sz="10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g2ea1412201d_4_8"/>
          <p:cNvSpPr txBox="1"/>
          <p:nvPr/>
        </p:nvSpPr>
        <p:spPr>
          <a:xfrm>
            <a:off x="344504" y="5255951"/>
            <a:ext cx="8973900" cy="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효율적인 메뉴 구조를 통해 입찰의 편의성을 확보할 수 있습니다.</a:t>
            </a:r>
            <a:endParaRPr sz="1200" b="1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 관련 업무의 투명성을 확보할 수 있습니다.</a:t>
            </a:r>
            <a:endParaRPr sz="1200" b="1" i="0" u="none" strike="noStrike" cap="none" dirty="0">
              <a:solidFill>
                <a:srgbClr val="0D0D0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algn="l" rtl="0">
              <a:lnSpc>
                <a:spcPct val="1818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200" b="1" dirty="0">
                <a:solidFill>
                  <a:srgbClr val="0D0D0D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민감한 정보를 다루는 입찰 시스템의 보안을 강화하여 데이터 유출 및 해킹으로부터 보호합니다.</a:t>
            </a:r>
            <a:endParaRPr sz="14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g2ea1412201d_4_8"/>
          <p:cNvSpPr txBox="1"/>
          <p:nvPr/>
        </p:nvSpPr>
        <p:spPr>
          <a:xfrm>
            <a:off x="344500" y="4931220"/>
            <a:ext cx="321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2) 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도입의 기대효과</a:t>
            </a:r>
            <a:endParaRPr sz="14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3-3.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644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3-4.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제작을 위해 브랜딩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심미적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실용적 디자인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사용성 관점에서 디자인 업무 및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업무를 진행합니다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2500" y="1671169"/>
            <a:ext cx="3809108" cy="307777"/>
            <a:chOff x="544779" y="1933197"/>
            <a:chExt cx="3809108" cy="307777"/>
          </a:xfrm>
        </p:grpSpPr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589739" y="1933197"/>
              <a:ext cx="37641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kern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주요 수행업무</a:t>
              </a:r>
              <a:endParaRPr kumimoji="0" lang="ko-KR" altLang="en-US" sz="1400" b="1" kern="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Line 19"/>
            <p:cNvSpPr>
              <a:spLocks noChangeShapeType="1"/>
            </p:cNvSpPr>
            <p:nvPr/>
          </p:nvSpPr>
          <p:spPr bwMode="auto">
            <a:xfrm>
              <a:off x="544779" y="2239005"/>
              <a:ext cx="374400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  <a:effectLst/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D4405C-0452-DFA6-E201-92EC255F4FEE}"/>
              </a:ext>
            </a:extLst>
          </p:cNvPr>
          <p:cNvSpPr/>
          <p:nvPr/>
        </p:nvSpPr>
        <p:spPr>
          <a:xfrm>
            <a:off x="1620980" y="2096255"/>
            <a:ext cx="8006031" cy="10499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네이밍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로고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컬러의 방향성 확정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OK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 로고 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컬러 중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가이드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로고타입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D420FE-9143-F6AB-4967-3AF98A29E235}"/>
              </a:ext>
            </a:extLst>
          </p:cNvPr>
          <p:cNvSpPr/>
          <p:nvPr/>
        </p:nvSpPr>
        <p:spPr>
          <a:xfrm>
            <a:off x="357353" y="2090056"/>
            <a:ext cx="1224000" cy="1049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</a:t>
            </a:r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아이덴티티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410237-1436-9E63-E4D3-FC4734B149FF}"/>
              </a:ext>
            </a:extLst>
          </p:cNvPr>
          <p:cNvSpPr/>
          <p:nvPr/>
        </p:nvSpPr>
        <p:spPr>
          <a:xfrm>
            <a:off x="357353" y="3213209"/>
            <a:ext cx="1224000" cy="2022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UX/UI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178DAF-A9B3-73FE-369E-CAF5F09FD83A}"/>
              </a:ext>
            </a:extLst>
          </p:cNvPr>
          <p:cNvSpPr/>
          <p:nvPr/>
        </p:nvSpPr>
        <p:spPr>
          <a:xfrm>
            <a:off x="357353" y="5294066"/>
            <a:ext cx="1224000" cy="1016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HTML/CSS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793E25-7596-E2F3-D5CB-BC0ACCCAA8E1}"/>
              </a:ext>
            </a:extLst>
          </p:cNvPr>
          <p:cNvSpPr/>
          <p:nvPr/>
        </p:nvSpPr>
        <p:spPr>
          <a:xfrm>
            <a:off x="1626918" y="3220442"/>
            <a:ext cx="8006031" cy="202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 준수 및 사용자 중심의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벤치마킹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 및 전략 수립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시안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개안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상세 페이지 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페이지 가이드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매뉴얼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(Adobe XD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오픈에 대비한 전시상품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여종에 대한 배너 이미지 및 프로모션 배너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48A9EBE-2927-3476-FD9A-DBC72F8876AB}"/>
              </a:ext>
            </a:extLst>
          </p:cNvPr>
          <p:cNvSpPr/>
          <p:nvPr/>
        </p:nvSpPr>
        <p:spPr>
          <a:xfrm>
            <a:off x="1626918" y="5302332"/>
            <a:ext cx="8006031" cy="1016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JS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가이드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화면에 대한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3773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구축부문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325985" cy="36485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3-5.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114"/>
          <p:cNvSpPr txBox="1">
            <a:spLocks/>
          </p:cNvSpPr>
          <p:nvPr/>
        </p:nvSpPr>
        <p:spPr>
          <a:xfrm>
            <a:off x="344488" y="910272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플랫폼 개발은 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Nextjs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포함하는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React, Backend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에는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로 개발을 진행합니다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b="1" ker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D1C43D-7243-7E7D-D3C7-378BB3DCBAE4}"/>
              </a:ext>
            </a:extLst>
          </p:cNvPr>
          <p:cNvSpPr/>
          <p:nvPr/>
        </p:nvSpPr>
        <p:spPr bwMode="auto">
          <a:xfrm>
            <a:off x="2472352" y="1735640"/>
            <a:ext cx="4166425" cy="1761648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NextJS 스크롤 포지션 유지/복구하기">
            <a:extLst>
              <a:ext uri="{FF2B5EF4-FFF2-40B4-BE49-F238E27FC236}">
                <a16:creationId xmlns:a16="http://schemas.microsoft.com/office/drawing/2014/main" id="{916145DE-1A3B-EC3F-52F1-B19B90987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50" y="1838420"/>
            <a:ext cx="1088574" cy="231558"/>
          </a:xfrm>
          <a:prstGeom prst="rect">
            <a:avLst/>
          </a:prstGeom>
          <a:ln>
            <a:noFill/>
          </a:ln>
        </p:spPr>
      </p:pic>
      <p:pic>
        <p:nvPicPr>
          <p:cNvPr id="7" name="그림 6" descr="React] React에 대해 알아보자">
            <a:extLst>
              <a:ext uri="{FF2B5EF4-FFF2-40B4-BE49-F238E27FC236}">
                <a16:creationId xmlns:a16="http://schemas.microsoft.com/office/drawing/2014/main" id="{027F3D38-8097-C4BF-A0A6-D3720F059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350" y="1838296"/>
            <a:ext cx="774987" cy="230196"/>
          </a:xfrm>
          <a:prstGeom prst="rect">
            <a:avLst/>
          </a:prstGeom>
        </p:spPr>
      </p:pic>
      <p:sp>
        <p:nvSpPr>
          <p:cNvPr id="8" name="사각형: 둥근 모서리 19">
            <a:extLst>
              <a:ext uri="{FF2B5EF4-FFF2-40B4-BE49-F238E27FC236}">
                <a16:creationId xmlns:a16="http://schemas.microsoft.com/office/drawing/2014/main" id="{808187EA-8D8C-2809-DE05-48CABF2FEE4D}"/>
              </a:ext>
            </a:extLst>
          </p:cNvPr>
          <p:cNvSpPr/>
          <p:nvPr/>
        </p:nvSpPr>
        <p:spPr bwMode="auto">
          <a:xfrm>
            <a:off x="2591786" y="2220035"/>
            <a:ext cx="1212233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Router</a:t>
            </a:r>
            <a:endParaRPr lang="ko-KR" altLang="en-US" sz="1200" b="1" i="0" strike="noStrike" cap="none" normalizeH="0" baseline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20">
            <a:extLst>
              <a:ext uri="{FF2B5EF4-FFF2-40B4-BE49-F238E27FC236}">
                <a16:creationId xmlns:a16="http://schemas.microsoft.com/office/drawing/2014/main" id="{F57CA164-75BD-1EF0-6AFB-728AB31D5AEF}"/>
              </a:ext>
            </a:extLst>
          </p:cNvPr>
          <p:cNvSpPr/>
          <p:nvPr/>
        </p:nvSpPr>
        <p:spPr bwMode="auto">
          <a:xfrm>
            <a:off x="3930547" y="2220035"/>
            <a:ext cx="1228912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Components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22">
            <a:extLst>
              <a:ext uri="{FF2B5EF4-FFF2-40B4-BE49-F238E27FC236}">
                <a16:creationId xmlns:a16="http://schemas.microsoft.com/office/drawing/2014/main" id="{CA6AE207-16AC-C9F1-38DB-5369E479A2FA}"/>
              </a:ext>
            </a:extLst>
          </p:cNvPr>
          <p:cNvSpPr/>
          <p:nvPr/>
        </p:nvSpPr>
        <p:spPr bwMode="auto">
          <a:xfrm>
            <a:off x="5285986" y="2220035"/>
            <a:ext cx="1281117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Services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23">
            <a:extLst>
              <a:ext uri="{FF2B5EF4-FFF2-40B4-BE49-F238E27FC236}">
                <a16:creationId xmlns:a16="http://schemas.microsoft.com/office/drawing/2014/main" id="{2EA3D734-78EF-E655-FAA5-CC649D569272}"/>
              </a:ext>
            </a:extLst>
          </p:cNvPr>
          <p:cNvSpPr/>
          <p:nvPr/>
        </p:nvSpPr>
        <p:spPr bwMode="auto">
          <a:xfrm>
            <a:off x="2583849" y="2871819"/>
            <a:ext cx="3979815" cy="422042"/>
          </a:xfrm>
          <a:prstGeom prst="roundRect">
            <a:avLst/>
          </a:prstGeom>
          <a:solidFill>
            <a:srgbClr val="EB1E1E">
              <a:alpha val="80000"/>
            </a:srgb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Axois</a:t>
            </a:r>
            <a:r>
              <a:rPr lang="ko-KR" altLang="en-US" sz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HTTP </a:t>
            </a:r>
            <a:r>
              <a:rPr lang="ko-KR" altLang="en-US" sz="12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Library</a:t>
            </a:r>
          </a:p>
        </p:txBody>
      </p:sp>
      <p:pic>
        <p:nvPicPr>
          <p:cNvPr id="12" name="그림 11" descr="⚡ Spring Boot: Unleashing Java Development with Simplicity and Speed ⚡">
            <a:extLst>
              <a:ext uri="{FF2B5EF4-FFF2-40B4-BE49-F238E27FC236}">
                <a16:creationId xmlns:a16="http://schemas.microsoft.com/office/drawing/2014/main" id="{C151E607-553A-24BF-F8F4-32809AE2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106" y="5381589"/>
            <a:ext cx="1214411" cy="55156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936F6D-6D53-B356-5A35-C753E1F2190E}"/>
              </a:ext>
            </a:extLst>
          </p:cNvPr>
          <p:cNvSpPr/>
          <p:nvPr/>
        </p:nvSpPr>
        <p:spPr bwMode="auto">
          <a:xfrm>
            <a:off x="2471343" y="4084694"/>
            <a:ext cx="4166425" cy="1871835"/>
          </a:xfrm>
          <a:prstGeom prst="rect">
            <a:avLst/>
          </a:prstGeom>
          <a:noFill/>
          <a:ln w="6350" cap="flat" cmpd="sng" algn="ctr">
            <a:solidFill>
              <a:srgbClr val="00B050"/>
            </a:solidFill>
            <a:prstDash val="dash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32">
            <a:extLst>
              <a:ext uri="{FF2B5EF4-FFF2-40B4-BE49-F238E27FC236}">
                <a16:creationId xmlns:a16="http://schemas.microsoft.com/office/drawing/2014/main" id="{C218717D-237C-C004-B0E9-4D61943EF172}"/>
              </a:ext>
            </a:extLst>
          </p:cNvPr>
          <p:cNvSpPr/>
          <p:nvPr/>
        </p:nvSpPr>
        <p:spPr bwMode="auto">
          <a:xfrm>
            <a:off x="2591785" y="4813605"/>
            <a:ext cx="1208878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Model</a:t>
            </a:r>
            <a:endParaRPr lang="ko-KR" sz="12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사각형: 둥근 모서리 33">
            <a:extLst>
              <a:ext uri="{FF2B5EF4-FFF2-40B4-BE49-F238E27FC236}">
                <a16:creationId xmlns:a16="http://schemas.microsoft.com/office/drawing/2014/main" id="{5E25535D-22AB-A2D9-2FFF-0F858506F0F7}"/>
              </a:ext>
            </a:extLst>
          </p:cNvPr>
          <p:cNvSpPr/>
          <p:nvPr/>
        </p:nvSpPr>
        <p:spPr bwMode="auto">
          <a:xfrm>
            <a:off x="3930547" y="4813605"/>
            <a:ext cx="1228912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사각형: 둥근 모서리 34">
            <a:extLst>
              <a:ext uri="{FF2B5EF4-FFF2-40B4-BE49-F238E27FC236}">
                <a16:creationId xmlns:a16="http://schemas.microsoft.com/office/drawing/2014/main" id="{5F5F5AF7-54C1-BCCB-CF69-0F98B9ED5042}"/>
              </a:ext>
            </a:extLst>
          </p:cNvPr>
          <p:cNvSpPr/>
          <p:nvPr/>
        </p:nvSpPr>
        <p:spPr bwMode="auto">
          <a:xfrm>
            <a:off x="5285986" y="4798091"/>
            <a:ext cx="1277678" cy="42204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DAO</a:t>
            </a:r>
            <a:endParaRPr lang="ko-KR" altLang="en-US" sz="1200" b="1" i="0" strike="noStrike" cap="none" normalizeH="0" baseline="0" dirty="0" err="1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2D2038FF-72F5-AD80-ACFA-ACAEFC80D039}"/>
              </a:ext>
            </a:extLst>
          </p:cNvPr>
          <p:cNvSpPr/>
          <p:nvPr/>
        </p:nvSpPr>
        <p:spPr bwMode="auto">
          <a:xfrm>
            <a:off x="2580613" y="4243613"/>
            <a:ext cx="3917790" cy="422042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 REST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endParaRPr lang="ko-KR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7608834" y="4615781"/>
            <a:ext cx="831273" cy="109461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MSSQL</a:t>
            </a:r>
            <a:b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12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화살표: 왼쪽/오른쪽 37">
            <a:extLst>
              <a:ext uri="{FF2B5EF4-FFF2-40B4-BE49-F238E27FC236}">
                <a16:creationId xmlns:a16="http://schemas.microsoft.com/office/drawing/2014/main" id="{A8CEC3F7-CF22-1B03-B0F1-04C50FC08AAB}"/>
              </a:ext>
            </a:extLst>
          </p:cNvPr>
          <p:cNvSpPr/>
          <p:nvPr/>
        </p:nvSpPr>
        <p:spPr bwMode="auto">
          <a:xfrm>
            <a:off x="6657575" y="4979138"/>
            <a:ext cx="913714" cy="367941"/>
          </a:xfrm>
          <a:prstGeom prst="leftRight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en-US" sz="12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화살표: 위쪽 38">
            <a:extLst>
              <a:ext uri="{FF2B5EF4-FFF2-40B4-BE49-F238E27FC236}">
                <a16:creationId xmlns:a16="http://schemas.microsoft.com/office/drawing/2014/main" id="{FDD484BC-CCB6-DEBB-D2EE-1BFBD62D5070}"/>
              </a:ext>
            </a:extLst>
          </p:cNvPr>
          <p:cNvSpPr/>
          <p:nvPr/>
        </p:nvSpPr>
        <p:spPr bwMode="auto">
          <a:xfrm>
            <a:off x="5311987" y="3514768"/>
            <a:ext cx="445270" cy="552286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화살표: 위쪽 39">
            <a:extLst>
              <a:ext uri="{FF2B5EF4-FFF2-40B4-BE49-F238E27FC236}">
                <a16:creationId xmlns:a16="http://schemas.microsoft.com/office/drawing/2014/main" id="{5C80BACB-1F84-6330-D3B3-B8A12F6321F1}"/>
              </a:ext>
            </a:extLst>
          </p:cNvPr>
          <p:cNvSpPr/>
          <p:nvPr/>
        </p:nvSpPr>
        <p:spPr bwMode="auto">
          <a:xfrm rot="10800000">
            <a:off x="3355393" y="3514794"/>
            <a:ext cx="445270" cy="552286"/>
          </a:xfrm>
          <a:prstGeom prst="upArrow">
            <a:avLst/>
          </a:prstGeom>
          <a:solidFill>
            <a:srgbClr val="0070C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8AAE2A-2349-9AFF-FB16-807B7E16C55E}"/>
              </a:ext>
            </a:extLst>
          </p:cNvPr>
          <p:cNvSpPr txBox="1"/>
          <p:nvPr/>
        </p:nvSpPr>
        <p:spPr>
          <a:xfrm>
            <a:off x="573321" y="1789123"/>
            <a:ext cx="189328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Next.js </a:t>
            </a:r>
            <a:endParaRPr lang="ko-KR" altLang="en-US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FRONTEND </a:t>
            </a:r>
            <a:r>
              <a:rPr lang="ko-KR" altLang="en-US" sz="1500" b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5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2DEB6C-53AD-F209-CD6D-BFAAC32FC3D8}"/>
              </a:ext>
            </a:extLst>
          </p:cNvPr>
          <p:cNvSpPr txBox="1"/>
          <p:nvPr/>
        </p:nvSpPr>
        <p:spPr>
          <a:xfrm>
            <a:off x="573417" y="4303379"/>
            <a:ext cx="189319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sz="15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5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Boot</a:t>
            </a:r>
            <a:endParaRPr lang="ko-KR" sz="150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BACKEND </a:t>
            </a:r>
            <a:r>
              <a:rPr lang="ko-KR" altLang="en-US" sz="15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endParaRPr lang="ko-KR" altLang="en-US" sz="15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16453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105492</TotalTime>
  <Words>1943</Words>
  <Application>Microsoft Office PowerPoint</Application>
  <PresentationFormat>A4 용지(210x297mm)</PresentationFormat>
  <Paragraphs>882</Paragraphs>
  <Slides>16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0" baseType="lpstr">
      <vt:lpstr>HY울릉도M</vt:lpstr>
      <vt:lpstr>굴림</vt:lpstr>
      <vt:lpstr>굴림</vt:lpstr>
      <vt:lpstr>Dotum</vt:lpstr>
      <vt:lpstr>맑은 고딕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7722</cp:revision>
  <cp:lastPrinted>2017-05-22T07:15:28Z</cp:lastPrinted>
  <dcterms:created xsi:type="dcterms:W3CDTF">2004-02-17T06:52:18Z</dcterms:created>
  <dcterms:modified xsi:type="dcterms:W3CDTF">2024-07-15T06:56:34Z</dcterms:modified>
</cp:coreProperties>
</file>