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517510" r:id="rId2"/>
  </p:sldMasterIdLst>
  <p:notesMasterIdLst>
    <p:notesMasterId r:id="rId5"/>
  </p:notesMasterIdLst>
  <p:handoutMasterIdLst>
    <p:handoutMasterId r:id="rId6"/>
  </p:handoutMasterIdLst>
  <p:sldIdLst>
    <p:sldId id="2566" r:id="rId3"/>
    <p:sldId id="2565" r:id="rId4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88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6068">
          <p15:clr>
            <a:srgbClr val="A4A3A4"/>
          </p15:clr>
        </p15:guide>
        <p15:guide id="5" pos="1264">
          <p15:clr>
            <a:srgbClr val="A4A3A4"/>
          </p15:clr>
        </p15:guide>
        <p15:guide id="6" pos="217">
          <p15:clr>
            <a:srgbClr val="A4A3A4"/>
          </p15:clr>
        </p15:guide>
        <p15:guide id="7" pos="4980">
          <p15:clr>
            <a:srgbClr val="A4A3A4"/>
          </p15:clr>
        </p15:guide>
        <p15:guide id="8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B050"/>
    <a:srgbClr val="002060"/>
    <a:srgbClr val="F2F2F2"/>
    <a:srgbClr val="9966FF"/>
    <a:srgbClr val="C00000"/>
    <a:srgbClr val="3399FF"/>
    <a:srgbClr val="9933FF"/>
    <a:srgbClr val="99CCFF"/>
    <a:srgbClr val="445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5AE13-9BC0-4F35-800F-9956F28DC8CD}" v="1364" dt="2024-07-15T06:25:28.9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8233" autoAdjust="0"/>
  </p:normalViewPr>
  <p:slideViewPr>
    <p:cSldViewPr snapToGrid="0">
      <p:cViewPr varScale="1">
        <p:scale>
          <a:sx n="102" d="100"/>
          <a:sy n="102" d="100"/>
        </p:scale>
        <p:origin x="1062" y="114"/>
      </p:cViewPr>
      <p:guideLst>
        <p:guide orient="horz" pos="210"/>
        <p:guide orient="horz" pos="881"/>
        <p:guide orient="horz" pos="935"/>
        <p:guide pos="6068"/>
        <p:guide pos="1264"/>
        <p:guide pos="217"/>
        <p:guide pos="4980"/>
        <p:guide pos="452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31"/>
        <p:guide pos="214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5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5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76" y="1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9" y="4722158"/>
            <a:ext cx="5446084" cy="44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078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76" y="9441078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928802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571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2025-03-25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er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2" y="571480"/>
            <a:ext cx="950125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2025-03-25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2025-03-25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46176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120450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53631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4575175" y="6548438"/>
            <a:ext cx="76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0" tIns="46035" rIns="92070" bIns="46035">
            <a:spAutoFit/>
          </a:bodyPr>
          <a:lstStyle/>
          <a:p>
            <a:pPr algn="ctr" defTabSz="762000" latinLnBrk="0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20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7620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395" r:id="rId8"/>
    <p:sldLayoutId id="2147517396" r:id="rId9"/>
    <p:sldLayoutId id="2147517397" r:id="rId10"/>
    <p:sldLayoutId id="2147517398" r:id="rId11"/>
    <p:sldLayoutId id="2147517399" r:id="rId12"/>
    <p:sldLayoutId id="2147517400" r:id="rId13"/>
    <p:sldLayoutId id="2147517401" r:id="rId14"/>
    <p:sldLayoutId id="2147517402" r:id="rId15"/>
    <p:sldLayoutId id="2147517403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2025-03-25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4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전자입찰 </a:t>
            </a: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SSO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을 통한 접근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1451" y="1685950"/>
            <a:ext cx="5762625" cy="4214248"/>
          </a:xfrm>
          <a:prstGeom prst="rect">
            <a:avLst/>
          </a:prstGeom>
          <a:pattFill prst="smGri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490709" y="1339851"/>
            <a:ext cx="1425486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플랫폼</a:t>
            </a:r>
          </a:p>
        </p:txBody>
      </p:sp>
      <p:sp>
        <p:nvSpPr>
          <p:cNvPr id="16" name="object 148"/>
          <p:cNvSpPr/>
          <p:nvPr/>
        </p:nvSpPr>
        <p:spPr>
          <a:xfrm>
            <a:off x="660705" y="4020079"/>
            <a:ext cx="5322321" cy="812984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pPr marL="108000"/>
            <a:endParaRPr lang="en-US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/>
            <a:r>
              <a:rPr 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주문관리       고객관리      승인관리      품질관리       정산관리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/>
            <a:r>
              <a:rPr 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</a:p>
          <a:p>
            <a:pPr marL="108000"/>
            <a:r>
              <a:rPr 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채권채무       경영관리      고객센터     </a:t>
            </a:r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…………..</a:t>
            </a:r>
            <a:endParaRPr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428875" y="2003996"/>
            <a:ext cx="2474126" cy="17499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148"/>
          <p:cNvSpPr/>
          <p:nvPr/>
        </p:nvSpPr>
        <p:spPr>
          <a:xfrm>
            <a:off x="2576015" y="2171856"/>
            <a:ext cx="1026126" cy="61080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2642690" y="2150822"/>
            <a:ext cx="91279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en-US" altLang="ko-KR" sz="10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0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플라자</a:t>
            </a:r>
            <a:endParaRPr lang="en-US" altLang="ko-KR" sz="1000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일반구매사</a:t>
            </a:r>
            <a:endParaRPr lang="ko-KR" altLang="en-US" sz="1000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object 148"/>
          <p:cNvSpPr/>
          <p:nvPr/>
        </p:nvSpPr>
        <p:spPr>
          <a:xfrm>
            <a:off x="3728889" y="2172796"/>
            <a:ext cx="1026126" cy="616488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3764277" y="2317151"/>
            <a:ext cx="968750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0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</a:p>
        </p:txBody>
      </p:sp>
      <p:sp>
        <p:nvSpPr>
          <p:cNvPr id="12" name="object 148"/>
          <p:cNvSpPr/>
          <p:nvPr/>
        </p:nvSpPr>
        <p:spPr>
          <a:xfrm>
            <a:off x="3176090" y="2947210"/>
            <a:ext cx="1026126" cy="616488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3316355" y="3072071"/>
            <a:ext cx="768150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OKSafety</a:t>
            </a:r>
            <a:endParaRPr lang="ko-KR" altLang="en-US" sz="1000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object 148"/>
          <p:cNvSpPr/>
          <p:nvPr/>
        </p:nvSpPr>
        <p:spPr>
          <a:xfrm>
            <a:off x="5233938" y="2011286"/>
            <a:ext cx="749089" cy="1765363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pPr marL="108000"/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/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주문접수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배송처리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5297983" y="1836247"/>
            <a:ext cx="622327" cy="267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  <a:defRPr sz="1200" i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3164936" y="1822603"/>
            <a:ext cx="1070988" cy="267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ko-KR" altLang="en-US" sz="11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구매사</a:t>
            </a:r>
          </a:p>
        </p:txBody>
      </p:sp>
      <p:sp>
        <p:nvSpPr>
          <p:cNvPr id="20" name="object 148"/>
          <p:cNvSpPr/>
          <p:nvPr/>
        </p:nvSpPr>
        <p:spPr>
          <a:xfrm>
            <a:off x="1500359" y="1988988"/>
            <a:ext cx="749089" cy="1765363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pPr marL="108000"/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/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입고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출고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1586641" y="1823474"/>
            <a:ext cx="596538" cy="267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  <a:defRPr sz="1200" i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r>
              <a:rPr lang="en-US" altLang="ko-KR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WMS</a:t>
            </a:r>
            <a:endParaRPr lang="ko-KR" altLang="en-US" sz="11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object 148"/>
          <p:cNvSpPr/>
          <p:nvPr/>
        </p:nvSpPr>
        <p:spPr>
          <a:xfrm>
            <a:off x="624522" y="2011286"/>
            <a:ext cx="749089" cy="1765363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pPr marL="108000"/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상품조회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결제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r>
              <a:rPr lang="en-US" altLang="ko-KR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670231" y="1836247"/>
            <a:ext cx="659687" cy="267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  <a:defRPr sz="1200" i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팬타온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5297983" y="3339815"/>
            <a:ext cx="622327" cy="225984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535747" y="4095110"/>
            <a:ext cx="326116" cy="624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eaVert" wrap="square">
            <a:spAutoFit/>
          </a:bodyPr>
          <a:lstStyle/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ko-KR" altLang="en-US" sz="11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운영사</a:t>
            </a:r>
          </a:p>
        </p:txBody>
      </p:sp>
      <p:sp>
        <p:nvSpPr>
          <p:cNvPr id="26" name="직사각형 25"/>
          <p:cNvSpPr/>
          <p:nvPr/>
        </p:nvSpPr>
        <p:spPr bwMode="auto">
          <a:xfrm>
            <a:off x="4443851" y="4445319"/>
            <a:ext cx="622327" cy="225984"/>
          </a:xfrm>
          <a:prstGeom prst="rect">
            <a:avLst/>
          </a:prstGeom>
          <a:solidFill>
            <a:srgbClr val="FFCC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</a:p>
        </p:txBody>
      </p:sp>
      <p:cxnSp>
        <p:nvCxnSpPr>
          <p:cNvPr id="28" name="직선 화살표 연결선 27"/>
          <p:cNvCxnSpPr/>
          <p:nvPr/>
        </p:nvCxnSpPr>
        <p:spPr bwMode="auto">
          <a:xfrm>
            <a:off x="1004738" y="3776649"/>
            <a:ext cx="0" cy="243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 bwMode="auto">
          <a:xfrm>
            <a:off x="1881038" y="3753921"/>
            <a:ext cx="0" cy="243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 bwMode="auto">
          <a:xfrm>
            <a:off x="3602141" y="3776649"/>
            <a:ext cx="0" cy="243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 bwMode="auto">
          <a:xfrm>
            <a:off x="5611916" y="3776649"/>
            <a:ext cx="0" cy="2434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object 148"/>
          <p:cNvSpPr/>
          <p:nvPr/>
        </p:nvSpPr>
        <p:spPr>
          <a:xfrm>
            <a:off x="670232" y="5082160"/>
            <a:ext cx="5312794" cy="67813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4390466" y="5199368"/>
            <a:ext cx="831273" cy="438151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0">
                <a:latin typeface="맑은 고딕" panose="020B0503020000020004" pitchFamily="50" charset="-127"/>
                <a:ea typeface="맑은 고딕" panose="020B0503020000020004" pitchFamily="50" charset="-127"/>
              </a:rPr>
              <a:t>주문정보</a:t>
            </a:r>
            <a:endParaRPr lang="ko-KR" altLang="en-US" sz="11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3375272" y="5199368"/>
            <a:ext cx="831273" cy="438151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상품정보</a:t>
            </a:r>
            <a:endParaRPr lang="ko-KR" altLang="en-US" sz="11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2360079" y="5199368"/>
            <a:ext cx="831273" cy="438151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</a:t>
            </a:r>
            <a:endParaRPr lang="ko-KR" altLang="en-US" sz="11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1344886" y="5199368"/>
            <a:ext cx="831273" cy="438151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100" b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조직정보</a:t>
            </a:r>
            <a:endParaRPr lang="ko-KR" altLang="en-US" sz="11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 bwMode="auto">
          <a:xfrm>
            <a:off x="3316355" y="4833063"/>
            <a:ext cx="0" cy="249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502150" y="5110787"/>
            <a:ext cx="359714" cy="624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eaVert" wrap="square">
            <a:spAutoFit/>
          </a:bodyPr>
          <a:lstStyle/>
          <a:p>
            <a: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</a:pPr>
            <a:r>
              <a:rPr lang="ko-KR" altLang="en-US" sz="1100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저장소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7291951" y="1685950"/>
            <a:ext cx="2227413" cy="4214248"/>
          </a:xfrm>
          <a:prstGeom prst="rect">
            <a:avLst/>
          </a:prstGeom>
          <a:pattFill prst="smGrid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7231900" y="1310694"/>
            <a:ext cx="1689965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en-US" altLang="ko-KR" b="1" i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E-Bidding System</a:t>
            </a:r>
            <a:endParaRPr lang="ko-KR" altLang="en-US" b="1" i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7423798" y="2057702"/>
            <a:ext cx="939152" cy="1717619"/>
          </a:xfrm>
          <a:prstGeom prst="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pPr marL="108000">
              <a:spcBef>
                <a:spcPts val="700"/>
              </a:spcBef>
            </a:pP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700"/>
              </a:spcBef>
            </a:pPr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700"/>
              </a:spcBef>
            </a:pPr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700"/>
              </a:spcBef>
            </a:pPr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업체정보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700"/>
              </a:spcBef>
            </a:pPr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700"/>
              </a:spcBef>
            </a:pPr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정보관리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7569172" y="1932856"/>
            <a:ext cx="622327" cy="267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  <a:defRPr sz="1200" i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관리사</a:t>
            </a:r>
          </a:p>
        </p:txBody>
      </p:sp>
      <p:sp>
        <p:nvSpPr>
          <p:cNvPr id="71" name="직사각형 70"/>
          <p:cNvSpPr/>
          <p:nvPr/>
        </p:nvSpPr>
        <p:spPr bwMode="auto">
          <a:xfrm>
            <a:off x="8452290" y="2057702"/>
            <a:ext cx="939152" cy="1717620"/>
          </a:xfrm>
          <a:prstGeom prst="rect">
            <a:avLst/>
          </a:pr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pPr marL="108000">
              <a:spcBef>
                <a:spcPts val="800"/>
              </a:spcBef>
            </a:pP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800"/>
              </a:spcBef>
            </a:pP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800"/>
              </a:spcBef>
            </a:pPr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800"/>
              </a:spcBef>
            </a:pPr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>
              <a:spcBef>
                <a:spcPts val="800"/>
              </a:spcBef>
            </a:pPr>
            <a:r>
              <a:rPr lang="ko-KR" altLang="en-US" sz="10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업체정보</a:t>
            </a:r>
            <a:endParaRPr lang="en-US" altLang="ko-KR" sz="1000" b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8597664" y="1911455"/>
            <a:ext cx="622327" cy="267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marL="0" indent="0" algn="ctr">
              <a:lnSpc>
                <a:spcPts val="1500"/>
              </a:lnSpc>
              <a:buFont typeface="Arial" panose="020B0604020202020204" pitchFamily="34" charset="0"/>
              <a:buNone/>
              <a:tabLst/>
              <a:defRPr sz="1200" i="0">
                <a:solidFill>
                  <a:schemeClr val="tx1">
                    <a:lumMod val="95000"/>
                    <a:lumOff val="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defRPr>
            </a:lvl1pPr>
          </a:lstStyle>
          <a:p>
            <a:r>
              <a:rPr lang="ko-KR" altLang="en-US" sz="1100">
                <a:latin typeface="맑은 고딕" panose="020B0503020000020004" pitchFamily="50" charset="-127"/>
                <a:ea typeface="맑은 고딕" panose="020B0503020000020004" pitchFamily="50" charset="-127"/>
              </a:rPr>
              <a:t>협력사</a:t>
            </a:r>
          </a:p>
        </p:txBody>
      </p:sp>
      <p:sp>
        <p:nvSpPr>
          <p:cNvPr id="73" name="object 148"/>
          <p:cNvSpPr/>
          <p:nvPr/>
        </p:nvSpPr>
        <p:spPr>
          <a:xfrm>
            <a:off x="7423798" y="4170960"/>
            <a:ext cx="1967644" cy="1564647"/>
          </a:xfrm>
          <a:custGeom>
            <a:avLst/>
            <a:gdLst/>
            <a:ahLst/>
            <a:cxnLst/>
            <a:rect l="l" t="t" r="r" b="b"/>
            <a:pathLst>
              <a:path w="1182370" h="1443989">
                <a:moveTo>
                  <a:pt x="0" y="1443863"/>
                </a:moveTo>
                <a:lnTo>
                  <a:pt x="1182217" y="1443863"/>
                </a:lnTo>
                <a:lnTo>
                  <a:pt x="1182217" y="0"/>
                </a:lnTo>
                <a:lnTo>
                  <a:pt x="0" y="0"/>
                </a:lnTo>
                <a:lnTo>
                  <a:pt x="0" y="1443863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8578364" y="4509055"/>
            <a:ext cx="687003" cy="362108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사용자정보</a:t>
            </a:r>
            <a:endParaRPr lang="ko-KR" altLang="en-US" sz="10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7650608" y="4509055"/>
            <a:ext cx="687003" cy="362108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조직정보</a:t>
            </a:r>
            <a:endParaRPr lang="ko-KR" altLang="en-US" sz="10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원통형 36">
            <a:extLst>
              <a:ext uri="{FF2B5EF4-FFF2-40B4-BE49-F238E27FC236}">
                <a16:creationId xmlns:a16="http://schemas.microsoft.com/office/drawing/2014/main" id="{E5ADC3DA-CA9B-58B0-A187-2404A7F9F751}"/>
              </a:ext>
            </a:extLst>
          </p:cNvPr>
          <p:cNvSpPr/>
          <p:nvPr/>
        </p:nvSpPr>
        <p:spPr bwMode="auto">
          <a:xfrm>
            <a:off x="8610518" y="5298824"/>
            <a:ext cx="687003" cy="362108"/>
          </a:xfrm>
          <a:prstGeom prst="can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b="0">
                <a:latin typeface="맑은 고딕" panose="020B0503020000020004" pitchFamily="50" charset="-127"/>
                <a:ea typeface="맑은 고딕" panose="020B0503020000020004" pitchFamily="50" charset="-127"/>
              </a:rPr>
              <a:t>입찰정보</a:t>
            </a:r>
            <a:endParaRPr lang="ko-KR" altLang="en-US" sz="1000" b="0" i="0" strike="noStrike" cap="none" normalizeH="0" baseline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직선 화살표 연결선 76"/>
          <p:cNvCxnSpPr>
            <a:stCxn id="69" idx="2"/>
          </p:cNvCxnSpPr>
          <p:nvPr/>
        </p:nvCxnSpPr>
        <p:spPr bwMode="auto">
          <a:xfrm>
            <a:off x="7893374" y="3775321"/>
            <a:ext cx="2851" cy="3956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 bwMode="auto">
          <a:xfrm>
            <a:off x="8921865" y="3746551"/>
            <a:ext cx="2851" cy="3956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구부러진 연결선 82"/>
          <p:cNvCxnSpPr>
            <a:stCxn id="26" idx="3"/>
            <a:endCxn id="70" idx="1"/>
          </p:cNvCxnSpPr>
          <p:nvPr/>
        </p:nvCxnSpPr>
        <p:spPr bwMode="auto">
          <a:xfrm flipV="1">
            <a:off x="5066178" y="2066547"/>
            <a:ext cx="2502994" cy="2491764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구부러진 연결선 85"/>
          <p:cNvCxnSpPr>
            <a:stCxn id="18" idx="3"/>
            <a:endCxn id="72" idx="1"/>
          </p:cNvCxnSpPr>
          <p:nvPr/>
        </p:nvCxnSpPr>
        <p:spPr bwMode="auto">
          <a:xfrm flipV="1">
            <a:off x="5920310" y="2045146"/>
            <a:ext cx="2677354" cy="1407661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구부러진 연결선 93"/>
          <p:cNvCxnSpPr>
            <a:stCxn id="37" idx="3"/>
            <a:endCxn id="75" idx="3"/>
          </p:cNvCxnSpPr>
          <p:nvPr/>
        </p:nvCxnSpPr>
        <p:spPr bwMode="auto">
          <a:xfrm rot="5400000" flipH="1" flipV="1">
            <a:off x="4494138" y="2137547"/>
            <a:ext cx="766356" cy="6233587"/>
          </a:xfrm>
          <a:prstGeom prst="curvedConnector3">
            <a:avLst>
              <a:gd name="adj1" fmla="val -100674"/>
            </a:avLst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구부러진 연결선 98"/>
          <p:cNvCxnSpPr>
            <a:stCxn id="36" idx="3"/>
            <a:endCxn id="74" idx="3"/>
          </p:cNvCxnSpPr>
          <p:nvPr/>
        </p:nvCxnSpPr>
        <p:spPr bwMode="auto">
          <a:xfrm rot="5400000" flipH="1" flipV="1">
            <a:off x="5465613" y="2181266"/>
            <a:ext cx="766356" cy="6146150"/>
          </a:xfrm>
          <a:prstGeom prst="curvedConnector3">
            <a:avLst>
              <a:gd name="adj1" fmla="val -29829"/>
            </a:avLst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none" w="lg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24D225D-D077-5A3C-62F6-8ABD39E9503A}"/>
              </a:ext>
            </a:extLst>
          </p:cNvPr>
          <p:cNvSpPr txBox="1"/>
          <p:nvPr/>
        </p:nvSpPr>
        <p:spPr>
          <a:xfrm>
            <a:off x="6167865" y="2833916"/>
            <a:ext cx="1064035" cy="861774"/>
          </a:xfrm>
          <a:prstGeom prst="rect">
            <a:avLst/>
          </a:prstGeom>
          <a:solidFill>
            <a:srgbClr val="FFC000">
              <a:alpha val="43000"/>
            </a:srgbClr>
          </a:solidFill>
        </p:spPr>
        <p:txBody>
          <a:bodyPr wrap="square">
            <a:spAutoFit/>
          </a:bodyPr>
          <a:lstStyle/>
          <a:p>
            <a:pPr marL="0" indent="0" algn="ctr">
              <a:lnSpc>
                <a:spcPts val="1200"/>
              </a:lnSpc>
              <a:buFont typeface="Arial" panose="020B0604020202020204" pitchFamily="34" charset="0"/>
              <a:buNone/>
              <a:tabLst/>
            </a:pPr>
            <a:r>
              <a:rPr lang="ko-KR" altLang="en-US" sz="100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운영사</a:t>
            </a:r>
            <a:r>
              <a:rPr lang="en-US" altLang="ko-KR" sz="100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공급자</a:t>
            </a:r>
            <a:endParaRPr lang="en-US" altLang="ko-KR" sz="1000" i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ts val="1200"/>
              </a:lnSpc>
              <a:buFont typeface="Arial" panose="020B0604020202020204" pitchFamily="34" charset="0"/>
              <a:buNone/>
              <a:tabLst/>
            </a:pPr>
            <a:r>
              <a:rPr lang="en-US" altLang="ko-KR" sz="100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SSO </a:t>
            </a:r>
            <a:r>
              <a:rPr lang="ko-KR" altLang="en-US" sz="100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000" i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algn="ctr">
              <a:lnSpc>
                <a:spcPts val="1200"/>
              </a:lnSpc>
              <a:buFont typeface="Arial" panose="020B0604020202020204" pitchFamily="34" charset="0"/>
              <a:buNone/>
              <a:tabLst/>
            </a:pPr>
            <a:r>
              <a:rPr lang="en-US" altLang="ko-KR"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 </a:t>
            </a:r>
            <a:r>
              <a:rPr lang="en-US" altLang="ko-KR" sz="9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SSO </a:t>
            </a:r>
            <a:r>
              <a:rPr lang="ko-KR" altLang="en-US" sz="9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약관 체크를 해야 처리가 되게</a:t>
            </a:r>
            <a:r>
              <a:rPr lang="en-US" altLang="ko-KR" sz="9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b="0" i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내용 개체 틀 114"/>
          <p:cNvSpPr txBox="1">
            <a:spLocks/>
          </p:cNvSpPr>
          <p:nvPr/>
        </p:nvSpPr>
        <p:spPr>
          <a:xfrm>
            <a:off x="344488" y="583100"/>
            <a:ext cx="9325985" cy="93166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000"/>
              </a:lnSpc>
              <a:spcBef>
                <a:spcPts val="0"/>
              </a:spcBef>
              <a:buNone/>
            </a:pPr>
            <a:r>
              <a:rPr lang="en-US" altLang="ko-KR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 운영사</a:t>
            </a:r>
            <a:r>
              <a:rPr lang="en-US" altLang="ko-KR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공급사 조직 및 사용자 정보는 </a:t>
            </a:r>
            <a:r>
              <a:rPr lang="en-US" altLang="ko-KR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E-Bidding 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시스템에 자동으로 동기화 처리되고 공급사와 운영사의 전자입찰 접근 시 </a:t>
            </a:r>
            <a:r>
              <a:rPr lang="en-US" altLang="ko-KR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SSO </a:t>
            </a:r>
            <a:r>
              <a:rPr lang="ko-KR" altLang="en-US" sz="1600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처리로 자동로그인 됩니다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57433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SSO</a:t>
            </a:r>
            <a:r>
              <a:rPr lang="ko-KR" altLang="en-US" sz="18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로그인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69DD32-9E79-C01C-747A-A721BB390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49171"/>
              </p:ext>
            </p:extLst>
          </p:nvPr>
        </p:nvGraphicFramePr>
        <p:xfrm>
          <a:off x="558067" y="772660"/>
          <a:ext cx="8778240" cy="52608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398377182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441309185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750173658"/>
                    </a:ext>
                  </a:extLst>
                </a:gridCol>
              </a:tblGrid>
              <a:tr h="3572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운영사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공급사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012248"/>
                  </a:ext>
                </a:extLst>
              </a:tr>
              <a:tr h="382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지정자재 입찰생성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전자입찰 메뉴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전자입찰 메뉴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6737"/>
                  </a:ext>
                </a:extLst>
              </a:tr>
              <a:tr h="452070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49226"/>
                  </a:ext>
                </a:extLst>
              </a:tr>
            </a:tbl>
          </a:graphicData>
        </a:graphic>
      </p:graphicFrame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B6138E8-BC7C-3293-2D03-747D4C9E0937}"/>
              </a:ext>
            </a:extLst>
          </p:cNvPr>
          <p:cNvSpPr/>
          <p:nvPr/>
        </p:nvSpPr>
        <p:spPr bwMode="auto">
          <a:xfrm>
            <a:off x="1364699" y="1896831"/>
            <a:ext cx="1243147" cy="336653"/>
          </a:xfrm>
          <a:prstGeom prst="roundRect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입찰생성 클릭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E0BCE2F-B586-EF5E-C163-58765420EF49}"/>
              </a:ext>
            </a:extLst>
          </p:cNvPr>
          <p:cNvSpPr/>
          <p:nvPr/>
        </p:nvSpPr>
        <p:spPr bwMode="auto">
          <a:xfrm>
            <a:off x="2125611" y="3287468"/>
            <a:ext cx="1243147" cy="336653"/>
          </a:xfrm>
          <a:prstGeom prst="roundRect">
            <a:avLst/>
          </a:prstGeom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계열사 사용자 생성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D04BACEE-25CB-5819-77ED-5A275F45B0CD}"/>
              </a:ext>
            </a:extLst>
          </p:cNvPr>
          <p:cNvSpPr/>
          <p:nvPr/>
        </p:nvSpPr>
        <p:spPr bwMode="auto">
          <a:xfrm>
            <a:off x="1322788" y="2532043"/>
            <a:ext cx="1326968" cy="467281"/>
          </a:xfrm>
          <a:prstGeom prst="flowChartDecision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800" b="0"/>
              <a:t>계열사</a:t>
            </a:r>
            <a:endParaRPr lang="en-US" altLang="ko-KR" sz="800" b="0"/>
          </a:p>
          <a:p>
            <a:pPr algn="ctr"/>
            <a:r>
              <a:rPr lang="ko-KR" altLang="en-US" sz="800" b="0"/>
              <a:t>사용자 등록여부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B923D03-FD85-BA62-DAC7-273BF7595EAC}"/>
              </a:ext>
            </a:extLst>
          </p:cNvPr>
          <p:cNvSpPr/>
          <p:nvPr/>
        </p:nvSpPr>
        <p:spPr bwMode="auto">
          <a:xfrm>
            <a:off x="1364699" y="4986455"/>
            <a:ext cx="1243147" cy="3366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SSO </a:t>
            </a:r>
            <a:r>
              <a:rPr kumimoji="1" lang="ko-KR" altLang="en-US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처리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00BBD48-5C4F-944F-AD5B-86BB3C24E8E2}"/>
              </a:ext>
            </a:extLst>
          </p:cNvPr>
          <p:cNvSpPr/>
          <p:nvPr/>
        </p:nvSpPr>
        <p:spPr bwMode="auto">
          <a:xfrm>
            <a:off x="1367963" y="5574792"/>
            <a:ext cx="1243147" cy="3366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입찰생성 이동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0A4503-7FDC-0E5B-4922-06EB9649677F}"/>
              </a:ext>
            </a:extLst>
          </p:cNvPr>
          <p:cNvSpPr/>
          <p:nvPr/>
        </p:nvSpPr>
        <p:spPr bwMode="auto">
          <a:xfrm>
            <a:off x="4210223" y="1951941"/>
            <a:ext cx="1243147" cy="336653"/>
          </a:xfrm>
          <a:prstGeom prst="roundRect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전자입찰 메뉴 클릭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16CA703F-DA7C-F75E-4ADF-231DD25583F3}"/>
              </a:ext>
            </a:extLst>
          </p:cNvPr>
          <p:cNvSpPr/>
          <p:nvPr/>
        </p:nvSpPr>
        <p:spPr bwMode="auto">
          <a:xfrm>
            <a:off x="4161234" y="2610172"/>
            <a:ext cx="1326968" cy="467281"/>
          </a:xfrm>
          <a:prstGeom prst="flowChartDecision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800" b="0"/>
              <a:t>계열사</a:t>
            </a:r>
            <a:endParaRPr lang="en-US" altLang="ko-KR" sz="800" b="0"/>
          </a:p>
          <a:p>
            <a:pPr algn="ctr"/>
            <a:r>
              <a:rPr lang="ko-KR" altLang="en-US" sz="800" b="0"/>
              <a:t>사용자 등록여부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CF00B2D-8F77-56E8-FDD6-14891E945D1D}"/>
              </a:ext>
            </a:extLst>
          </p:cNvPr>
          <p:cNvSpPr/>
          <p:nvPr/>
        </p:nvSpPr>
        <p:spPr bwMode="auto">
          <a:xfrm>
            <a:off x="5004336" y="3517271"/>
            <a:ext cx="1243147" cy="336653"/>
          </a:xfrm>
          <a:prstGeom prst="roundRect">
            <a:avLst/>
          </a:prstGeom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계열사 사용자 생성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F7E8F52-5D96-753E-42C5-20F5D844CA71}"/>
              </a:ext>
            </a:extLst>
          </p:cNvPr>
          <p:cNvSpPr/>
          <p:nvPr/>
        </p:nvSpPr>
        <p:spPr bwMode="auto">
          <a:xfrm>
            <a:off x="4215114" y="5013107"/>
            <a:ext cx="1243147" cy="3366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SSO </a:t>
            </a:r>
            <a:r>
              <a:rPr kumimoji="1" lang="ko-KR" altLang="en-US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처리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41337B-2CD8-E9A1-5E7B-63B49D0F71AF}"/>
              </a:ext>
            </a:extLst>
          </p:cNvPr>
          <p:cNvSpPr/>
          <p:nvPr/>
        </p:nvSpPr>
        <p:spPr bwMode="auto">
          <a:xfrm>
            <a:off x="4182463" y="5558468"/>
            <a:ext cx="1243147" cy="3366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전자입찰 메인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519DB69-CE2F-4EA0-8CA5-BADE966000F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 bwMode="auto">
          <a:xfrm rot="5400000">
            <a:off x="1836994" y="2382763"/>
            <a:ext cx="298559" cy="1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B1D614A-30E4-A220-F65A-5036D85CB51A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 bwMode="auto">
          <a:xfrm>
            <a:off x="2649756" y="2765684"/>
            <a:ext cx="97429" cy="521784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4D3D225-1748-4C60-2EB7-0FCDABA18B33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 bwMode="auto">
          <a:xfrm rot="10800000" flipH="1" flipV="1">
            <a:off x="1322787" y="2765684"/>
            <a:ext cx="41911" cy="2389098"/>
          </a:xfrm>
          <a:prstGeom prst="bentConnector3">
            <a:avLst>
              <a:gd name="adj1" fmla="val -545442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F08C756-708D-B02A-C87C-E43C85BF82D5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 bwMode="auto">
          <a:xfrm rot="5400000">
            <a:off x="1912186" y="4319782"/>
            <a:ext cx="1530661" cy="139339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F332F1EE-C4A0-6618-5842-644729C7D60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rot="16200000" flipH="1">
            <a:off x="1862063" y="5447318"/>
            <a:ext cx="251684" cy="32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71C0E166-195B-5D7C-73BD-33FFE1B9C9A5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rot="5400000">
            <a:off x="4667469" y="2445844"/>
            <a:ext cx="321578" cy="707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C514BC7-4517-CCDC-1A59-4EAA7CF7F494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 bwMode="auto">
          <a:xfrm>
            <a:off x="5488202" y="2843813"/>
            <a:ext cx="137708" cy="673458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62DA298-8A89-4340-AB41-585E40544EDD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 bwMode="auto">
          <a:xfrm rot="10800000" flipH="1" flipV="1">
            <a:off x="4161234" y="2843812"/>
            <a:ext cx="53880" cy="2337621"/>
          </a:xfrm>
          <a:prstGeom prst="bentConnector3">
            <a:avLst>
              <a:gd name="adj1" fmla="val -424276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7E40D01-55DF-D52B-6E69-128AB7D8FD28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 bwMode="auto">
          <a:xfrm rot="5400000">
            <a:off x="4878331" y="4433855"/>
            <a:ext cx="1327510" cy="167649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DB2CA9A-AB68-8B11-54EE-06B2E4AA0E3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 bwMode="auto">
          <a:xfrm rot="5400000">
            <a:off x="4716009" y="5437789"/>
            <a:ext cx="208708" cy="326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2113C60-6F6C-1DA8-FCC6-489529D1B0C0}"/>
              </a:ext>
            </a:extLst>
          </p:cNvPr>
          <p:cNvSpPr/>
          <p:nvPr/>
        </p:nvSpPr>
        <p:spPr bwMode="auto">
          <a:xfrm>
            <a:off x="6890289" y="1763341"/>
            <a:ext cx="1243147" cy="336653"/>
          </a:xfrm>
          <a:prstGeom prst="roundRect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전자입찰 메뉴 클릭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1A80FC2E-38B0-A44C-6DEC-05CFE09ED4B9}"/>
              </a:ext>
            </a:extLst>
          </p:cNvPr>
          <p:cNvSpPr/>
          <p:nvPr/>
        </p:nvSpPr>
        <p:spPr bwMode="auto">
          <a:xfrm>
            <a:off x="6848378" y="2308479"/>
            <a:ext cx="1326968" cy="467281"/>
          </a:xfrm>
          <a:prstGeom prst="flowChartDecision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800" b="0"/>
              <a:t>협력사</a:t>
            </a:r>
            <a:endParaRPr lang="en-US" altLang="ko-KR" sz="800" b="0"/>
          </a:p>
          <a:p>
            <a:pPr algn="ctr"/>
            <a:r>
              <a:rPr lang="ko-KR" altLang="en-US" sz="800" b="0"/>
              <a:t>사용자 등록여부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098FBA4-4B58-EB79-2077-6C3195C91A15}"/>
              </a:ext>
            </a:extLst>
          </p:cNvPr>
          <p:cNvSpPr/>
          <p:nvPr/>
        </p:nvSpPr>
        <p:spPr bwMode="auto">
          <a:xfrm>
            <a:off x="7711075" y="2825943"/>
            <a:ext cx="1243147" cy="336653"/>
          </a:xfrm>
          <a:prstGeom prst="roundRect">
            <a:avLst/>
          </a:prstGeom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회원등록 약관 동의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0C0C235-34D8-B250-CF57-7AFE872BE057}"/>
              </a:ext>
            </a:extLst>
          </p:cNvPr>
          <p:cNvSpPr/>
          <p:nvPr/>
        </p:nvSpPr>
        <p:spPr bwMode="auto">
          <a:xfrm>
            <a:off x="7722503" y="3911943"/>
            <a:ext cx="1243147" cy="336653"/>
          </a:xfrm>
          <a:prstGeom prst="roundRect">
            <a:avLst/>
          </a:prstGeom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협력사 생성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A44C3219-E437-05FC-3F4A-8B7AE12646F1}"/>
              </a:ext>
            </a:extLst>
          </p:cNvPr>
          <p:cNvSpPr/>
          <p:nvPr/>
        </p:nvSpPr>
        <p:spPr bwMode="auto">
          <a:xfrm>
            <a:off x="6932199" y="5047752"/>
            <a:ext cx="1243147" cy="3366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SSO </a:t>
            </a:r>
            <a:r>
              <a:rPr kumimoji="1" lang="ko-KR" altLang="en-US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처리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972F561-BF93-B1C6-13EB-551D3CD82A9D}"/>
              </a:ext>
            </a:extLst>
          </p:cNvPr>
          <p:cNvSpPr/>
          <p:nvPr/>
        </p:nvSpPr>
        <p:spPr bwMode="auto">
          <a:xfrm>
            <a:off x="6934384" y="5551722"/>
            <a:ext cx="1243147" cy="33665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전자입찰 메인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D90A682-6538-3B9D-E598-C73DD2272140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 bwMode="auto">
          <a:xfrm rot="5400000">
            <a:off x="7407621" y="2204236"/>
            <a:ext cx="208485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9A4E3F89-EEBC-64BE-F2EC-7FBF3E2C87CA}"/>
              </a:ext>
            </a:extLst>
          </p:cNvPr>
          <p:cNvCxnSpPr>
            <a:cxnSpLocks/>
            <a:stCxn id="50" idx="3"/>
            <a:endCxn id="51" idx="0"/>
          </p:cNvCxnSpPr>
          <p:nvPr/>
        </p:nvCxnSpPr>
        <p:spPr bwMode="auto">
          <a:xfrm>
            <a:off x="8175346" y="2542120"/>
            <a:ext cx="157303" cy="283823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D92EDDD4-546A-60A5-7D7C-171F093C0696}"/>
              </a:ext>
            </a:extLst>
          </p:cNvPr>
          <p:cNvSpPr/>
          <p:nvPr/>
        </p:nvSpPr>
        <p:spPr bwMode="auto">
          <a:xfrm>
            <a:off x="7669164" y="3329251"/>
            <a:ext cx="1326968" cy="467281"/>
          </a:xfrm>
          <a:prstGeom prst="flowChartDecision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b="0"/>
              <a:t>협력사 등록여부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EB48CBB-1666-FC1B-B25B-8C454D03B99B}"/>
              </a:ext>
            </a:extLst>
          </p:cNvPr>
          <p:cNvSpPr/>
          <p:nvPr/>
        </p:nvSpPr>
        <p:spPr bwMode="auto">
          <a:xfrm>
            <a:off x="7739924" y="4437566"/>
            <a:ext cx="1243147" cy="336653"/>
          </a:xfrm>
          <a:prstGeom prst="roundRect">
            <a:avLst/>
          </a:prstGeom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사용자 생성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BA45D164-37EF-25FB-FD7F-5637ED302861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 bwMode="auto">
          <a:xfrm rot="5400000">
            <a:off x="8249322" y="3245923"/>
            <a:ext cx="166655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FF3DEEB-C588-CD81-069A-DA71BC74D398}"/>
              </a:ext>
            </a:extLst>
          </p:cNvPr>
          <p:cNvCxnSpPr>
            <a:cxnSpLocks/>
            <a:stCxn id="63" idx="3"/>
            <a:endCxn id="52" idx="3"/>
          </p:cNvCxnSpPr>
          <p:nvPr/>
        </p:nvCxnSpPr>
        <p:spPr bwMode="auto">
          <a:xfrm flipH="1">
            <a:off x="8965650" y="3562892"/>
            <a:ext cx="30482" cy="517378"/>
          </a:xfrm>
          <a:prstGeom prst="bentConnector3">
            <a:avLst>
              <a:gd name="adj1" fmla="val -749951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8EE2B8FD-DC9B-AAF5-8673-755E6845713A}"/>
              </a:ext>
            </a:extLst>
          </p:cNvPr>
          <p:cNvCxnSpPr>
            <a:cxnSpLocks/>
            <a:stCxn id="63" idx="1"/>
            <a:endCxn id="64" idx="1"/>
          </p:cNvCxnSpPr>
          <p:nvPr/>
        </p:nvCxnSpPr>
        <p:spPr bwMode="auto">
          <a:xfrm rot="10800000" flipH="1" flipV="1">
            <a:off x="7669164" y="3562891"/>
            <a:ext cx="70760" cy="1043001"/>
          </a:xfrm>
          <a:prstGeom prst="bentConnector3">
            <a:avLst>
              <a:gd name="adj1" fmla="val -323064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14AE8CB4-4911-2FC2-46F2-9BC47AFEA2E1}"/>
              </a:ext>
            </a:extLst>
          </p:cNvPr>
          <p:cNvCxnSpPr>
            <a:cxnSpLocks/>
            <a:stCxn id="52" idx="2"/>
            <a:endCxn id="64" idx="0"/>
          </p:cNvCxnSpPr>
          <p:nvPr/>
        </p:nvCxnSpPr>
        <p:spPr bwMode="auto">
          <a:xfrm rot="16200000" flipH="1">
            <a:off x="8258302" y="4334370"/>
            <a:ext cx="188970" cy="174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02FC9126-A9B4-6EC1-9190-06BA8A00DC27}"/>
              </a:ext>
            </a:extLst>
          </p:cNvPr>
          <p:cNvCxnSpPr>
            <a:cxnSpLocks/>
            <a:stCxn id="50" idx="1"/>
            <a:endCxn id="53" idx="1"/>
          </p:cNvCxnSpPr>
          <p:nvPr/>
        </p:nvCxnSpPr>
        <p:spPr bwMode="auto">
          <a:xfrm rot="10800000" flipH="1" flipV="1">
            <a:off x="6848377" y="2542119"/>
            <a:ext cx="83821" cy="2673959"/>
          </a:xfrm>
          <a:prstGeom prst="bentConnector3">
            <a:avLst>
              <a:gd name="adj1" fmla="val -272724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5A06C4B-F188-F851-B39C-71EE7FD7349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 bwMode="auto">
          <a:xfrm rot="16200000" flipH="1">
            <a:off x="7471207" y="5466970"/>
            <a:ext cx="167317" cy="21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EA882D4-00DE-8E9A-41EE-F3E7B4D116EA}"/>
              </a:ext>
            </a:extLst>
          </p:cNvPr>
          <p:cNvCxnSpPr>
            <a:cxnSpLocks/>
            <a:stCxn id="64" idx="2"/>
            <a:endCxn id="53" idx="3"/>
          </p:cNvCxnSpPr>
          <p:nvPr/>
        </p:nvCxnSpPr>
        <p:spPr bwMode="auto">
          <a:xfrm rot="5400000">
            <a:off x="8047492" y="4902073"/>
            <a:ext cx="441860" cy="186152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2155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>
          <a:headEnd type="none" w="med" len="med"/>
          <a:tailEnd type="triangle" w="lg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106373</TotalTime>
  <Words>174</Words>
  <Application>Microsoft Office PowerPoint</Application>
  <PresentationFormat>A4 용지(210x297mm)</PresentationFormat>
  <Paragraphs>102</Paragraphs>
  <Slides>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3" baseType="lpstr">
      <vt:lpstr>HY울릉도M</vt:lpstr>
      <vt:lpstr>굴림</vt:lpstr>
      <vt:lpstr>맑은 고딕</vt:lpstr>
      <vt:lpstr>Arial</vt:lpstr>
      <vt:lpstr>Tahoma</vt:lpstr>
      <vt:lpstr>Times New Roman</vt:lpstr>
      <vt:lpstr>Trebuchet MS</vt:lpstr>
      <vt:lpstr>Wingdings</vt:lpstr>
      <vt:lpstr>디자인 사용자 지정</vt:lpstr>
      <vt:lpstr>2_기획본부</vt:lpstr>
      <vt:lpstr>비트맵 이미지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kang james</cp:lastModifiedBy>
  <cp:revision>7751</cp:revision>
  <cp:lastPrinted>2017-05-22T07:15:28Z</cp:lastPrinted>
  <dcterms:created xsi:type="dcterms:W3CDTF">2004-02-17T06:52:18Z</dcterms:created>
  <dcterms:modified xsi:type="dcterms:W3CDTF">2025-03-25T06:25:34Z</dcterms:modified>
</cp:coreProperties>
</file>