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426" y="9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0" name="Google Shape;75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0" name="Google Shape;92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5" name="Google Shape;104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6" name="Google Shape;115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6" name="Google Shape;126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9" name="Google Shape;136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1" name="Google Shape;140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2" name="Google Shape;142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7" name="Google Shape;142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1" name="Google Shape;149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8" name="Google Shape;159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0" name="Google Shape;163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5" name="Google Shape;163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2" name="Google Shape;73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5" name="Google Shape;74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049283351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전자입찰 &gt; 입찰계획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2" name="Google Shape;752;p30"/>
          <p:cNvGraphicFramePr/>
          <p:nvPr/>
        </p:nvGraphicFramePr>
        <p:xfrm>
          <a:off x="8385974" y="826614"/>
          <a:ext cx="2324900" cy="28661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입찰상태가 입찰공고, 개찰 상태의 입찰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입찰번호 equal 검색, 입찰명 like 검색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진행상태 Default 전체가 선택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입찰공고(개찰대상) : 마감이 지났지만 상태가 입찰공고인 입찰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마감일시 descending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재입찰일 경우 입찰공고(재)라고 표기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목록은 관계된 입찰진행을 Display (관계된 입찰은 담당자, 공고자, 개찰자, 낙찰자, 입회자로 선택된 사용자)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입찰번호, 입찰명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입찰 상세 페이지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마감일시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현재시간이 지나면 빨간색으로 표기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담당자, 개찰자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해당 사용자에게 메일발송 연결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(ex : 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mailto:james@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bitcube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.co.kr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53" name="Google Shape;753;p3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목록</a:t>
            </a:r>
            <a:endParaRPr/>
          </a:p>
        </p:txBody>
      </p:sp>
      <p:sp>
        <p:nvSpPr>
          <p:cNvPr id="755" name="Google Shape;755;p3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목록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757" name="Google Shape;757;p3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입찰진행</a:t>
            </a:r>
            <a:endParaRPr/>
          </a:p>
        </p:txBody>
      </p:sp>
      <p:sp>
        <p:nvSpPr>
          <p:cNvPr id="759" name="Google Shape;759;p3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Google Shape;761;p3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3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입찰진행</a:t>
            </a:r>
            <a:endParaRPr/>
          </a:p>
        </p:txBody>
      </p:sp>
      <p:sp>
        <p:nvSpPr>
          <p:cNvPr id="763" name="Google Shape;763;p30"/>
          <p:cNvSpPr/>
          <p:nvPr/>
        </p:nvSpPr>
        <p:spPr>
          <a:xfrm>
            <a:off x="1555556" y="1925648"/>
            <a:ext cx="6472136" cy="36298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입찰진행은 입찰공고 되고 입찰 완료되기 전까지의 상태를 가진 입찰입니다. (입찰번호 또는 입찰명을 클릭하시면 상세내용을 확인할 수 있습니다)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입찰이 마감되면 개찰자는 개찰 후 업체선정을 해 주십시오.(개찰대상은 상태가 빨간색으로, 개찰 후 업체선정대상은 상태가 파란색으로 표기됩니다.)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입찰마감 후 30일이 지나도록 업체 선정되지 않으면 자동으로 유찰처리 됩니다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0"/>
          <p:cNvSpPr/>
          <p:nvPr/>
        </p:nvSpPr>
        <p:spPr>
          <a:xfrm>
            <a:off x="1527420" y="2399505"/>
            <a:ext cx="6519936" cy="686128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p30"/>
          <p:cNvSpPr/>
          <p:nvPr/>
        </p:nvSpPr>
        <p:spPr>
          <a:xfrm>
            <a:off x="7191805" y="2779205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6" name="Google Shape;766;p30"/>
          <p:cNvGraphicFramePr/>
          <p:nvPr>
            <p:extLst>
              <p:ext uri="{D42A27DB-BD31-4B8C-83A1-F6EECF244321}">
                <p14:modId xmlns:p14="http://schemas.microsoft.com/office/powerpoint/2010/main" val="3122431389"/>
              </p:ext>
            </p:extLst>
          </p:nvPr>
        </p:nvGraphicFramePr>
        <p:xfrm>
          <a:off x="1527417" y="3615702"/>
          <a:ext cx="6519925" cy="18171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72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입찰번호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제출마감일시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입찰방식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상태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내역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담당자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개찰자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2024-01-13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입찰공고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C202401004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2024-01-12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입찰공고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C202401003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65B3"/>
                          </a:solidFill>
                        </a:rPr>
                        <a:t>개찰</a:t>
                      </a:r>
                      <a:endParaRPr sz="700" u="none" strike="noStrike" cap="none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이성계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이성계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C202401002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입찰공고(재)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C202401001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2024-01-11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입찰공고(재)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67" name="Google Shape;767;p3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768" name="Google Shape;768;p3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74" name="Google Shape;774;p30"/>
          <p:cNvGraphicFramePr/>
          <p:nvPr/>
        </p:nvGraphicFramePr>
        <p:xfrm>
          <a:off x="1440199" y="3389908"/>
          <a:ext cx="1684850" cy="1939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7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25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77" name="Google Shape;777;p3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78" name="Google Shape;778;p30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9" name="Google Shape;779;p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0" name="Google Shape;780;p3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1" name="Google Shape;781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2" name="Google Shape;782;p3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" name="Google Shape;783;p3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4" name="Google Shape;784;p3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785" name="Google Shape;785;p3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9" name="Google Shape;789;p3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0" name="Google Shape;790;p3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791" name="Google Shape;791;p3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3" name="Google Shape;793;p3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794" name="Google Shape;794;p30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5" name="Google Shape;795;p3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6" name="Google Shape;796;p30"/>
          <p:cNvSpPr/>
          <p:nvPr/>
        </p:nvSpPr>
        <p:spPr>
          <a:xfrm>
            <a:off x="346644" y="289578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0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0"/>
          <p:cNvSpPr/>
          <p:nvPr/>
        </p:nvSpPr>
        <p:spPr>
          <a:xfrm>
            <a:off x="2204001" y="381933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0"/>
          <p:cNvSpPr/>
          <p:nvPr/>
        </p:nvSpPr>
        <p:spPr>
          <a:xfrm>
            <a:off x="1637667" y="280361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진행상태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0" name="Google Shape;800;p30"/>
          <p:cNvGraphicFramePr/>
          <p:nvPr/>
        </p:nvGraphicFramePr>
        <p:xfrm>
          <a:off x="2268597" y="2831570"/>
          <a:ext cx="36539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6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▣ 입찰공고(재입찰 포함)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▣ 입찰공고(개찰대상)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▣ 개찰(업체선정대상)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1" name="Google Shape;801;p30"/>
          <p:cNvSpPr/>
          <p:nvPr/>
        </p:nvSpPr>
        <p:spPr>
          <a:xfrm>
            <a:off x="1637667" y="248089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0"/>
          <p:cNvSpPr/>
          <p:nvPr/>
        </p:nvSpPr>
        <p:spPr>
          <a:xfrm>
            <a:off x="2293178" y="2487243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0"/>
          <p:cNvSpPr/>
          <p:nvPr/>
        </p:nvSpPr>
        <p:spPr>
          <a:xfrm>
            <a:off x="3631444" y="248672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0"/>
          <p:cNvSpPr/>
          <p:nvPr/>
        </p:nvSpPr>
        <p:spPr>
          <a:xfrm>
            <a:off x="4293305" y="2486724"/>
            <a:ext cx="1502994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0"/>
          <p:cNvSpPr/>
          <p:nvPr/>
        </p:nvSpPr>
        <p:spPr>
          <a:xfrm>
            <a:off x="3839763" y="404084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0"/>
          <p:cNvSpPr/>
          <p:nvPr/>
        </p:nvSpPr>
        <p:spPr>
          <a:xfrm>
            <a:off x="7382022" y="411945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61" name="Google Shape;73;p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" name="Google Shape;922;p32"/>
          <p:cNvGraphicFramePr/>
          <p:nvPr/>
        </p:nvGraphicFramePr>
        <p:xfrm>
          <a:off x="8385974" y="826614"/>
          <a:ext cx="2324900" cy="21454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 상세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입찰공고 후 개찰 전 입찰 상세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재입찰사유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 일 경우 재입찰사유 표기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유찰 : 담당자, 개찰자, 낙찰자에게만 표기되고 처리가능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개찰 : 개찰자에게만 표기 (마감일자가 지나야 개찰 가능, 입회자가 있을 경우 입회자들의 서명확인을 받아야 개찰 가능)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3" name="Google Shape;923;p32"/>
          <p:cNvSpPr/>
          <p:nvPr/>
        </p:nvSpPr>
        <p:spPr>
          <a:xfrm>
            <a:off x="111802" y="826613"/>
            <a:ext cx="8217900" cy="1100724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상세</a:t>
            </a:r>
            <a:endParaRPr/>
          </a:p>
        </p:txBody>
      </p:sp>
      <p:sp>
        <p:nvSpPr>
          <p:cNvPr id="925" name="Google Shape;925;p32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상세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927" name="Google Shape;927;p3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2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입찰진행</a:t>
            </a:r>
            <a:endParaRPr/>
          </a:p>
        </p:txBody>
      </p:sp>
      <p:sp>
        <p:nvSpPr>
          <p:cNvPr id="929" name="Google Shape;929;p32"/>
          <p:cNvSpPr/>
          <p:nvPr/>
        </p:nvSpPr>
        <p:spPr>
          <a:xfrm>
            <a:off x="199597" y="1005542"/>
            <a:ext cx="8044072" cy="10637818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2"/>
          <p:cNvSpPr/>
          <p:nvPr/>
        </p:nvSpPr>
        <p:spPr>
          <a:xfrm>
            <a:off x="1420031" y="1377621"/>
            <a:ext cx="6766342" cy="1020478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1" name="Google Shape;931;p32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3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입찰진행 상세</a:t>
            </a:r>
            <a:endParaRPr/>
          </a:p>
        </p:txBody>
      </p:sp>
      <p:grpSp>
        <p:nvGrpSpPr>
          <p:cNvPr id="935" name="Google Shape;935;p32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936" name="Google Shape;936;p32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7" name="Google Shape;937;p3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8" name="Google Shape;938;p32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9" name="Google Shape;939;p3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0" name="Google Shape;940;p32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1" name="Google Shape;941;p32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2" name="Google Shape;942;p32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943" name="Google Shape;943;p32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2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2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7" name="Google Shape;947;p32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8" name="Google Shape;948;p32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949" name="Google Shape;949;p32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2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1" name="Google Shape;951;p32"/>
          <p:cNvSpPr/>
          <p:nvPr/>
        </p:nvSpPr>
        <p:spPr>
          <a:xfrm>
            <a:off x="346644" y="288054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2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953" name="Google Shape;953;p32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4" name="Google Shape;954;p32"/>
          <p:cNvGraphicFramePr/>
          <p:nvPr/>
        </p:nvGraphicFramePr>
        <p:xfrm>
          <a:off x="2236998" y="2898294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품목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5" name="Google Shape;955;p32"/>
          <p:cNvSpPr/>
          <p:nvPr/>
        </p:nvSpPr>
        <p:spPr>
          <a:xfrm>
            <a:off x="2010211" y="2303496"/>
            <a:ext cx="5663130" cy="388329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6" name="Google Shape;956;p32"/>
          <p:cNvGraphicFramePr/>
          <p:nvPr/>
        </p:nvGraphicFramePr>
        <p:xfrm>
          <a:off x="2236998" y="2664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7" name="Google Shape;957;p32"/>
          <p:cNvGraphicFramePr/>
          <p:nvPr/>
        </p:nvGraphicFramePr>
        <p:xfrm>
          <a:off x="2236998" y="31319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8" name="Google Shape;958;p32"/>
          <p:cNvGraphicFramePr/>
          <p:nvPr/>
        </p:nvGraphicFramePr>
        <p:xfrm>
          <a:off x="2236998" y="336562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9" name="Google Shape;959;p32"/>
          <p:cNvGraphicFramePr/>
          <p:nvPr/>
        </p:nvGraphicFramePr>
        <p:xfrm>
          <a:off x="2236998" y="400059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0" name="Google Shape;960;p32"/>
          <p:cNvGraphicFramePr/>
          <p:nvPr/>
        </p:nvGraphicFramePr>
        <p:xfrm>
          <a:off x="2236998" y="3599292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1" name="Google Shape;961;p32"/>
          <p:cNvGraphicFramePr/>
          <p:nvPr/>
        </p:nvGraphicFramePr>
        <p:xfrm>
          <a:off x="2236998" y="42342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2" name="Google Shape;962;p32"/>
          <p:cNvGraphicFramePr/>
          <p:nvPr/>
        </p:nvGraphicFramePr>
        <p:xfrm>
          <a:off x="2236998" y="4487749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3" name="Google Shape;963;p32"/>
          <p:cNvGraphicFramePr/>
          <p:nvPr/>
        </p:nvGraphicFramePr>
        <p:xfrm>
          <a:off x="2236998" y="4726617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64" name="Google Shape;964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43783" y="4696447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6" name="Google Shape;966;p32"/>
          <p:cNvGraphicFramePr/>
          <p:nvPr/>
        </p:nvGraphicFramePr>
        <p:xfrm>
          <a:off x="2247602" y="513965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7" name="Google Shape;967;p32"/>
          <p:cNvGraphicFramePr/>
          <p:nvPr/>
        </p:nvGraphicFramePr>
        <p:xfrm>
          <a:off x="2247602" y="537662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8" name="Google Shape;968;p32"/>
          <p:cNvGraphicFramePr/>
          <p:nvPr/>
        </p:nvGraphicFramePr>
        <p:xfrm>
          <a:off x="2247602" y="561491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9" name="Google Shape;969;p32"/>
          <p:cNvGraphicFramePr/>
          <p:nvPr/>
        </p:nvGraphicFramePr>
        <p:xfrm>
          <a:off x="2247602" y="587223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0" name="Google Shape;970;p32"/>
          <p:cNvSpPr/>
          <p:nvPr/>
        </p:nvSpPr>
        <p:spPr>
          <a:xfrm>
            <a:off x="2223491" y="4697919"/>
            <a:ext cx="5191169" cy="370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1" name="Google Shape;971;p32"/>
          <p:cNvGraphicFramePr/>
          <p:nvPr/>
        </p:nvGraphicFramePr>
        <p:xfrm>
          <a:off x="7742077" y="4003330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입찰참가업체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가입회원사 전체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72" name="Google Shape;97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12848862" y="3973160"/>
            <a:ext cx="88465" cy="3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32"/>
          <p:cNvSpPr/>
          <p:nvPr/>
        </p:nvSpPr>
        <p:spPr>
          <a:xfrm>
            <a:off x="7740025" y="3980814"/>
            <a:ext cx="5191169" cy="370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4" name="Google Shape;974;p32"/>
          <p:cNvCxnSpPr>
            <a:stCxn id="970" idx="0"/>
            <a:endCxn id="973" idx="1"/>
          </p:cNvCxnSpPr>
          <p:nvPr/>
        </p:nvCxnSpPr>
        <p:spPr>
          <a:xfrm rot="-5400000">
            <a:off x="6013526" y="2971569"/>
            <a:ext cx="531900" cy="29208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75" name="Google Shape;975;p32"/>
          <p:cNvSpPr/>
          <p:nvPr/>
        </p:nvSpPr>
        <p:spPr>
          <a:xfrm>
            <a:off x="7807254" y="3483642"/>
            <a:ext cx="1498470" cy="458629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입찰방식이 일반경쟁입찰 일 경우 모든 업체가 대상이 되기 때문에 아래와 같이 표기됨</a:t>
            </a:r>
            <a:endParaRPr/>
          </a:p>
        </p:txBody>
      </p:sp>
      <p:sp>
        <p:nvSpPr>
          <p:cNvPr id="976" name="Google Shape;976;p32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977" name="Google Shape;977;p32"/>
          <p:cNvSpPr/>
          <p:nvPr/>
        </p:nvSpPr>
        <p:spPr>
          <a:xfrm>
            <a:off x="2010211" y="6867572"/>
            <a:ext cx="5663130" cy="2415213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8" name="Google Shape;978;p32"/>
          <p:cNvGraphicFramePr/>
          <p:nvPr/>
        </p:nvGraphicFramePr>
        <p:xfrm>
          <a:off x="2247602" y="70138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9" name="Google Shape;979;p32"/>
          <p:cNvGraphicFramePr/>
          <p:nvPr/>
        </p:nvGraphicFramePr>
        <p:xfrm>
          <a:off x="2247602" y="727857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입찰공고자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0" name="Google Shape;980;p32"/>
          <p:cNvGraphicFramePr/>
          <p:nvPr/>
        </p:nvGraphicFramePr>
        <p:xfrm>
          <a:off x="2247602" y="766864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입회자1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 [서명확인]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1" name="Google Shape;981;p32"/>
          <p:cNvGraphicFramePr/>
          <p:nvPr/>
        </p:nvGraphicFramePr>
        <p:xfrm>
          <a:off x="2247602" y="793335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내역방식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납품조건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2" name="Google Shape;982;p32"/>
          <p:cNvGraphicFramePr/>
          <p:nvPr/>
        </p:nvGraphicFramePr>
        <p:xfrm>
          <a:off x="2267729" y="8187084"/>
          <a:ext cx="5184650" cy="2301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1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세부파일_첨부.docx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3" name="Google Shape;983;p32"/>
          <p:cNvGraphicFramePr/>
          <p:nvPr/>
        </p:nvGraphicFramePr>
        <p:xfrm>
          <a:off x="2267729" y="8514228"/>
          <a:ext cx="5184650" cy="4563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32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대외용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첨부1.docx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첨부2.docx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첨부3 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4" name="Google Shape;984;p32"/>
          <p:cNvSpPr/>
          <p:nvPr/>
        </p:nvSpPr>
        <p:spPr>
          <a:xfrm>
            <a:off x="2246523" y="8172302"/>
            <a:ext cx="5184645" cy="27013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5" name="Google Shape;985;p32"/>
          <p:cNvGraphicFramePr/>
          <p:nvPr/>
        </p:nvGraphicFramePr>
        <p:xfrm>
          <a:off x="7889688" y="6378443"/>
          <a:ext cx="5184650" cy="938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83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6" name="Google Shape;986;p32"/>
          <p:cNvSpPr/>
          <p:nvPr/>
        </p:nvSpPr>
        <p:spPr>
          <a:xfrm>
            <a:off x="7861372" y="6352484"/>
            <a:ext cx="5184645" cy="96434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7" name="Google Shape;987;p32"/>
          <p:cNvGraphicFramePr/>
          <p:nvPr/>
        </p:nvGraphicFramePr>
        <p:xfrm>
          <a:off x="8913043" y="6452133"/>
          <a:ext cx="3995075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03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실행단가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합계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15,400.000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88" name="Google Shape;988;p32"/>
          <p:cNvSpPr txBox="1"/>
          <p:nvPr/>
        </p:nvSpPr>
        <p:spPr>
          <a:xfrm>
            <a:off x="11478098" y="7045250"/>
            <a:ext cx="1441941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총합계 : 15,401,000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2"/>
          <p:cNvSpPr/>
          <p:nvPr/>
        </p:nvSpPr>
        <p:spPr>
          <a:xfrm>
            <a:off x="7898294" y="5993598"/>
            <a:ext cx="1498470" cy="343972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내역직접등록 일 경우 아래와 같이 Display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2"/>
          <p:cNvSpPr/>
          <p:nvPr/>
        </p:nvSpPr>
        <p:spPr>
          <a:xfrm>
            <a:off x="3834476" y="11118575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2"/>
          <p:cNvSpPr/>
          <p:nvPr/>
        </p:nvSpPr>
        <p:spPr>
          <a:xfrm>
            <a:off x="5399881" y="11114470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개찰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2"/>
          <p:cNvSpPr/>
          <p:nvPr/>
        </p:nvSpPr>
        <p:spPr>
          <a:xfrm>
            <a:off x="4613706" y="11118575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Google Shape;993;p32"/>
          <p:cNvCxnSpPr>
            <a:stCxn id="984" idx="3"/>
            <a:endCxn id="985" idx="1"/>
          </p:cNvCxnSpPr>
          <p:nvPr/>
        </p:nvCxnSpPr>
        <p:spPr>
          <a:xfrm flipV="1">
            <a:off x="7431168" y="6847630"/>
            <a:ext cx="458520" cy="145973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94" name="Google Shape;994;p32"/>
          <p:cNvSpPr txBox="1"/>
          <p:nvPr/>
        </p:nvSpPr>
        <p:spPr>
          <a:xfrm>
            <a:off x="1998575" y="9452781"/>
            <a:ext cx="383844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업체견적 사항 </a:t>
            </a:r>
            <a:r>
              <a:rPr lang="ko-KR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(개찰 전까지 견적금액 및 내역파일은 암호화되어 보호됩니다)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2"/>
          <p:cNvSpPr/>
          <p:nvPr/>
        </p:nvSpPr>
        <p:spPr>
          <a:xfrm>
            <a:off x="2010211" y="9667922"/>
            <a:ext cx="5663130" cy="115009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6" name="Google Shape;996;p32"/>
          <p:cNvGraphicFramePr/>
          <p:nvPr/>
        </p:nvGraphicFramePr>
        <p:xfrm>
          <a:off x="2223491" y="9775877"/>
          <a:ext cx="5301250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13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입찰참가업체명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견적금액(총액)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확인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제출일시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담당자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기타첨부파일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한국(KRW)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b="1" u="sng" strike="noStrike" cap="none">
                        <a:solidFill>
                          <a:srgbClr val="2E75B5"/>
                        </a:solidFill>
                      </a:endParaRPr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레드코사인㈜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공고확인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아무로솔테크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강감잔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97" name="Google Shape;997;p32"/>
          <p:cNvSpPr/>
          <p:nvPr/>
        </p:nvSpPr>
        <p:spPr>
          <a:xfrm>
            <a:off x="4767779" y="9950437"/>
            <a:ext cx="283142" cy="2380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8" name="Google Shape;998;p32"/>
          <p:cNvCxnSpPr>
            <a:stCxn id="997" idx="0"/>
            <a:endCxn id="999" idx="1"/>
          </p:cNvCxnSpPr>
          <p:nvPr/>
        </p:nvCxnSpPr>
        <p:spPr>
          <a:xfrm rot="-5400000">
            <a:off x="6396150" y="8230537"/>
            <a:ext cx="233100" cy="32067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1000" name="Google Shape;1000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08062" y="9989664"/>
            <a:ext cx="145180" cy="150922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32"/>
          <p:cNvSpPr/>
          <p:nvPr/>
        </p:nvSpPr>
        <p:spPr>
          <a:xfrm>
            <a:off x="7030866" y="9950437"/>
            <a:ext cx="283142" cy="2380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2" name="Google Shape;1002;p32"/>
          <p:cNvCxnSpPr>
            <a:stCxn id="1001" idx="3"/>
            <a:endCxn id="999" idx="1"/>
          </p:cNvCxnSpPr>
          <p:nvPr/>
        </p:nvCxnSpPr>
        <p:spPr>
          <a:xfrm rot="10800000" flipH="1">
            <a:off x="7314008" y="9717555"/>
            <a:ext cx="801900" cy="3519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03" name="Google Shape;1003;p32"/>
          <p:cNvSpPr/>
          <p:nvPr/>
        </p:nvSpPr>
        <p:spPr>
          <a:xfrm>
            <a:off x="5362687" y="11530346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4" name="Google Shape;1004;p32"/>
          <p:cNvGraphicFramePr/>
          <p:nvPr/>
        </p:nvGraphicFramePr>
        <p:xfrm>
          <a:off x="5498428" y="11630884"/>
          <a:ext cx="23998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유찰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5" name="Google Shape;1005;p32"/>
          <p:cNvSpPr txBox="1"/>
          <p:nvPr/>
        </p:nvSpPr>
        <p:spPr>
          <a:xfrm>
            <a:off x="5479492" y="12011542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유찰처리 합니다. 유찰처리 시 참가업체에게 유찰 메일이 발송됩니다..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유찰 처리 시 유찰 사유 내용으로 업체에게 발송 됩니다.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32"/>
          <p:cNvSpPr/>
          <p:nvPr/>
        </p:nvSpPr>
        <p:spPr>
          <a:xfrm>
            <a:off x="5498235" y="12416855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유찰사유 필수 입력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32"/>
          <p:cNvSpPr/>
          <p:nvPr/>
        </p:nvSpPr>
        <p:spPr>
          <a:xfrm>
            <a:off x="6707283" y="13216590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2"/>
          <p:cNvSpPr/>
          <p:nvPr/>
        </p:nvSpPr>
        <p:spPr>
          <a:xfrm>
            <a:off x="6302838" y="1320890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Google Shape;1009;p32"/>
          <p:cNvCxnSpPr>
            <a:stCxn id="992" idx="2"/>
            <a:endCxn id="1003" idx="1"/>
          </p:cNvCxnSpPr>
          <p:nvPr/>
        </p:nvCxnSpPr>
        <p:spPr>
          <a:xfrm rot="-5400000" flipH="1">
            <a:off x="4569263" y="11748575"/>
            <a:ext cx="1205100" cy="3819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0" name="Google Shape;1010;p32"/>
          <p:cNvCxnSpPr>
            <a:stCxn id="991" idx="3"/>
            <a:endCxn id="135" idx="1"/>
          </p:cNvCxnSpPr>
          <p:nvPr/>
        </p:nvCxnSpPr>
        <p:spPr>
          <a:xfrm>
            <a:off x="6134194" y="11223670"/>
            <a:ext cx="2297927" cy="48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012" name="Google Shape;1012;p32"/>
          <p:cNvGraphicFramePr/>
          <p:nvPr/>
        </p:nvGraphicFramePr>
        <p:xfrm>
          <a:off x="7842708" y="8514307"/>
          <a:ext cx="5184650" cy="278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재입찰사유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입찰참여업체에게 다시 기회를 드려요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3" name="Google Shape;1013;p32"/>
          <p:cNvSpPr/>
          <p:nvPr/>
        </p:nvSpPr>
        <p:spPr>
          <a:xfrm>
            <a:off x="7829201" y="8494319"/>
            <a:ext cx="5191169" cy="29238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2"/>
          <p:cNvSpPr/>
          <p:nvPr/>
        </p:nvSpPr>
        <p:spPr>
          <a:xfrm>
            <a:off x="2230015" y="8996879"/>
            <a:ext cx="5184645" cy="1983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5" name="Google Shape;1015;p32"/>
          <p:cNvCxnSpPr>
            <a:stCxn id="1013" idx="1"/>
            <a:endCxn id="1014" idx="3"/>
          </p:cNvCxnSpPr>
          <p:nvPr/>
        </p:nvCxnSpPr>
        <p:spPr>
          <a:xfrm rot="10800000" flipV="1">
            <a:off x="7414661" y="8640508"/>
            <a:ext cx="414541" cy="4555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16" name="Google Shape;1016;p32"/>
          <p:cNvSpPr/>
          <p:nvPr/>
        </p:nvSpPr>
        <p:spPr>
          <a:xfrm>
            <a:off x="2162547" y="886630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32"/>
          <p:cNvSpPr/>
          <p:nvPr/>
        </p:nvSpPr>
        <p:spPr>
          <a:xfrm>
            <a:off x="3711311" y="109573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32"/>
          <p:cNvSpPr/>
          <p:nvPr/>
        </p:nvSpPr>
        <p:spPr>
          <a:xfrm>
            <a:off x="2806438" y="15591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2"/>
          <p:cNvSpPr/>
          <p:nvPr/>
        </p:nvSpPr>
        <p:spPr>
          <a:xfrm>
            <a:off x="8116056" y="9318341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0" name="Google Shape;1020;p32"/>
          <p:cNvGraphicFramePr/>
          <p:nvPr/>
        </p:nvGraphicFramePr>
        <p:xfrm>
          <a:off x="8314416" y="9484887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1" name="Google Shape;1021;p32"/>
          <p:cNvSpPr/>
          <p:nvPr/>
        </p:nvSpPr>
        <p:spPr>
          <a:xfrm>
            <a:off x="8869884" y="9867488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2"/>
          <p:cNvSpPr txBox="1"/>
          <p:nvPr/>
        </p:nvSpPr>
        <p:spPr>
          <a:xfrm>
            <a:off x="8336586" y="9484430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 전 견적 내용은 확인할 수 없습니다.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3" name="Google Shape;1023;p32"/>
          <p:cNvGraphicFramePr/>
          <p:nvPr/>
        </p:nvGraphicFramePr>
        <p:xfrm>
          <a:off x="2249444" y="7478144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9" name="Google Shape;1029;p32"/>
          <p:cNvSpPr/>
          <p:nvPr/>
        </p:nvSpPr>
        <p:spPr>
          <a:xfrm>
            <a:off x="8639451" y="12619326"/>
            <a:ext cx="1574872" cy="4835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복호화 진행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0" name="Google Shape;1030;p32"/>
          <p:cNvCxnSpPr>
            <a:stCxn id="138" idx="2"/>
            <a:endCxn id="1029" idx="0"/>
          </p:cNvCxnSpPr>
          <p:nvPr/>
        </p:nvCxnSpPr>
        <p:spPr>
          <a:xfrm rot="5400000">
            <a:off x="9043699" y="12000541"/>
            <a:ext cx="1001974" cy="2355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31" name="Google Shape;1031;p32"/>
          <p:cNvSpPr/>
          <p:nvPr/>
        </p:nvSpPr>
        <p:spPr>
          <a:xfrm>
            <a:off x="2131568" y="7647627"/>
            <a:ext cx="2482138" cy="232206"/>
          </a:xfrm>
          <a:prstGeom prst="rect">
            <a:avLst/>
          </a:prstGeom>
          <a:noFill/>
          <a:ln w="25400" cap="flat" cmpd="sng">
            <a:solidFill>
              <a:srgbClr val="5481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32"/>
          <p:cNvSpPr/>
          <p:nvPr/>
        </p:nvSpPr>
        <p:spPr>
          <a:xfrm>
            <a:off x="-517099" y="7653240"/>
            <a:ext cx="2482138" cy="23220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4813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3" name="Google Shape;1033;p32"/>
          <p:cNvGraphicFramePr/>
          <p:nvPr/>
        </p:nvGraphicFramePr>
        <p:xfrm>
          <a:off x="-458999" y="7683157"/>
          <a:ext cx="236777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입회자1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 [</a:t>
                      </a:r>
                      <a:r>
                        <a:rPr lang="ko-KR" sz="700" u="sng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서명 미확인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4" name="Google Shape;1034;p32"/>
          <p:cNvSpPr/>
          <p:nvPr/>
        </p:nvSpPr>
        <p:spPr>
          <a:xfrm>
            <a:off x="-554705" y="8175116"/>
            <a:ext cx="2420185" cy="144443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5" name="Google Shape;1035;p32"/>
          <p:cNvGraphicFramePr/>
          <p:nvPr/>
        </p:nvGraphicFramePr>
        <p:xfrm>
          <a:off x="-437753" y="8940173"/>
          <a:ext cx="21742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6" name="Google Shape;1036;p32"/>
          <p:cNvSpPr/>
          <p:nvPr/>
        </p:nvSpPr>
        <p:spPr>
          <a:xfrm>
            <a:off x="738722" y="925594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32"/>
          <p:cNvSpPr/>
          <p:nvPr/>
        </p:nvSpPr>
        <p:spPr>
          <a:xfrm>
            <a:off x="315448" y="924825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2"/>
          <p:cNvSpPr/>
          <p:nvPr/>
        </p:nvSpPr>
        <p:spPr>
          <a:xfrm>
            <a:off x="-437753" y="8643709"/>
            <a:ext cx="2174247" cy="19866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개찰참석자의 로그인 비밀번호를 입력해 주십시오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9" name="Google Shape;1039;p32"/>
          <p:cNvGraphicFramePr/>
          <p:nvPr/>
        </p:nvGraphicFramePr>
        <p:xfrm>
          <a:off x="-420146" y="8278020"/>
          <a:ext cx="217425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입회자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40" name="Google Shape;1040;p32"/>
          <p:cNvCxnSpPr>
            <a:endCxn id="1034" idx="0"/>
          </p:cNvCxnSpPr>
          <p:nvPr/>
        </p:nvCxnSpPr>
        <p:spPr>
          <a:xfrm rot="5400000">
            <a:off x="566888" y="7905416"/>
            <a:ext cx="358200" cy="1812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41" name="Google Shape;1041;p32"/>
          <p:cNvCxnSpPr>
            <a:stCxn id="1036" idx="3"/>
            <a:endCxn id="1031" idx="2"/>
          </p:cNvCxnSpPr>
          <p:nvPr/>
        </p:nvCxnSpPr>
        <p:spPr>
          <a:xfrm rot="10800000" flipH="1">
            <a:off x="1115310" y="7879824"/>
            <a:ext cx="2257200" cy="1471500"/>
          </a:xfrm>
          <a:prstGeom prst="bentConnector2">
            <a:avLst/>
          </a:prstGeom>
          <a:noFill/>
          <a:ln w="19050" cap="flat" cmpd="sng">
            <a:solidFill>
              <a:srgbClr val="548135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42" name="Google Shape;1042;p32"/>
          <p:cNvSpPr/>
          <p:nvPr/>
        </p:nvSpPr>
        <p:spPr>
          <a:xfrm>
            <a:off x="-517099" y="7169092"/>
            <a:ext cx="2367730" cy="458629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ㅇ 입회자가 있을 경우 입회자의 서명확인을 받아야 개찰이 가능합. 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ㅇ [서명 미확인] 클릭 시 입회자 확인 레이어 팝업 호출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28" name="Google Shape;73;p2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  <p:sp>
        <p:nvSpPr>
          <p:cNvPr id="135" name="Google Shape;659;p27"/>
          <p:cNvSpPr/>
          <p:nvPr/>
        </p:nvSpPr>
        <p:spPr>
          <a:xfrm>
            <a:off x="8432121" y="10753260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660;p27"/>
          <p:cNvSpPr txBox="1"/>
          <p:nvPr/>
        </p:nvSpPr>
        <p:spPr>
          <a:xfrm>
            <a:off x="8540106" y="10904363"/>
            <a:ext cx="1674835" cy="30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smtClean="0"/>
              <a:t>투찰한 업체들 입찰을 개찰 처리 합니다</a:t>
            </a:r>
            <a:r>
              <a:rPr lang="en-US" altLang="ko-KR" sz="600" smtClean="0"/>
              <a:t>.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</a:t>
            </a:r>
            <a:r>
              <a:rPr 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661;p27"/>
          <p:cNvGraphicFramePr/>
          <p:nvPr>
            <p:extLst>
              <p:ext uri="{D42A27DB-BD31-4B8C-83A1-F6EECF244321}">
                <p14:modId xmlns:p14="http://schemas.microsoft.com/office/powerpoint/2010/main" val="1530413757"/>
              </p:ext>
            </p:extLst>
          </p:nvPr>
        </p:nvGraphicFramePr>
        <p:xfrm>
          <a:off x="8608905" y="11067545"/>
          <a:ext cx="161055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Google Shape;662;p27"/>
          <p:cNvSpPr/>
          <p:nvPr/>
        </p:nvSpPr>
        <p:spPr>
          <a:xfrm>
            <a:off x="9455360" y="11459700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개찰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663;p27"/>
          <p:cNvSpPr/>
          <p:nvPr/>
        </p:nvSpPr>
        <p:spPr>
          <a:xfrm>
            <a:off x="9050915" y="1145201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7" name="Google Shape;1047;p33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48" name="Google Shape;1048;p33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3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유찰처리 메일</a:t>
            </a:r>
            <a:endParaRPr/>
          </a:p>
        </p:txBody>
      </p:sp>
      <p:sp>
        <p:nvSpPr>
          <p:cNvPr id="1050" name="Google Shape;1050;p33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참여업체에게 보내는 유찰처리 메일</a:t>
            </a:r>
            <a:endParaRPr/>
          </a:p>
        </p:txBody>
      </p:sp>
      <p:sp>
        <p:nvSpPr>
          <p:cNvPr id="1051" name="Google Shape;1051;p33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052" name="Google Shape;1052;p33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33"/>
          <p:cNvSpPr/>
          <p:nvPr/>
        </p:nvSpPr>
        <p:spPr>
          <a:xfrm>
            <a:off x="652640" y="1784752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33"/>
          <p:cNvSpPr/>
          <p:nvPr/>
        </p:nvSpPr>
        <p:spPr>
          <a:xfrm>
            <a:off x="380390" y="1366570"/>
            <a:ext cx="3767327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e-bidding] 입찰 유찰처리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(CB3호 스퀴즈닙롤 스페어롤 신규구매 件)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33"/>
          <p:cNvSpPr txBox="1"/>
          <p:nvPr/>
        </p:nvSpPr>
        <p:spPr>
          <a:xfrm>
            <a:off x="701717" y="2214937"/>
            <a:ext cx="3137338" cy="1692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e-bidding 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 [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를 유찰처리 하였습니다.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 유찰 사유를 확인해 주십시오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유찰사유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잘못된 입찰공지로 인해 유찰처리 합니다.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어쩌구 저쩌구……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8" name="Google Shape;1158;p35"/>
          <p:cNvGraphicFramePr/>
          <p:nvPr/>
        </p:nvGraphicFramePr>
        <p:xfrm>
          <a:off x="8385974" y="826614"/>
          <a:ext cx="2324900" cy="21454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 상세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진행중 개찰 처리한 입찰 상세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사유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 일 경우 해당 부분 재입찰 사유가 Displqy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권한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유찰: 담당자, 개찰자, 낙찰자에게만 표기 및 처리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낙찰: 개찰자, 낙찰자에게만 표기 및 처리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재입찰: 담당자, 개찰자에게만 표기 및 처리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59" name="Google Shape;1159;p35"/>
          <p:cNvSpPr/>
          <p:nvPr/>
        </p:nvSpPr>
        <p:spPr>
          <a:xfrm>
            <a:off x="111802" y="826613"/>
            <a:ext cx="8217900" cy="1126541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35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 상세</a:t>
            </a:r>
            <a:endParaRPr/>
          </a:p>
        </p:txBody>
      </p:sp>
      <p:sp>
        <p:nvSpPr>
          <p:cNvPr id="1161" name="Google Shape;1161;p35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 상세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35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163" name="Google Shape;1163;p35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35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개찰 상세</a:t>
            </a:r>
            <a:endParaRPr/>
          </a:p>
        </p:txBody>
      </p:sp>
      <p:sp>
        <p:nvSpPr>
          <p:cNvPr id="1165" name="Google Shape;1165;p35"/>
          <p:cNvSpPr/>
          <p:nvPr/>
        </p:nvSpPr>
        <p:spPr>
          <a:xfrm>
            <a:off x="199597" y="1005541"/>
            <a:ext cx="8044072" cy="1092554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35"/>
          <p:cNvSpPr/>
          <p:nvPr/>
        </p:nvSpPr>
        <p:spPr>
          <a:xfrm>
            <a:off x="1420031" y="1377620"/>
            <a:ext cx="6766342" cy="10458373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7" name="Google Shape;1167;p35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35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개찰 상세</a:t>
            </a:r>
            <a:endParaRPr/>
          </a:p>
        </p:txBody>
      </p:sp>
      <p:grpSp>
        <p:nvGrpSpPr>
          <p:cNvPr id="1171" name="Google Shape;1171;p35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172" name="Google Shape;1172;p35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3" name="Google Shape;1173;p3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4" name="Google Shape;1174;p35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5" name="Google Shape;1175;p3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6" name="Google Shape;1176;p35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7" name="Google Shape;1177;p35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8" name="Google Shape;1178;p35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179" name="Google Shape;1179;p35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5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5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5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3" name="Google Shape;1183;p35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4" name="Google Shape;1184;p35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185" name="Google Shape;1185;p35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5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7" name="Google Shape;1187;p35"/>
          <p:cNvSpPr/>
          <p:nvPr/>
        </p:nvSpPr>
        <p:spPr>
          <a:xfrm>
            <a:off x="346644" y="288054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35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1189" name="Google Shape;1189;p35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0" name="Google Shape;1190;p35"/>
          <p:cNvGraphicFramePr/>
          <p:nvPr/>
        </p:nvGraphicFramePr>
        <p:xfrm>
          <a:off x="2236998" y="2898294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품목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1" name="Google Shape;1191;p35"/>
          <p:cNvSpPr/>
          <p:nvPr/>
        </p:nvSpPr>
        <p:spPr>
          <a:xfrm>
            <a:off x="2010211" y="2303496"/>
            <a:ext cx="5663130" cy="3899358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2" name="Google Shape;1192;p35"/>
          <p:cNvGraphicFramePr/>
          <p:nvPr/>
        </p:nvGraphicFramePr>
        <p:xfrm>
          <a:off x="2236998" y="2664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3" name="Google Shape;1193;p35"/>
          <p:cNvGraphicFramePr/>
          <p:nvPr/>
        </p:nvGraphicFramePr>
        <p:xfrm>
          <a:off x="2236998" y="31319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4" name="Google Shape;1194;p35"/>
          <p:cNvGraphicFramePr/>
          <p:nvPr/>
        </p:nvGraphicFramePr>
        <p:xfrm>
          <a:off x="2236998" y="336562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5" name="Google Shape;1195;p35"/>
          <p:cNvGraphicFramePr/>
          <p:nvPr/>
        </p:nvGraphicFramePr>
        <p:xfrm>
          <a:off x="2236998" y="400059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6" name="Google Shape;1196;p35"/>
          <p:cNvGraphicFramePr/>
          <p:nvPr/>
        </p:nvGraphicFramePr>
        <p:xfrm>
          <a:off x="2236998" y="3599292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7" name="Google Shape;1197;p35"/>
          <p:cNvGraphicFramePr/>
          <p:nvPr/>
        </p:nvGraphicFramePr>
        <p:xfrm>
          <a:off x="2236998" y="42342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8" name="Google Shape;1198;p35"/>
          <p:cNvGraphicFramePr/>
          <p:nvPr/>
        </p:nvGraphicFramePr>
        <p:xfrm>
          <a:off x="2236998" y="4487749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9" name="Google Shape;1199;p35"/>
          <p:cNvGraphicFramePr/>
          <p:nvPr/>
        </p:nvGraphicFramePr>
        <p:xfrm>
          <a:off x="2236998" y="4726617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00" name="Google Shape;1200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" name="Google Shape;1201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43783" y="4696447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2" name="Google Shape;1202;p35"/>
          <p:cNvGraphicFramePr/>
          <p:nvPr/>
        </p:nvGraphicFramePr>
        <p:xfrm>
          <a:off x="2247602" y="513965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3" name="Google Shape;1203;p35"/>
          <p:cNvGraphicFramePr/>
          <p:nvPr/>
        </p:nvGraphicFramePr>
        <p:xfrm>
          <a:off x="2247602" y="537662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4" name="Google Shape;1204;p35"/>
          <p:cNvGraphicFramePr/>
          <p:nvPr/>
        </p:nvGraphicFramePr>
        <p:xfrm>
          <a:off x="2247602" y="561491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5" name="Google Shape;1205;p35"/>
          <p:cNvGraphicFramePr/>
          <p:nvPr/>
        </p:nvGraphicFramePr>
        <p:xfrm>
          <a:off x="2247602" y="587223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6" name="Google Shape;1206;p35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1207" name="Google Shape;1207;p35"/>
          <p:cNvSpPr/>
          <p:nvPr/>
        </p:nvSpPr>
        <p:spPr>
          <a:xfrm>
            <a:off x="2010211" y="6867572"/>
            <a:ext cx="5663130" cy="2415213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8" name="Google Shape;1208;p35"/>
          <p:cNvGraphicFramePr/>
          <p:nvPr/>
        </p:nvGraphicFramePr>
        <p:xfrm>
          <a:off x="2247602" y="70138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9" name="Google Shape;1209;p35"/>
          <p:cNvGraphicFramePr/>
          <p:nvPr/>
        </p:nvGraphicFramePr>
        <p:xfrm>
          <a:off x="2247602" y="724170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입찰공고자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0" name="Google Shape;1210;p35"/>
          <p:cNvGraphicFramePr/>
          <p:nvPr/>
        </p:nvGraphicFramePr>
        <p:xfrm>
          <a:off x="2247602" y="769076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입회자1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1" name="Google Shape;1211;p35"/>
          <p:cNvGraphicFramePr/>
          <p:nvPr/>
        </p:nvGraphicFramePr>
        <p:xfrm>
          <a:off x="2247602" y="7955479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내역방식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납품조건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2" name="Google Shape;1212;p35"/>
          <p:cNvGraphicFramePr/>
          <p:nvPr/>
        </p:nvGraphicFramePr>
        <p:xfrm>
          <a:off x="2247602" y="8220382"/>
          <a:ext cx="5184650" cy="2249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9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세부파일_첨부.docx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3" name="Google Shape;1213;p35"/>
          <p:cNvGraphicFramePr/>
          <p:nvPr/>
        </p:nvGraphicFramePr>
        <p:xfrm>
          <a:off x="2247602" y="8473498"/>
          <a:ext cx="5184650" cy="4563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32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대외용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첨부1.docx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첨부2.docx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첨부3 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4" name="Google Shape;1214;p35"/>
          <p:cNvSpPr/>
          <p:nvPr/>
        </p:nvSpPr>
        <p:spPr>
          <a:xfrm>
            <a:off x="2949341" y="11297909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35"/>
          <p:cNvSpPr/>
          <p:nvPr/>
        </p:nvSpPr>
        <p:spPr>
          <a:xfrm>
            <a:off x="5413666" y="11297909"/>
            <a:ext cx="1214076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선택업체 재입찰하러 가기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35"/>
          <p:cNvSpPr/>
          <p:nvPr/>
        </p:nvSpPr>
        <p:spPr>
          <a:xfrm>
            <a:off x="4624686" y="11297909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35"/>
          <p:cNvSpPr txBox="1"/>
          <p:nvPr/>
        </p:nvSpPr>
        <p:spPr>
          <a:xfrm>
            <a:off x="1998575" y="9452781"/>
            <a:ext cx="383844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업체견적 사항 </a:t>
            </a:r>
            <a:r>
              <a:rPr lang="ko-KR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(개찰 전까지 견적금액 및 내역파일은 암호화되어 보호됩니다)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35"/>
          <p:cNvSpPr/>
          <p:nvPr/>
        </p:nvSpPr>
        <p:spPr>
          <a:xfrm>
            <a:off x="2010211" y="9991269"/>
            <a:ext cx="5663130" cy="1218139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9" name="Google Shape;1219;p35"/>
          <p:cNvGraphicFramePr/>
          <p:nvPr/>
        </p:nvGraphicFramePr>
        <p:xfrm>
          <a:off x="2114093" y="10076693"/>
          <a:ext cx="5460175" cy="10668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29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ㅁ</a:t>
                      </a:r>
                      <a:endParaRPr sz="8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입찰참가업체명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견적금액(총액)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제출일시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담당자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기타첨부파일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선정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/>
                        <a:t>ㅁ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1,000,000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/>
                        <a:t>ㅁ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레드코사인㈜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17:00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아무로솔테크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공고확인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강감잔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미트상사</a:t>
                      </a:r>
                      <a:endParaRPr sz="600" b="1" u="sng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김유신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20" name="Google Shape;1220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07524" y="10305437"/>
            <a:ext cx="145180" cy="1509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1" name="Google Shape;1221;p35"/>
          <p:cNvGraphicFramePr/>
          <p:nvPr/>
        </p:nvGraphicFramePr>
        <p:xfrm>
          <a:off x="5526228" y="8271140"/>
          <a:ext cx="5184650" cy="278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재입찰사유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입찰참여업체에게 다시 기회를 드려요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2" name="Google Shape;1222;p35"/>
          <p:cNvSpPr/>
          <p:nvPr/>
        </p:nvSpPr>
        <p:spPr>
          <a:xfrm>
            <a:off x="5512721" y="8251152"/>
            <a:ext cx="5191169" cy="29238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5"/>
          <p:cNvSpPr/>
          <p:nvPr/>
        </p:nvSpPr>
        <p:spPr>
          <a:xfrm>
            <a:off x="2230015" y="9034765"/>
            <a:ext cx="5184645" cy="19832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4" name="Google Shape;1224;p35"/>
          <p:cNvCxnSpPr>
            <a:endCxn id="1223" idx="0"/>
          </p:cNvCxnSpPr>
          <p:nvPr/>
        </p:nvCxnSpPr>
        <p:spPr>
          <a:xfrm flipH="1">
            <a:off x="4822338" y="8410465"/>
            <a:ext cx="703800" cy="6243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25" name="Google Shape;1225;p35"/>
          <p:cNvSpPr/>
          <p:nvPr/>
        </p:nvSpPr>
        <p:spPr>
          <a:xfrm>
            <a:off x="2664033" y="15591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5"/>
          <p:cNvSpPr/>
          <p:nvPr/>
        </p:nvSpPr>
        <p:spPr>
          <a:xfrm>
            <a:off x="7097639" y="10320963"/>
            <a:ext cx="342562" cy="149169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5"/>
          <p:cNvSpPr/>
          <p:nvPr/>
        </p:nvSpPr>
        <p:spPr>
          <a:xfrm>
            <a:off x="3675387" y="11297909"/>
            <a:ext cx="897735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개찰결과 보고서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35"/>
          <p:cNvSpPr/>
          <p:nvPr/>
        </p:nvSpPr>
        <p:spPr>
          <a:xfrm>
            <a:off x="2008306" y="9657341"/>
            <a:ext cx="5663130" cy="27486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 입찰일 경우 참가업체명을 클릭하면 차수 별 견적제출 이력을 볼 수 있습니다.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상세 확인은 </a:t>
            </a:r>
            <a:r>
              <a:rPr lang="ko-KR" sz="600" b="0" i="0" u="sng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상세</a:t>
            </a: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클릭하시면 확인하실 수 있습니다.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35"/>
          <p:cNvSpPr/>
          <p:nvPr/>
        </p:nvSpPr>
        <p:spPr>
          <a:xfrm>
            <a:off x="-2114714" y="8758258"/>
            <a:ext cx="4036987" cy="18622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0" name="Google Shape;1230;p35"/>
          <p:cNvGraphicFramePr/>
          <p:nvPr/>
        </p:nvGraphicFramePr>
        <p:xfrm>
          <a:off x="-1919730" y="8844542"/>
          <a:ext cx="36561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6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제출 이력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1" name="Google Shape;1231;p35"/>
          <p:cNvGraphicFramePr/>
          <p:nvPr/>
        </p:nvGraphicFramePr>
        <p:xfrm>
          <a:off x="-1880999" y="9250532"/>
          <a:ext cx="3569575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35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차수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입찰참가업체명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견적금액(총액)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담당자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제출일시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1,000,000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김담당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900,000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김담당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2024-01-13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2" name="Google Shape;1232;p35"/>
          <p:cNvSpPr/>
          <p:nvPr/>
        </p:nvSpPr>
        <p:spPr>
          <a:xfrm>
            <a:off x="-354646" y="1032110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3" name="Google Shape;1233;p35"/>
          <p:cNvCxnSpPr>
            <a:endCxn id="1229" idx="3"/>
          </p:cNvCxnSpPr>
          <p:nvPr/>
        </p:nvCxnSpPr>
        <p:spPr>
          <a:xfrm rot="5400000" flipH="1">
            <a:off x="1882373" y="9729295"/>
            <a:ext cx="707400" cy="6276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4" name="Google Shape;1234;p35"/>
          <p:cNvCxnSpPr>
            <a:stCxn id="1216" idx="1"/>
            <a:endCxn id="1235" idx="0"/>
          </p:cNvCxnSpPr>
          <p:nvPr/>
        </p:nvCxnSpPr>
        <p:spPr>
          <a:xfrm flipH="1">
            <a:off x="1619286" y="11407109"/>
            <a:ext cx="3005400" cy="3732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35" name="Google Shape;1235;p35"/>
          <p:cNvSpPr/>
          <p:nvPr/>
        </p:nvSpPr>
        <p:spPr>
          <a:xfrm>
            <a:off x="281283" y="11780294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6" name="Google Shape;1236;p35"/>
          <p:cNvGraphicFramePr/>
          <p:nvPr/>
        </p:nvGraphicFramePr>
        <p:xfrm>
          <a:off x="417024" y="11880832"/>
          <a:ext cx="23998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유찰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7" name="Google Shape;1237;p35"/>
          <p:cNvSpPr txBox="1"/>
          <p:nvPr/>
        </p:nvSpPr>
        <p:spPr>
          <a:xfrm>
            <a:off x="398088" y="12261490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유찰처리 합니다. 유찰처리 시 참가업체에게 유찰 메일이 발송됩니다..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유찰 처리 시 유찰 사유 내용으로 업체에게 발송 됩니다.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35"/>
          <p:cNvSpPr/>
          <p:nvPr/>
        </p:nvSpPr>
        <p:spPr>
          <a:xfrm>
            <a:off x="416831" y="12666803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유찰사유 필수 입력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35"/>
          <p:cNvSpPr/>
          <p:nvPr/>
        </p:nvSpPr>
        <p:spPr>
          <a:xfrm>
            <a:off x="1625879" y="13466538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35"/>
          <p:cNvSpPr/>
          <p:nvPr/>
        </p:nvSpPr>
        <p:spPr>
          <a:xfrm>
            <a:off x="1221434" y="1345884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35"/>
          <p:cNvSpPr/>
          <p:nvPr/>
        </p:nvSpPr>
        <p:spPr>
          <a:xfrm>
            <a:off x="3415614" y="11775214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2" name="Google Shape;1242;p35"/>
          <p:cNvGraphicFramePr/>
          <p:nvPr/>
        </p:nvGraphicFramePr>
        <p:xfrm>
          <a:off x="3551355" y="11875752"/>
          <a:ext cx="23998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낙찰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3" name="Google Shape;1243;p35"/>
          <p:cNvSpPr txBox="1"/>
          <p:nvPr/>
        </p:nvSpPr>
        <p:spPr>
          <a:xfrm>
            <a:off x="3532419" y="12256410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[비트큐브]업체로 낙찰처리 합니다.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아래 낙찰 시 추가합의 사항이 있을 경우 입력해 주십시오..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낙찰 하시겠습니까?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35"/>
          <p:cNvSpPr/>
          <p:nvPr/>
        </p:nvSpPr>
        <p:spPr>
          <a:xfrm>
            <a:off x="3551162" y="12661723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추가합의 사항(필수 아님)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35"/>
          <p:cNvSpPr/>
          <p:nvPr/>
        </p:nvSpPr>
        <p:spPr>
          <a:xfrm>
            <a:off x="4760210" y="13461458"/>
            <a:ext cx="414247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35"/>
          <p:cNvSpPr/>
          <p:nvPr/>
        </p:nvSpPr>
        <p:spPr>
          <a:xfrm>
            <a:off x="4355765" y="1345376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7" name="Google Shape;1247;p35"/>
          <p:cNvCxnSpPr>
            <a:stCxn id="1248" idx="1"/>
            <a:endCxn id="1241" idx="0"/>
          </p:cNvCxnSpPr>
          <p:nvPr/>
        </p:nvCxnSpPr>
        <p:spPr>
          <a:xfrm flipH="1">
            <a:off x="4753739" y="10600338"/>
            <a:ext cx="2343900" cy="11748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49" name="Google Shape;1249;p35"/>
          <p:cNvSpPr/>
          <p:nvPr/>
        </p:nvSpPr>
        <p:spPr>
          <a:xfrm>
            <a:off x="2131618" y="891572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1" name="Google Shape;1251;p35"/>
          <p:cNvCxnSpPr>
            <a:endCxn id="1252" idx="1"/>
          </p:cNvCxnSpPr>
          <p:nvPr/>
        </p:nvCxnSpPr>
        <p:spPr>
          <a:xfrm rot="10800000" flipH="1">
            <a:off x="4624673" y="9620196"/>
            <a:ext cx="3263400" cy="75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48" name="Google Shape;1248;p35"/>
          <p:cNvSpPr/>
          <p:nvPr/>
        </p:nvSpPr>
        <p:spPr>
          <a:xfrm>
            <a:off x="7097639" y="10525753"/>
            <a:ext cx="342562" cy="149169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35"/>
          <p:cNvSpPr/>
          <p:nvPr/>
        </p:nvSpPr>
        <p:spPr>
          <a:xfrm>
            <a:off x="7888073" y="9423385"/>
            <a:ext cx="1975927" cy="3936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 다운로드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35"/>
          <p:cNvSpPr/>
          <p:nvPr/>
        </p:nvSpPr>
        <p:spPr>
          <a:xfrm>
            <a:off x="7884457" y="9069746"/>
            <a:ext cx="1403522" cy="343972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내역방식이 파일등록 일 경우 상세를 클릭하면 파일 다운로드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4" name="Google Shape;1254;p35"/>
          <p:cNvCxnSpPr>
            <a:endCxn id="1255" idx="0"/>
          </p:cNvCxnSpPr>
          <p:nvPr/>
        </p:nvCxnSpPr>
        <p:spPr>
          <a:xfrm>
            <a:off x="4601204" y="10435685"/>
            <a:ext cx="4924800" cy="6546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55" name="Google Shape;1255;p35"/>
          <p:cNvSpPr/>
          <p:nvPr/>
        </p:nvSpPr>
        <p:spPr>
          <a:xfrm>
            <a:off x="6682408" y="11090285"/>
            <a:ext cx="5687191" cy="24589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6" name="Google Shape;1256;p35"/>
          <p:cNvGraphicFramePr/>
          <p:nvPr/>
        </p:nvGraphicFramePr>
        <p:xfrm>
          <a:off x="6758151" y="11163746"/>
          <a:ext cx="5460175" cy="23382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29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ㅁ</a:t>
                      </a:r>
                      <a:endParaRPr sz="8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입찰참가업체명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견적금액(총액)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확인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제출일시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담당자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기타첨부파일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선정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/>
                        <a:t>ㅁ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1,000,000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325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/>
                        <a:t>ㅁ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레드코사인㈜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17:00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025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아무로솔테크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공고확인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강감잔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미트상사</a:t>
                      </a:r>
                      <a:endParaRPr sz="600" b="1" u="sng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김유신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57" name="Google Shape;1257;p35"/>
          <p:cNvGraphicFramePr/>
          <p:nvPr/>
        </p:nvGraphicFramePr>
        <p:xfrm>
          <a:off x="7061073" y="11613890"/>
          <a:ext cx="5157225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28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860,000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860,000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8" name="Google Shape;1258;p35"/>
          <p:cNvGraphicFramePr/>
          <p:nvPr/>
        </p:nvGraphicFramePr>
        <p:xfrm>
          <a:off x="7061073" y="12458169"/>
          <a:ext cx="5157225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28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960,000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960,000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9" name="Google Shape;1259;p35"/>
          <p:cNvSpPr/>
          <p:nvPr/>
        </p:nvSpPr>
        <p:spPr>
          <a:xfrm>
            <a:off x="7667943" y="10625474"/>
            <a:ext cx="1699092" cy="458629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내역방식이 직접입력 일 경우 상세를 클릭하면 아래 로우에 견적 상세정보가 펼쳐지고 다시 한번 누르면 접혀 짐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35"/>
          <p:cNvSpPr/>
          <p:nvPr/>
        </p:nvSpPr>
        <p:spPr>
          <a:xfrm>
            <a:off x="11743891" y="11408646"/>
            <a:ext cx="342562" cy="149169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5"/>
          <p:cNvSpPr/>
          <p:nvPr/>
        </p:nvSpPr>
        <p:spPr>
          <a:xfrm>
            <a:off x="11780108" y="12258258"/>
            <a:ext cx="342562" cy="149169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2" name="Google Shape;1262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165924" y="11407966"/>
            <a:ext cx="145180" cy="1509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3" name="Google Shape;1263;p35"/>
          <p:cNvGraphicFramePr/>
          <p:nvPr/>
        </p:nvGraphicFramePr>
        <p:xfrm>
          <a:off x="2255556" y="744998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13" name="Google Shape;73;p2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8" name="Google Shape;1268;p36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69" name="Google Shape;1269;p36"/>
          <p:cNvSpPr/>
          <p:nvPr/>
        </p:nvSpPr>
        <p:spPr>
          <a:xfrm>
            <a:off x="111802" y="826613"/>
            <a:ext cx="8217900" cy="974729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36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</a:t>
            </a:r>
            <a:endParaRPr/>
          </a:p>
        </p:txBody>
      </p:sp>
      <p:sp>
        <p:nvSpPr>
          <p:cNvPr id="1271" name="Google Shape;1271;p3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36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273" name="Google Shape;1273;p36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36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재입찰</a:t>
            </a:r>
            <a:endParaRPr/>
          </a:p>
        </p:txBody>
      </p:sp>
      <p:sp>
        <p:nvSpPr>
          <p:cNvPr id="1275" name="Google Shape;1275;p36"/>
          <p:cNvSpPr/>
          <p:nvPr/>
        </p:nvSpPr>
        <p:spPr>
          <a:xfrm>
            <a:off x="199597" y="1005542"/>
            <a:ext cx="8044072" cy="9510260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36"/>
          <p:cNvSpPr/>
          <p:nvPr/>
        </p:nvSpPr>
        <p:spPr>
          <a:xfrm>
            <a:off x="1451340" y="1345189"/>
            <a:ext cx="6766342" cy="9045457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7" name="Google Shape;1277;p36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36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재입찰</a:t>
            </a:r>
            <a:endParaRPr/>
          </a:p>
        </p:txBody>
      </p:sp>
      <p:grpSp>
        <p:nvGrpSpPr>
          <p:cNvPr id="1281" name="Google Shape;1281;p3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282" name="Google Shape;1282;p36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3" name="Google Shape;1283;p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4" name="Google Shape;1284;p36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5" name="Google Shape;1285;p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6" name="Google Shape;1286;p36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7" name="Google Shape;1287;p36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8" name="Google Shape;1288;p36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289" name="Google Shape;1289;p36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6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6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6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3" name="Google Shape;1293;p36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4" name="Google Shape;1294;p3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295" name="Google Shape;1295;p36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6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7" name="Google Shape;1297;p36"/>
          <p:cNvSpPr/>
          <p:nvPr/>
        </p:nvSpPr>
        <p:spPr>
          <a:xfrm>
            <a:off x="346644" y="287292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36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1299" name="Google Shape;1299;p36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0" name="Google Shape;1300;p36"/>
          <p:cNvGraphicFramePr/>
          <p:nvPr/>
        </p:nvGraphicFramePr>
        <p:xfrm>
          <a:off x="2236998" y="2898294"/>
          <a:ext cx="476577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품목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1" name="Google Shape;1301;p36"/>
          <p:cNvSpPr/>
          <p:nvPr/>
        </p:nvSpPr>
        <p:spPr>
          <a:xfrm>
            <a:off x="2025452" y="2288250"/>
            <a:ext cx="5663130" cy="387642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2" name="Google Shape;1302;p36"/>
          <p:cNvGraphicFramePr/>
          <p:nvPr/>
        </p:nvGraphicFramePr>
        <p:xfrm>
          <a:off x="2236998" y="2664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3" name="Google Shape;1303;p36"/>
          <p:cNvGraphicFramePr/>
          <p:nvPr/>
        </p:nvGraphicFramePr>
        <p:xfrm>
          <a:off x="2236998" y="31319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☻ 지명경쟁입찰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4" name="Google Shape;1304;p36"/>
          <p:cNvGraphicFramePr/>
          <p:nvPr/>
        </p:nvGraphicFramePr>
        <p:xfrm>
          <a:off x="2236998" y="336562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5" name="Google Shape;1305;p36"/>
          <p:cNvGraphicFramePr/>
          <p:nvPr/>
        </p:nvGraphicFramePr>
        <p:xfrm>
          <a:off x="2236998" y="400059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6" name="Google Shape;1306;p36"/>
          <p:cNvGraphicFramePr/>
          <p:nvPr/>
        </p:nvGraphicFramePr>
        <p:xfrm>
          <a:off x="2236998" y="3599292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7" name="Google Shape;1307;p36"/>
          <p:cNvGraphicFramePr/>
          <p:nvPr/>
        </p:nvGraphicFramePr>
        <p:xfrm>
          <a:off x="2236998" y="42342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8" name="Google Shape;1308;p36"/>
          <p:cNvGraphicFramePr/>
          <p:nvPr/>
        </p:nvGraphicFramePr>
        <p:xfrm>
          <a:off x="2236998" y="4487749"/>
          <a:ext cx="244167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               </a:t>
                      </a: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˅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9" name="Google Shape;1309;p36"/>
          <p:cNvGraphicFramePr/>
          <p:nvPr/>
        </p:nvGraphicFramePr>
        <p:xfrm>
          <a:off x="2236997" y="4726617"/>
          <a:ext cx="4612425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2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비트큐브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10" name="Google Shape;1310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6811674" y="4719216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2" name="Google Shape;1312;p36"/>
          <p:cNvGraphicFramePr/>
          <p:nvPr/>
        </p:nvGraphicFramePr>
        <p:xfrm>
          <a:off x="2247602" y="513965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3" name="Google Shape;1313;p36"/>
          <p:cNvGraphicFramePr/>
          <p:nvPr/>
        </p:nvGraphicFramePr>
        <p:xfrm>
          <a:off x="2247602" y="537662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4" name="Google Shape;1314;p36"/>
          <p:cNvGraphicFramePr/>
          <p:nvPr/>
        </p:nvGraphicFramePr>
        <p:xfrm>
          <a:off x="2247602" y="561491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231,232,400 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5" name="Google Shape;1315;p36"/>
          <p:cNvGraphicFramePr/>
          <p:nvPr/>
        </p:nvGraphicFramePr>
        <p:xfrm>
          <a:off x="2247602" y="587223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6" name="Google Shape;1316;p36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1317" name="Google Shape;1317;p36"/>
          <p:cNvSpPr/>
          <p:nvPr/>
        </p:nvSpPr>
        <p:spPr>
          <a:xfrm>
            <a:off x="2010211" y="6867573"/>
            <a:ext cx="5663130" cy="270202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8" name="Google Shape;1318;p36"/>
          <p:cNvGraphicFramePr/>
          <p:nvPr/>
        </p:nvGraphicFramePr>
        <p:xfrm>
          <a:off x="2247602" y="70138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9" name="Google Shape;1319;p36"/>
          <p:cNvGraphicFramePr/>
          <p:nvPr/>
        </p:nvGraphicFramePr>
        <p:xfrm>
          <a:off x="2247602" y="7278576"/>
          <a:ext cx="51846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개찰자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입찰공고자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0" name="Google Shape;1320;p36"/>
          <p:cNvGraphicFramePr/>
          <p:nvPr/>
        </p:nvGraphicFramePr>
        <p:xfrm>
          <a:off x="2247602" y="7999726"/>
          <a:ext cx="51846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내역방식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☻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납품조건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1" name="Google Shape;1321;p36"/>
          <p:cNvSpPr/>
          <p:nvPr/>
        </p:nvSpPr>
        <p:spPr>
          <a:xfrm>
            <a:off x="4004198" y="9900610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36"/>
          <p:cNvSpPr/>
          <p:nvPr/>
        </p:nvSpPr>
        <p:spPr>
          <a:xfrm>
            <a:off x="4786599" y="9898081"/>
            <a:ext cx="734313" cy="218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재입찰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3" name="Google Shape;1323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56367" y="3988523"/>
            <a:ext cx="1008671" cy="2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61767" y="6983066"/>
            <a:ext cx="1008671" cy="2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88824" y="6998293"/>
            <a:ext cx="1008671" cy="20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6" name="Google Shape;1326;p36"/>
          <p:cNvGraphicFramePr/>
          <p:nvPr/>
        </p:nvGraphicFramePr>
        <p:xfrm>
          <a:off x="2247602" y="7743843"/>
          <a:ext cx="51846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입회자1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7" name="Google Shape;1327;p36"/>
          <p:cNvGraphicFramePr/>
          <p:nvPr/>
        </p:nvGraphicFramePr>
        <p:xfrm>
          <a:off x="-190891" y="10730838"/>
          <a:ext cx="5184650" cy="10882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82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8" name="Google Shape;1328;p36"/>
          <p:cNvSpPr/>
          <p:nvPr/>
        </p:nvSpPr>
        <p:spPr>
          <a:xfrm>
            <a:off x="-219207" y="10704880"/>
            <a:ext cx="5184645" cy="115170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36"/>
          <p:cNvSpPr txBox="1"/>
          <p:nvPr/>
        </p:nvSpPr>
        <p:spPr>
          <a:xfrm>
            <a:off x="3367938" y="11550781"/>
            <a:ext cx="1441941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총합계 : 15,401,000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6"/>
          <p:cNvSpPr/>
          <p:nvPr/>
        </p:nvSpPr>
        <p:spPr>
          <a:xfrm>
            <a:off x="305593" y="11187533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1" name="Google Shape;1331;p36"/>
          <p:cNvCxnSpPr>
            <a:stCxn id="1332" idx="1"/>
          </p:cNvCxnSpPr>
          <p:nvPr/>
        </p:nvCxnSpPr>
        <p:spPr>
          <a:xfrm>
            <a:off x="2247601" y="8468242"/>
            <a:ext cx="153900" cy="2262600"/>
          </a:xfrm>
          <a:prstGeom prst="bentConnector4">
            <a:avLst>
              <a:gd name="adj1" fmla="val -148539"/>
              <a:gd name="adj2" fmla="val 5524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333" name="Google Shape;1333;p36"/>
          <p:cNvCxnSpPr>
            <a:stCxn id="1322" idx="3"/>
            <a:endCxn id="1334" idx="1"/>
          </p:cNvCxnSpPr>
          <p:nvPr/>
        </p:nvCxnSpPr>
        <p:spPr>
          <a:xfrm>
            <a:off x="5520912" y="10007281"/>
            <a:ext cx="2250900" cy="327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35" name="Google Shape;1335;p36"/>
          <p:cNvSpPr/>
          <p:nvPr/>
        </p:nvSpPr>
        <p:spPr>
          <a:xfrm>
            <a:off x="5566632" y="11006193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6" name="Google Shape;1336;p36"/>
          <p:cNvGraphicFramePr/>
          <p:nvPr/>
        </p:nvGraphicFramePr>
        <p:xfrm>
          <a:off x="5764992" y="11172739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7" name="Google Shape;1337;p36"/>
          <p:cNvSpPr/>
          <p:nvPr/>
        </p:nvSpPr>
        <p:spPr>
          <a:xfrm>
            <a:off x="6320460" y="1155534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36"/>
          <p:cNvSpPr txBox="1"/>
          <p:nvPr/>
        </p:nvSpPr>
        <p:spPr>
          <a:xfrm>
            <a:off x="5787162" y="11172282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 처리 하였습니다.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36"/>
          <p:cNvSpPr txBox="1"/>
          <p:nvPr/>
        </p:nvSpPr>
        <p:spPr>
          <a:xfrm>
            <a:off x="5535427" y="9814471"/>
            <a:ext cx="1626533" cy="18466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입력 컬럼 Validation 체크</a:t>
            </a:r>
            <a:endParaRPr/>
          </a:p>
        </p:txBody>
      </p:sp>
      <p:graphicFrame>
        <p:nvGraphicFramePr>
          <p:cNvPr id="1340" name="Google Shape;1340;p36"/>
          <p:cNvGraphicFramePr/>
          <p:nvPr/>
        </p:nvGraphicFramePr>
        <p:xfrm>
          <a:off x="832464" y="10804529"/>
          <a:ext cx="3995050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90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실행단가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합계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삭제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15,400.000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1" name="Google Shape;1341;p36"/>
          <p:cNvSpPr/>
          <p:nvPr/>
        </p:nvSpPr>
        <p:spPr>
          <a:xfrm>
            <a:off x="851786" y="11026825"/>
            <a:ext cx="853174" cy="139000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36"/>
          <p:cNvSpPr/>
          <p:nvPr/>
        </p:nvSpPr>
        <p:spPr>
          <a:xfrm>
            <a:off x="858137" y="11218933"/>
            <a:ext cx="839877" cy="151386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테스트 입력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36"/>
          <p:cNvSpPr/>
          <p:nvPr/>
        </p:nvSpPr>
        <p:spPr>
          <a:xfrm>
            <a:off x="1765306" y="11218188"/>
            <a:ext cx="733732" cy="151386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200*200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36"/>
          <p:cNvSpPr/>
          <p:nvPr/>
        </p:nvSpPr>
        <p:spPr>
          <a:xfrm>
            <a:off x="2562397" y="11225069"/>
            <a:ext cx="319264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36"/>
          <p:cNvSpPr/>
          <p:nvPr/>
        </p:nvSpPr>
        <p:spPr>
          <a:xfrm>
            <a:off x="2941782" y="11222798"/>
            <a:ext cx="302024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ton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36"/>
          <p:cNvSpPr/>
          <p:nvPr/>
        </p:nvSpPr>
        <p:spPr>
          <a:xfrm>
            <a:off x="3276789" y="11231211"/>
            <a:ext cx="540403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1,100,000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36"/>
          <p:cNvSpPr/>
          <p:nvPr/>
        </p:nvSpPr>
        <p:spPr>
          <a:xfrm>
            <a:off x="1781240" y="11027513"/>
            <a:ext cx="726467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36"/>
          <p:cNvSpPr/>
          <p:nvPr/>
        </p:nvSpPr>
        <p:spPr>
          <a:xfrm>
            <a:off x="2569438" y="11027513"/>
            <a:ext cx="309871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36"/>
          <p:cNvSpPr/>
          <p:nvPr/>
        </p:nvSpPr>
        <p:spPr>
          <a:xfrm>
            <a:off x="2956996" y="11027933"/>
            <a:ext cx="285714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36"/>
          <p:cNvSpPr/>
          <p:nvPr/>
        </p:nvSpPr>
        <p:spPr>
          <a:xfrm>
            <a:off x="3324125" y="11027933"/>
            <a:ext cx="483616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36"/>
          <p:cNvSpPr/>
          <p:nvPr/>
        </p:nvSpPr>
        <p:spPr>
          <a:xfrm>
            <a:off x="4518462" y="11024632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36"/>
          <p:cNvSpPr/>
          <p:nvPr/>
        </p:nvSpPr>
        <p:spPr>
          <a:xfrm>
            <a:off x="4512120" y="11228852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36"/>
          <p:cNvSpPr/>
          <p:nvPr/>
        </p:nvSpPr>
        <p:spPr>
          <a:xfrm>
            <a:off x="7771779" y="9322747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3" name="Google Shape;1353;p36"/>
          <p:cNvGraphicFramePr/>
          <p:nvPr/>
        </p:nvGraphicFramePr>
        <p:xfrm>
          <a:off x="7907520" y="9423285"/>
          <a:ext cx="23998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재입찰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4" name="Google Shape;1354;p36"/>
          <p:cNvSpPr txBox="1"/>
          <p:nvPr/>
        </p:nvSpPr>
        <p:spPr>
          <a:xfrm>
            <a:off x="7888584" y="9803943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 처리 합니다. 재입찰 시 선택한 참가업체에게 재입찰  메일이 발송됩니다..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 처리 시 재입찰 사유 내용으로 업체에게 발송 됩니다.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36"/>
          <p:cNvSpPr/>
          <p:nvPr/>
        </p:nvSpPr>
        <p:spPr>
          <a:xfrm>
            <a:off x="7907327" y="10209256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재입찰 사유 필수 입력 (200자 애내)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36"/>
          <p:cNvSpPr/>
          <p:nvPr/>
        </p:nvSpPr>
        <p:spPr>
          <a:xfrm>
            <a:off x="9123798" y="11008991"/>
            <a:ext cx="455672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재입찰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36"/>
          <p:cNvSpPr/>
          <p:nvPr/>
        </p:nvSpPr>
        <p:spPr>
          <a:xfrm>
            <a:off x="8711930" y="1100130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8" name="Google Shape;1358;p36"/>
          <p:cNvCxnSpPr>
            <a:stCxn id="1356" idx="1"/>
            <a:endCxn id="1335" idx="3"/>
          </p:cNvCxnSpPr>
          <p:nvPr/>
        </p:nvCxnSpPr>
        <p:spPr>
          <a:xfrm flipH="1">
            <a:off x="7528698" y="11087817"/>
            <a:ext cx="1595100" cy="3174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360" name="Google Shape;1360;p36"/>
          <p:cNvGraphicFramePr/>
          <p:nvPr/>
        </p:nvGraphicFramePr>
        <p:xfrm>
          <a:off x="2338184" y="8758423"/>
          <a:ext cx="5059450" cy="329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1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첨부파일(대내용)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공지자,개찰자 참조파일.pdf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ko-KR" sz="6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sng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낙찰기준.pdt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ko-KR" sz="6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1" name="Google Shape;1361;p36"/>
          <p:cNvGraphicFramePr/>
          <p:nvPr/>
        </p:nvGraphicFramePr>
        <p:xfrm>
          <a:off x="2336704" y="9193556"/>
          <a:ext cx="5045950" cy="329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첨부파일(대외용)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업체선정 기준입니다..pdf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ko-KR" sz="600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62" name="Google Shape;1362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5203" y="8852266"/>
            <a:ext cx="146685" cy="13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19451" y="9310765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4" name="Google Shape;1364;p36"/>
          <p:cNvGraphicFramePr/>
          <p:nvPr/>
        </p:nvGraphicFramePr>
        <p:xfrm>
          <a:off x="2337384" y="8305765"/>
          <a:ext cx="5052750" cy="329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세부내역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비트큐브_사업자등록증.jpg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ko-KR" sz="6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65" name="Google Shape;1365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98903" y="8407406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36"/>
          <p:cNvSpPr/>
          <p:nvPr/>
        </p:nvSpPr>
        <p:spPr>
          <a:xfrm>
            <a:off x="2247601" y="8231111"/>
            <a:ext cx="5234809" cy="47426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6" name="Google Shape;1366;p36"/>
          <p:cNvGraphicFramePr/>
          <p:nvPr/>
        </p:nvGraphicFramePr>
        <p:xfrm>
          <a:off x="2247600" y="7504521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06" name="Google Shape;73;p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1" name="Google Shape;1371;p37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72" name="Google Shape;1372;p37"/>
          <p:cNvSpPr/>
          <p:nvPr/>
        </p:nvSpPr>
        <p:spPr>
          <a:xfrm>
            <a:off x="111802" y="826614"/>
            <a:ext cx="8217900" cy="539321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37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개찰결과 보고서 레이어 팝업</a:t>
            </a:r>
            <a:endParaRPr/>
          </a:p>
        </p:txBody>
      </p:sp>
      <p:sp>
        <p:nvSpPr>
          <p:cNvPr id="1374" name="Google Shape;1374;p37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개찰결과 보고서 레이어 팝업</a:t>
            </a:r>
            <a:endParaRPr/>
          </a:p>
        </p:txBody>
      </p:sp>
      <p:sp>
        <p:nvSpPr>
          <p:cNvPr id="1375" name="Google Shape;1375;p3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376" name="Google Shape;1376;p37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37"/>
          <p:cNvSpPr/>
          <p:nvPr/>
        </p:nvSpPr>
        <p:spPr>
          <a:xfrm>
            <a:off x="2138295" y="1017451"/>
            <a:ext cx="4430755" cy="59548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8" name="Google Shape;1378;p37"/>
          <p:cNvGraphicFramePr/>
          <p:nvPr/>
        </p:nvGraphicFramePr>
        <p:xfrm>
          <a:off x="2333279" y="1103736"/>
          <a:ext cx="406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06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개찰결과 보고서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9" name="Google Shape;1379;p37"/>
          <p:cNvGraphicFramePr/>
          <p:nvPr/>
        </p:nvGraphicFramePr>
        <p:xfrm>
          <a:off x="2590013" y="1840814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0" name="Google Shape;1380;p37"/>
          <p:cNvGraphicFramePr/>
          <p:nvPr/>
        </p:nvGraphicFramePr>
        <p:xfrm>
          <a:off x="2590013" y="2066319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1" name="Google Shape;1381;p37"/>
          <p:cNvGraphicFramePr/>
          <p:nvPr/>
        </p:nvGraphicFramePr>
        <p:xfrm>
          <a:off x="2590013" y="2517329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2" name="Google Shape;1382;p37"/>
          <p:cNvGraphicFramePr/>
          <p:nvPr/>
        </p:nvGraphicFramePr>
        <p:xfrm>
          <a:off x="2590013" y="3135977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3" name="Google Shape;1383;p37"/>
          <p:cNvGraphicFramePr/>
          <p:nvPr/>
        </p:nvGraphicFramePr>
        <p:xfrm>
          <a:off x="2590013" y="2742834"/>
          <a:ext cx="345930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4" name="Google Shape;1384;p37"/>
          <p:cNvGraphicFramePr/>
          <p:nvPr/>
        </p:nvGraphicFramePr>
        <p:xfrm>
          <a:off x="2590013" y="3361482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5" name="Google Shape;1385;p37"/>
          <p:cNvGraphicFramePr/>
          <p:nvPr/>
        </p:nvGraphicFramePr>
        <p:xfrm>
          <a:off x="2590013" y="3586987"/>
          <a:ext cx="3459300" cy="21336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6" name="Google Shape;1386;p37"/>
          <p:cNvGraphicFramePr/>
          <p:nvPr/>
        </p:nvGraphicFramePr>
        <p:xfrm>
          <a:off x="2590013" y="4037997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납품조건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지정지역도착도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7" name="Google Shape;1387;p37"/>
          <p:cNvGraphicFramePr/>
          <p:nvPr/>
        </p:nvGraphicFramePr>
        <p:xfrm>
          <a:off x="2590013" y="3812492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13:00 ~ 2024-01-15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8" name="Google Shape;1388;p37"/>
          <p:cNvGraphicFramePr/>
          <p:nvPr/>
        </p:nvGraphicFramePr>
        <p:xfrm>
          <a:off x="2590013" y="4489007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9" name="Google Shape;1389;p37"/>
          <p:cNvGraphicFramePr/>
          <p:nvPr/>
        </p:nvGraphicFramePr>
        <p:xfrm>
          <a:off x="2590013" y="4714512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0" name="Google Shape;1390;p37"/>
          <p:cNvGraphicFramePr/>
          <p:nvPr/>
        </p:nvGraphicFramePr>
        <p:xfrm>
          <a:off x="2590013" y="4940023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계열사공유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비공유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1" name="Google Shape;1391;p37"/>
          <p:cNvGraphicFramePr/>
          <p:nvPr/>
        </p:nvGraphicFramePr>
        <p:xfrm>
          <a:off x="2590013" y="4263502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2" name="Google Shape;1392;p37"/>
          <p:cNvGraphicFramePr/>
          <p:nvPr/>
        </p:nvGraphicFramePr>
        <p:xfrm>
          <a:off x="2590013" y="2291824"/>
          <a:ext cx="34593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입찰방식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3" name="Google Shape;1393;p37"/>
          <p:cNvSpPr/>
          <p:nvPr/>
        </p:nvSpPr>
        <p:spPr>
          <a:xfrm>
            <a:off x="2419643" y="1759617"/>
            <a:ext cx="3876382" cy="344865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37"/>
          <p:cNvSpPr txBox="1"/>
          <p:nvPr/>
        </p:nvSpPr>
        <p:spPr>
          <a:xfrm>
            <a:off x="2419643" y="153202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입찰정보</a:t>
            </a:r>
            <a:endParaRPr/>
          </a:p>
        </p:txBody>
      </p:sp>
      <p:sp>
        <p:nvSpPr>
          <p:cNvPr id="1395" name="Google Shape;1395;p37"/>
          <p:cNvSpPr txBox="1"/>
          <p:nvPr/>
        </p:nvSpPr>
        <p:spPr>
          <a:xfrm>
            <a:off x="2470061" y="5304676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투찰 내역</a:t>
            </a:r>
            <a:endParaRPr/>
          </a:p>
        </p:txBody>
      </p:sp>
      <p:graphicFrame>
        <p:nvGraphicFramePr>
          <p:cNvPr id="1396" name="Google Shape;1396;p37"/>
          <p:cNvGraphicFramePr/>
          <p:nvPr/>
        </p:nvGraphicFramePr>
        <p:xfrm>
          <a:off x="2419643" y="5559382"/>
          <a:ext cx="3876375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46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2위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대표자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낙찰금액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예산대비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구분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강대표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1,000,000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95.0%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레드코사인㈜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950,000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97.5%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3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아무로솔테크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950,000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97.5%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97" name="Google Shape;1397;p37"/>
          <p:cNvSpPr/>
          <p:nvPr/>
        </p:nvSpPr>
        <p:spPr>
          <a:xfrm>
            <a:off x="3772288" y="6584600"/>
            <a:ext cx="557423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37"/>
          <p:cNvSpPr/>
          <p:nvPr/>
        </p:nvSpPr>
        <p:spPr>
          <a:xfrm>
            <a:off x="4378184" y="6592293"/>
            <a:ext cx="606870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인쇄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3" name="Google Shape;1403;p38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04" name="Google Shape;1404;p38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38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재입찰/낙찰 메일</a:t>
            </a:r>
            <a:endParaRPr/>
          </a:p>
        </p:txBody>
      </p:sp>
      <p:sp>
        <p:nvSpPr>
          <p:cNvPr id="1406" name="Google Shape;1406;p38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407" name="Google Shape;1407;p3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38"/>
          <p:cNvSpPr/>
          <p:nvPr/>
        </p:nvSpPr>
        <p:spPr>
          <a:xfrm>
            <a:off x="652640" y="1784752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38"/>
          <p:cNvSpPr/>
          <p:nvPr/>
        </p:nvSpPr>
        <p:spPr>
          <a:xfrm>
            <a:off x="380390" y="1366570"/>
            <a:ext cx="3767327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e-bidding] 재입찰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(CB3호 스퀴즈닙롤 스페어롤 신규구매 件)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38"/>
          <p:cNvSpPr txBox="1"/>
          <p:nvPr/>
        </p:nvSpPr>
        <p:spPr>
          <a:xfrm>
            <a:off x="701717" y="2214937"/>
            <a:ext cx="3137338" cy="1815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e-bidding 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 [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이 재입찰 되었습니다.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 재입찰 사유를 확인해 주시고 </a:t>
            </a:r>
            <a:r>
              <a:rPr lang="ko-KR" sz="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 시스템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로그인하여 다시 한번 투찰 해 주십시오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재입찰사유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잘못된 입찰공지로 인해 재입찰 합니다.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어쩌구 저쩌구……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38"/>
          <p:cNvSpPr/>
          <p:nvPr/>
        </p:nvSpPr>
        <p:spPr>
          <a:xfrm>
            <a:off x="4688555" y="1784752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38"/>
          <p:cNvSpPr/>
          <p:nvPr/>
        </p:nvSpPr>
        <p:spPr>
          <a:xfrm>
            <a:off x="4416305" y="1366570"/>
            <a:ext cx="3767327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e-bidding] 낙찰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(CB3호 스퀴즈닙롤 스페어롤 신규구매 件)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38"/>
          <p:cNvSpPr txBox="1"/>
          <p:nvPr/>
        </p:nvSpPr>
        <p:spPr>
          <a:xfrm>
            <a:off x="4737632" y="2214937"/>
            <a:ext cx="3137338" cy="1692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e-bidding 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 [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에 업체선정 되었습니다.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자세한 내용은 </a:t>
            </a:r>
            <a:r>
              <a:rPr lang="ko-KR" sz="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 시스템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로그인하여 입찰내용 확인 및 낙찰확인을 하시기 바랍니다.</a:t>
            </a:r>
            <a:b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(낙찰확인은 계약과 관련 없는 내부절차 입니다.)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추가합의사항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납품은 계약일로부터 10일 이내로 한다.</a:t>
            </a:r>
            <a:endParaRPr/>
          </a:p>
        </p:txBody>
      </p:sp>
      <p:sp>
        <p:nvSpPr>
          <p:cNvPr id="1414" name="Google Shape;1414;p38"/>
          <p:cNvSpPr/>
          <p:nvPr/>
        </p:nvSpPr>
        <p:spPr>
          <a:xfrm>
            <a:off x="4688555" y="4489528"/>
            <a:ext cx="3186415" cy="738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641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낙찰 협력사에게 문자발송</a:t>
            </a:r>
            <a:endParaRPr/>
          </a:p>
        </p:txBody>
      </p:sp>
      <p:sp>
        <p:nvSpPr>
          <p:cNvPr id="1415" name="Google Shape;1415;p38"/>
          <p:cNvSpPr/>
          <p:nvPr/>
        </p:nvSpPr>
        <p:spPr>
          <a:xfrm>
            <a:off x="652640" y="4489529"/>
            <a:ext cx="3186415" cy="7381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641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재입찰 협력사들에게 문자발송</a:t>
            </a:r>
            <a:endParaRPr/>
          </a:p>
        </p:txBody>
      </p:sp>
      <p:sp>
        <p:nvSpPr>
          <p:cNvPr id="1416" name="Google Shape;1416;p38"/>
          <p:cNvSpPr/>
          <p:nvPr/>
        </p:nvSpPr>
        <p:spPr>
          <a:xfrm>
            <a:off x="-959844" y="4361693"/>
            <a:ext cx="1612500" cy="11880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38"/>
          <p:cNvSpPr txBox="1"/>
          <p:nvPr/>
        </p:nvSpPr>
        <p:spPr>
          <a:xfrm>
            <a:off x="-959850" y="4486425"/>
            <a:ext cx="16125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smtClean="0"/>
              <a:t>팬택씨앤에스에서</a:t>
            </a:r>
            <a:r>
              <a:rPr lang="ko-KR" sz="800" smtClean="0"/>
              <a:t> </a:t>
            </a:r>
            <a:r>
              <a:rPr lang="ko-KR" sz="800"/>
              <a:t>재입찰을 공고하였습니다.</a:t>
            </a:r>
            <a:endParaRPr sz="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확인바랍니다.</a:t>
            </a:r>
            <a:endParaRPr sz="800"/>
          </a:p>
        </p:txBody>
      </p:sp>
      <p:sp>
        <p:nvSpPr>
          <p:cNvPr id="1418" name="Google Shape;1418;p38"/>
          <p:cNvSpPr/>
          <p:nvPr/>
        </p:nvSpPr>
        <p:spPr>
          <a:xfrm>
            <a:off x="8183631" y="4264606"/>
            <a:ext cx="1612500" cy="11880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38"/>
          <p:cNvSpPr txBox="1"/>
          <p:nvPr/>
        </p:nvSpPr>
        <p:spPr>
          <a:xfrm>
            <a:off x="8183625" y="4389338"/>
            <a:ext cx="16125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참여하신 입찰에(C202403035) 낙찰되었습니다.</a:t>
            </a:r>
            <a:endParaRPr sz="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확인바랍니다.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4" name="Google Shape;1424;p3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전자입찰 &gt; 입찰완료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9" name="Google Shape;1429;p40"/>
          <p:cNvGraphicFramePr/>
          <p:nvPr/>
        </p:nvGraphicFramePr>
        <p:xfrm>
          <a:off x="8385974" y="826614"/>
          <a:ext cx="2324900" cy="26788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 Default 1년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입찰상태가 입찰완료와 유찰인 입찰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입찰번호 equal 검색, 입찰명 like 검색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완료상태 Default 전체 선택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입찰완료일시 descending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목록은 관계된 입찰완료를 Display (관계된 입찰은 담당자, 공고자, 개찰자, 낙찰자, 입회자로 선택된 사용자)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입찰번호, 입찰명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입찰 상세 페이지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해당 사용자에게 메일 발송 연결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(ex : 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mailto:james@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bitcube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.co.kr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0" name="Google Shape;1430;p4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4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목록</a:t>
            </a:r>
            <a:endParaRPr/>
          </a:p>
        </p:txBody>
      </p:sp>
      <p:sp>
        <p:nvSpPr>
          <p:cNvPr id="1432" name="Google Shape;1432;p4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목록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4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434" name="Google Shape;1434;p4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4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입찰완료</a:t>
            </a:r>
            <a:endParaRPr/>
          </a:p>
        </p:txBody>
      </p:sp>
      <p:sp>
        <p:nvSpPr>
          <p:cNvPr id="1436" name="Google Shape;1436;p4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4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8" name="Google Shape;1438;p4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4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입찰완료</a:t>
            </a:r>
            <a:endParaRPr/>
          </a:p>
        </p:txBody>
      </p:sp>
      <p:sp>
        <p:nvSpPr>
          <p:cNvPr id="1440" name="Google Shape;1440;p40"/>
          <p:cNvSpPr/>
          <p:nvPr/>
        </p:nvSpPr>
        <p:spPr>
          <a:xfrm>
            <a:off x="1555556" y="1925648"/>
            <a:ext cx="6472136" cy="2775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입찰완료는 업체선정이 완료된 입찰이거나 유찰된 입찰 목록을 보여줍니다.. (입찰번호 또는 입찰명을 클릭하시면 상세내용을 확인할 수 있습니다)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40"/>
          <p:cNvSpPr/>
          <p:nvPr/>
        </p:nvSpPr>
        <p:spPr>
          <a:xfrm>
            <a:off x="1527420" y="2399505"/>
            <a:ext cx="6519936" cy="714776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2" name="Google Shape;1442;p40"/>
          <p:cNvSpPr/>
          <p:nvPr/>
        </p:nvSpPr>
        <p:spPr>
          <a:xfrm>
            <a:off x="7211749" y="2792340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3" name="Google Shape;1443;p40"/>
          <p:cNvGraphicFramePr/>
          <p:nvPr/>
        </p:nvGraphicFramePr>
        <p:xfrm>
          <a:off x="1527414" y="3482058"/>
          <a:ext cx="6500275" cy="18171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79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입찰번호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입찰완료일시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입찰방식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상태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내역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담당자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2024-01-13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입찰완료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C202401004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유찰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444" name="Google Shape;1444;p4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1445" name="Google Shape;1445;p4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451" name="Google Shape;1451;p40"/>
          <p:cNvGraphicFramePr/>
          <p:nvPr/>
        </p:nvGraphicFramePr>
        <p:xfrm>
          <a:off x="1440199" y="3256264"/>
          <a:ext cx="1684850" cy="1939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7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25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54" name="Google Shape;1454;p4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455" name="Google Shape;1455;p40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6" name="Google Shape;1456;p4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7" name="Google Shape;1457;p4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8" name="Google Shape;1458;p4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9" name="Google Shape;1459;p4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0" name="Google Shape;1460;p4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1" name="Google Shape;1461;p4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462" name="Google Shape;1462;p4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66" name="Google Shape;1466;p4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7" name="Google Shape;1467;p4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468" name="Google Shape;1468;p4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0" name="Google Shape;1470;p4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1471" name="Google Shape;1471;p40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2" name="Google Shape;1472;p4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3" name="Google Shape;1473;p40"/>
          <p:cNvSpPr/>
          <p:nvPr/>
        </p:nvSpPr>
        <p:spPr>
          <a:xfrm>
            <a:off x="346644" y="2995427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40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40"/>
          <p:cNvSpPr/>
          <p:nvPr/>
        </p:nvSpPr>
        <p:spPr>
          <a:xfrm>
            <a:off x="2204001" y="368568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40"/>
          <p:cNvSpPr/>
          <p:nvPr/>
        </p:nvSpPr>
        <p:spPr>
          <a:xfrm>
            <a:off x="4753868" y="248517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완료상태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7" name="Google Shape;1477;p40"/>
          <p:cNvGraphicFramePr/>
          <p:nvPr/>
        </p:nvGraphicFramePr>
        <p:xfrm>
          <a:off x="5384798" y="2513129"/>
          <a:ext cx="19162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▣ 입찰완료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▣ 유찰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8" name="Google Shape;1478;p40"/>
          <p:cNvSpPr/>
          <p:nvPr/>
        </p:nvSpPr>
        <p:spPr>
          <a:xfrm>
            <a:off x="7410940" y="369644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9" name="Google Shape;1479;p40"/>
          <p:cNvGrpSpPr/>
          <p:nvPr/>
        </p:nvGrpSpPr>
        <p:grpSpPr>
          <a:xfrm>
            <a:off x="1610671" y="2804142"/>
            <a:ext cx="4052308" cy="250159"/>
            <a:chOff x="1623491" y="2480890"/>
            <a:chExt cx="4052308" cy="250159"/>
          </a:xfrm>
        </p:grpSpPr>
        <p:sp>
          <p:nvSpPr>
            <p:cNvPr id="1480" name="Google Shape;1480;p40"/>
            <p:cNvSpPr/>
            <p:nvPr/>
          </p:nvSpPr>
          <p:spPr>
            <a:xfrm>
              <a:off x="1623491" y="2480890"/>
              <a:ext cx="734286" cy="243809"/>
            </a:xfrm>
            <a:prstGeom prst="roundRect">
              <a:avLst>
                <a:gd name="adj" fmla="val 13789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입찰번호</a:t>
              </a:r>
              <a:endParaRPr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2279002" y="2487240"/>
              <a:ext cx="1161319" cy="243809"/>
            </a:xfrm>
            <a:prstGeom prst="roundRect">
              <a:avLst>
                <a:gd name="adj" fmla="val 13789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3510944" y="2486721"/>
              <a:ext cx="734286" cy="243809"/>
            </a:xfrm>
            <a:prstGeom prst="roundRect">
              <a:avLst>
                <a:gd name="adj" fmla="val 13789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입찰명</a:t>
              </a:r>
              <a:endParaRPr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4172805" y="2486721"/>
              <a:ext cx="1502994" cy="243809"/>
            </a:xfrm>
            <a:prstGeom prst="roundRect">
              <a:avLst>
                <a:gd name="adj" fmla="val 13789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4" name="Google Shape;1484;p40"/>
          <p:cNvGrpSpPr/>
          <p:nvPr/>
        </p:nvGrpSpPr>
        <p:grpSpPr>
          <a:xfrm>
            <a:off x="1638323" y="2481826"/>
            <a:ext cx="2787277" cy="263454"/>
            <a:chOff x="1737559" y="2361325"/>
            <a:chExt cx="2787277" cy="263454"/>
          </a:xfrm>
        </p:grpSpPr>
        <p:sp>
          <p:nvSpPr>
            <p:cNvPr id="1485" name="Google Shape;1485;p40"/>
            <p:cNvSpPr/>
            <p:nvPr/>
          </p:nvSpPr>
          <p:spPr>
            <a:xfrm>
              <a:off x="1737559" y="2369125"/>
              <a:ext cx="734286" cy="243809"/>
            </a:xfrm>
            <a:prstGeom prst="roundRect">
              <a:avLst>
                <a:gd name="adj" fmla="val 13789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입찰완료일</a:t>
              </a:r>
              <a:endParaRPr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6" name="Google Shape;1486;p4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74191" y="2361325"/>
              <a:ext cx="2150645" cy="2634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7" name="Google Shape;1487;p40"/>
            <p:cNvSpPr txBox="1"/>
            <p:nvPr/>
          </p:nvSpPr>
          <p:spPr>
            <a:xfrm>
              <a:off x="2422396" y="2409632"/>
              <a:ext cx="704588" cy="18466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2023-01-16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0"/>
            <p:cNvSpPr txBox="1"/>
            <p:nvPr/>
          </p:nvSpPr>
          <p:spPr>
            <a:xfrm>
              <a:off x="3545146" y="2411943"/>
              <a:ext cx="704588" cy="18466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2024-01-16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66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3" name="Google Shape;1493;p41"/>
          <p:cNvGraphicFramePr/>
          <p:nvPr/>
        </p:nvGraphicFramePr>
        <p:xfrm>
          <a:off x="8385974" y="826614"/>
          <a:ext cx="2324900" cy="18253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입찰완료상세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유찰 및 입찰완료 상세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사유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 일 경우 해당 부분 재입찰 사유가 Displqy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유찰 사유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입찰이 유찰상태 일 경우 유찰사유 Display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94" name="Google Shape;1494;p41"/>
          <p:cNvSpPr/>
          <p:nvPr/>
        </p:nvSpPr>
        <p:spPr>
          <a:xfrm>
            <a:off x="111802" y="826613"/>
            <a:ext cx="8217900" cy="1126541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4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상세</a:t>
            </a:r>
            <a:endParaRPr/>
          </a:p>
        </p:txBody>
      </p:sp>
      <p:sp>
        <p:nvSpPr>
          <p:cNvPr id="1496" name="Google Shape;1496;p4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상세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4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498" name="Google Shape;1498;p4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4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입찰완료</a:t>
            </a:r>
            <a:endParaRPr/>
          </a:p>
        </p:txBody>
      </p:sp>
      <p:sp>
        <p:nvSpPr>
          <p:cNvPr id="1500" name="Google Shape;1500;p41"/>
          <p:cNvSpPr/>
          <p:nvPr/>
        </p:nvSpPr>
        <p:spPr>
          <a:xfrm>
            <a:off x="199597" y="1005541"/>
            <a:ext cx="8044072" cy="1092554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41"/>
          <p:cNvSpPr/>
          <p:nvPr/>
        </p:nvSpPr>
        <p:spPr>
          <a:xfrm>
            <a:off x="1420031" y="1377620"/>
            <a:ext cx="6766342" cy="10458373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2" name="Google Shape;1502;p41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p41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입찰완료 상세</a:t>
            </a:r>
            <a:endParaRPr/>
          </a:p>
        </p:txBody>
      </p:sp>
      <p:grpSp>
        <p:nvGrpSpPr>
          <p:cNvPr id="1506" name="Google Shape;1506;p41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507" name="Google Shape;1507;p41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8" name="Google Shape;1508;p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9" name="Google Shape;1509;p41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0" name="Google Shape;1510;p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1" name="Google Shape;1511;p41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2" name="Google Shape;1512;p41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3" name="Google Shape;1513;p41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514" name="Google Shape;1514;p4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1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1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1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18" name="Google Shape;1518;p41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9" name="Google Shape;1519;p41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520" name="Google Shape;1520;p41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1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2" name="Google Shape;1522;p41"/>
          <p:cNvSpPr/>
          <p:nvPr/>
        </p:nvSpPr>
        <p:spPr>
          <a:xfrm>
            <a:off x="346644" y="301014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41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1524" name="Google Shape;1524;p41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5" name="Google Shape;1525;p41"/>
          <p:cNvGraphicFramePr/>
          <p:nvPr/>
        </p:nvGraphicFramePr>
        <p:xfrm>
          <a:off x="2236998" y="2898294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품목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6" name="Google Shape;1526;p41"/>
          <p:cNvSpPr/>
          <p:nvPr/>
        </p:nvSpPr>
        <p:spPr>
          <a:xfrm>
            <a:off x="2010211" y="2303496"/>
            <a:ext cx="5663130" cy="389471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7" name="Google Shape;1527;p41"/>
          <p:cNvGraphicFramePr/>
          <p:nvPr/>
        </p:nvGraphicFramePr>
        <p:xfrm>
          <a:off x="2236998" y="2664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8" name="Google Shape;1528;p41"/>
          <p:cNvGraphicFramePr/>
          <p:nvPr/>
        </p:nvGraphicFramePr>
        <p:xfrm>
          <a:off x="2236998" y="31319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9" name="Google Shape;1529;p41"/>
          <p:cNvGraphicFramePr/>
          <p:nvPr/>
        </p:nvGraphicFramePr>
        <p:xfrm>
          <a:off x="2236998" y="336562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0" name="Google Shape;1530;p41"/>
          <p:cNvGraphicFramePr/>
          <p:nvPr/>
        </p:nvGraphicFramePr>
        <p:xfrm>
          <a:off x="2236998" y="400059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1" name="Google Shape;1531;p41"/>
          <p:cNvGraphicFramePr/>
          <p:nvPr/>
        </p:nvGraphicFramePr>
        <p:xfrm>
          <a:off x="2236998" y="3599292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2" name="Google Shape;1532;p41"/>
          <p:cNvGraphicFramePr/>
          <p:nvPr/>
        </p:nvGraphicFramePr>
        <p:xfrm>
          <a:off x="2236998" y="42342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3" name="Google Shape;1533;p41"/>
          <p:cNvGraphicFramePr/>
          <p:nvPr/>
        </p:nvGraphicFramePr>
        <p:xfrm>
          <a:off x="2236998" y="4487749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4" name="Google Shape;1534;p41"/>
          <p:cNvGraphicFramePr/>
          <p:nvPr/>
        </p:nvGraphicFramePr>
        <p:xfrm>
          <a:off x="2236998" y="4726617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35" name="Google Shape;1535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43783" y="4696447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7" name="Google Shape;1537;p41"/>
          <p:cNvGraphicFramePr/>
          <p:nvPr/>
        </p:nvGraphicFramePr>
        <p:xfrm>
          <a:off x="2247602" y="513965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8" name="Google Shape;1538;p41"/>
          <p:cNvGraphicFramePr/>
          <p:nvPr/>
        </p:nvGraphicFramePr>
        <p:xfrm>
          <a:off x="2247602" y="537662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9" name="Google Shape;1539;p41"/>
          <p:cNvGraphicFramePr/>
          <p:nvPr/>
        </p:nvGraphicFramePr>
        <p:xfrm>
          <a:off x="2247602" y="561491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0" name="Google Shape;1540;p41"/>
          <p:cNvGraphicFramePr/>
          <p:nvPr/>
        </p:nvGraphicFramePr>
        <p:xfrm>
          <a:off x="2247602" y="587223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1" name="Google Shape;1541;p41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1542" name="Google Shape;1542;p41"/>
          <p:cNvSpPr/>
          <p:nvPr/>
        </p:nvSpPr>
        <p:spPr>
          <a:xfrm>
            <a:off x="2010211" y="6867572"/>
            <a:ext cx="5663130" cy="2415213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3" name="Google Shape;1543;p41"/>
          <p:cNvGraphicFramePr/>
          <p:nvPr/>
        </p:nvGraphicFramePr>
        <p:xfrm>
          <a:off x="2247602" y="70138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4" name="Google Shape;1544;p41"/>
          <p:cNvGraphicFramePr/>
          <p:nvPr/>
        </p:nvGraphicFramePr>
        <p:xfrm>
          <a:off x="2247602" y="738918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5" name="Google Shape;1545;p41"/>
          <p:cNvGraphicFramePr/>
          <p:nvPr/>
        </p:nvGraphicFramePr>
        <p:xfrm>
          <a:off x="2247602" y="765389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입회자1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6" name="Google Shape;1546;p41"/>
          <p:cNvGraphicFramePr/>
          <p:nvPr/>
        </p:nvGraphicFramePr>
        <p:xfrm>
          <a:off x="2247602" y="7918609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내역방식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납품조건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7" name="Google Shape;1547;p41"/>
          <p:cNvGraphicFramePr/>
          <p:nvPr/>
        </p:nvGraphicFramePr>
        <p:xfrm>
          <a:off x="2247602" y="8183511"/>
          <a:ext cx="5184650" cy="2327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7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세부파일_첨부.docx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8" name="Google Shape;1548;p41"/>
          <p:cNvGraphicFramePr/>
          <p:nvPr/>
        </p:nvGraphicFramePr>
        <p:xfrm>
          <a:off x="2247602" y="8420860"/>
          <a:ext cx="5184650" cy="4563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32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대외용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rgbClr val="FF0000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rgbClr val="FF0000"/>
                          </a:solidFill>
                        </a:rPr>
                        <a:t>첨부1.docx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첨부2.docx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첨부3 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9" name="Google Shape;1549;p41"/>
          <p:cNvSpPr/>
          <p:nvPr/>
        </p:nvSpPr>
        <p:spPr>
          <a:xfrm>
            <a:off x="3597341" y="11542709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41"/>
          <p:cNvSpPr txBox="1"/>
          <p:nvPr/>
        </p:nvSpPr>
        <p:spPr>
          <a:xfrm>
            <a:off x="1998575" y="9452781"/>
            <a:ext cx="383844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업체견적 사항 </a:t>
            </a:r>
            <a:r>
              <a:rPr lang="ko-KR" sz="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(개찰 전까지 견적금액 및 내역파일은 암호화되어 보호됩니다)</a:t>
            </a:r>
            <a:endParaRPr sz="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41"/>
          <p:cNvSpPr/>
          <p:nvPr/>
        </p:nvSpPr>
        <p:spPr>
          <a:xfrm>
            <a:off x="2010211" y="10033395"/>
            <a:ext cx="5663130" cy="143017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2" name="Google Shape;1552;p41"/>
          <p:cNvGraphicFramePr/>
          <p:nvPr/>
        </p:nvGraphicFramePr>
        <p:xfrm>
          <a:off x="2114091" y="10091093"/>
          <a:ext cx="5503525" cy="9887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85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입찰참가업체명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견적금액(총액)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제출일시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담당자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기타첨부파일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구분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낙찰일시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1,000,000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sng" strike="noStrike" cap="none">
                          <a:solidFill>
                            <a:srgbClr val="0070C0"/>
                          </a:solidFill>
                        </a:rPr>
                        <a:t>상세</a:t>
                      </a:r>
                      <a:endParaRPr sz="600" u="sng" strike="noStrike" cap="none">
                        <a:solidFill>
                          <a:srgbClr val="0070C0"/>
                        </a:solidFill>
                      </a:endParaRPr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2024-01-13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FF0000"/>
                          </a:solidFill>
                        </a:rPr>
                        <a:t>낙찰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2024-01-15 05:30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레드코사인㈜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17:00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아무로솔테크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공고확인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강감잔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미트상사</a:t>
                      </a:r>
                      <a:endParaRPr sz="600" b="1" u="sng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김유신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53" name="Google Shape;1553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07056" y="10309051"/>
            <a:ext cx="145180" cy="1509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4" name="Google Shape;1554;p41"/>
          <p:cNvGraphicFramePr/>
          <p:nvPr/>
        </p:nvGraphicFramePr>
        <p:xfrm>
          <a:off x="5526228" y="8381750"/>
          <a:ext cx="5184650" cy="278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재입찰사유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입찰참여업체에게 다시 기회를 드려요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5" name="Google Shape;1555;p41"/>
          <p:cNvSpPr/>
          <p:nvPr/>
        </p:nvSpPr>
        <p:spPr>
          <a:xfrm>
            <a:off x="5512721" y="8361762"/>
            <a:ext cx="5191169" cy="29238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41"/>
          <p:cNvSpPr/>
          <p:nvPr/>
        </p:nvSpPr>
        <p:spPr>
          <a:xfrm>
            <a:off x="2230015" y="8954237"/>
            <a:ext cx="5184645" cy="12314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7" name="Google Shape;1557;p41"/>
          <p:cNvCxnSpPr>
            <a:endCxn id="1556" idx="0"/>
          </p:cNvCxnSpPr>
          <p:nvPr/>
        </p:nvCxnSpPr>
        <p:spPr>
          <a:xfrm flipH="1">
            <a:off x="4822338" y="8521037"/>
            <a:ext cx="703800" cy="4332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558" name="Google Shape;1558;p41"/>
          <p:cNvSpPr/>
          <p:nvPr/>
        </p:nvSpPr>
        <p:spPr>
          <a:xfrm>
            <a:off x="2786433" y="15591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41"/>
          <p:cNvSpPr/>
          <p:nvPr/>
        </p:nvSpPr>
        <p:spPr>
          <a:xfrm>
            <a:off x="4323387" y="11542709"/>
            <a:ext cx="897735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입찰결과 보고서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41"/>
          <p:cNvSpPr/>
          <p:nvPr/>
        </p:nvSpPr>
        <p:spPr>
          <a:xfrm>
            <a:off x="2008306" y="9657341"/>
            <a:ext cx="5663130" cy="30789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 입찰일 경우 참가업체명을 클릭하면 차수 별 견적제출 이력을 볼 수 있습니다.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상세 확인은 </a:t>
            </a:r>
            <a:r>
              <a:rPr lang="ko-KR" sz="600" b="0" i="0" u="sng" strike="noStrike" cap="non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상세</a:t>
            </a: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클릭하시면 확인하실 수 있습니다.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41"/>
          <p:cNvSpPr/>
          <p:nvPr/>
        </p:nvSpPr>
        <p:spPr>
          <a:xfrm>
            <a:off x="-2114714" y="8463058"/>
            <a:ext cx="4036987" cy="18622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2" name="Google Shape;1562;p41"/>
          <p:cNvGraphicFramePr/>
          <p:nvPr/>
        </p:nvGraphicFramePr>
        <p:xfrm>
          <a:off x="-1919730" y="8549342"/>
          <a:ext cx="36561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65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제출 이력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3" name="Google Shape;1563;p41"/>
          <p:cNvGraphicFramePr/>
          <p:nvPr/>
        </p:nvGraphicFramePr>
        <p:xfrm>
          <a:off x="-1880999" y="8955332"/>
          <a:ext cx="3569575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35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차수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입찰참가업체명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견적금액(총액)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담당자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제출일시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김담당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1,000,000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김담당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2024-01-13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64" name="Google Shape;1564;p41"/>
          <p:cNvSpPr/>
          <p:nvPr/>
        </p:nvSpPr>
        <p:spPr>
          <a:xfrm>
            <a:off x="-354646" y="1002590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5" name="Google Shape;1565;p41"/>
          <p:cNvCxnSpPr>
            <a:endCxn id="1561" idx="3"/>
          </p:cNvCxnSpPr>
          <p:nvPr/>
        </p:nvCxnSpPr>
        <p:spPr>
          <a:xfrm rot="5400000" flipH="1">
            <a:off x="1596773" y="9719695"/>
            <a:ext cx="999600" cy="3486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6" name="Google Shape;1566;p41"/>
          <p:cNvSpPr/>
          <p:nvPr/>
        </p:nvSpPr>
        <p:spPr>
          <a:xfrm>
            <a:off x="2102818" y="885521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41"/>
          <p:cNvSpPr/>
          <p:nvPr/>
        </p:nvSpPr>
        <p:spPr>
          <a:xfrm>
            <a:off x="2229798" y="9163321"/>
            <a:ext cx="5184645" cy="12314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41"/>
          <p:cNvSpPr/>
          <p:nvPr/>
        </p:nvSpPr>
        <p:spPr>
          <a:xfrm>
            <a:off x="2094820" y="91695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9" name="Google Shape;1569;p41"/>
          <p:cNvGraphicFramePr/>
          <p:nvPr/>
        </p:nvGraphicFramePr>
        <p:xfrm>
          <a:off x="5518885" y="8828044"/>
          <a:ext cx="5184650" cy="278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유찰사유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입찰 사양 변경으로 유찰합니다.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0" name="Google Shape;1570;p41"/>
          <p:cNvSpPr/>
          <p:nvPr/>
        </p:nvSpPr>
        <p:spPr>
          <a:xfrm>
            <a:off x="5505378" y="8808056"/>
            <a:ext cx="5191169" cy="29238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1" name="Google Shape;1571;p41"/>
          <p:cNvCxnSpPr>
            <a:endCxn id="1567" idx="3"/>
          </p:cNvCxnSpPr>
          <p:nvPr/>
        </p:nvCxnSpPr>
        <p:spPr>
          <a:xfrm flipH="1">
            <a:off x="7414443" y="9106694"/>
            <a:ext cx="696900" cy="1182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graphicFrame>
        <p:nvGraphicFramePr>
          <p:cNvPr id="1572" name="Google Shape;1572;p41"/>
          <p:cNvGraphicFramePr/>
          <p:nvPr/>
        </p:nvGraphicFramePr>
        <p:xfrm>
          <a:off x="2215398" y="11100986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 추가 합의사항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일백만원에 낙찰함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4" name="Google Shape;1574;p41"/>
          <p:cNvSpPr/>
          <p:nvPr/>
        </p:nvSpPr>
        <p:spPr>
          <a:xfrm>
            <a:off x="5263964" y="11542362"/>
            <a:ext cx="1039391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실제 계약금액  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5" name="Google Shape;1575;p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89288" y="11583278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p41"/>
          <p:cNvSpPr/>
          <p:nvPr/>
        </p:nvSpPr>
        <p:spPr>
          <a:xfrm>
            <a:off x="6055775" y="12269159"/>
            <a:ext cx="1741616" cy="735174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낙찰 금액과 실제계약금액이 다를 경우 실제 계약금액을 입력합니다. 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실제계약금액과 낙찰금액이 같을 경우 입력하지 않아도 됩니다.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낙찰금액과 실제계약금액이 다를 경우 클릭하여 실제 계약금액을 입력해 주십시오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7" name="Google Shape;1577;p41"/>
          <p:cNvCxnSpPr>
            <a:stCxn id="1575" idx="2"/>
            <a:endCxn id="1576" idx="1"/>
          </p:cNvCxnSpPr>
          <p:nvPr/>
        </p:nvCxnSpPr>
        <p:spPr>
          <a:xfrm rot="5400000">
            <a:off x="5650531" y="12124788"/>
            <a:ext cx="917400" cy="106800"/>
          </a:xfrm>
          <a:prstGeom prst="bentConnector4">
            <a:avLst>
              <a:gd name="adj1" fmla="val 29958"/>
              <a:gd name="adj2" fmla="val 314097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578" name="Google Shape;1578;p41"/>
          <p:cNvSpPr/>
          <p:nvPr/>
        </p:nvSpPr>
        <p:spPr>
          <a:xfrm>
            <a:off x="7991040" y="10684640"/>
            <a:ext cx="2676283" cy="158717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9" name="Google Shape;1579;p41"/>
          <p:cNvGraphicFramePr/>
          <p:nvPr/>
        </p:nvGraphicFramePr>
        <p:xfrm>
          <a:off x="8126781" y="10785178"/>
          <a:ext cx="23998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실제 계약금액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0" name="Google Shape;1580;p41"/>
          <p:cNvSpPr txBox="1"/>
          <p:nvPr/>
        </p:nvSpPr>
        <p:spPr>
          <a:xfrm>
            <a:off x="8107845" y="11165836"/>
            <a:ext cx="2418801" cy="276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낙찰금액과 실제계약금액이 다를 경우 실제계약금액을 작성해 주십시오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41"/>
          <p:cNvSpPr/>
          <p:nvPr/>
        </p:nvSpPr>
        <p:spPr>
          <a:xfrm>
            <a:off x="9343059" y="11902884"/>
            <a:ext cx="455672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41"/>
          <p:cNvSpPr/>
          <p:nvPr/>
        </p:nvSpPr>
        <p:spPr>
          <a:xfrm>
            <a:off x="8931191" y="1189519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3" name="Google Shape;1583;p41"/>
          <p:cNvCxnSpPr>
            <a:stCxn id="1574" idx="3"/>
            <a:endCxn id="1578" idx="1"/>
          </p:cNvCxnSpPr>
          <p:nvPr/>
        </p:nvCxnSpPr>
        <p:spPr>
          <a:xfrm rot="10800000" flipH="1">
            <a:off x="6303355" y="11478162"/>
            <a:ext cx="1687800" cy="1734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584" name="Google Shape;1584;p41"/>
          <p:cNvGraphicFramePr/>
          <p:nvPr/>
        </p:nvGraphicFramePr>
        <p:xfrm>
          <a:off x="8084459" y="11520076"/>
          <a:ext cx="2442200" cy="21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2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8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실제계약금액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숫자만 입력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5" name="Google Shape;1585;p41"/>
          <p:cNvSpPr/>
          <p:nvPr/>
        </p:nvSpPr>
        <p:spPr>
          <a:xfrm>
            <a:off x="-1153219" y="10816731"/>
            <a:ext cx="1975927" cy="3936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 다운로드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41"/>
          <p:cNvSpPr/>
          <p:nvPr/>
        </p:nvSpPr>
        <p:spPr>
          <a:xfrm>
            <a:off x="-1156835" y="10463092"/>
            <a:ext cx="1403522" cy="343972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내역방식이 파일등록 일 경우 상세를 클릭하면 파일 다운로드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7" name="Google Shape;1587;p41"/>
          <p:cNvCxnSpPr>
            <a:endCxn id="1585" idx="3"/>
          </p:cNvCxnSpPr>
          <p:nvPr/>
        </p:nvCxnSpPr>
        <p:spPr>
          <a:xfrm flipH="1">
            <a:off x="822708" y="10393742"/>
            <a:ext cx="3223800" cy="6198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588" name="Google Shape;1588;p41"/>
          <p:cNvSpPr/>
          <p:nvPr/>
        </p:nvSpPr>
        <p:spPr>
          <a:xfrm>
            <a:off x="-1283597" y="11835993"/>
            <a:ext cx="5687191" cy="246150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9" name="Google Shape;1589;p41"/>
          <p:cNvGraphicFramePr/>
          <p:nvPr/>
        </p:nvGraphicFramePr>
        <p:xfrm>
          <a:off x="-1207854" y="11912002"/>
          <a:ext cx="5479725" cy="22601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80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입찰참가업체명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견적금액(총액)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확인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제출일시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담당자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기타첨부파일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구분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낙찰일시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1,000,000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FF0000"/>
                          </a:solidFill>
                        </a:rPr>
                        <a:t>낙찰</a:t>
                      </a:r>
                      <a:endParaRPr sz="6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2024-01-15 05:30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325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레드코사인㈜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2024-01-12 17:00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025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아무로솔테크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공고확인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강감잔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sng" strike="noStrike" cap="none"/>
                        <a:t>미트상사</a:t>
                      </a:r>
                      <a:endParaRPr sz="600" b="1" u="sng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김유신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90" name="Google Shape;1590;p41"/>
          <p:cNvGraphicFramePr/>
          <p:nvPr/>
        </p:nvGraphicFramePr>
        <p:xfrm>
          <a:off x="-904932" y="12362146"/>
          <a:ext cx="5157225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28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860,000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860,000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91" name="Google Shape;1591;p41"/>
          <p:cNvGraphicFramePr/>
          <p:nvPr/>
        </p:nvGraphicFramePr>
        <p:xfrm>
          <a:off x="-904932" y="13206425"/>
          <a:ext cx="5157225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28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960,000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960,000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2" name="Google Shape;1592;p41"/>
          <p:cNvSpPr/>
          <p:nvPr/>
        </p:nvSpPr>
        <p:spPr>
          <a:xfrm>
            <a:off x="-904932" y="11364915"/>
            <a:ext cx="1699092" cy="458629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내역방식이 직접입력 일 경우 상세를 클릭하면 아래 로우에 견적 상세정보가 펼쳐지고 다시 한번 누르면 접혀 짐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3" name="Google Shape;1593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13843" y="12125749"/>
            <a:ext cx="145180" cy="1509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4" name="Google Shape;1594;p41"/>
          <p:cNvCxnSpPr>
            <a:endCxn id="1588" idx="0"/>
          </p:cNvCxnSpPr>
          <p:nvPr/>
        </p:nvCxnSpPr>
        <p:spPr>
          <a:xfrm flipH="1">
            <a:off x="1559999" y="10590093"/>
            <a:ext cx="2431200" cy="12459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graphicFrame>
        <p:nvGraphicFramePr>
          <p:cNvPr id="1595" name="Google Shape;1595;p41"/>
          <p:cNvGraphicFramePr/>
          <p:nvPr/>
        </p:nvGraphicFramePr>
        <p:xfrm>
          <a:off x="2248099" y="7205051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입찰공고자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10" name="Google Shape;73;p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2324900" cy="24393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입찰계획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입찰상태가 입찰계획인 상태의 입찰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입찰번호 equal 검색, 입찰명 like 검색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제출일시 descending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목록은 관계된 입찰계획을 Display (관계된 입찰은 담당자, 공고자, 개찰자,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낙찰자,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입회자로 선택된 사용자)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입찰번호, 입찰명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입찰 상세 페이지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현재시간을 지나면 빨간색으로 표기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담당자, 공고자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해당 사용자에게 메일발송 연결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(ex : 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mailto:james@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bitcube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.co.kr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목록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54" name="Google Shape;54;p2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1555556" y="1925648"/>
            <a:ext cx="6472136" cy="36298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입찰담당자가 생성한 입찰목록 입니다. 입찰 공고자는 입찰계획 내용을 상세히 확인하시고 공고 하십시오 (입찰번호 또는 입찰명을 클릭하시면 상세내용을 확인할 수 있습니다)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입찰공고자는 제출마감일시 전에 입찰공고 하지 않으면 해당 입찰은 자동으로 삭제됩니다.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담당자 또는 공고자를 클릭하면 해당인에게 메일을 보낼 수 있습니다.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1527420" y="2399505"/>
            <a:ext cx="6519936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1637667" y="248089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2216978" y="2480893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0"/>
          <p:cNvSpPr/>
          <p:nvPr/>
        </p:nvSpPr>
        <p:spPr>
          <a:xfrm>
            <a:off x="7191805" y="247928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63;p20"/>
          <p:cNvGraphicFramePr/>
          <p:nvPr>
            <p:extLst>
              <p:ext uri="{D42A27DB-BD31-4B8C-83A1-F6EECF244321}">
                <p14:modId xmlns:p14="http://schemas.microsoft.com/office/powerpoint/2010/main" val="2694150547"/>
              </p:ext>
            </p:extLst>
          </p:nvPr>
        </p:nvGraphicFramePr>
        <p:xfrm>
          <a:off x="1527418" y="3272802"/>
          <a:ext cx="6519950" cy="18171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3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입찰번호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제출시작일시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제출마감일시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입찰방식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내역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담당자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공고자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2024-01-09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C202401004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2024-01-08 13:00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C202401003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2024-01-07 13:00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이성계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이성계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1" name="Google Shape;71;p20"/>
          <p:cNvGraphicFramePr/>
          <p:nvPr/>
        </p:nvGraphicFramePr>
        <p:xfrm>
          <a:off x="1440199" y="3047008"/>
          <a:ext cx="1703925" cy="1939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5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4" name="Google Shape;74;p2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5" name="Google Shape;75;p20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2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82" name="Google Shape;82;p2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" name="Google Shape;86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2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88" name="Google Shape;88;p2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0"/>
          <p:cNvSpPr/>
          <p:nvPr/>
        </p:nvSpPr>
        <p:spPr>
          <a:xfrm>
            <a:off x="3295478" y="248672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3874789" y="2486724"/>
            <a:ext cx="1502994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7145052" y="2970682"/>
            <a:ext cx="864244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입찰계획등록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2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0"/>
          <p:cNvSpPr/>
          <p:nvPr/>
        </p:nvSpPr>
        <p:spPr>
          <a:xfrm>
            <a:off x="346644" y="274338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2204001" y="347643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3777606" y="362338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7409222" y="363868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03" name="Google Shape;73;p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0" name="Google Shape;1600;p42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01" name="Google Shape;1601;p42"/>
          <p:cNvSpPr/>
          <p:nvPr/>
        </p:nvSpPr>
        <p:spPr>
          <a:xfrm>
            <a:off x="111802" y="826614"/>
            <a:ext cx="8217900" cy="539321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4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입찰결과 보고서 레이어 팝업</a:t>
            </a:r>
            <a:endParaRPr/>
          </a:p>
        </p:txBody>
      </p:sp>
      <p:sp>
        <p:nvSpPr>
          <p:cNvPr id="1603" name="Google Shape;1603;p42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입찰결과 보고서 레이어 팝업</a:t>
            </a:r>
            <a:endParaRPr/>
          </a:p>
        </p:txBody>
      </p:sp>
      <p:sp>
        <p:nvSpPr>
          <p:cNvPr id="1604" name="Google Shape;1604;p4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605" name="Google Shape;1605;p4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2"/>
          <p:cNvSpPr/>
          <p:nvPr/>
        </p:nvSpPr>
        <p:spPr>
          <a:xfrm>
            <a:off x="2138295" y="1017451"/>
            <a:ext cx="4430755" cy="59548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7" name="Google Shape;1607;p42"/>
          <p:cNvGraphicFramePr/>
          <p:nvPr/>
        </p:nvGraphicFramePr>
        <p:xfrm>
          <a:off x="2333279" y="1103736"/>
          <a:ext cx="406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06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입찰결과 보고서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8" name="Google Shape;1608;p42"/>
          <p:cNvGraphicFramePr/>
          <p:nvPr/>
        </p:nvGraphicFramePr>
        <p:xfrm>
          <a:off x="2574289" y="1840814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9" name="Google Shape;1609;p42"/>
          <p:cNvGraphicFramePr/>
          <p:nvPr/>
        </p:nvGraphicFramePr>
        <p:xfrm>
          <a:off x="2574288" y="2066319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0" name="Google Shape;1610;p42"/>
          <p:cNvGraphicFramePr/>
          <p:nvPr/>
        </p:nvGraphicFramePr>
        <p:xfrm>
          <a:off x="2574289" y="2517329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1" name="Google Shape;1611;p42"/>
          <p:cNvGraphicFramePr/>
          <p:nvPr/>
        </p:nvGraphicFramePr>
        <p:xfrm>
          <a:off x="2574288" y="3135977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2" name="Google Shape;1612;p42"/>
          <p:cNvGraphicFramePr/>
          <p:nvPr/>
        </p:nvGraphicFramePr>
        <p:xfrm>
          <a:off x="2574288" y="2742834"/>
          <a:ext cx="363660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3" name="Google Shape;1613;p42"/>
          <p:cNvGraphicFramePr/>
          <p:nvPr/>
        </p:nvGraphicFramePr>
        <p:xfrm>
          <a:off x="2574288" y="3361482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4" name="Google Shape;1614;p42"/>
          <p:cNvGraphicFramePr/>
          <p:nvPr/>
        </p:nvGraphicFramePr>
        <p:xfrm>
          <a:off x="2574288" y="3586987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5" name="Google Shape;1615;p42"/>
          <p:cNvGraphicFramePr/>
          <p:nvPr/>
        </p:nvGraphicFramePr>
        <p:xfrm>
          <a:off x="2574288" y="4037997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납품조건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지정지역도착도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6" name="Google Shape;1616;p42"/>
          <p:cNvGraphicFramePr/>
          <p:nvPr/>
        </p:nvGraphicFramePr>
        <p:xfrm>
          <a:off x="2574288" y="3812492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13:00 ~ 2024-01-15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7" name="Google Shape;1617;p42"/>
          <p:cNvGraphicFramePr/>
          <p:nvPr/>
        </p:nvGraphicFramePr>
        <p:xfrm>
          <a:off x="2574288" y="4489007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8" name="Google Shape;1618;p42"/>
          <p:cNvGraphicFramePr/>
          <p:nvPr/>
        </p:nvGraphicFramePr>
        <p:xfrm>
          <a:off x="2574288" y="4714512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9" name="Google Shape;1619;p42"/>
          <p:cNvGraphicFramePr/>
          <p:nvPr/>
        </p:nvGraphicFramePr>
        <p:xfrm>
          <a:off x="2574288" y="4940023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계열사공유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비공유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0" name="Google Shape;1620;p42"/>
          <p:cNvGraphicFramePr/>
          <p:nvPr/>
        </p:nvGraphicFramePr>
        <p:xfrm>
          <a:off x="2574288" y="4263502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1" name="Google Shape;1621;p42"/>
          <p:cNvGraphicFramePr/>
          <p:nvPr/>
        </p:nvGraphicFramePr>
        <p:xfrm>
          <a:off x="2574288" y="2291824"/>
          <a:ext cx="36366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입찰방식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2" name="Google Shape;1622;p42"/>
          <p:cNvSpPr/>
          <p:nvPr/>
        </p:nvSpPr>
        <p:spPr>
          <a:xfrm>
            <a:off x="2419643" y="1759617"/>
            <a:ext cx="3876382" cy="344865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42"/>
          <p:cNvSpPr txBox="1"/>
          <p:nvPr/>
        </p:nvSpPr>
        <p:spPr>
          <a:xfrm>
            <a:off x="2419643" y="153202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입찰정보</a:t>
            </a:r>
            <a:endParaRPr/>
          </a:p>
        </p:txBody>
      </p:sp>
      <p:sp>
        <p:nvSpPr>
          <p:cNvPr id="1624" name="Google Shape;1624;p42"/>
          <p:cNvSpPr txBox="1"/>
          <p:nvPr/>
        </p:nvSpPr>
        <p:spPr>
          <a:xfrm>
            <a:off x="2470061" y="5304676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투찰 내역</a:t>
            </a:r>
            <a:endParaRPr/>
          </a:p>
        </p:txBody>
      </p:sp>
      <p:graphicFrame>
        <p:nvGraphicFramePr>
          <p:cNvPr id="1625" name="Google Shape;1625;p42"/>
          <p:cNvGraphicFramePr/>
          <p:nvPr>
            <p:extLst>
              <p:ext uri="{D42A27DB-BD31-4B8C-83A1-F6EECF244321}">
                <p14:modId xmlns:p14="http://schemas.microsoft.com/office/powerpoint/2010/main" val="1143528939"/>
              </p:ext>
            </p:extLst>
          </p:nvPr>
        </p:nvGraphicFramePr>
        <p:xfrm>
          <a:off x="2419643" y="5559382"/>
          <a:ext cx="3876375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46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2위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업체명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대표자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낙찰금액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예산대비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구분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u="none" strike="noStrike" cap="none"/>
                        <a:t>비트큐브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강대표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1,000,000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95.0%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낙찰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u="none" strike="noStrike" cap="none"/>
                        <a:t>레드코사인㈜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950,000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97.5%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u="none" strike="noStrike" cap="none" smtClean="0"/>
                        <a:t>낙찰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3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u="none" strike="noStrike" cap="none"/>
                        <a:t>아무로솔테크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KRW 950,000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97.5%</a:t>
                      </a:r>
                      <a:endParaRPr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26" name="Google Shape;1626;p42"/>
          <p:cNvSpPr/>
          <p:nvPr/>
        </p:nvSpPr>
        <p:spPr>
          <a:xfrm>
            <a:off x="3772288" y="6584600"/>
            <a:ext cx="557423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42"/>
          <p:cNvSpPr/>
          <p:nvPr/>
        </p:nvSpPr>
        <p:spPr>
          <a:xfrm>
            <a:off x="4378184" y="6592293"/>
            <a:ext cx="606870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인쇄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2" name="Google Shape;1632;p43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전자입찰 &gt; 입찰이력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7" name="Google Shape;1637;p44"/>
          <p:cNvGraphicFramePr/>
          <p:nvPr/>
        </p:nvGraphicFramePr>
        <p:xfrm>
          <a:off x="8385974" y="826614"/>
          <a:ext cx="2324900" cy="21975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 Default 1년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입찰상태가 입찰완료인 입찰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입찰번호 equal 검색, 입찰명 like 검색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입찰완료일시 descending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목록은 관계된 낙찰완료를 Display (관계된 입찰은 담당자, 공고자, 개찰자, 낙찰자, 입회자로 선택된 사용자)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38" name="Google Shape;1638;p44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44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입찰이력</a:t>
            </a:r>
            <a:endParaRPr/>
          </a:p>
        </p:txBody>
      </p:sp>
      <p:sp>
        <p:nvSpPr>
          <p:cNvPr id="1640" name="Google Shape;1640;p44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입찰이력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44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642" name="Google Shape;1642;p44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44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입찰이력</a:t>
            </a:r>
            <a:endParaRPr/>
          </a:p>
        </p:txBody>
      </p:sp>
      <p:sp>
        <p:nvSpPr>
          <p:cNvPr id="1644" name="Google Shape;1644;p44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4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6" name="Google Shape;1646;p44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p44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낙찰이력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44"/>
          <p:cNvSpPr/>
          <p:nvPr/>
        </p:nvSpPr>
        <p:spPr>
          <a:xfrm>
            <a:off x="1527420" y="2287737"/>
            <a:ext cx="6519936" cy="706286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9" name="Google Shape;1649;p44"/>
          <p:cNvSpPr/>
          <p:nvPr/>
        </p:nvSpPr>
        <p:spPr>
          <a:xfrm>
            <a:off x="1737559" y="2369125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입찰완료일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44"/>
          <p:cNvSpPr/>
          <p:nvPr/>
        </p:nvSpPr>
        <p:spPr>
          <a:xfrm>
            <a:off x="7185257" y="268836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3" name="Google Shape;1653;p44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654" name="Google Shape;1654;p44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5" name="Google Shape;1655;p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6" name="Google Shape;1656;p44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7" name="Google Shape;1657;p4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8" name="Google Shape;1658;p44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9" name="Google Shape;1659;p44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0" name="Google Shape;1660;p44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661" name="Google Shape;1661;p44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4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4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5" name="Google Shape;1665;p44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6" name="Google Shape;1666;p44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667" name="Google Shape;1667;p44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4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9" name="Google Shape;1669;p44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1670" name="Google Shape;1670;p44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1" name="Google Shape;1671;p44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2" name="Google Shape;1672;p44"/>
          <p:cNvSpPr/>
          <p:nvPr/>
        </p:nvSpPr>
        <p:spPr>
          <a:xfrm>
            <a:off x="324645" y="3136070"/>
            <a:ext cx="681329" cy="14623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44"/>
          <p:cNvSpPr/>
          <p:nvPr/>
        </p:nvSpPr>
        <p:spPr>
          <a:xfrm>
            <a:off x="1728203" y="227866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4" name="Google Shape;1674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74191" y="2361325"/>
            <a:ext cx="2150645" cy="26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75" name="Google Shape;1675;p44"/>
          <p:cNvSpPr txBox="1"/>
          <p:nvPr/>
        </p:nvSpPr>
        <p:spPr>
          <a:xfrm>
            <a:off x="2422396" y="2409632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2023-12-16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44"/>
          <p:cNvSpPr txBox="1"/>
          <p:nvPr/>
        </p:nvSpPr>
        <p:spPr>
          <a:xfrm>
            <a:off x="3545146" y="2411943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2024-01-16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7" name="Google Shape;1677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24790" y="3055239"/>
            <a:ext cx="762941" cy="2424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8" name="Google Shape;1678;p44"/>
          <p:cNvGrpSpPr/>
          <p:nvPr/>
        </p:nvGrpSpPr>
        <p:grpSpPr>
          <a:xfrm>
            <a:off x="4213274" y="5571625"/>
            <a:ext cx="1575496" cy="167235"/>
            <a:chOff x="3326817" y="6019551"/>
            <a:chExt cx="1591287" cy="180000"/>
          </a:xfrm>
        </p:grpSpPr>
        <p:sp>
          <p:nvSpPr>
            <p:cNvPr id="1679" name="Google Shape;1679;p4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685" name="Google Shape;1685;p44"/>
          <p:cNvGraphicFramePr/>
          <p:nvPr/>
        </p:nvGraphicFramePr>
        <p:xfrm>
          <a:off x="1440199" y="3111083"/>
          <a:ext cx="1703925" cy="1939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5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8" name="Google Shape;1688;p44"/>
          <p:cNvGraphicFramePr/>
          <p:nvPr>
            <p:extLst>
              <p:ext uri="{D42A27DB-BD31-4B8C-83A1-F6EECF244321}">
                <p14:modId xmlns:p14="http://schemas.microsoft.com/office/powerpoint/2010/main" val="3639148402"/>
              </p:ext>
            </p:extLst>
          </p:nvPr>
        </p:nvGraphicFramePr>
        <p:xfrm>
          <a:off x="1527416" y="3366615"/>
          <a:ext cx="6500277" cy="18171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50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23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4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17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51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801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390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입찰번호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예산금액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제출시작일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제출마감일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입찰담당자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참여업체수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낙찰사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낙찰금액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1235245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팬택전기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10,000,000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sng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700" b="1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비트큐브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9,000,000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비트큐브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</a:t>
                      </a:r>
                      <a:endParaRPr lang="ko-KR" altLang="en-US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9,000,000</a:t>
                      </a:r>
                      <a:endParaRPr lang="ko-KR" altLang="en-US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비트큐브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3</a:t>
                      </a:r>
                      <a:endParaRPr lang="ko-KR" altLang="en-US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9,000,000</a:t>
                      </a:r>
                      <a:endParaRPr lang="ko-KR" altLang="en-US" sz="700" u="none" strike="noStrike" cap="none" smtClean="0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44541231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롯데에너지머티리얼즈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100,000,000</a:t>
                      </a:r>
                      <a:endParaRPr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sng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700" b="1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레드코사인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110,000,000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팬택다이아몬드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</a:t>
                      </a:r>
                      <a:endParaRPr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안창호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sng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700" b="1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비트큐브 협력사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900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689" name="Google Shape;1689;p44"/>
          <p:cNvCxnSpPr/>
          <p:nvPr/>
        </p:nvCxnSpPr>
        <p:spPr>
          <a:xfrm rot="5400000" flipH="1">
            <a:off x="536311" y="3374614"/>
            <a:ext cx="151200" cy="106800"/>
          </a:xfrm>
          <a:prstGeom prst="bentConnector3">
            <a:avLst>
              <a:gd name="adj1" fmla="val 50021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690" name="Google Shape;1690;p44"/>
          <p:cNvSpPr/>
          <p:nvPr/>
        </p:nvSpPr>
        <p:spPr>
          <a:xfrm>
            <a:off x="1729109" y="2671580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44"/>
          <p:cNvSpPr/>
          <p:nvPr/>
        </p:nvSpPr>
        <p:spPr>
          <a:xfrm>
            <a:off x="2384620" y="2677930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44"/>
          <p:cNvSpPr/>
          <p:nvPr/>
        </p:nvSpPr>
        <p:spPr>
          <a:xfrm>
            <a:off x="3722886" y="2677411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44"/>
          <p:cNvSpPr/>
          <p:nvPr/>
        </p:nvSpPr>
        <p:spPr>
          <a:xfrm>
            <a:off x="4384747" y="2677411"/>
            <a:ext cx="1502994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44"/>
          <p:cNvSpPr/>
          <p:nvPr/>
        </p:nvSpPr>
        <p:spPr>
          <a:xfrm>
            <a:off x="828677" y="4581689"/>
            <a:ext cx="3562811" cy="285166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5" name="Google Shape;1695;p44"/>
          <p:cNvGraphicFramePr/>
          <p:nvPr>
            <p:extLst>
              <p:ext uri="{D42A27DB-BD31-4B8C-83A1-F6EECF244321}">
                <p14:modId xmlns:p14="http://schemas.microsoft.com/office/powerpoint/2010/main" val="3927666610"/>
              </p:ext>
            </p:extLst>
          </p:nvPr>
        </p:nvGraphicFramePr>
        <p:xfrm>
          <a:off x="972007" y="4682228"/>
          <a:ext cx="3242450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24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투찰 정보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6" name="Google Shape;1696;p44"/>
          <p:cNvGraphicFramePr/>
          <p:nvPr>
            <p:extLst>
              <p:ext uri="{D42A27DB-BD31-4B8C-83A1-F6EECF244321}">
                <p14:modId xmlns:p14="http://schemas.microsoft.com/office/powerpoint/2010/main" val="1991395575"/>
              </p:ext>
            </p:extLst>
          </p:nvPr>
        </p:nvGraphicFramePr>
        <p:xfrm>
          <a:off x="1002137" y="5100030"/>
          <a:ext cx="31765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1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7" name="Google Shape;1697;p44"/>
          <p:cNvGraphicFramePr/>
          <p:nvPr>
            <p:extLst>
              <p:ext uri="{D42A27DB-BD31-4B8C-83A1-F6EECF244321}">
                <p14:modId xmlns:p14="http://schemas.microsoft.com/office/powerpoint/2010/main" val="4107885931"/>
              </p:ext>
            </p:extLst>
          </p:nvPr>
        </p:nvGraphicFramePr>
        <p:xfrm>
          <a:off x="1002135" y="5312594"/>
          <a:ext cx="3176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8" name="Google Shape;1698;p44"/>
          <p:cNvGraphicFramePr/>
          <p:nvPr>
            <p:extLst>
              <p:ext uri="{D42A27DB-BD31-4B8C-83A1-F6EECF244321}">
                <p14:modId xmlns:p14="http://schemas.microsoft.com/office/powerpoint/2010/main" val="921619465"/>
              </p:ext>
            </p:extLst>
          </p:nvPr>
        </p:nvGraphicFramePr>
        <p:xfrm>
          <a:off x="1070741" y="5861048"/>
          <a:ext cx="3107900" cy="9329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7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업체명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투찰가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투찰 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비트큐브 협력사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10,000,000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2023-12-16 15:23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레드협력업체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20,000,000</a:t>
                      </a:r>
                      <a:endParaRPr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 17:55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코사인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30,000,000</a:t>
                      </a:r>
                      <a:endParaRPr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 12:09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99" name="Google Shape;1699;p44"/>
          <p:cNvGraphicFramePr/>
          <p:nvPr>
            <p:extLst>
              <p:ext uri="{D42A27DB-BD31-4B8C-83A1-F6EECF244321}">
                <p14:modId xmlns:p14="http://schemas.microsoft.com/office/powerpoint/2010/main" val="2571802020"/>
              </p:ext>
            </p:extLst>
          </p:nvPr>
        </p:nvGraphicFramePr>
        <p:xfrm>
          <a:off x="1000422" y="5542974"/>
          <a:ext cx="3176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낙찰업체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비트큐브 협력사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00" name="Google Shape;1700;p44"/>
          <p:cNvSpPr/>
          <p:nvPr/>
        </p:nvSpPr>
        <p:spPr>
          <a:xfrm>
            <a:off x="2334400" y="709717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1" name="Google Shape;1701;p44"/>
          <p:cNvCxnSpPr>
            <a:endCxn id="1694" idx="3"/>
          </p:cNvCxnSpPr>
          <p:nvPr/>
        </p:nvCxnSpPr>
        <p:spPr>
          <a:xfrm rot="10800000" flipV="1">
            <a:off x="4391488" y="4641149"/>
            <a:ext cx="1720952" cy="136637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5" name="Google Shape;1705;p44"/>
          <p:cNvSpPr/>
          <p:nvPr/>
        </p:nvSpPr>
        <p:spPr>
          <a:xfrm>
            <a:off x="1555556" y="1925648"/>
            <a:ext cx="6472136" cy="32205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조회기간 입찰완료일 기준으로 소속사의 낙찰된 입찰정보를 확인할 수 있습니다.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참여업체수를 클릭하면 투찰 업체들의 투찰가 및 투찰 일시를 보실 수 있습니다.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98" name="Google Shape;73;p2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33189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입찰참가업체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지정경쟁입찰 일 경우 지정된 업체를 나열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일반경쟁입찰 일 경우 가입회원사 전체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업체 사용자현황 목록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세부내역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내역방식이 파일등록, 내역직접등록에 따라 Display가 다름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화면참조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대외용은 빨간색으로 표기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Display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[목록]은 목록으로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[엑셀변환]은 엑셀다운, 다음페이지 참조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[공고문미리보기]는 레이어 팝업, 다음페이지 참조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[수정]은 입찰수정 페이지로 이동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[목록보기], [엑셀변환], [공고문 미리보기] 는 모든 사용자에게 Display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[삭제], [수정]은 입찰담당자(생성자)에게만 Display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[입찰공고]는 입찰공고자에게 Display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958230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상세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상세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199597" y="1005542"/>
            <a:ext cx="8044072" cy="9296698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1420031" y="1442967"/>
            <a:ext cx="6766342" cy="8548223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입찰계획 상세</a:t>
            </a:r>
            <a:endParaRPr/>
          </a:p>
        </p:txBody>
      </p:sp>
      <p:grpSp>
        <p:nvGrpSpPr>
          <p:cNvPr id="118" name="Google Shape;118;p21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19" name="Google Shape;119;p21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21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1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1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1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26" name="Google Shape;126;p2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1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Google Shape;130;p21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1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1"/>
          <p:cNvSpPr/>
          <p:nvPr/>
        </p:nvSpPr>
        <p:spPr>
          <a:xfrm>
            <a:off x="346644" y="274338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oogle Shape;137;p21"/>
          <p:cNvGraphicFramePr/>
          <p:nvPr/>
        </p:nvGraphicFramePr>
        <p:xfrm>
          <a:off x="2236998" y="2898294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품목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Google Shape;138;p21"/>
          <p:cNvSpPr/>
          <p:nvPr/>
        </p:nvSpPr>
        <p:spPr>
          <a:xfrm>
            <a:off x="2010211" y="2303495"/>
            <a:ext cx="5663130" cy="3836217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p21"/>
          <p:cNvGraphicFramePr/>
          <p:nvPr/>
        </p:nvGraphicFramePr>
        <p:xfrm>
          <a:off x="2236998" y="2664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oogle Shape;140;p21"/>
          <p:cNvGraphicFramePr/>
          <p:nvPr/>
        </p:nvGraphicFramePr>
        <p:xfrm>
          <a:off x="2236998" y="31319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" name="Google Shape;141;p21"/>
          <p:cNvGraphicFramePr/>
          <p:nvPr/>
        </p:nvGraphicFramePr>
        <p:xfrm>
          <a:off x="2236998" y="336562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oogle Shape;142;p21"/>
          <p:cNvGraphicFramePr/>
          <p:nvPr/>
        </p:nvGraphicFramePr>
        <p:xfrm>
          <a:off x="2236998" y="400059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oogle Shape;143;p21"/>
          <p:cNvGraphicFramePr/>
          <p:nvPr/>
        </p:nvGraphicFramePr>
        <p:xfrm>
          <a:off x="2236998" y="3599292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" name="Google Shape;144;p21"/>
          <p:cNvGraphicFramePr/>
          <p:nvPr/>
        </p:nvGraphicFramePr>
        <p:xfrm>
          <a:off x="2236998" y="42342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" name="Google Shape;145;p21"/>
          <p:cNvGraphicFramePr/>
          <p:nvPr/>
        </p:nvGraphicFramePr>
        <p:xfrm>
          <a:off x="2236998" y="4487749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Google Shape;146;p21"/>
          <p:cNvGraphicFramePr/>
          <p:nvPr/>
        </p:nvGraphicFramePr>
        <p:xfrm>
          <a:off x="2236998" y="4726617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7" name="Google Shape;147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43783" y="4696447"/>
            <a:ext cx="88465" cy="371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21"/>
          <p:cNvGrpSpPr/>
          <p:nvPr/>
        </p:nvGrpSpPr>
        <p:grpSpPr>
          <a:xfrm>
            <a:off x="9929586" y="5305291"/>
            <a:ext cx="1575496" cy="167235"/>
            <a:chOff x="3326817" y="6019551"/>
            <a:chExt cx="1591287" cy="180000"/>
          </a:xfrm>
        </p:grpSpPr>
        <p:sp>
          <p:nvSpPr>
            <p:cNvPr id="150" name="Google Shape;150;p21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6" name="Google Shape;156;p21"/>
          <p:cNvSpPr/>
          <p:nvPr/>
        </p:nvSpPr>
        <p:spPr>
          <a:xfrm>
            <a:off x="8186373" y="4764100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21"/>
          <p:cNvGraphicFramePr/>
          <p:nvPr/>
        </p:nvGraphicFramePr>
        <p:xfrm>
          <a:off x="8329702" y="4864639"/>
          <a:ext cx="44164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협력사 사용자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8" name="Google Shape;158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28775" y="7245756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>
            <a:off x="10206328" y="768328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8337999" y="5226559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8257176" y="529324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사용자명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8836488" y="5293248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9781176" y="529324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로그인 ID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10360488" y="5293248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11900506" y="529527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21"/>
          <p:cNvGraphicFramePr/>
          <p:nvPr/>
        </p:nvGraphicFramePr>
        <p:xfrm>
          <a:off x="8330781" y="5738718"/>
          <a:ext cx="4414325" cy="94416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51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8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사용자명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로그인ID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부서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직급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이메일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전화번호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휴대폰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권한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james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관리부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대표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smtClean="0"/>
                        <a:t>jam@</a:t>
                      </a:r>
                      <a:r>
                        <a:rPr lang="en-US" altLang="ko-KR" sz="600" u="none" strike="noStrike" cap="none" smtClean="0"/>
                        <a:t>bitcube</a:t>
                      </a:r>
                      <a:r>
                        <a:rPr lang="ko-KR" sz="600" u="none" strike="noStrike" cap="none" smtClean="0"/>
                        <a:t>.co.kr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02-123-1234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010-123-1243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업체관리자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김길동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kang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관리부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이사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smtClean="0"/>
                        <a:t>xxx@</a:t>
                      </a:r>
                      <a:r>
                        <a:rPr lang="en-US" altLang="ko-KR" sz="600" u="none" strike="noStrike" cap="none" smtClean="0"/>
                        <a:t>bitcube</a:t>
                      </a:r>
                      <a:r>
                        <a:rPr lang="ko-KR" sz="600" u="none" strike="noStrike" cap="none" smtClean="0"/>
                        <a:t>.co.kr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02-123-1234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010-123-1243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일반사용자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7" name="Google Shape;167;p21"/>
          <p:cNvGraphicFramePr/>
          <p:nvPr/>
        </p:nvGraphicFramePr>
        <p:xfrm>
          <a:off x="2247602" y="513965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" name="Google Shape;168;p21"/>
          <p:cNvGraphicFramePr/>
          <p:nvPr/>
        </p:nvGraphicFramePr>
        <p:xfrm>
          <a:off x="2247602" y="537662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p21"/>
          <p:cNvGraphicFramePr/>
          <p:nvPr/>
        </p:nvGraphicFramePr>
        <p:xfrm>
          <a:off x="2247602" y="561491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Google Shape;170;p21"/>
          <p:cNvGraphicFramePr/>
          <p:nvPr/>
        </p:nvGraphicFramePr>
        <p:xfrm>
          <a:off x="2247602" y="587223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1" name="Google Shape;171;p21"/>
          <p:cNvCxnSpPr>
            <a:endCxn id="156" idx="1"/>
          </p:cNvCxnSpPr>
          <p:nvPr/>
        </p:nvCxnSpPr>
        <p:spPr>
          <a:xfrm rot="-5400000" flipH="1">
            <a:off x="6691923" y="4889494"/>
            <a:ext cx="1522500" cy="14664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172;p21"/>
          <p:cNvSpPr/>
          <p:nvPr/>
        </p:nvSpPr>
        <p:spPr>
          <a:xfrm>
            <a:off x="2223491" y="4697919"/>
            <a:ext cx="5191169" cy="370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21"/>
          <p:cNvGraphicFramePr/>
          <p:nvPr/>
        </p:nvGraphicFramePr>
        <p:xfrm>
          <a:off x="7940312" y="4189563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입찰참가업체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가입회원사 전체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4" name="Google Shape;174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13047097" y="4159393"/>
            <a:ext cx="88465" cy="3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/>
          <p:nvPr/>
        </p:nvSpPr>
        <p:spPr>
          <a:xfrm>
            <a:off x="7938260" y="4167047"/>
            <a:ext cx="5191169" cy="370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21"/>
          <p:cNvCxnSpPr>
            <a:stCxn id="172" idx="0"/>
            <a:endCxn id="175" idx="1"/>
          </p:cNvCxnSpPr>
          <p:nvPr/>
        </p:nvCxnSpPr>
        <p:spPr>
          <a:xfrm rot="-5400000">
            <a:off x="6205676" y="2965419"/>
            <a:ext cx="345900" cy="31191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77" name="Google Shape;177;p21"/>
          <p:cNvSpPr/>
          <p:nvPr/>
        </p:nvSpPr>
        <p:spPr>
          <a:xfrm>
            <a:off x="8518780" y="3653031"/>
            <a:ext cx="1498470" cy="458629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입찰방식이 일반경쟁입찰 일 경우 모든 업체가 대상이 되기 때문에 아래와 같이 표기됨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2010211" y="6867573"/>
            <a:ext cx="5663130" cy="207489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21"/>
          <p:cNvGraphicFramePr/>
          <p:nvPr/>
        </p:nvGraphicFramePr>
        <p:xfrm>
          <a:off x="2247602" y="70138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81;p21"/>
          <p:cNvGraphicFramePr/>
          <p:nvPr/>
        </p:nvGraphicFramePr>
        <p:xfrm>
          <a:off x="2247602" y="7242291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입찰공고자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82;p21"/>
          <p:cNvGraphicFramePr/>
          <p:nvPr/>
        </p:nvGraphicFramePr>
        <p:xfrm>
          <a:off x="2247602" y="7637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입회자1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Google Shape;183;p21"/>
          <p:cNvGraphicFramePr/>
          <p:nvPr/>
        </p:nvGraphicFramePr>
        <p:xfrm>
          <a:off x="2247602" y="790234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내역방식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납품조건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4" name="Google Shape;184;p21"/>
          <p:cNvGraphicFramePr/>
          <p:nvPr/>
        </p:nvGraphicFramePr>
        <p:xfrm>
          <a:off x="2247602" y="8167242"/>
          <a:ext cx="5184650" cy="2668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82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세부파일_첨부1.docx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5" name="Google Shape;185;p21"/>
          <p:cNvGraphicFramePr/>
          <p:nvPr/>
        </p:nvGraphicFramePr>
        <p:xfrm>
          <a:off x="2247602" y="8475538"/>
          <a:ext cx="5184650" cy="4563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32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대외용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rgbClr val="FF0000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rgbClr val="FF0000"/>
                          </a:solidFill>
                        </a:rPr>
                        <a:t>첨부1.docx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첨부2.docx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첨부3 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6" name="Google Shape;186;p21"/>
          <p:cNvSpPr/>
          <p:nvPr/>
        </p:nvSpPr>
        <p:spPr>
          <a:xfrm>
            <a:off x="2246523" y="8141285"/>
            <a:ext cx="5184645" cy="2715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Google Shape;187;p21"/>
          <p:cNvGraphicFramePr/>
          <p:nvPr/>
        </p:nvGraphicFramePr>
        <p:xfrm>
          <a:off x="7889688" y="8344403"/>
          <a:ext cx="5184650" cy="938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83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" name="Google Shape;188;p21"/>
          <p:cNvSpPr/>
          <p:nvPr/>
        </p:nvSpPr>
        <p:spPr>
          <a:xfrm>
            <a:off x="7861372" y="8318444"/>
            <a:ext cx="5184645" cy="96434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" name="Google Shape;189;p21"/>
          <p:cNvGraphicFramePr/>
          <p:nvPr/>
        </p:nvGraphicFramePr>
        <p:xfrm>
          <a:off x="8913043" y="8418093"/>
          <a:ext cx="3995075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03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실행단가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합계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15,400.000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Google Shape;190;p21"/>
          <p:cNvSpPr txBox="1"/>
          <p:nvPr/>
        </p:nvSpPr>
        <p:spPr>
          <a:xfrm>
            <a:off x="11478098" y="9011210"/>
            <a:ext cx="1441941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총합계 : 15,401,000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7898294" y="7913838"/>
            <a:ext cx="1498470" cy="343972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내역직접등록 일 경우 아래와 같이 Display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5973009" y="10300182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입찰공고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3175995" y="9166052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4850628" y="9166052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5649199" y="9166052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3898734" y="9166052"/>
            <a:ext cx="887636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공고문 미리보기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2121927" y="46167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2139515" y="804723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2994536" y="901568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1"/>
          <p:cNvCxnSpPr>
            <a:stCxn id="194" idx="2"/>
            <a:endCxn id="202" idx="1"/>
          </p:cNvCxnSpPr>
          <p:nvPr/>
        </p:nvCxnSpPr>
        <p:spPr>
          <a:xfrm rot="-5400000" flipH="1">
            <a:off x="4820735" y="9781502"/>
            <a:ext cx="1143900" cy="3498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21"/>
          <p:cNvSpPr/>
          <p:nvPr/>
        </p:nvSpPr>
        <p:spPr>
          <a:xfrm>
            <a:off x="5567622" y="9516801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p21"/>
          <p:cNvGraphicFramePr/>
          <p:nvPr/>
        </p:nvGraphicFramePr>
        <p:xfrm>
          <a:off x="5703363" y="9617339"/>
          <a:ext cx="23998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입찰계획 삭제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4" name="Google Shape;204;p21"/>
          <p:cNvSpPr txBox="1"/>
          <p:nvPr/>
        </p:nvSpPr>
        <p:spPr>
          <a:xfrm>
            <a:off x="5684427" y="9997997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입찰계획을 삭제하시면 지정된 공지자에게 삭제 메일이 발송됩니다.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아래 삭제사유 내용으로 공지자에게 발송 됩니다.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5703170" y="10403310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삭제사유 필수 입력</a:t>
            </a:r>
            <a:endParaRPr sz="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6931047" y="1120304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6507773" y="1119535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1"/>
          <p:cNvCxnSpPr/>
          <p:nvPr/>
        </p:nvCxnSpPr>
        <p:spPr>
          <a:xfrm rot="-5400000" flipH="1">
            <a:off x="7404498" y="8328404"/>
            <a:ext cx="513000" cy="4575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09" name="Google Shape;209;p21"/>
          <p:cNvSpPr/>
          <p:nvPr/>
        </p:nvSpPr>
        <p:spPr>
          <a:xfrm>
            <a:off x="6438218" y="9164847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입찰공고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8673304" y="9480161"/>
            <a:ext cx="1961943" cy="10930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8809864" y="9610005"/>
            <a:ext cx="1674835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입찰공고를 하면 입찰 참가업체에게 입찰공고 메일이 발송되고 수정이 불가하게 됩니다.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입찰공고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21"/>
          <p:cNvGraphicFramePr/>
          <p:nvPr/>
        </p:nvGraphicFramePr>
        <p:xfrm>
          <a:off x="8873959" y="9869271"/>
          <a:ext cx="161055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3" name="Google Shape;213;p21"/>
          <p:cNvSpPr/>
          <p:nvPr/>
        </p:nvSpPr>
        <p:spPr>
          <a:xfrm>
            <a:off x="9600417" y="10329172"/>
            <a:ext cx="606499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입찰공고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9177798" y="1032148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21"/>
          <p:cNvCxnSpPr>
            <a:stCxn id="209" idx="3"/>
            <a:endCxn id="210" idx="1"/>
          </p:cNvCxnSpPr>
          <p:nvPr/>
        </p:nvCxnSpPr>
        <p:spPr>
          <a:xfrm>
            <a:off x="7172531" y="9274047"/>
            <a:ext cx="1500900" cy="7527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25" name="Google Shape;225;p21"/>
          <p:cNvGraphicFramePr/>
          <p:nvPr/>
        </p:nvGraphicFramePr>
        <p:xfrm>
          <a:off x="2254531" y="745254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강낙찰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2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그룹 232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234" name="Google Shape;73;p2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22"/>
          <p:cNvGraphicFramePr/>
          <p:nvPr/>
        </p:nvGraphicFramePr>
        <p:xfrm>
          <a:off x="8385974" y="826614"/>
          <a:ext cx="2324900" cy="15574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입찰공고 문자는 지명경쟁일때 지정된 협력업체 관리자에게 발송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1" name="Google Shape;231;p22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삭제/공고 메일</a:t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5999872" y="506437"/>
            <a:ext cx="27643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공고자에게 보내지는 입찰계획 삭제 메일과 업체에게 보내는 입찰공고  메일 내용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652640" y="1784752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380390" y="1366570"/>
            <a:ext cx="3767327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e-bidding] 입찰계획 삭제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(CB3호 스퀴즈닙롤 스페어롤 신규구매 件)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701717" y="2214937"/>
            <a:ext cx="3137338" cy="1692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e-bidding 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 [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입찰계획을 삭제하였습니다.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 삭제 사유를 확인해 주십시오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삭제사유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입찰계획 서류 보강 후 다시 계획 예정입니다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어쩌구 저쩌구……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4393051" y="1774289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4442128" y="2204474"/>
            <a:ext cx="3137338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e-bidding 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팬택건설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 입찰공고 하였습니다.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입찰명은 [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 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자세한 사항은 </a:t>
            </a:r>
            <a:r>
              <a:rPr lang="ko-KR" sz="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 시스템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로그인하여 확인해 주십시오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4272077" y="1366570"/>
            <a:ext cx="3430829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e-bidding] 입찰공고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(CB3호 스퀴즈닙롤 스페어롤 신규구매 件)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4393051" y="4514850"/>
            <a:ext cx="3186300" cy="73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2641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입찰공고 </a:t>
            </a:r>
            <a:r>
              <a:rPr lang="ko-KR" b="1">
                <a:solidFill>
                  <a:schemeClr val="lt1"/>
                </a:solidFill>
              </a:rPr>
              <a:t>지정 </a:t>
            </a: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협력사들에게 문자발송</a:t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7736831" y="4361693"/>
            <a:ext cx="1612500" cy="11880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7736825" y="4486425"/>
            <a:ext cx="16125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smtClean="0"/>
              <a:t>팬택씨앤에스에서</a:t>
            </a:r>
            <a:r>
              <a:rPr lang="ko-KR" sz="800" smtClean="0"/>
              <a:t> </a:t>
            </a:r>
            <a:r>
              <a:rPr lang="ko-KR" sz="800"/>
              <a:t>공고한 지명입찰에 지명되었습니다.</a:t>
            </a:r>
            <a:endParaRPr sz="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확인바랍니다.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Google Shape;272;p25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3" name="Google Shape;273;p25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74" name="Google Shape;274;p25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공고문 미리보기</a:t>
            </a:r>
            <a:endParaRPr/>
          </a:p>
        </p:txBody>
      </p:sp>
      <p:sp>
        <p:nvSpPr>
          <p:cNvPr id="276" name="Google Shape;276;p25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상세에서 [공고문미리보기] 를 클릭했을 경우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1478891" y="931286"/>
            <a:ext cx="4721744" cy="838035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25"/>
          <p:cNvGraphicFramePr/>
          <p:nvPr/>
        </p:nvGraphicFramePr>
        <p:xfrm>
          <a:off x="1622220" y="1031825"/>
          <a:ext cx="44164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입찰공고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0" name="Google Shape;280;p25"/>
          <p:cNvSpPr txBox="1"/>
          <p:nvPr/>
        </p:nvSpPr>
        <p:spPr>
          <a:xfrm>
            <a:off x="1774924" y="1453672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가. 입찰에 부치는 사항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1804636" y="1669117"/>
            <a:ext cx="4039904" cy="90644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2" name="Google Shape;282;p25"/>
          <p:cNvGraphicFramePr/>
          <p:nvPr/>
        </p:nvGraphicFramePr>
        <p:xfrm>
          <a:off x="2007004" y="1786188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입찰번호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3" name="Google Shape;283;p25"/>
          <p:cNvGraphicFramePr/>
          <p:nvPr/>
        </p:nvGraphicFramePr>
        <p:xfrm>
          <a:off x="2007004" y="2034826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입찰명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A동 절단 제품 보관 다이 제작(SHEET/ROLL)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4" name="Google Shape;284;p25"/>
          <p:cNvGraphicFramePr/>
          <p:nvPr/>
        </p:nvGraphicFramePr>
        <p:xfrm>
          <a:off x="2007004" y="2283464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품명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가공공작기계 제조업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5" name="Google Shape;285;p25"/>
          <p:cNvSpPr txBox="1"/>
          <p:nvPr/>
        </p:nvSpPr>
        <p:spPr>
          <a:xfrm>
            <a:off x="1774924" y="2679520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나. 입찰 및 낙찰자 결정방식</a:t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1804636" y="2894965"/>
            <a:ext cx="4039904" cy="6910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p25"/>
          <p:cNvGraphicFramePr/>
          <p:nvPr/>
        </p:nvGraphicFramePr>
        <p:xfrm>
          <a:off x="2007004" y="3012036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8" name="Google Shape;288;p25"/>
          <p:cNvGraphicFramePr/>
          <p:nvPr/>
        </p:nvGraphicFramePr>
        <p:xfrm>
          <a:off x="2007004" y="3260674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9" name="Google Shape;289;p25"/>
          <p:cNvSpPr txBox="1"/>
          <p:nvPr/>
        </p:nvSpPr>
        <p:spPr>
          <a:xfrm>
            <a:off x="1774924" y="3756499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다. 입찰참가정보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1804636" y="3971944"/>
            <a:ext cx="4039904" cy="188021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25"/>
          <p:cNvGraphicFramePr/>
          <p:nvPr/>
        </p:nvGraphicFramePr>
        <p:xfrm>
          <a:off x="1991829" y="4089015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장치 가공 및 제작업체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2" name="Google Shape;292;p25"/>
          <p:cNvGraphicFramePr/>
          <p:nvPr/>
        </p:nvGraphicFramePr>
        <p:xfrm>
          <a:off x="1991829" y="4337653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2014-01-11 13:00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oogle Shape;293;p25"/>
          <p:cNvGraphicFramePr/>
          <p:nvPr/>
        </p:nvGraphicFramePr>
        <p:xfrm>
          <a:off x="1991829" y="4586291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A동 잘단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" name="Google Shape;294;p25"/>
          <p:cNvGraphicFramePr/>
          <p:nvPr/>
        </p:nvGraphicFramePr>
        <p:xfrm>
          <a:off x="1991829" y="4837295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5" name="Google Shape;295;p25"/>
          <p:cNvGraphicFramePr/>
          <p:nvPr/>
        </p:nvGraphicFramePr>
        <p:xfrm>
          <a:off x="1991829" y="5072998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납품조건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현장도착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" name="Google Shape;296;p25"/>
          <p:cNvGraphicFramePr/>
          <p:nvPr/>
        </p:nvGraphicFramePr>
        <p:xfrm>
          <a:off x="2007004" y="5337794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7" name="Google Shape;297;p25"/>
          <p:cNvGraphicFramePr/>
          <p:nvPr/>
        </p:nvGraphicFramePr>
        <p:xfrm>
          <a:off x="2007004" y="5573497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당사 정기대금 결제조건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8" name="Google Shape;298;p25"/>
          <p:cNvSpPr txBox="1"/>
          <p:nvPr/>
        </p:nvSpPr>
        <p:spPr>
          <a:xfrm>
            <a:off x="1774924" y="602562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라. 참고사항</a:t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1804636" y="6241073"/>
            <a:ext cx="4039904" cy="6910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25"/>
          <p:cNvGraphicFramePr/>
          <p:nvPr/>
        </p:nvGraphicFramePr>
        <p:xfrm>
          <a:off x="2007004" y="6358144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1" name="Google Shape;301;p25"/>
          <p:cNvGraphicFramePr/>
          <p:nvPr/>
        </p:nvGraphicFramePr>
        <p:xfrm>
          <a:off x="2007004" y="6606782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입찰담당부서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생산2파트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Google Shape;302;p25"/>
          <p:cNvSpPr txBox="1"/>
          <p:nvPr/>
        </p:nvSpPr>
        <p:spPr>
          <a:xfrm>
            <a:off x="1774924" y="7091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라. 전자입찰 등록서류</a:t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1804636" y="7306682"/>
            <a:ext cx="4039904" cy="1524897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p25"/>
          <p:cNvGraphicFramePr/>
          <p:nvPr/>
        </p:nvGraphicFramePr>
        <p:xfrm>
          <a:off x="2007004" y="7423754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제출시작일시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2014-01-11 13:00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5" name="Google Shape;305;p25"/>
          <p:cNvGraphicFramePr/>
          <p:nvPr/>
        </p:nvGraphicFramePr>
        <p:xfrm>
          <a:off x="2007004" y="7672392"/>
          <a:ext cx="366550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제출마감일시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2014-01-12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6" name="Google Shape;306;p25"/>
          <p:cNvGraphicFramePr/>
          <p:nvPr/>
        </p:nvGraphicFramePr>
        <p:xfrm>
          <a:off x="2007004" y="7947720"/>
          <a:ext cx="3665500" cy="6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7" name="Google Shape;307;p25"/>
          <p:cNvGraphicFramePr/>
          <p:nvPr/>
        </p:nvGraphicFramePr>
        <p:xfrm>
          <a:off x="2858385" y="7960856"/>
          <a:ext cx="2798900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03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8" name="Google Shape;308;p25"/>
          <p:cNvGraphicFramePr/>
          <p:nvPr/>
        </p:nvGraphicFramePr>
        <p:xfrm>
          <a:off x="5673601" y="7181516"/>
          <a:ext cx="5184650" cy="29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세부파일_첨부.docx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" name="Google Shape;309;p25"/>
          <p:cNvSpPr/>
          <p:nvPr/>
        </p:nvSpPr>
        <p:spPr>
          <a:xfrm>
            <a:off x="5672522" y="7187533"/>
            <a:ext cx="5184645" cy="28457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2007005" y="7903923"/>
            <a:ext cx="3695230" cy="691436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25"/>
          <p:cNvCxnSpPr>
            <a:stCxn id="310" idx="0"/>
          </p:cNvCxnSpPr>
          <p:nvPr/>
        </p:nvCxnSpPr>
        <p:spPr>
          <a:xfrm rot="-5400000">
            <a:off x="4475470" y="6705873"/>
            <a:ext cx="577200" cy="18189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12" name="Google Shape;312;p25"/>
          <p:cNvSpPr/>
          <p:nvPr/>
        </p:nvSpPr>
        <p:spPr>
          <a:xfrm>
            <a:off x="5844540" y="6820218"/>
            <a:ext cx="1498470" cy="343972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파일등록 일 경우 아래와 같이 Display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3090982" y="8994105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3810023" y="8996275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인쇄하기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p26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0" name="Google Shape;320;p26"/>
          <p:cNvSpPr/>
          <p:nvPr/>
        </p:nvSpPr>
        <p:spPr>
          <a:xfrm>
            <a:off x="111802" y="826613"/>
            <a:ext cx="8217900" cy="958230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수정</a:t>
            </a:r>
            <a:endParaRPr/>
          </a:p>
        </p:txBody>
      </p:sp>
      <p:sp>
        <p:nvSpPr>
          <p:cNvPr id="322" name="Google Shape;322;p2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수정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99597" y="1005542"/>
            <a:ext cx="8044072" cy="9296698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1451340" y="1345189"/>
            <a:ext cx="6766342" cy="898408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6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입찰계획 수정</a:t>
            </a:r>
            <a:endParaRPr/>
          </a:p>
        </p:txBody>
      </p:sp>
      <p:grpSp>
        <p:nvGrpSpPr>
          <p:cNvPr id="332" name="Google Shape;332;p2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333" name="Google Shape;333;p26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6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6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6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26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340" name="Google Shape;340;p26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6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6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6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4" name="Google Shape;344;p26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2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346" name="Google Shape;346;p26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6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26"/>
          <p:cNvSpPr/>
          <p:nvPr/>
        </p:nvSpPr>
        <p:spPr>
          <a:xfrm>
            <a:off x="346644" y="274338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350" name="Google Shape;350;p26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1" name="Google Shape;351;p26"/>
          <p:cNvGraphicFramePr/>
          <p:nvPr/>
        </p:nvGraphicFramePr>
        <p:xfrm>
          <a:off x="2236998" y="2898294"/>
          <a:ext cx="476577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품목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2" name="Google Shape;352;p26"/>
          <p:cNvSpPr/>
          <p:nvPr/>
        </p:nvSpPr>
        <p:spPr>
          <a:xfrm>
            <a:off x="2025452" y="2288251"/>
            <a:ext cx="5663130" cy="395648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Google Shape;353;p26"/>
          <p:cNvGraphicFramePr/>
          <p:nvPr/>
        </p:nvGraphicFramePr>
        <p:xfrm>
          <a:off x="2236998" y="2664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4" name="Google Shape;354;p26"/>
          <p:cNvGraphicFramePr/>
          <p:nvPr/>
        </p:nvGraphicFramePr>
        <p:xfrm>
          <a:off x="2236998" y="31319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☻ 지명경쟁입찰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O 일반경쟁입찰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5" name="Google Shape;355;p26"/>
          <p:cNvGraphicFramePr/>
          <p:nvPr/>
        </p:nvGraphicFramePr>
        <p:xfrm>
          <a:off x="2236998" y="336562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6" name="Google Shape;356;p26"/>
          <p:cNvGraphicFramePr/>
          <p:nvPr/>
        </p:nvGraphicFramePr>
        <p:xfrm>
          <a:off x="2236998" y="400059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7" name="Google Shape;357;p26"/>
          <p:cNvGraphicFramePr/>
          <p:nvPr/>
        </p:nvGraphicFramePr>
        <p:xfrm>
          <a:off x="2236998" y="3599292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8" name="Google Shape;358;p26"/>
          <p:cNvGraphicFramePr/>
          <p:nvPr/>
        </p:nvGraphicFramePr>
        <p:xfrm>
          <a:off x="2236998" y="42342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9" name="Google Shape;359;p26"/>
          <p:cNvGraphicFramePr/>
          <p:nvPr/>
        </p:nvGraphicFramePr>
        <p:xfrm>
          <a:off x="2236998" y="4487749"/>
          <a:ext cx="244167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               </a:t>
                      </a: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˅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0" name="Google Shape;360;p26"/>
          <p:cNvGraphicFramePr/>
          <p:nvPr/>
        </p:nvGraphicFramePr>
        <p:xfrm>
          <a:off x="2236997" y="4726617"/>
          <a:ext cx="4612425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2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 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1" name="Google Shape;361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6811674" y="4719216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3" name="Google Shape;363;p26"/>
          <p:cNvGraphicFramePr/>
          <p:nvPr/>
        </p:nvGraphicFramePr>
        <p:xfrm>
          <a:off x="2247602" y="513965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4" name="Google Shape;364;p26"/>
          <p:cNvGraphicFramePr/>
          <p:nvPr/>
        </p:nvGraphicFramePr>
        <p:xfrm>
          <a:off x="2247602" y="537662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5" name="Google Shape;365;p26"/>
          <p:cNvGraphicFramePr/>
          <p:nvPr/>
        </p:nvGraphicFramePr>
        <p:xfrm>
          <a:off x="2247602" y="561491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231,232,400 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6" name="Google Shape;366;p26"/>
          <p:cNvGraphicFramePr/>
          <p:nvPr/>
        </p:nvGraphicFramePr>
        <p:xfrm>
          <a:off x="2247602" y="587223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7" name="Google Shape;367;p26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2010211" y="6867572"/>
            <a:ext cx="5663130" cy="2740447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9" name="Google Shape;369;p26"/>
          <p:cNvGraphicFramePr/>
          <p:nvPr/>
        </p:nvGraphicFramePr>
        <p:xfrm>
          <a:off x="2247602" y="70138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" name="Google Shape;370;p26"/>
          <p:cNvGraphicFramePr/>
          <p:nvPr/>
        </p:nvGraphicFramePr>
        <p:xfrm>
          <a:off x="2247602" y="7278576"/>
          <a:ext cx="51846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개찰자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입찰공고자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" name="Google Shape;371;p26"/>
          <p:cNvGraphicFramePr/>
          <p:nvPr/>
        </p:nvGraphicFramePr>
        <p:xfrm>
          <a:off x="2264694" y="796684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내역방식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☻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O 내역직접등록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납품조건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2" name="Google Shape;372;p26"/>
          <p:cNvSpPr/>
          <p:nvPr/>
        </p:nvSpPr>
        <p:spPr>
          <a:xfrm>
            <a:off x="4004198" y="9821861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4786599" y="9819332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56367" y="3988523"/>
            <a:ext cx="1008671" cy="2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6"/>
          <p:cNvSpPr/>
          <p:nvPr/>
        </p:nvSpPr>
        <p:spPr>
          <a:xfrm>
            <a:off x="6931047" y="4749962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26"/>
          <p:cNvGrpSpPr/>
          <p:nvPr/>
        </p:nvGrpSpPr>
        <p:grpSpPr>
          <a:xfrm>
            <a:off x="9679475" y="3691151"/>
            <a:ext cx="1575496" cy="167235"/>
            <a:chOff x="3326817" y="6019551"/>
            <a:chExt cx="1591287" cy="180000"/>
          </a:xfrm>
        </p:grpSpPr>
        <p:sp>
          <p:nvSpPr>
            <p:cNvPr id="377" name="Google Shape;377;p26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3" name="Google Shape;383;p26"/>
          <p:cNvSpPr/>
          <p:nvPr/>
        </p:nvSpPr>
        <p:spPr>
          <a:xfrm>
            <a:off x="7950143" y="3118294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384;p26"/>
          <p:cNvGraphicFramePr/>
          <p:nvPr/>
        </p:nvGraphicFramePr>
        <p:xfrm>
          <a:off x="8079591" y="3250499"/>
          <a:ext cx="44164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업체 조회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5" name="Google Shape;385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8664" y="5631616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6"/>
          <p:cNvSpPr/>
          <p:nvPr/>
        </p:nvSpPr>
        <p:spPr>
          <a:xfrm>
            <a:off x="9956217" y="606914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8087888" y="3612419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8007065" y="367910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8586377" y="3679108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6"/>
          <p:cNvSpPr/>
          <p:nvPr/>
        </p:nvSpPr>
        <p:spPr>
          <a:xfrm>
            <a:off x="9531065" y="367910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대표자명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6"/>
          <p:cNvSpPr/>
          <p:nvPr/>
        </p:nvSpPr>
        <p:spPr>
          <a:xfrm>
            <a:off x="10110377" y="3679108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11650395" y="368113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26"/>
          <p:cNvGraphicFramePr/>
          <p:nvPr/>
        </p:nvGraphicFramePr>
        <p:xfrm>
          <a:off x="8106930" y="4232519"/>
          <a:ext cx="4408150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21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업체명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주소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대표자명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선택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(사)한국아이티복지진흥원1</a:t>
                      </a: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강대표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(사)한국아이티복지진흥원2</a:t>
                      </a: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(사)한국아이티복지진흥원3</a:t>
                      </a: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4" name="Google Shape;394;p26"/>
          <p:cNvSpPr/>
          <p:nvPr/>
        </p:nvSpPr>
        <p:spPr>
          <a:xfrm>
            <a:off x="12146910" y="4453149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12148571" y="4666461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12146910" y="4849255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26"/>
          <p:cNvCxnSpPr>
            <a:stCxn id="375" idx="3"/>
            <a:endCxn id="383" idx="1"/>
          </p:cNvCxnSpPr>
          <p:nvPr/>
        </p:nvCxnSpPr>
        <p:spPr>
          <a:xfrm rot="10800000" flipH="1">
            <a:off x="7482410" y="4738188"/>
            <a:ext cx="467700" cy="90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398" name="Google Shape;398;p26"/>
          <p:cNvGraphicFramePr/>
          <p:nvPr/>
        </p:nvGraphicFramePr>
        <p:xfrm>
          <a:off x="7850817" y="2537636"/>
          <a:ext cx="468570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3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가입회원사 전체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9" name="Google Shape;399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12425494" y="2530235"/>
            <a:ext cx="88465" cy="3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6"/>
          <p:cNvSpPr/>
          <p:nvPr/>
        </p:nvSpPr>
        <p:spPr>
          <a:xfrm>
            <a:off x="7822562" y="2536210"/>
            <a:ext cx="4685709" cy="370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2250571" y="4693619"/>
            <a:ext cx="5283267" cy="370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26"/>
          <p:cNvCxnSpPr>
            <a:stCxn id="401" idx="0"/>
          </p:cNvCxnSpPr>
          <p:nvPr/>
        </p:nvCxnSpPr>
        <p:spPr>
          <a:xfrm rot="-5400000">
            <a:off x="5380455" y="2223269"/>
            <a:ext cx="1982100" cy="29586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03" name="Google Shape;403;p26"/>
          <p:cNvSpPr/>
          <p:nvPr/>
        </p:nvSpPr>
        <p:spPr>
          <a:xfrm>
            <a:off x="5671194" y="1303782"/>
            <a:ext cx="2387302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5779179" y="1424405"/>
            <a:ext cx="2188475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일반경쟁입찰을 선택하면 입찰은 등록되어 있는 모든 협력업체를 대상으로 하고 참가업체가 선택되어 있다면 초기화 됩니다.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일반경쟁입찰을 선택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5" name="Google Shape;405;p26"/>
          <p:cNvGraphicFramePr/>
          <p:nvPr/>
        </p:nvGraphicFramePr>
        <p:xfrm>
          <a:off x="5871849" y="1615121"/>
          <a:ext cx="210695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0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6" name="Google Shape;406;p26"/>
          <p:cNvSpPr/>
          <p:nvPr/>
        </p:nvSpPr>
        <p:spPr>
          <a:xfrm>
            <a:off x="6713262" y="201022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6289988" y="200253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26"/>
          <p:cNvCxnSpPr>
            <a:endCxn id="403" idx="1"/>
          </p:cNvCxnSpPr>
          <p:nvPr/>
        </p:nvCxnSpPr>
        <p:spPr>
          <a:xfrm rot="-5400000">
            <a:off x="4341144" y="1849083"/>
            <a:ext cx="1400100" cy="12600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09" name="Google Shape;409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61767" y="6983066"/>
            <a:ext cx="1008671" cy="2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88824" y="6998293"/>
            <a:ext cx="1008671" cy="20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1" name="Google Shape;411;p26"/>
          <p:cNvGraphicFramePr/>
          <p:nvPr/>
        </p:nvGraphicFramePr>
        <p:xfrm>
          <a:off x="2247602" y="7704513"/>
          <a:ext cx="51846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입회자1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2" name="Google Shape;412;p26"/>
          <p:cNvSpPr/>
          <p:nvPr/>
        </p:nvSpPr>
        <p:spPr>
          <a:xfrm>
            <a:off x="4163160" y="7295025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6"/>
          <p:cNvSpPr/>
          <p:nvPr/>
        </p:nvSpPr>
        <p:spPr>
          <a:xfrm>
            <a:off x="6722738" y="7294935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4163160" y="7713437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6722738" y="7713347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26"/>
          <p:cNvGrpSpPr/>
          <p:nvPr/>
        </p:nvGrpSpPr>
        <p:grpSpPr>
          <a:xfrm>
            <a:off x="9422210" y="10639751"/>
            <a:ext cx="1575496" cy="167235"/>
            <a:chOff x="3326817" y="6019551"/>
            <a:chExt cx="1591287" cy="180000"/>
          </a:xfrm>
        </p:grpSpPr>
        <p:sp>
          <p:nvSpPr>
            <p:cNvPr id="417" name="Google Shape;417;p26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3" name="Google Shape;423;p26"/>
          <p:cNvSpPr/>
          <p:nvPr/>
        </p:nvSpPr>
        <p:spPr>
          <a:xfrm>
            <a:off x="7692878" y="9857034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4" name="Google Shape;424;p26"/>
          <p:cNvGraphicFramePr/>
          <p:nvPr/>
        </p:nvGraphicFramePr>
        <p:xfrm>
          <a:off x="7822326" y="9989239"/>
          <a:ext cx="44164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사원 조회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5" name="Google Shape;425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8574" y="12370356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/>
          <p:nvPr/>
        </p:nvSpPr>
        <p:spPr>
          <a:xfrm>
            <a:off x="9956127" y="1280788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6"/>
          <p:cNvSpPr/>
          <p:nvPr/>
        </p:nvSpPr>
        <p:spPr>
          <a:xfrm>
            <a:off x="7830623" y="10561019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7749800" y="1062770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사원명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8329112" y="10627708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9273800" y="1062770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부서명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9853112" y="10627708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11393130" y="1062973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3" name="Google Shape;433;p26"/>
          <p:cNvGraphicFramePr/>
          <p:nvPr/>
        </p:nvGraphicFramePr>
        <p:xfrm>
          <a:off x="7849665" y="11181119"/>
          <a:ext cx="4389125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7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부서명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사원명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선택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웹서비스 팀</a:t>
                      </a:r>
                      <a:endParaRPr/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김개발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4" name="Google Shape;434;p26"/>
          <p:cNvSpPr/>
          <p:nvPr/>
        </p:nvSpPr>
        <p:spPr>
          <a:xfrm>
            <a:off x="-357353" y="8657518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6"/>
          <p:cNvSpPr txBox="1"/>
          <p:nvPr/>
        </p:nvSpPr>
        <p:spPr>
          <a:xfrm>
            <a:off x="-249368" y="8778141"/>
            <a:ext cx="1674835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내역방식을 변경하면 이전에 선택한 세부내역이 초기화 됩니다.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변경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6" name="Google Shape;436;p26"/>
          <p:cNvGraphicFramePr/>
          <p:nvPr/>
        </p:nvGraphicFramePr>
        <p:xfrm>
          <a:off x="-156698" y="8904057"/>
          <a:ext cx="161055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7" name="Google Shape;437;p26"/>
          <p:cNvSpPr/>
          <p:nvPr/>
        </p:nvSpPr>
        <p:spPr>
          <a:xfrm>
            <a:off x="684715" y="936395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6"/>
          <p:cNvSpPr/>
          <p:nvPr/>
        </p:nvSpPr>
        <p:spPr>
          <a:xfrm>
            <a:off x="261441" y="935626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26"/>
          <p:cNvCxnSpPr/>
          <p:nvPr/>
        </p:nvCxnSpPr>
        <p:spPr>
          <a:xfrm flipH="1">
            <a:off x="623631" y="8062599"/>
            <a:ext cx="3451800" cy="7473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440" name="Google Shape;440;p26"/>
          <p:cNvGraphicFramePr/>
          <p:nvPr/>
        </p:nvGraphicFramePr>
        <p:xfrm>
          <a:off x="-190891" y="10382688"/>
          <a:ext cx="5184650" cy="10882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82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1" name="Google Shape;441;p26"/>
          <p:cNvSpPr/>
          <p:nvPr/>
        </p:nvSpPr>
        <p:spPr>
          <a:xfrm>
            <a:off x="-204807" y="10356730"/>
            <a:ext cx="5184645" cy="115170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2" name="Google Shape;442;p26"/>
          <p:cNvGraphicFramePr/>
          <p:nvPr/>
        </p:nvGraphicFramePr>
        <p:xfrm>
          <a:off x="832464" y="10456379"/>
          <a:ext cx="3995050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90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실행단가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합계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삭제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15,400.000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3" name="Google Shape;443;p26"/>
          <p:cNvSpPr txBox="1"/>
          <p:nvPr/>
        </p:nvSpPr>
        <p:spPr>
          <a:xfrm>
            <a:off x="3367938" y="11202631"/>
            <a:ext cx="1441941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총합계 : 15,401,000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851786" y="10678675"/>
            <a:ext cx="853174" cy="139000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6"/>
          <p:cNvSpPr/>
          <p:nvPr/>
        </p:nvSpPr>
        <p:spPr>
          <a:xfrm>
            <a:off x="858137" y="10870783"/>
            <a:ext cx="839877" cy="151386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테스트 입력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6"/>
          <p:cNvSpPr/>
          <p:nvPr/>
        </p:nvSpPr>
        <p:spPr>
          <a:xfrm>
            <a:off x="1765306" y="10870038"/>
            <a:ext cx="733732" cy="151386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200*200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6"/>
          <p:cNvSpPr/>
          <p:nvPr/>
        </p:nvSpPr>
        <p:spPr>
          <a:xfrm>
            <a:off x="2562397" y="10876919"/>
            <a:ext cx="319264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6"/>
          <p:cNvSpPr/>
          <p:nvPr/>
        </p:nvSpPr>
        <p:spPr>
          <a:xfrm>
            <a:off x="2941782" y="10874648"/>
            <a:ext cx="302024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ton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6"/>
          <p:cNvSpPr/>
          <p:nvPr/>
        </p:nvSpPr>
        <p:spPr>
          <a:xfrm>
            <a:off x="3276789" y="10883061"/>
            <a:ext cx="540403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1,100,000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6"/>
          <p:cNvSpPr/>
          <p:nvPr/>
        </p:nvSpPr>
        <p:spPr>
          <a:xfrm>
            <a:off x="1781240" y="10679363"/>
            <a:ext cx="726467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6"/>
          <p:cNvSpPr/>
          <p:nvPr/>
        </p:nvSpPr>
        <p:spPr>
          <a:xfrm>
            <a:off x="2569438" y="10679363"/>
            <a:ext cx="309871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6"/>
          <p:cNvSpPr/>
          <p:nvPr/>
        </p:nvSpPr>
        <p:spPr>
          <a:xfrm>
            <a:off x="2956996" y="10679783"/>
            <a:ext cx="285714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6"/>
          <p:cNvSpPr/>
          <p:nvPr/>
        </p:nvSpPr>
        <p:spPr>
          <a:xfrm>
            <a:off x="3324125" y="10679783"/>
            <a:ext cx="483616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6"/>
          <p:cNvSpPr/>
          <p:nvPr/>
        </p:nvSpPr>
        <p:spPr>
          <a:xfrm>
            <a:off x="335573" y="10839383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6"/>
          <p:cNvSpPr/>
          <p:nvPr/>
        </p:nvSpPr>
        <p:spPr>
          <a:xfrm>
            <a:off x="2246523" y="8221761"/>
            <a:ext cx="5235887" cy="43327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26"/>
          <p:cNvCxnSpPr>
            <a:stCxn id="455" idx="1"/>
          </p:cNvCxnSpPr>
          <p:nvPr/>
        </p:nvCxnSpPr>
        <p:spPr>
          <a:xfrm>
            <a:off x="2246523" y="8438400"/>
            <a:ext cx="154800" cy="1944300"/>
          </a:xfrm>
          <a:prstGeom prst="bentConnector4">
            <a:avLst>
              <a:gd name="adj1" fmla="val -147676"/>
              <a:gd name="adj2" fmla="val 55571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p26"/>
          <p:cNvCxnSpPr>
            <a:stCxn id="434" idx="2"/>
          </p:cNvCxnSpPr>
          <p:nvPr/>
        </p:nvCxnSpPr>
        <p:spPr>
          <a:xfrm rot="-5400000" flipH="1">
            <a:off x="404919" y="9826720"/>
            <a:ext cx="1044600" cy="6072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8" name="Google Shape;458;p26"/>
          <p:cNvSpPr/>
          <p:nvPr/>
        </p:nvSpPr>
        <p:spPr>
          <a:xfrm>
            <a:off x="119590" y="5910767"/>
            <a:ext cx="1741616" cy="514814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내역방식이 파일등록 일 경우 필수로 파일을 등록해야 합니다.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파일이 암호화 되어 있는지 확인해 주십시오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26"/>
          <p:cNvCxnSpPr>
            <a:stCxn id="460" idx="0"/>
            <a:endCxn id="458" idx="3"/>
          </p:cNvCxnSpPr>
          <p:nvPr/>
        </p:nvCxnSpPr>
        <p:spPr>
          <a:xfrm rot="5400000" flipH="1">
            <a:off x="1266796" y="6762626"/>
            <a:ext cx="2199900" cy="1011000"/>
          </a:xfrm>
          <a:prstGeom prst="bentConnector2">
            <a:avLst/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61" name="Google Shape;461;p26"/>
          <p:cNvSpPr/>
          <p:nvPr/>
        </p:nvSpPr>
        <p:spPr>
          <a:xfrm>
            <a:off x="123122" y="6534581"/>
            <a:ext cx="1741616" cy="385272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그룹사 내부 입찰관계자가 확인하는 첨부파일 입니다.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파일이 암호화 되어 있는지 확인해 주십시오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26"/>
          <p:cNvCxnSpPr>
            <a:stCxn id="463" idx="0"/>
            <a:endCxn id="461" idx="3"/>
          </p:cNvCxnSpPr>
          <p:nvPr/>
        </p:nvCxnSpPr>
        <p:spPr>
          <a:xfrm rot="5400000" flipH="1">
            <a:off x="1438796" y="7153186"/>
            <a:ext cx="2085600" cy="1233900"/>
          </a:xfrm>
          <a:prstGeom prst="bentConnector2">
            <a:avLst/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64" name="Google Shape;464;p26"/>
          <p:cNvSpPr/>
          <p:nvPr/>
        </p:nvSpPr>
        <p:spPr>
          <a:xfrm>
            <a:off x="5571895" y="10434589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5679880" y="10585692"/>
            <a:ext cx="1674835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입찰계획을 수정하면 수정 History에 수정이력이 남습니다. 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6" name="Google Shape;466;p26"/>
          <p:cNvGraphicFramePr/>
          <p:nvPr/>
        </p:nvGraphicFramePr>
        <p:xfrm>
          <a:off x="5772550" y="10711608"/>
          <a:ext cx="161055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7" name="Google Shape;467;p26"/>
          <p:cNvSpPr/>
          <p:nvPr/>
        </p:nvSpPr>
        <p:spPr>
          <a:xfrm>
            <a:off x="6595134" y="11141029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6"/>
          <p:cNvSpPr/>
          <p:nvPr/>
        </p:nvSpPr>
        <p:spPr>
          <a:xfrm>
            <a:off x="6190689" y="11133339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26"/>
          <p:cNvCxnSpPr>
            <a:stCxn id="373" idx="3"/>
            <a:endCxn id="464" idx="0"/>
          </p:cNvCxnSpPr>
          <p:nvPr/>
        </p:nvCxnSpPr>
        <p:spPr>
          <a:xfrm>
            <a:off x="5520912" y="9928532"/>
            <a:ext cx="1032000" cy="5061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0" name="Google Shape;470;p26"/>
          <p:cNvSpPr/>
          <p:nvPr/>
        </p:nvSpPr>
        <p:spPr>
          <a:xfrm>
            <a:off x="5566632" y="1160368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1" name="Google Shape;471;p26"/>
          <p:cNvGraphicFramePr/>
          <p:nvPr/>
        </p:nvGraphicFramePr>
        <p:xfrm>
          <a:off x="5764992" y="1177023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2" name="Google Shape;472;p26"/>
          <p:cNvSpPr/>
          <p:nvPr/>
        </p:nvSpPr>
        <p:spPr>
          <a:xfrm>
            <a:off x="6320460" y="1215283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6"/>
          <p:cNvSpPr txBox="1"/>
          <p:nvPr/>
        </p:nvSpPr>
        <p:spPr>
          <a:xfrm>
            <a:off x="5787162" y="11769778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입찰계획을 수정하였습니다.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p26"/>
          <p:cNvCxnSpPr>
            <a:stCxn id="464" idx="2"/>
            <a:endCxn id="470" idx="0"/>
          </p:cNvCxnSpPr>
          <p:nvPr/>
        </p:nvCxnSpPr>
        <p:spPr>
          <a:xfrm rot="5400000">
            <a:off x="6440817" y="11491741"/>
            <a:ext cx="218700" cy="54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5" name="Google Shape;475;p26"/>
          <p:cNvSpPr txBox="1"/>
          <p:nvPr/>
        </p:nvSpPr>
        <p:spPr>
          <a:xfrm>
            <a:off x="6045862" y="10025268"/>
            <a:ext cx="1626533" cy="18466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입력 컬럼 Validation 체크</a:t>
            </a:r>
            <a:endParaRPr/>
          </a:p>
        </p:txBody>
      </p:sp>
      <p:cxnSp>
        <p:nvCxnSpPr>
          <p:cNvPr id="476" name="Google Shape;476;p26"/>
          <p:cNvCxnSpPr>
            <a:stCxn id="412" idx="0"/>
            <a:endCxn id="477" idx="0"/>
          </p:cNvCxnSpPr>
          <p:nvPr/>
        </p:nvCxnSpPr>
        <p:spPr>
          <a:xfrm rot="-5400000">
            <a:off x="6930404" y="3864075"/>
            <a:ext cx="852000" cy="6009900"/>
          </a:xfrm>
          <a:prstGeom prst="bentConnector3">
            <a:avLst>
              <a:gd name="adj1" fmla="val 12683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8" name="Google Shape;478;p26"/>
          <p:cNvSpPr/>
          <p:nvPr/>
        </p:nvSpPr>
        <p:spPr>
          <a:xfrm>
            <a:off x="7099326" y="2902958"/>
            <a:ext cx="282936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4518462" y="10676482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6"/>
          <p:cNvSpPr/>
          <p:nvPr/>
        </p:nvSpPr>
        <p:spPr>
          <a:xfrm>
            <a:off x="4512120" y="10880702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1" name="Google Shape;481;p26"/>
          <p:cNvGraphicFramePr/>
          <p:nvPr/>
        </p:nvGraphicFramePr>
        <p:xfrm>
          <a:off x="2338184" y="8719093"/>
          <a:ext cx="5059450" cy="329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1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첨부파일(대내용)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공지자,개찰자 참조파일.pdf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ko-KR" sz="6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sng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낙찰기준.pdt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ko-KR" sz="6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2" name="Google Shape;482;p26"/>
          <p:cNvGraphicFramePr/>
          <p:nvPr/>
        </p:nvGraphicFramePr>
        <p:xfrm>
          <a:off x="2336704" y="9154226"/>
          <a:ext cx="5045950" cy="329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첨부파일(대외용)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업체선정 기준입니다..pdf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ko-KR" sz="600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3" name="Google Shape;463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025203" y="8812936"/>
            <a:ext cx="146685" cy="13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019451" y="9271435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4" name="Google Shape;484;p26"/>
          <p:cNvGraphicFramePr/>
          <p:nvPr/>
        </p:nvGraphicFramePr>
        <p:xfrm>
          <a:off x="2337384" y="8266435"/>
          <a:ext cx="5052750" cy="329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세부내역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비트큐브_사업자등록증.jpg</a:t>
                      </a: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ko-KR" sz="6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0" name="Google Shape;460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98903" y="8368076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6"/>
          <p:cNvSpPr/>
          <p:nvPr/>
        </p:nvSpPr>
        <p:spPr>
          <a:xfrm>
            <a:off x="138482" y="7055306"/>
            <a:ext cx="1741616" cy="385272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입찰 참가업체들이 확인하는 첨부파일 입니다.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파일이 암호화 되어 있는지 확인해 주십시오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p26"/>
          <p:cNvCxnSpPr>
            <a:stCxn id="483" idx="1"/>
            <a:endCxn id="485" idx="3"/>
          </p:cNvCxnSpPr>
          <p:nvPr/>
        </p:nvCxnSpPr>
        <p:spPr>
          <a:xfrm rot="10800000">
            <a:off x="1880051" y="7247940"/>
            <a:ext cx="1139400" cy="2091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87" name="Google Shape;487;p26"/>
          <p:cNvSpPr/>
          <p:nvPr/>
        </p:nvSpPr>
        <p:spPr>
          <a:xfrm>
            <a:off x="7849953" y="2069179"/>
            <a:ext cx="1498470" cy="458629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입찰방식이 일반경쟁입찰 일 경우 모든 업체가 대상이 되기 때문에 아래와 같이 표기됨</a:t>
            </a:r>
            <a:endParaRPr/>
          </a:p>
        </p:txBody>
      </p:sp>
      <p:grpSp>
        <p:nvGrpSpPr>
          <p:cNvPr id="488" name="Google Shape;488;p26"/>
          <p:cNvGrpSpPr/>
          <p:nvPr/>
        </p:nvGrpSpPr>
        <p:grpSpPr>
          <a:xfrm>
            <a:off x="9738301" y="7300139"/>
            <a:ext cx="1575496" cy="167235"/>
            <a:chOff x="3326817" y="6019551"/>
            <a:chExt cx="1591287" cy="180000"/>
          </a:xfrm>
        </p:grpSpPr>
        <p:sp>
          <p:nvSpPr>
            <p:cNvPr id="489" name="Google Shape;489;p26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7" name="Google Shape;477;p26"/>
          <p:cNvSpPr/>
          <p:nvPr/>
        </p:nvSpPr>
        <p:spPr>
          <a:xfrm>
            <a:off x="8000515" y="6442972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5" name="Google Shape;495;p26"/>
          <p:cNvGraphicFramePr/>
          <p:nvPr/>
        </p:nvGraphicFramePr>
        <p:xfrm>
          <a:off x="8138417" y="6552192"/>
          <a:ext cx="44164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개찰자 조회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96" name="Google Shape;496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094665" y="8933309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6"/>
          <p:cNvSpPr/>
          <p:nvPr/>
        </p:nvSpPr>
        <p:spPr>
          <a:xfrm>
            <a:off x="10272218" y="937083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8146714" y="7221407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26"/>
          <p:cNvSpPr/>
          <p:nvPr/>
        </p:nvSpPr>
        <p:spPr>
          <a:xfrm>
            <a:off x="8065891" y="7288096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사원명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8645203" y="7288096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9589891" y="7288096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부서명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10169203" y="7288096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11709221" y="7290121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4" name="Google Shape;504;p26"/>
          <p:cNvGraphicFramePr/>
          <p:nvPr/>
        </p:nvGraphicFramePr>
        <p:xfrm>
          <a:off x="8144470" y="7825810"/>
          <a:ext cx="4389125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7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부서명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사원명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선택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웹서비스 팀</a:t>
                      </a:r>
                      <a:endParaRPr/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김개발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5" name="Google Shape;505;p26"/>
          <p:cNvSpPr/>
          <p:nvPr/>
        </p:nvSpPr>
        <p:spPr>
          <a:xfrm>
            <a:off x="11946325" y="8046440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11947986" y="8259752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11946325" y="8442546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11652457" y="11411290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11654118" y="11624602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11652457" y="11807396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8143973" y="6898954"/>
            <a:ext cx="4389625" cy="2587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소속사의 개찰권한을 가진 사용자만 조회됩니다. (사용자 조회 후 선택버튼을 누르십시오)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개찰자가 조회되지 않을 경우 관리자에게 연락해 주십시오</a:t>
            </a: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7807257" y="10325885"/>
            <a:ext cx="4389625" cy="19514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소속사 사용자를 조회합니다. (사용자 조회 후 선택버튼을 누르십시오)</a:t>
            </a:r>
            <a:endParaRPr/>
          </a:p>
        </p:txBody>
      </p:sp>
      <p:cxnSp>
        <p:nvCxnSpPr>
          <p:cNvPr id="513" name="Google Shape;513;p26"/>
          <p:cNvCxnSpPr>
            <a:stCxn id="414" idx="3"/>
            <a:endCxn id="423" idx="0"/>
          </p:cNvCxnSpPr>
          <p:nvPr/>
        </p:nvCxnSpPr>
        <p:spPr>
          <a:xfrm>
            <a:off x="4539748" y="7792263"/>
            <a:ext cx="5514000" cy="20649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4" name="Google Shape;514;p26"/>
          <p:cNvCxnSpPr>
            <a:stCxn id="415" idx="3"/>
            <a:endCxn id="423" idx="0"/>
          </p:cNvCxnSpPr>
          <p:nvPr/>
        </p:nvCxnSpPr>
        <p:spPr>
          <a:xfrm>
            <a:off x="7099326" y="7792173"/>
            <a:ext cx="2954400" cy="20649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5" name="Google Shape;515;p26"/>
          <p:cNvCxnSpPr>
            <a:stCxn id="413" idx="3"/>
            <a:endCxn id="423" idx="0"/>
          </p:cNvCxnSpPr>
          <p:nvPr/>
        </p:nvCxnSpPr>
        <p:spPr>
          <a:xfrm>
            <a:off x="7099326" y="7373761"/>
            <a:ext cx="2954400" cy="24834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525" name="Google Shape;525;p26"/>
          <p:cNvGraphicFramePr/>
          <p:nvPr/>
        </p:nvGraphicFramePr>
        <p:xfrm>
          <a:off x="2247601" y="748869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낙찰자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6" name="Google Shape;526;p26"/>
          <p:cNvSpPr/>
          <p:nvPr/>
        </p:nvSpPr>
        <p:spPr>
          <a:xfrm>
            <a:off x="4167132" y="7491073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26"/>
          <p:cNvCxnSpPr>
            <a:stCxn id="526" idx="1"/>
            <a:endCxn id="528" idx="0"/>
          </p:cNvCxnSpPr>
          <p:nvPr/>
        </p:nvCxnSpPr>
        <p:spPr>
          <a:xfrm flipH="1">
            <a:off x="-2831568" y="7569899"/>
            <a:ext cx="6998700" cy="3714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29" name="Google Shape;529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629268" y="7511462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6"/>
          <p:cNvSpPr/>
          <p:nvPr/>
        </p:nvSpPr>
        <p:spPr>
          <a:xfrm>
            <a:off x="153142" y="7563744"/>
            <a:ext cx="1741616" cy="428532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개찰 후 낙찰은 개찰자와 낙찰자만 하실 수 있습니다.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낙찰자를 선택하지 않으면 개찰자만 낙찰 할 수 있습니다.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1" name="Google Shape;531;p26"/>
          <p:cNvCxnSpPr>
            <a:stCxn id="529" idx="1"/>
            <a:endCxn id="530" idx="3"/>
          </p:cNvCxnSpPr>
          <p:nvPr/>
        </p:nvCxnSpPr>
        <p:spPr>
          <a:xfrm flipH="1">
            <a:off x="1894868" y="7579567"/>
            <a:ext cx="734400" cy="1983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32" name="Google Shape;532;p26"/>
          <p:cNvSpPr/>
          <p:nvPr/>
        </p:nvSpPr>
        <p:spPr>
          <a:xfrm>
            <a:off x="2097314" y="7440578"/>
            <a:ext cx="2794891" cy="272769"/>
          </a:xfrm>
          <a:prstGeom prst="rect">
            <a:avLst/>
          </a:prstGeom>
          <a:noFill/>
          <a:ln w="25400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54103" y="7510591"/>
            <a:ext cx="1930122" cy="535850"/>
          </a:xfrm>
          <a:prstGeom prst="rect">
            <a:avLst/>
          </a:prstGeom>
          <a:noFill/>
          <a:ln w="25400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7" name="Google Shape;537;p26"/>
          <p:cNvGrpSpPr/>
          <p:nvPr/>
        </p:nvGrpSpPr>
        <p:grpSpPr>
          <a:xfrm>
            <a:off x="-3454698" y="8798599"/>
            <a:ext cx="1575496" cy="167235"/>
            <a:chOff x="3326817" y="6019551"/>
            <a:chExt cx="1591287" cy="180000"/>
          </a:xfrm>
        </p:grpSpPr>
        <p:sp>
          <p:nvSpPr>
            <p:cNvPr id="538" name="Google Shape;538;p26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8" name="Google Shape;528;p26"/>
          <p:cNvSpPr/>
          <p:nvPr/>
        </p:nvSpPr>
        <p:spPr>
          <a:xfrm>
            <a:off x="-5192484" y="7941432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4" name="Google Shape;544;p26"/>
          <p:cNvGraphicFramePr/>
          <p:nvPr/>
        </p:nvGraphicFramePr>
        <p:xfrm>
          <a:off x="-5054582" y="8050652"/>
          <a:ext cx="44164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낙찰자 조회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5" name="Google Shape;545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3098334" y="10431769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6"/>
          <p:cNvSpPr/>
          <p:nvPr/>
        </p:nvSpPr>
        <p:spPr>
          <a:xfrm>
            <a:off x="-2920781" y="1086929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-5046285" y="8719867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26"/>
          <p:cNvSpPr/>
          <p:nvPr/>
        </p:nvSpPr>
        <p:spPr>
          <a:xfrm>
            <a:off x="-5127108" y="8786556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사원명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-4547796" y="8786556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-3603108" y="8786556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부서명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6"/>
          <p:cNvSpPr/>
          <p:nvPr/>
        </p:nvSpPr>
        <p:spPr>
          <a:xfrm>
            <a:off x="-3023796" y="8786556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6"/>
          <p:cNvSpPr/>
          <p:nvPr/>
        </p:nvSpPr>
        <p:spPr>
          <a:xfrm>
            <a:off x="-1483778" y="8788581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3" name="Google Shape;553;p26"/>
          <p:cNvGraphicFramePr/>
          <p:nvPr/>
        </p:nvGraphicFramePr>
        <p:xfrm>
          <a:off x="-5048529" y="9324270"/>
          <a:ext cx="4389125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74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부서명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사원명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선택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웹서비스 팀</a:t>
                      </a:r>
                      <a:endParaRPr/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김개발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4" name="Google Shape;554;p26"/>
          <p:cNvSpPr/>
          <p:nvPr/>
        </p:nvSpPr>
        <p:spPr>
          <a:xfrm>
            <a:off x="-1246674" y="9544900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6"/>
          <p:cNvSpPr/>
          <p:nvPr/>
        </p:nvSpPr>
        <p:spPr>
          <a:xfrm>
            <a:off x="-1245013" y="9758212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-1246674" y="9941006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6"/>
          <p:cNvSpPr/>
          <p:nvPr/>
        </p:nvSpPr>
        <p:spPr>
          <a:xfrm>
            <a:off x="-5049026" y="8397414"/>
            <a:ext cx="4389625" cy="2587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소속사의 낙찰권한을 가진 사용자만 조회됩니다. (사용자 조회 후 선택버튼을 누르십시오)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낙찰자가 조회되지 않을 경우 관리자에게 연락해 주십시오</a:t>
            </a:r>
            <a:endParaRPr/>
          </a:p>
        </p:txBody>
      </p:sp>
      <p:sp>
        <p:nvSpPr>
          <p:cNvPr id="558" name="Google Shape;558;p26"/>
          <p:cNvSpPr/>
          <p:nvPr/>
        </p:nvSpPr>
        <p:spPr>
          <a:xfrm>
            <a:off x="-5221207" y="7935113"/>
            <a:ext cx="4751834" cy="3246006"/>
          </a:xfrm>
          <a:prstGeom prst="rect">
            <a:avLst/>
          </a:prstGeom>
          <a:noFill/>
          <a:ln w="25400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그룹 245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247" name="Google Shape;73;p2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그림 24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" name="Google Shape;563;p27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4" name="Google Shape;564;p27"/>
          <p:cNvSpPr/>
          <p:nvPr/>
        </p:nvSpPr>
        <p:spPr>
          <a:xfrm>
            <a:off x="111802" y="826613"/>
            <a:ext cx="8217900" cy="986937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등록</a:t>
            </a:r>
            <a:endParaRPr/>
          </a:p>
        </p:txBody>
      </p:sp>
      <p:sp>
        <p:nvSpPr>
          <p:cNvPr id="566" name="Google Shape;566;p27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등록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68" name="Google Shape;568;p27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199597" y="1005541"/>
            <a:ext cx="8044072" cy="9595693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1451340" y="1345189"/>
            <a:ext cx="6766342" cy="9156396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Google Shape;572;p27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27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입찰계획 등록</a:t>
            </a:r>
            <a:endParaRPr/>
          </a:p>
        </p:txBody>
      </p:sp>
      <p:grpSp>
        <p:nvGrpSpPr>
          <p:cNvPr id="576" name="Google Shape;576;p27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577" name="Google Shape;577;p27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8" name="Google Shape;578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9" name="Google Shape;579;p27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Google Shape;580;p2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Google Shape;581;p27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Google Shape;582;p27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Google Shape;583;p27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584" name="Google Shape;584;p27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7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7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7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8" name="Google Shape;588;p27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Google Shape;589;p27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590" name="Google Shape;590;p2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7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27"/>
          <p:cNvSpPr/>
          <p:nvPr/>
        </p:nvSpPr>
        <p:spPr>
          <a:xfrm>
            <a:off x="346644" y="274338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 txBox="1"/>
          <p:nvPr/>
        </p:nvSpPr>
        <p:spPr>
          <a:xfrm>
            <a:off x="2032556" y="2043372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594" name="Google Shape;594;p27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5" name="Google Shape;595;p27"/>
          <p:cNvSpPr/>
          <p:nvPr/>
        </p:nvSpPr>
        <p:spPr>
          <a:xfrm>
            <a:off x="2025452" y="2288250"/>
            <a:ext cx="5663130" cy="416588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6" name="Google Shape;596;p27"/>
          <p:cNvGraphicFramePr/>
          <p:nvPr/>
        </p:nvGraphicFramePr>
        <p:xfrm>
          <a:off x="2236998" y="2664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7" name="Google Shape;597;p27"/>
          <p:cNvGraphicFramePr/>
          <p:nvPr/>
        </p:nvGraphicFramePr>
        <p:xfrm>
          <a:off x="2236998" y="31319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☻ 지명경쟁입찰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O 일반경쟁입찰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8" name="Google Shape;598;p27"/>
          <p:cNvGraphicFramePr/>
          <p:nvPr/>
        </p:nvGraphicFramePr>
        <p:xfrm>
          <a:off x="2236998" y="336562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9" name="Google Shape;599;p27"/>
          <p:cNvGraphicFramePr/>
          <p:nvPr/>
        </p:nvGraphicFramePr>
        <p:xfrm>
          <a:off x="2236998" y="400059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" name="Google Shape;600;p27"/>
          <p:cNvGraphicFramePr/>
          <p:nvPr/>
        </p:nvGraphicFramePr>
        <p:xfrm>
          <a:off x="2236998" y="3599292"/>
          <a:ext cx="518465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1" name="Google Shape;601;p27"/>
          <p:cNvGraphicFramePr/>
          <p:nvPr/>
        </p:nvGraphicFramePr>
        <p:xfrm>
          <a:off x="2236998" y="42342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" name="Google Shape;602;p27"/>
          <p:cNvGraphicFramePr/>
          <p:nvPr/>
        </p:nvGraphicFramePr>
        <p:xfrm>
          <a:off x="2236998" y="4487749"/>
          <a:ext cx="244167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                                       </a:t>
                      </a: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˅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" name="Google Shape;603;p27"/>
          <p:cNvGraphicFramePr/>
          <p:nvPr/>
        </p:nvGraphicFramePr>
        <p:xfrm>
          <a:off x="2236997" y="4726617"/>
          <a:ext cx="4612425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2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4" name="Google Shape;604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6811674" y="4719216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6" name="Google Shape;606;p27"/>
          <p:cNvGraphicFramePr/>
          <p:nvPr/>
        </p:nvGraphicFramePr>
        <p:xfrm>
          <a:off x="2247602" y="513965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숫자만 입력 가능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7" name="Google Shape;607;p27"/>
          <p:cNvGraphicFramePr/>
          <p:nvPr/>
        </p:nvGraphicFramePr>
        <p:xfrm>
          <a:off x="2247602" y="537662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예) VAT 별도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8" name="Google Shape;608;p27"/>
          <p:cNvGraphicFramePr/>
          <p:nvPr/>
        </p:nvGraphicFramePr>
        <p:xfrm>
          <a:off x="2247602" y="561491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숫자만 입력가능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원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9" name="Google Shape;609;p27"/>
          <p:cNvGraphicFramePr/>
          <p:nvPr/>
        </p:nvGraphicFramePr>
        <p:xfrm>
          <a:off x="2247602" y="587223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0" name="Google Shape;610;p27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2010211" y="6867572"/>
            <a:ext cx="5663130" cy="280642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2" name="Google Shape;612;p27"/>
          <p:cNvGraphicFramePr/>
          <p:nvPr/>
        </p:nvGraphicFramePr>
        <p:xfrm>
          <a:off x="2247602" y="70138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3" name="Google Shape;613;p27"/>
          <p:cNvGraphicFramePr/>
          <p:nvPr/>
        </p:nvGraphicFramePr>
        <p:xfrm>
          <a:off x="2247602" y="7278576"/>
          <a:ext cx="51846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개찰자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입찰공고자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4" name="Google Shape;614;p27"/>
          <p:cNvGraphicFramePr/>
          <p:nvPr/>
        </p:nvGraphicFramePr>
        <p:xfrm>
          <a:off x="2247602" y="797491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내역방식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☻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O 내역직접등록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납품조건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" name="Google Shape;615;p27"/>
          <p:cNvSpPr/>
          <p:nvPr/>
        </p:nvSpPr>
        <p:spPr>
          <a:xfrm>
            <a:off x="4004198" y="9921361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4786599" y="9918832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56367" y="3988523"/>
            <a:ext cx="1008671" cy="2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7"/>
          <p:cNvSpPr/>
          <p:nvPr/>
        </p:nvSpPr>
        <p:spPr>
          <a:xfrm>
            <a:off x="6931047" y="4749962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9" name="Google Shape;619;p27"/>
          <p:cNvGrpSpPr/>
          <p:nvPr/>
        </p:nvGrpSpPr>
        <p:grpSpPr>
          <a:xfrm>
            <a:off x="9679475" y="6611105"/>
            <a:ext cx="1575496" cy="167235"/>
            <a:chOff x="3326817" y="6019551"/>
            <a:chExt cx="1591287" cy="180000"/>
          </a:xfrm>
        </p:grpSpPr>
        <p:sp>
          <p:nvSpPr>
            <p:cNvPr id="620" name="Google Shape;620;p27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26" name="Google Shape;626;p27"/>
          <p:cNvSpPr/>
          <p:nvPr/>
        </p:nvSpPr>
        <p:spPr>
          <a:xfrm>
            <a:off x="7950143" y="6038248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7" name="Google Shape;627;p27"/>
          <p:cNvGraphicFramePr/>
          <p:nvPr/>
        </p:nvGraphicFramePr>
        <p:xfrm>
          <a:off x="8079591" y="6170453"/>
          <a:ext cx="44164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업체 조회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8" name="Google Shape;628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78664" y="8551570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7"/>
          <p:cNvSpPr/>
          <p:nvPr/>
        </p:nvSpPr>
        <p:spPr>
          <a:xfrm>
            <a:off x="9956217" y="8989098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8087888" y="6532373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8007065" y="6599062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8586377" y="6599062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9531065" y="6599062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대표자명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10110377" y="6599062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/>
          <p:nvPr/>
        </p:nvSpPr>
        <p:spPr>
          <a:xfrm>
            <a:off x="11650395" y="6601087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6" name="Google Shape;636;p27"/>
          <p:cNvGraphicFramePr/>
          <p:nvPr/>
        </p:nvGraphicFramePr>
        <p:xfrm>
          <a:off x="8106930" y="7152473"/>
          <a:ext cx="4408150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121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업체명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주소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대표자명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선택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(사)한국아이티복지진흥원1</a:t>
                      </a: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강대표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(사)한국아이티복지진흥원2</a:t>
                      </a: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홍길동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strike="noStrike" cap="non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(사)한국아이티복지진흥원3</a:t>
                      </a: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이순신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7" name="Google Shape;637;p27"/>
          <p:cNvSpPr/>
          <p:nvPr/>
        </p:nvSpPr>
        <p:spPr>
          <a:xfrm>
            <a:off x="12146910" y="7373103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/>
          <p:nvPr/>
        </p:nvSpPr>
        <p:spPr>
          <a:xfrm>
            <a:off x="12148571" y="7586415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7"/>
          <p:cNvSpPr/>
          <p:nvPr/>
        </p:nvSpPr>
        <p:spPr>
          <a:xfrm>
            <a:off x="12146910" y="7769209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0" name="Google Shape;640;p27"/>
          <p:cNvCxnSpPr>
            <a:stCxn id="618" idx="3"/>
            <a:endCxn id="626" idx="1"/>
          </p:cNvCxnSpPr>
          <p:nvPr/>
        </p:nvCxnSpPr>
        <p:spPr>
          <a:xfrm>
            <a:off x="7482410" y="4828788"/>
            <a:ext cx="467700" cy="28293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641" name="Google Shape;641;p27"/>
          <p:cNvGraphicFramePr/>
          <p:nvPr/>
        </p:nvGraphicFramePr>
        <p:xfrm>
          <a:off x="7850817" y="5457590"/>
          <a:ext cx="4685700" cy="3476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3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가입회원사 전체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42" name="Google Shape;642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12425494" y="5450189"/>
            <a:ext cx="88465" cy="3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7"/>
          <p:cNvSpPr/>
          <p:nvPr/>
        </p:nvSpPr>
        <p:spPr>
          <a:xfrm>
            <a:off x="7822562" y="5456164"/>
            <a:ext cx="4685709" cy="370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7"/>
          <p:cNvSpPr/>
          <p:nvPr/>
        </p:nvSpPr>
        <p:spPr>
          <a:xfrm>
            <a:off x="2250571" y="4693619"/>
            <a:ext cx="5283267" cy="3701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p27"/>
          <p:cNvCxnSpPr>
            <a:stCxn id="644" idx="0"/>
          </p:cNvCxnSpPr>
          <p:nvPr/>
        </p:nvCxnSpPr>
        <p:spPr>
          <a:xfrm rot="-5400000" flipH="1">
            <a:off x="5902605" y="3683219"/>
            <a:ext cx="937800" cy="2958600"/>
          </a:xfrm>
          <a:prstGeom prst="bentConnector4">
            <a:avLst>
              <a:gd name="adj1" fmla="val -24376"/>
              <a:gd name="adj2" fmla="val 94643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646" name="Google Shape;646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61767" y="6983066"/>
            <a:ext cx="1008671" cy="2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88824" y="6998293"/>
            <a:ext cx="1008671" cy="2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27"/>
          <p:cNvSpPr/>
          <p:nvPr/>
        </p:nvSpPr>
        <p:spPr>
          <a:xfrm>
            <a:off x="4163160" y="7295025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6722738" y="7294935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3" name="Google Shape;653;p27"/>
          <p:cNvGraphicFramePr/>
          <p:nvPr/>
        </p:nvGraphicFramePr>
        <p:xfrm>
          <a:off x="-190891" y="10540083"/>
          <a:ext cx="5184650" cy="10882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82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4" name="Google Shape;654;p27"/>
          <p:cNvSpPr/>
          <p:nvPr/>
        </p:nvSpPr>
        <p:spPr>
          <a:xfrm>
            <a:off x="-219207" y="10514125"/>
            <a:ext cx="5184645" cy="115170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 txBox="1"/>
          <p:nvPr/>
        </p:nvSpPr>
        <p:spPr>
          <a:xfrm>
            <a:off x="3367938" y="11360026"/>
            <a:ext cx="1441941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총합계 : 15,401,000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305593" y="10996778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7" name="Google Shape;657;p27"/>
          <p:cNvCxnSpPr>
            <a:stCxn id="658" idx="1"/>
          </p:cNvCxnSpPr>
          <p:nvPr/>
        </p:nvCxnSpPr>
        <p:spPr>
          <a:xfrm>
            <a:off x="2246523" y="8430979"/>
            <a:ext cx="154800" cy="2109000"/>
          </a:xfrm>
          <a:prstGeom prst="bentConnector4">
            <a:avLst>
              <a:gd name="adj1" fmla="val -147676"/>
              <a:gd name="adj2" fmla="val 55329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59" name="Google Shape;659;p27"/>
          <p:cNvSpPr/>
          <p:nvPr/>
        </p:nvSpPr>
        <p:spPr>
          <a:xfrm>
            <a:off x="5571895" y="10734389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 txBox="1"/>
          <p:nvPr/>
        </p:nvSpPr>
        <p:spPr>
          <a:xfrm>
            <a:off x="5679880" y="10885492"/>
            <a:ext cx="1674835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작성하신 내용으로 입찰계획을 등록합니다.. 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1" name="Google Shape;661;p27"/>
          <p:cNvGraphicFramePr/>
          <p:nvPr/>
        </p:nvGraphicFramePr>
        <p:xfrm>
          <a:off x="5748679" y="11048674"/>
          <a:ext cx="161055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2" name="Google Shape;662;p27"/>
          <p:cNvSpPr/>
          <p:nvPr/>
        </p:nvSpPr>
        <p:spPr>
          <a:xfrm>
            <a:off x="6595134" y="11440829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6190689" y="11433139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4" name="Google Shape;664;p27"/>
          <p:cNvCxnSpPr>
            <a:stCxn id="616" idx="3"/>
            <a:endCxn id="659" idx="0"/>
          </p:cNvCxnSpPr>
          <p:nvPr/>
        </p:nvCxnSpPr>
        <p:spPr>
          <a:xfrm>
            <a:off x="5520912" y="10028032"/>
            <a:ext cx="1032000" cy="7065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5" name="Google Shape;665;p27"/>
          <p:cNvSpPr/>
          <p:nvPr/>
        </p:nvSpPr>
        <p:spPr>
          <a:xfrm>
            <a:off x="5566632" y="1190348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6" name="Google Shape;666;p27"/>
          <p:cNvGraphicFramePr/>
          <p:nvPr/>
        </p:nvGraphicFramePr>
        <p:xfrm>
          <a:off x="5764992" y="1207003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7" name="Google Shape;667;p27"/>
          <p:cNvSpPr/>
          <p:nvPr/>
        </p:nvSpPr>
        <p:spPr>
          <a:xfrm>
            <a:off x="6320460" y="1245263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7"/>
          <p:cNvSpPr txBox="1"/>
          <p:nvPr/>
        </p:nvSpPr>
        <p:spPr>
          <a:xfrm>
            <a:off x="5787162" y="12069578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입찰계획을 등록하였습니다.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Google Shape;669;p27"/>
          <p:cNvCxnSpPr>
            <a:stCxn id="659" idx="2"/>
            <a:endCxn id="665" idx="0"/>
          </p:cNvCxnSpPr>
          <p:nvPr/>
        </p:nvCxnSpPr>
        <p:spPr>
          <a:xfrm rot="5400000">
            <a:off x="6440817" y="11791541"/>
            <a:ext cx="218700" cy="54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0" name="Google Shape;670;p27"/>
          <p:cNvSpPr txBox="1"/>
          <p:nvPr/>
        </p:nvSpPr>
        <p:spPr>
          <a:xfrm>
            <a:off x="5535427" y="9719082"/>
            <a:ext cx="1626533" cy="18466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입력 컬럼 Validation 체크</a:t>
            </a: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3235642" y="2421574"/>
            <a:ext cx="1086260" cy="18049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과거입찰 가져오기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2" name="Google Shape;672;p27"/>
          <p:cNvGraphicFramePr/>
          <p:nvPr/>
        </p:nvGraphicFramePr>
        <p:xfrm>
          <a:off x="2236998" y="2898294"/>
          <a:ext cx="476577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품목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3" name="Google Shape;673;p27"/>
          <p:cNvSpPr/>
          <p:nvPr/>
        </p:nvSpPr>
        <p:spPr>
          <a:xfrm>
            <a:off x="7099326" y="2902958"/>
            <a:ext cx="282936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4" name="Google Shape;674;p27"/>
          <p:cNvGrpSpPr/>
          <p:nvPr/>
        </p:nvGrpSpPr>
        <p:grpSpPr>
          <a:xfrm>
            <a:off x="9702338" y="2508927"/>
            <a:ext cx="1575496" cy="167235"/>
            <a:chOff x="3326817" y="6019551"/>
            <a:chExt cx="1591287" cy="180000"/>
          </a:xfrm>
        </p:grpSpPr>
        <p:sp>
          <p:nvSpPr>
            <p:cNvPr id="675" name="Google Shape;675;p27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81" name="Google Shape;681;p27"/>
          <p:cNvSpPr/>
          <p:nvPr/>
        </p:nvSpPr>
        <p:spPr>
          <a:xfrm>
            <a:off x="8007065" y="1907287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2" name="Google Shape;682;p27"/>
          <p:cNvGraphicFramePr/>
          <p:nvPr/>
        </p:nvGraphicFramePr>
        <p:xfrm>
          <a:off x="8102454" y="2068275"/>
          <a:ext cx="441647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과거입찰내역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83" name="Google Shape;683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801527" y="4449392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27"/>
          <p:cNvSpPr/>
          <p:nvPr/>
        </p:nvSpPr>
        <p:spPr>
          <a:xfrm>
            <a:off x="9979080" y="488692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7"/>
          <p:cNvSpPr/>
          <p:nvPr/>
        </p:nvSpPr>
        <p:spPr>
          <a:xfrm>
            <a:off x="8110751" y="2430195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6" name="Google Shape;686;p27"/>
          <p:cNvSpPr/>
          <p:nvPr/>
        </p:nvSpPr>
        <p:spPr>
          <a:xfrm>
            <a:off x="8029928" y="249688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7"/>
          <p:cNvSpPr/>
          <p:nvPr/>
        </p:nvSpPr>
        <p:spPr>
          <a:xfrm>
            <a:off x="8609240" y="2496884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7"/>
          <p:cNvSpPr/>
          <p:nvPr/>
        </p:nvSpPr>
        <p:spPr>
          <a:xfrm>
            <a:off x="9553928" y="249688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10133240" y="2496884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7"/>
          <p:cNvSpPr/>
          <p:nvPr/>
        </p:nvSpPr>
        <p:spPr>
          <a:xfrm>
            <a:off x="11673258" y="2498909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1" name="Google Shape;691;p27"/>
          <p:cNvGraphicFramePr/>
          <p:nvPr/>
        </p:nvGraphicFramePr>
        <p:xfrm>
          <a:off x="8129793" y="3050295"/>
          <a:ext cx="4408175" cy="79100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81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입찰번호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입찰명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제출마감일시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입찰방식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상태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내역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선택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입찰완료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7F7F7F"/>
                          </a:solidFill>
                        </a:rPr>
                        <a:t>엑셀파일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유찰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2" name="Google Shape;692;p27"/>
          <p:cNvSpPr/>
          <p:nvPr/>
        </p:nvSpPr>
        <p:spPr>
          <a:xfrm>
            <a:off x="12169773" y="3270925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>
            <a:off x="12171434" y="3484237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12169773" y="3667031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5" name="Google Shape;695;p27"/>
          <p:cNvCxnSpPr>
            <a:stCxn id="671" idx="3"/>
          </p:cNvCxnSpPr>
          <p:nvPr/>
        </p:nvCxnSpPr>
        <p:spPr>
          <a:xfrm>
            <a:off x="4321902" y="2511822"/>
            <a:ext cx="3651900" cy="10044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696" name="Google Shape;696;p27"/>
          <p:cNvGraphicFramePr/>
          <p:nvPr/>
        </p:nvGraphicFramePr>
        <p:xfrm>
          <a:off x="832464" y="10613774"/>
          <a:ext cx="3995050" cy="593250"/>
        </p:xfrm>
        <a:graphic>
          <a:graphicData uri="http://schemas.openxmlformats.org/drawingml/2006/table">
            <a:tbl>
              <a:tblPr firstRow="1" bandRow="1">
                <a:noFill/>
                <a:tableStyleId>{EECCDE37-8431-4A5D-9FCF-62FB5E6A01FD}</a:tableStyleId>
              </a:tblPr>
              <a:tblGrid>
                <a:gridCol w="90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실행단가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합계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삭제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1,100,000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15,400.000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7" name="Google Shape;697;p27"/>
          <p:cNvSpPr/>
          <p:nvPr/>
        </p:nvSpPr>
        <p:spPr>
          <a:xfrm>
            <a:off x="851786" y="10836070"/>
            <a:ext cx="853174" cy="139000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7"/>
          <p:cNvSpPr/>
          <p:nvPr/>
        </p:nvSpPr>
        <p:spPr>
          <a:xfrm>
            <a:off x="858137" y="11028178"/>
            <a:ext cx="839877" cy="151386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테스트 입력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7"/>
          <p:cNvSpPr/>
          <p:nvPr/>
        </p:nvSpPr>
        <p:spPr>
          <a:xfrm>
            <a:off x="1765306" y="11027433"/>
            <a:ext cx="733732" cy="151386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200*200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7"/>
          <p:cNvSpPr/>
          <p:nvPr/>
        </p:nvSpPr>
        <p:spPr>
          <a:xfrm>
            <a:off x="2562397" y="11034314"/>
            <a:ext cx="319264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7"/>
          <p:cNvSpPr/>
          <p:nvPr/>
        </p:nvSpPr>
        <p:spPr>
          <a:xfrm>
            <a:off x="2941782" y="11032043"/>
            <a:ext cx="302024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ton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7"/>
          <p:cNvSpPr/>
          <p:nvPr/>
        </p:nvSpPr>
        <p:spPr>
          <a:xfrm>
            <a:off x="3276789" y="11040456"/>
            <a:ext cx="540403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1,100,000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7"/>
          <p:cNvSpPr/>
          <p:nvPr/>
        </p:nvSpPr>
        <p:spPr>
          <a:xfrm>
            <a:off x="1781240" y="10836758"/>
            <a:ext cx="726467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7"/>
          <p:cNvSpPr/>
          <p:nvPr/>
        </p:nvSpPr>
        <p:spPr>
          <a:xfrm>
            <a:off x="2569438" y="10836758"/>
            <a:ext cx="309871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7"/>
          <p:cNvSpPr/>
          <p:nvPr/>
        </p:nvSpPr>
        <p:spPr>
          <a:xfrm>
            <a:off x="2956996" y="10837178"/>
            <a:ext cx="285714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"/>
          <p:cNvSpPr/>
          <p:nvPr/>
        </p:nvSpPr>
        <p:spPr>
          <a:xfrm>
            <a:off x="3324125" y="10837178"/>
            <a:ext cx="483616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"/>
          <p:cNvSpPr/>
          <p:nvPr/>
        </p:nvSpPr>
        <p:spPr>
          <a:xfrm>
            <a:off x="4518462" y="10833877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"/>
          <p:cNvSpPr/>
          <p:nvPr/>
        </p:nvSpPr>
        <p:spPr>
          <a:xfrm>
            <a:off x="4512120" y="11038097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2246523" y="8206295"/>
            <a:ext cx="5235887" cy="44936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0" name="Google Shape;710;p27"/>
          <p:cNvGraphicFramePr/>
          <p:nvPr>
            <p:extLst>
              <p:ext uri="{D42A27DB-BD31-4B8C-83A1-F6EECF244321}">
                <p14:modId xmlns:p14="http://schemas.microsoft.com/office/powerpoint/2010/main" val="1013684721"/>
              </p:ext>
            </p:extLst>
          </p:nvPr>
        </p:nvGraphicFramePr>
        <p:xfrm>
          <a:off x="2336704" y="9174760"/>
          <a:ext cx="5045950" cy="329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smtClean="0">
                          <a:solidFill>
                            <a:srgbClr val="000000"/>
                          </a:solidFill>
                        </a:rPr>
                        <a:t>첨부파일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클릭 혹은 파일을 이곳에 드롭하세요 (암호화 해제)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파일 한걔 최대 10MB(등록 파일 개수 최대 10개)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2" name="Google Shape;712;p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43088" y="9276923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3" name="Google Shape;713;p27"/>
          <p:cNvGraphicFramePr/>
          <p:nvPr/>
        </p:nvGraphicFramePr>
        <p:xfrm>
          <a:off x="2337384" y="8250969"/>
          <a:ext cx="5052750" cy="329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세부내역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클릭 혹은 파일을 이곳에 드롭하세요.(암호화 해제)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파일 최대 10MB (등록 파일 개수 최대 1개)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4" name="Google Shape;714;p2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243727" y="8338363"/>
            <a:ext cx="168052" cy="16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254401" y="9249003"/>
            <a:ext cx="168052" cy="16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98903" y="8352610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7" name="Google Shape;727;p27"/>
          <p:cNvGraphicFramePr/>
          <p:nvPr/>
        </p:nvGraphicFramePr>
        <p:xfrm>
          <a:off x="2247601" y="7488697"/>
          <a:ext cx="518465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낙찰자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8" name="Google Shape;728;p27"/>
          <p:cNvSpPr/>
          <p:nvPr/>
        </p:nvSpPr>
        <p:spPr>
          <a:xfrm>
            <a:off x="4167132" y="7491073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9" name="Google Shape;729;p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629268" y="7511462"/>
            <a:ext cx="146685" cy="1362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3" name="그룹 172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74" name="Google Shape;73;p2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  <p:sp>
        <p:nvSpPr>
          <p:cNvPr id="155" name="Google Shape;917;p31"/>
          <p:cNvSpPr/>
          <p:nvPr/>
        </p:nvSpPr>
        <p:spPr>
          <a:xfrm>
            <a:off x="2325965" y="2155164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4" name="Google Shape;734;p28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5" name="Google Shape;735;p28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8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메일</a:t>
            </a:r>
            <a:endParaRPr/>
          </a:p>
        </p:txBody>
      </p:sp>
      <p:sp>
        <p:nvSpPr>
          <p:cNvPr id="737" name="Google Shape;737;p28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공고자에게 보내지는 입찰계획 메일 내용</a:t>
            </a:r>
            <a:endParaRPr/>
          </a:p>
        </p:txBody>
      </p:sp>
      <p:sp>
        <p:nvSpPr>
          <p:cNvPr id="738" name="Google Shape;738;p28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739" name="Google Shape;739;p2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8"/>
          <p:cNvSpPr/>
          <p:nvPr/>
        </p:nvSpPr>
        <p:spPr>
          <a:xfrm>
            <a:off x="697351" y="1774289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8"/>
          <p:cNvSpPr/>
          <p:nvPr/>
        </p:nvSpPr>
        <p:spPr>
          <a:xfrm>
            <a:off x="468173" y="1356107"/>
            <a:ext cx="3642969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e-bidding] 입찰계획 등록(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28"/>
          <p:cNvSpPr txBox="1"/>
          <p:nvPr/>
        </p:nvSpPr>
        <p:spPr>
          <a:xfrm>
            <a:off x="746428" y="2204474"/>
            <a:ext cx="3137338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e-bidding 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팬택건설</a:t>
            </a:r>
            <a:r>
              <a:rPr lang="ko-KR" sz="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에서 입찰계획을 등록하였습니다.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입찰명은 [</a:t>
            </a: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 입니다.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자세한 사항은 </a:t>
            </a:r>
            <a:r>
              <a:rPr lang="ko-KR" sz="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 시스템</a:t>
            </a: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로그인하여 확인해 주십시오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" name="Google Shape;747;p2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전자입찰 &gt; 입찰진행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4001</Words>
  <Application>Microsoft Office PowerPoint</Application>
  <PresentationFormat>사용자 지정</PresentationFormat>
  <Paragraphs>1875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Dotum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15</cp:revision>
  <dcterms:modified xsi:type="dcterms:W3CDTF">2025-01-02T06:10:39Z</dcterms:modified>
</cp:coreProperties>
</file>