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bttNOiXY0gXP0Ckc9n3cMEBh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680DB6-AD37-4F08-9C9C-D01F710C76BA}">
  <a:tblStyle styleId="{B7680DB6-AD37-4F08-9C9C-D01F710C76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44D35CC-E5FF-4EBF-80B3-D8E12397CAD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22" y="-48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0F338-BDEA-47A0-A65A-15A0010A5F67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68902-51D8-4BAB-8F41-40CAE0194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94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1380742270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정보관리 &gt; 사용자관리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1"/>
            <a:ext cx="8217900" cy="930916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관리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사용자관리</a:t>
            </a:r>
            <a:endParaRPr/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정보관리 &gt; 사용자관리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정보관리 &gt; 사용자관리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그룹사 사용자를 관리합니다.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사용자명과 아이디 클릭 시 상세정보를 확인할 수 있습니다. (보안을 위해 본인의 암호를 입력해야 확인 가능합니다.)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704128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64" name="Google Shape;64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71" name="Google Shape;71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77" name="Google Shape;77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80" name="Google Shape;80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0"/>
          <p:cNvSpPr/>
          <p:nvPr/>
        </p:nvSpPr>
        <p:spPr>
          <a:xfrm>
            <a:off x="324645" y="5799286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1523469" y="24804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그룹사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2172074" y="2491506"/>
            <a:ext cx="1419148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1557878" y="279934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2193671" y="2770009"/>
            <a:ext cx="872516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3870934" y="277584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4443130" y="2775840"/>
            <a:ext cx="933241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20"/>
          <p:cNvGraphicFramePr/>
          <p:nvPr>
            <p:extLst>
              <p:ext uri="{D42A27DB-BD31-4B8C-83A1-F6EECF244321}">
                <p14:modId xmlns:p14="http://schemas.microsoft.com/office/powerpoint/2010/main" val="395977486"/>
              </p:ext>
            </p:extLst>
          </p:nvPr>
        </p:nvGraphicFramePr>
        <p:xfrm>
          <a:off x="1527418" y="3449534"/>
          <a:ext cx="6519925" cy="181710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7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7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사용자명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아이디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전화번호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사용권한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사용여부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소속사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Hong123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IT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02-123-1234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010-1234-1234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계열사 관리자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팬택다이아몬드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강감찬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12312332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연구소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02-123-1234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010-1234-1234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시스템관리자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팬택제강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43432344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02-123-1234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010-1234-1234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감사관리자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0" name="Google Shape;90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91" name="Google Shape;91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7" name="Google Shape;97;p20"/>
          <p:cNvGraphicFramePr/>
          <p:nvPr/>
        </p:nvGraphicFramePr>
        <p:xfrm>
          <a:off x="1440199" y="3223740"/>
          <a:ext cx="1703925" cy="19392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Google Shape;98;p20"/>
          <p:cNvSpPr/>
          <p:nvPr/>
        </p:nvSpPr>
        <p:spPr>
          <a:xfrm>
            <a:off x="7145052" y="3147414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845310" y="247870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4455495" y="2489784"/>
            <a:ext cx="746803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1671555" y="4612181"/>
            <a:ext cx="2420185" cy="13111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1793596" y="4687120"/>
          <a:ext cx="2174250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1887385" y="5134507"/>
          <a:ext cx="20089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/>
          <p:nvPr/>
        </p:nvSpPr>
        <p:spPr>
          <a:xfrm>
            <a:off x="1825083" y="5345033"/>
            <a:ext cx="21427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ⓘ 안전을 위해서 비밀번호를 입력해 주십시오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7">
            <a:alphaModFix/>
          </a:blip>
          <a:srcRect l="37771" t="74598" r="38072" b="11323"/>
          <a:stretch/>
        </p:blipFill>
        <p:spPr>
          <a:xfrm>
            <a:off x="2543568" y="5598164"/>
            <a:ext cx="69663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1174701" y="6262053"/>
            <a:ext cx="3453331" cy="37156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1296742" y="6310048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20"/>
          <p:cNvGraphicFramePr/>
          <p:nvPr/>
        </p:nvGraphicFramePr>
        <p:xfrm>
          <a:off x="1424417" y="6771991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ebidding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1424417" y="6999660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홍길동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110;p20"/>
          <p:cNvGraphicFramePr/>
          <p:nvPr/>
        </p:nvGraphicFramePr>
        <p:xfrm>
          <a:off x="1424417" y="7227329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일신전기     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Google Shape;111;p20"/>
          <p:cNvGraphicFramePr/>
          <p:nvPr/>
        </p:nvGraphicFramePr>
        <p:xfrm>
          <a:off x="1424417" y="7454998"/>
          <a:ext cx="2926600" cy="21336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권한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altLang="en-US" sz="700" u="none" strike="noStrike" cap="none" smtClean="0"/>
                        <a:t>계열사 관리자</a:t>
                      </a:r>
                      <a:r>
                        <a:rPr lang="ko-KR" sz="700" u="none" strike="noStrike" cap="none" smtClean="0"/>
                        <a:t>  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1424417" y="768266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최종변경일 : 2023-12-31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113;p20"/>
          <p:cNvSpPr/>
          <p:nvPr/>
        </p:nvSpPr>
        <p:spPr>
          <a:xfrm>
            <a:off x="3505705" y="7674375"/>
            <a:ext cx="807250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1424417" y="791033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010-1234-1234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oogle Shape;115;p20"/>
          <p:cNvGraphicFramePr/>
          <p:nvPr/>
        </p:nvGraphicFramePr>
        <p:xfrm>
          <a:off x="1424417" y="813800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02-123-1234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20"/>
          <p:cNvGraphicFramePr/>
          <p:nvPr/>
        </p:nvGraphicFramePr>
        <p:xfrm>
          <a:off x="1424417" y="8590759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과장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1424417" y="881842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경영지원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118;p20"/>
          <p:cNvSpPr/>
          <p:nvPr/>
        </p:nvSpPr>
        <p:spPr>
          <a:xfrm>
            <a:off x="2980832" y="959614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557558" y="958845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1424417" y="8350444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james@iljin.co.kr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20"/>
          <p:cNvGraphicFramePr/>
          <p:nvPr/>
        </p:nvGraphicFramePr>
        <p:xfrm>
          <a:off x="1424869" y="9058008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Google Shape;122;p20"/>
          <p:cNvSpPr/>
          <p:nvPr/>
        </p:nvSpPr>
        <p:spPr>
          <a:xfrm>
            <a:off x="4877748" y="6576441"/>
            <a:ext cx="2420185" cy="151634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4999789" y="6652022"/>
          <a:ext cx="2174250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oogle Shape;124;p20"/>
          <p:cNvGraphicFramePr/>
          <p:nvPr/>
        </p:nvGraphicFramePr>
        <p:xfrm>
          <a:off x="4994700" y="7106443"/>
          <a:ext cx="217425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 대/소문자, 숫자, 특수문자 2 이상 조합(길이 8~16자리)</a:t>
                      </a:r>
                      <a:endParaRPr sz="5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Google Shape;125;p20"/>
          <p:cNvGraphicFramePr/>
          <p:nvPr/>
        </p:nvGraphicFramePr>
        <p:xfrm>
          <a:off x="4995680" y="7348788"/>
          <a:ext cx="217425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6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비밀번호와 동일해야 합니다.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Google Shape;126;p20"/>
          <p:cNvSpPr/>
          <p:nvPr/>
        </p:nvSpPr>
        <p:spPr>
          <a:xfrm>
            <a:off x="6214717" y="771970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5791443" y="771201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5560666" y="8018894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5759026" y="8146168"/>
          <a:ext cx="1650200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Google Shape;130;p20"/>
          <p:cNvSpPr/>
          <p:nvPr/>
        </p:nvSpPr>
        <p:spPr>
          <a:xfrm>
            <a:off x="6314494" y="8556905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68718" y="8149475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저장하였습니다.</a:t>
            </a:r>
            <a:endParaRPr/>
          </a:p>
        </p:txBody>
      </p:sp>
      <p:cxnSp>
        <p:nvCxnSpPr>
          <p:cNvPr id="132" name="Google Shape;132;p20"/>
          <p:cNvCxnSpPr>
            <a:stCxn id="113" idx="3"/>
            <a:endCxn id="122" idx="1"/>
          </p:cNvCxnSpPr>
          <p:nvPr/>
        </p:nvCxnSpPr>
        <p:spPr>
          <a:xfrm rot="10800000" flipH="1">
            <a:off x="4312955" y="7334701"/>
            <a:ext cx="564900" cy="4185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20"/>
          <p:cNvCxnSpPr>
            <a:endCxn id="101" idx="0"/>
          </p:cNvCxnSpPr>
          <p:nvPr/>
        </p:nvCxnSpPr>
        <p:spPr>
          <a:xfrm rot="-5400000" flipH="1">
            <a:off x="2323948" y="4054481"/>
            <a:ext cx="788700" cy="3267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134;p20"/>
          <p:cNvCxnSpPr/>
          <p:nvPr/>
        </p:nvCxnSpPr>
        <p:spPr>
          <a:xfrm rot="5400000">
            <a:off x="2749703" y="5929026"/>
            <a:ext cx="534000" cy="228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20"/>
          <p:cNvSpPr/>
          <p:nvPr/>
        </p:nvSpPr>
        <p:spPr>
          <a:xfrm>
            <a:off x="1322589" y="6666481"/>
            <a:ext cx="3120541" cy="270825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5077766" y="9107562"/>
            <a:ext cx="1961943" cy="950502"/>
            <a:chOff x="7681332" y="7959436"/>
            <a:chExt cx="1961943" cy="950502"/>
          </a:xfrm>
        </p:grpSpPr>
        <p:sp>
          <p:nvSpPr>
            <p:cNvPr id="137" name="Google Shape;137;p20"/>
            <p:cNvSpPr/>
            <p:nvPr/>
          </p:nvSpPr>
          <p:spPr>
            <a:xfrm>
              <a:off x="7681332" y="7959436"/>
              <a:ext cx="1961943" cy="95050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7789317" y="8080059"/>
              <a:ext cx="1674835" cy="420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수정하신 정보로 저장됩니다.</a:t>
              </a:r>
              <a:endParaRPr/>
            </a:p>
            <a:p>
              <a:pPr marL="3600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저장 시 수정이력도 저장됩니다. 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600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저장 하시겠습니까?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81987" y="8259316"/>
              <a:ext cx="1650191" cy="304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0"/>
            <p:cNvSpPr/>
            <p:nvPr/>
          </p:nvSpPr>
          <p:spPr>
            <a:xfrm>
              <a:off x="8723400" y="8665876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  <a:endPara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8300126" y="8658186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/>
          <p:nvPr/>
        </p:nvSpPr>
        <p:spPr>
          <a:xfrm>
            <a:off x="7475931" y="923650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74291" y="9403052"/>
            <a:ext cx="1650191" cy="3047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8229759" y="978565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696461" y="9402595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정보를 수정하였습니다.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0"/>
          <p:cNvCxnSpPr>
            <a:stCxn id="140" idx="3"/>
            <a:endCxn id="142" idx="1"/>
          </p:cNvCxnSpPr>
          <p:nvPr/>
        </p:nvCxnSpPr>
        <p:spPr>
          <a:xfrm rot="10800000" flipH="1">
            <a:off x="6496422" y="9635728"/>
            <a:ext cx="979500" cy="25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0"/>
          <p:cNvCxnSpPr>
            <a:stCxn id="118" idx="3"/>
            <a:endCxn id="137" idx="1"/>
          </p:cNvCxnSpPr>
          <p:nvPr/>
        </p:nvCxnSpPr>
        <p:spPr>
          <a:xfrm rot="10800000" flipH="1">
            <a:off x="3357420" y="9582923"/>
            <a:ext cx="1720200" cy="108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0"/>
          <p:cNvSpPr/>
          <p:nvPr/>
        </p:nvSpPr>
        <p:spPr>
          <a:xfrm>
            <a:off x="7516570" y="4037851"/>
            <a:ext cx="3453331" cy="38896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20"/>
          <p:cNvGraphicFramePr/>
          <p:nvPr/>
        </p:nvGraphicFramePr>
        <p:xfrm>
          <a:off x="7638611" y="4085845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Google Shape;150;p20"/>
          <p:cNvGraphicFramePr/>
          <p:nvPr/>
        </p:nvGraphicFramePr>
        <p:xfrm>
          <a:off x="7766286" y="4547788"/>
          <a:ext cx="23061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영문, 숫자 입력(8자 이내) 후 중복확인 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Google Shape;151;p20"/>
          <p:cNvGraphicFramePr/>
          <p:nvPr/>
        </p:nvGraphicFramePr>
        <p:xfrm>
          <a:off x="7766286" y="5267829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0" i="0" u="none" strike="noStrike" cap="non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oogle Shape;152;p20"/>
          <p:cNvGraphicFramePr/>
          <p:nvPr/>
        </p:nvGraphicFramePr>
        <p:xfrm>
          <a:off x="7766286" y="549549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oogle Shape;153;p20"/>
          <p:cNvGraphicFramePr/>
          <p:nvPr/>
        </p:nvGraphicFramePr>
        <p:xfrm>
          <a:off x="7766286" y="572316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권한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20"/>
          <p:cNvGraphicFramePr/>
          <p:nvPr/>
        </p:nvGraphicFramePr>
        <p:xfrm>
          <a:off x="7766286" y="596045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20"/>
          <p:cNvGraphicFramePr/>
          <p:nvPr/>
        </p:nvGraphicFramePr>
        <p:xfrm>
          <a:off x="7766286" y="6188122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56;p20"/>
          <p:cNvGraphicFramePr/>
          <p:nvPr/>
        </p:nvGraphicFramePr>
        <p:xfrm>
          <a:off x="7766286" y="664087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57;p20"/>
          <p:cNvGraphicFramePr/>
          <p:nvPr/>
        </p:nvGraphicFramePr>
        <p:xfrm>
          <a:off x="7766286" y="686854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158;p20"/>
          <p:cNvSpPr/>
          <p:nvPr/>
        </p:nvSpPr>
        <p:spPr>
          <a:xfrm>
            <a:off x="9322701" y="7561852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8899427" y="7554162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7766286" y="6400561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ex) sample@iljin.co.kr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1;p20"/>
          <p:cNvGraphicFramePr/>
          <p:nvPr/>
        </p:nvGraphicFramePr>
        <p:xfrm>
          <a:off x="7766738" y="7108125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Google Shape;162;p20"/>
          <p:cNvSpPr/>
          <p:nvPr/>
        </p:nvSpPr>
        <p:spPr>
          <a:xfrm>
            <a:off x="7664458" y="4442278"/>
            <a:ext cx="3120541" cy="298064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0096766" y="4549414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7766286" y="4785394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대/소문자, 숫자, 특수문자 2 이상 조합(길이 8~16자리)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20"/>
          <p:cNvGraphicFramePr/>
          <p:nvPr/>
        </p:nvGraphicFramePr>
        <p:xfrm>
          <a:off x="7766286" y="5027852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비밀번호와 동일해야 합니다.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6" name="Google Shape;166;p20"/>
          <p:cNvCxnSpPr>
            <a:stCxn id="98" idx="2"/>
          </p:cNvCxnSpPr>
          <p:nvPr/>
        </p:nvCxnSpPr>
        <p:spPr>
          <a:xfrm rot="-5400000" flipH="1">
            <a:off x="8075774" y="2917003"/>
            <a:ext cx="670200" cy="16674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20"/>
          <p:cNvSpPr/>
          <p:nvPr/>
        </p:nvSpPr>
        <p:spPr>
          <a:xfrm>
            <a:off x="2343385" y="6628148"/>
            <a:ext cx="1623925" cy="1481859"/>
          </a:xfrm>
          <a:prstGeom prst="irregularSeal1">
            <a:avLst/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다음페이지 참조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8189244" y="4224775"/>
            <a:ext cx="1623925" cy="1481859"/>
          </a:xfrm>
          <a:prstGeom prst="irregularSeal1">
            <a:avLst/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다음페이지 참조</a:t>
            </a:r>
            <a:endParaRPr/>
          </a:p>
        </p:txBody>
      </p:sp>
      <p:grpSp>
        <p:nvGrpSpPr>
          <p:cNvPr id="169" name="그룹 168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70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graphicFrame>
        <p:nvGraphicFramePr>
          <p:cNvPr id="174" name="Google Shape;174;p21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5" name="Google Shape;175;p21"/>
          <p:cNvSpPr/>
          <p:nvPr/>
        </p:nvSpPr>
        <p:spPr>
          <a:xfrm>
            <a:off x="111802" y="826611"/>
            <a:ext cx="8217900" cy="690618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509019" y="943900"/>
            <a:ext cx="3453331" cy="382365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631060" y="991895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oogle Shape;178;p21"/>
          <p:cNvGraphicFramePr/>
          <p:nvPr/>
        </p:nvGraphicFramePr>
        <p:xfrm>
          <a:off x="758735" y="145383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ebidding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79;p21"/>
          <p:cNvGraphicFramePr/>
          <p:nvPr/>
        </p:nvGraphicFramePr>
        <p:xfrm>
          <a:off x="758735" y="168150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홍길동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21"/>
          <p:cNvGraphicFramePr/>
          <p:nvPr/>
        </p:nvGraphicFramePr>
        <p:xfrm>
          <a:off x="758735" y="190917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소속 계열사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일신전기                                                      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81;p21"/>
          <p:cNvGraphicFramePr/>
          <p:nvPr>
            <p:extLst>
              <p:ext uri="{D42A27DB-BD31-4B8C-83A1-F6EECF244321}">
                <p14:modId xmlns:p14="http://schemas.microsoft.com/office/powerpoint/2010/main" val="1403762053"/>
              </p:ext>
            </p:extLst>
          </p:nvPr>
        </p:nvGraphicFramePr>
        <p:xfrm>
          <a:off x="758735" y="213684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altLang="en-US" sz="700" u="none" strike="noStrike" cap="none" smtClean="0"/>
                        <a:t>계열사 관리자</a:t>
                      </a:r>
                      <a:r>
                        <a:rPr lang="ko-KR" sz="700" u="none" strike="noStrike" cap="none" smtClean="0"/>
                        <a:t>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21"/>
          <p:cNvGraphicFramePr/>
          <p:nvPr/>
        </p:nvGraphicFramePr>
        <p:xfrm>
          <a:off x="758735" y="279638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최종변경일 : 2023-12-31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Google Shape;183;p21"/>
          <p:cNvSpPr/>
          <p:nvPr/>
        </p:nvSpPr>
        <p:spPr>
          <a:xfrm>
            <a:off x="2840023" y="2788095"/>
            <a:ext cx="807250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758735" y="302405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휴대폰 ☎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010-1234-1234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" name="Google Shape;185;p21"/>
          <p:cNvGraphicFramePr/>
          <p:nvPr/>
        </p:nvGraphicFramePr>
        <p:xfrm>
          <a:off x="758735" y="325172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유선전화 ☎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02-123-1234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86;p21"/>
          <p:cNvGraphicFramePr/>
          <p:nvPr/>
        </p:nvGraphicFramePr>
        <p:xfrm>
          <a:off x="758735" y="3704479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직급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과장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87;p21"/>
          <p:cNvGraphicFramePr/>
          <p:nvPr/>
        </p:nvGraphicFramePr>
        <p:xfrm>
          <a:off x="758735" y="393214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부서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경영지원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" name="Google Shape;188;p21"/>
          <p:cNvSpPr/>
          <p:nvPr/>
        </p:nvSpPr>
        <p:spPr>
          <a:xfrm>
            <a:off x="2315150" y="448281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1891876" y="447512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758735" y="3464164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이메일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b="1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james@iljin.co.kr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Google Shape;191;p21"/>
          <p:cNvGraphicFramePr/>
          <p:nvPr/>
        </p:nvGraphicFramePr>
        <p:xfrm>
          <a:off x="759187" y="4171728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Google Shape;192;p21"/>
          <p:cNvSpPr/>
          <p:nvPr/>
        </p:nvSpPr>
        <p:spPr>
          <a:xfrm>
            <a:off x="656907" y="1348328"/>
            <a:ext cx="3120541" cy="306648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759185" y="2575712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아니오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Google Shape;194;p21"/>
          <p:cNvSpPr/>
          <p:nvPr/>
        </p:nvSpPr>
        <p:spPr>
          <a:xfrm>
            <a:off x="721927" y="2116778"/>
            <a:ext cx="2963405" cy="232206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21"/>
          <p:cNvGraphicFramePr/>
          <p:nvPr/>
        </p:nvGraphicFramePr>
        <p:xfrm>
          <a:off x="4473638" y="129665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86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사용권한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감사사용자  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" name="Google Shape;196;p21"/>
          <p:cNvGraphicFramePr/>
          <p:nvPr/>
        </p:nvGraphicFramePr>
        <p:xfrm>
          <a:off x="4444377" y="1522435"/>
          <a:ext cx="3565775" cy="105425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8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850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계열사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팬택전기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롯데에너지머티리얼즈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팬택다이아몬드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유니스코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팬택제강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롯데테크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전주방송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팬택디스플레이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팬택하이솔루스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</a:t>
                      </a:r>
                      <a:r>
                        <a:rPr lang="ko-KR" sz="700" u="none" strike="noStrike" cap="none" smtClean="0"/>
                        <a:t>LED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팬택씨앤에스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팬택파트너스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팬택디앤코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트랜스넷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Google Shape;197;p21"/>
          <p:cNvSpPr/>
          <p:nvPr/>
        </p:nvSpPr>
        <p:spPr>
          <a:xfrm>
            <a:off x="4339667" y="1267339"/>
            <a:ext cx="3860672" cy="1301022"/>
          </a:xfrm>
          <a:prstGeom prst="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  <a:ln w="2540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1"/>
          <p:cNvCxnSpPr>
            <a:stCxn id="194" idx="0"/>
            <a:endCxn id="197" idx="1"/>
          </p:cNvCxnSpPr>
          <p:nvPr/>
        </p:nvCxnSpPr>
        <p:spPr>
          <a:xfrm rot="-5400000">
            <a:off x="3172180" y="949328"/>
            <a:ext cx="198900" cy="2136000"/>
          </a:xfrm>
          <a:prstGeom prst="bentConnector2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99" name="Google Shape;199;p21"/>
          <p:cNvSpPr/>
          <p:nvPr/>
        </p:nvSpPr>
        <p:spPr>
          <a:xfrm>
            <a:off x="4339667" y="790876"/>
            <a:ext cx="149847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사용권한을 감사사용자를 선택했을 경우 계열사 레이어가 나오고 한 개 이상의 계열사를 선택해야 함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068189" y="3191089"/>
            <a:ext cx="3453331" cy="43725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5190230" y="3239084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202;p21"/>
          <p:cNvGraphicFramePr/>
          <p:nvPr/>
        </p:nvGraphicFramePr>
        <p:xfrm>
          <a:off x="5317905" y="3701027"/>
          <a:ext cx="23061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영문, 숫자 입력(8자 이내) 후 중복확인 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oogle Shape;203;p21"/>
          <p:cNvGraphicFramePr/>
          <p:nvPr/>
        </p:nvGraphicFramePr>
        <p:xfrm>
          <a:off x="5317905" y="442106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0" i="0" u="none" strike="noStrike" cap="non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204;p21"/>
          <p:cNvGraphicFramePr/>
          <p:nvPr/>
        </p:nvGraphicFramePr>
        <p:xfrm>
          <a:off x="5317905" y="464873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" name="Google Shape;205;p21"/>
          <p:cNvGraphicFramePr/>
          <p:nvPr/>
        </p:nvGraphicFramePr>
        <p:xfrm>
          <a:off x="5317905" y="487640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" name="Google Shape;206;p21"/>
          <p:cNvGraphicFramePr/>
          <p:nvPr/>
        </p:nvGraphicFramePr>
        <p:xfrm>
          <a:off x="5317905" y="564476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휴대폰 ☎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7" name="Google Shape;207;p21"/>
          <p:cNvGraphicFramePr/>
          <p:nvPr/>
        </p:nvGraphicFramePr>
        <p:xfrm>
          <a:off x="5317905" y="5872434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유선전화 ☎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208;p21"/>
          <p:cNvGraphicFramePr/>
          <p:nvPr/>
        </p:nvGraphicFramePr>
        <p:xfrm>
          <a:off x="5317905" y="632518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직급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209;p21"/>
          <p:cNvGraphicFramePr/>
          <p:nvPr/>
        </p:nvGraphicFramePr>
        <p:xfrm>
          <a:off x="5317905" y="655285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부서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21"/>
          <p:cNvSpPr/>
          <p:nvPr/>
        </p:nvSpPr>
        <p:spPr>
          <a:xfrm>
            <a:off x="6874320" y="7059861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6451046" y="7052171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5317905" y="608487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이메일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b="1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ex) sample@iljin.co.kr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" name="Google Shape;213;p21"/>
          <p:cNvGraphicFramePr/>
          <p:nvPr/>
        </p:nvGraphicFramePr>
        <p:xfrm>
          <a:off x="5318357" y="6792437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" name="Google Shape;214;p21"/>
          <p:cNvSpPr/>
          <p:nvPr/>
        </p:nvSpPr>
        <p:spPr>
          <a:xfrm>
            <a:off x="5216077" y="3595516"/>
            <a:ext cx="3120541" cy="338989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7648385" y="3702653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21"/>
          <p:cNvGraphicFramePr/>
          <p:nvPr/>
        </p:nvGraphicFramePr>
        <p:xfrm>
          <a:off x="5317905" y="393863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비밀번호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대/소문자, 숫자, 특수문자 2 이상 조합(길이 8~16자리)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" name="Google Shape;217;p21"/>
          <p:cNvGraphicFramePr/>
          <p:nvPr/>
        </p:nvGraphicFramePr>
        <p:xfrm>
          <a:off x="5317905" y="4181091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비밀번호 확인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비밀번호와 동일해야 합니다.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oogle Shape;218;p21"/>
          <p:cNvGraphicFramePr/>
          <p:nvPr/>
        </p:nvGraphicFramePr>
        <p:xfrm>
          <a:off x="5318357" y="5377374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</a:t>
                      </a:r>
                      <a:r>
                        <a:rPr lang="ko-KR" sz="600" u="none" strike="noStrike" cap="none"/>
                        <a:t>아니오</a:t>
                      </a:r>
                      <a:r>
                        <a:rPr lang="ko-KR" sz="700" u="none" strike="noStrike" cap="none"/>
                        <a:t>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" name="Google Shape;219;p21"/>
          <p:cNvSpPr/>
          <p:nvPr/>
        </p:nvSpPr>
        <p:spPr>
          <a:xfrm>
            <a:off x="5294644" y="4861176"/>
            <a:ext cx="2963405" cy="232206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1"/>
          <p:cNvCxnSpPr>
            <a:stCxn id="219" idx="0"/>
          </p:cNvCxnSpPr>
          <p:nvPr/>
        </p:nvCxnSpPr>
        <p:spPr>
          <a:xfrm rot="5400000" flipH="1">
            <a:off x="5359597" y="3444426"/>
            <a:ext cx="2284500" cy="5490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7030A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8351" y="1980568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/>
          <p:nvPr/>
        </p:nvSpPr>
        <p:spPr>
          <a:xfrm>
            <a:off x="3839257" y="2698439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사용권한을 감사사용자를 선택하면 아래 계열사는 한 개 이상 선택해야 합니다.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선택된 계열사는 입찰 및 통계 조회 시 선택된 계열사에 한해 조회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1"/>
          <p:cNvCxnSpPr>
            <a:stCxn id="221" idx="2"/>
            <a:endCxn id="222" idx="0"/>
          </p:cNvCxnSpPr>
          <p:nvPr/>
        </p:nvCxnSpPr>
        <p:spPr>
          <a:xfrm rot="5400000">
            <a:off x="4475044" y="2351828"/>
            <a:ext cx="581700" cy="111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24" name="Google Shape;224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사용권한과 SSO사용자에 따른 사용자 등록/수정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정보관리 &gt; 사용자관리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21"/>
          <p:cNvGraphicFramePr/>
          <p:nvPr/>
        </p:nvGraphicFramePr>
        <p:xfrm>
          <a:off x="759185" y="2378254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아니오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1" name="Google Shape;231;p21"/>
          <p:cNvSpPr/>
          <p:nvPr/>
        </p:nvSpPr>
        <p:spPr>
          <a:xfrm>
            <a:off x="670508" y="2559719"/>
            <a:ext cx="1934951" cy="209471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21"/>
          <p:cNvGraphicFramePr/>
          <p:nvPr/>
        </p:nvGraphicFramePr>
        <p:xfrm>
          <a:off x="5302058" y="5159708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</a:t>
                      </a:r>
                      <a:r>
                        <a:rPr lang="ko-KR" sz="600" u="none" strike="noStrike" cap="none"/>
                        <a:t>아니오</a:t>
                      </a:r>
                      <a:r>
                        <a:rPr lang="ko-KR" sz="700" u="none" strike="noStrike" cap="none"/>
                        <a:t>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4" name="Google Shape;234;p21"/>
          <p:cNvSpPr/>
          <p:nvPr/>
        </p:nvSpPr>
        <p:spPr>
          <a:xfrm>
            <a:off x="5137718" y="5360465"/>
            <a:ext cx="1934951" cy="209471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339630" y="1267339"/>
            <a:ext cx="3804910" cy="1290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4339630" y="1296655"/>
            <a:ext cx="3860118" cy="12615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2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정보관리 &gt; 품목정보관리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23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5" name="Google Shape;245;p23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품목정보관리 목록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품목정보관리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정보관리 &gt; 품목정보관리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정보관리 &gt; 품목정보관리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1555556" y="1925648"/>
            <a:ext cx="6472136" cy="38222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협력사 등록(업체유형)과 입찰 생성(입찰 품목) 시 필요한 항목입니다.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품목코드 및 품목명을 클릭하면 품목을 수정할 수 있습니다. (등록된 품목 코드는 수정할 수 없습니다)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 코드는 중복될 수 없습니다. 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1527420" y="2399505"/>
            <a:ext cx="6519936" cy="657830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7185257" y="275320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23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61" name="Google Shape;261;p23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3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3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3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3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23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23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274" name="Google Shape;274;p23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3"/>
          <p:cNvGrpSpPr/>
          <p:nvPr/>
        </p:nvGrpSpPr>
        <p:grpSpPr>
          <a:xfrm>
            <a:off x="1422239" y="6219406"/>
            <a:ext cx="6758044" cy="395247"/>
            <a:chOff x="1408365" y="6877096"/>
            <a:chExt cx="6758044" cy="395247"/>
          </a:xfrm>
        </p:grpSpPr>
        <p:pic>
          <p:nvPicPr>
            <p:cNvPr id="277" name="Google Shape;277;p23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23"/>
          <p:cNvSpPr/>
          <p:nvPr/>
        </p:nvSpPr>
        <p:spPr>
          <a:xfrm>
            <a:off x="324645" y="5942573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213274" y="5761818"/>
            <a:ext cx="1575496" cy="167235"/>
            <a:chOff x="3326817" y="6019551"/>
            <a:chExt cx="1591287" cy="180000"/>
          </a:xfrm>
        </p:grpSpPr>
        <p:sp>
          <p:nvSpPr>
            <p:cNvPr id="281" name="Google Shape;281;p23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87" name="Google Shape;287;p23"/>
          <p:cNvGraphicFramePr/>
          <p:nvPr/>
        </p:nvGraphicFramePr>
        <p:xfrm>
          <a:off x="1440199" y="3209062"/>
          <a:ext cx="1703925" cy="19392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" name="Google Shape;288;p23"/>
          <p:cNvSpPr/>
          <p:nvPr/>
        </p:nvSpPr>
        <p:spPr>
          <a:xfrm>
            <a:off x="1557878" y="276726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품목코드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193671" y="2737931"/>
            <a:ext cx="872516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891190" y="274376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4557088" y="2743762"/>
            <a:ext cx="1163097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3"/>
          <p:cNvGraphicFramePr/>
          <p:nvPr>
            <p:extLst>
              <p:ext uri="{D42A27DB-BD31-4B8C-83A1-F6EECF244321}">
                <p14:modId xmlns:p14="http://schemas.microsoft.com/office/powerpoint/2010/main" val="3703363386"/>
              </p:ext>
            </p:extLst>
          </p:nvPr>
        </p:nvGraphicFramePr>
        <p:xfrm>
          <a:off x="1643399" y="3454466"/>
          <a:ext cx="6384300" cy="181710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8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품목코드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품목명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smtClean="0"/>
                        <a:t>품목</a:t>
                      </a:r>
                      <a:r>
                        <a:rPr lang="en-US" altLang="ko-KR" sz="700" u="none" strike="noStrike" cap="none" smtClean="0"/>
                        <a:t>C&amp;I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사용여부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011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A_농업, 임업 및 어업(01~03)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김담당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2023-12-31 13:21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012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B_광업(05~08)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이담당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2023-12-31 13:21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013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 및 축산 복합농업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A_농업, 임업 및 어업(01~03)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최담당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2023-12-31 13:21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Google Shape;293;p23"/>
          <p:cNvSpPr/>
          <p:nvPr/>
        </p:nvSpPr>
        <p:spPr>
          <a:xfrm>
            <a:off x="7171189" y="3132948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품목 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1174701" y="4362917"/>
            <a:ext cx="3453331" cy="211349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p23"/>
          <p:cNvGraphicFramePr/>
          <p:nvPr/>
        </p:nvGraphicFramePr>
        <p:xfrm>
          <a:off x="1296742" y="4601105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품목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23"/>
          <p:cNvGraphicFramePr/>
          <p:nvPr/>
        </p:nvGraphicFramePr>
        <p:xfrm>
          <a:off x="1424417" y="506304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품목코드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011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7" name="Google Shape;297;p23"/>
          <p:cNvGraphicFramePr/>
          <p:nvPr/>
        </p:nvGraphicFramePr>
        <p:xfrm>
          <a:off x="1424417" y="552166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작물재배업 품목류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" name="Google Shape;298;p23"/>
          <p:cNvSpPr/>
          <p:nvPr/>
        </p:nvSpPr>
        <p:spPr>
          <a:xfrm>
            <a:off x="2980832" y="625759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2557558" y="624990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23"/>
          <p:cNvGraphicFramePr/>
          <p:nvPr/>
        </p:nvGraphicFramePr>
        <p:xfrm>
          <a:off x="1424417" y="5760823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1" name="Google Shape;301;p23"/>
          <p:cNvSpPr/>
          <p:nvPr/>
        </p:nvSpPr>
        <p:spPr>
          <a:xfrm>
            <a:off x="1322589" y="4957537"/>
            <a:ext cx="3120541" cy="115700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6596344" y="4376900"/>
            <a:ext cx="3453331" cy="205550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" name="Google Shape;303;p23"/>
          <p:cNvGraphicFramePr/>
          <p:nvPr/>
        </p:nvGraphicFramePr>
        <p:xfrm>
          <a:off x="6718385" y="4424895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품목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4" name="Google Shape;304;p23"/>
          <p:cNvGraphicFramePr/>
          <p:nvPr/>
        </p:nvGraphicFramePr>
        <p:xfrm>
          <a:off x="6846060" y="488683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품목코드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/>
                        <a:t>  </a:t>
                      </a: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" name="Google Shape;305;p23"/>
          <p:cNvGraphicFramePr/>
          <p:nvPr/>
        </p:nvGraphicFramePr>
        <p:xfrm>
          <a:off x="6846060" y="5425922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" name="Google Shape;306;p23"/>
          <p:cNvSpPr/>
          <p:nvPr/>
        </p:nvSpPr>
        <p:spPr>
          <a:xfrm>
            <a:off x="8402475" y="607407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7979201" y="606638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p23"/>
          <p:cNvGraphicFramePr/>
          <p:nvPr/>
        </p:nvGraphicFramePr>
        <p:xfrm>
          <a:off x="6846512" y="5672399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r>
                        <a:rPr lang="ko-KR" sz="700" u="none" strike="noStrike" cap="none"/>
                        <a:t>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23"/>
          <p:cNvSpPr/>
          <p:nvPr/>
        </p:nvSpPr>
        <p:spPr>
          <a:xfrm>
            <a:off x="6744232" y="4781327"/>
            <a:ext cx="3120541" cy="114302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3"/>
          <p:cNvCxnSpPr/>
          <p:nvPr/>
        </p:nvCxnSpPr>
        <p:spPr>
          <a:xfrm rot="-5400000" flipH="1">
            <a:off x="2488480" y="4186922"/>
            <a:ext cx="809700" cy="189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23"/>
          <p:cNvCxnSpPr>
            <a:stCxn id="293" idx="2"/>
          </p:cNvCxnSpPr>
          <p:nvPr/>
        </p:nvCxnSpPr>
        <p:spPr>
          <a:xfrm rot="-5400000" flipH="1">
            <a:off x="7356861" y="3647587"/>
            <a:ext cx="1214100" cy="721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12" name="Google Shape;312;p23"/>
          <p:cNvGraphicFramePr/>
          <p:nvPr/>
        </p:nvGraphicFramePr>
        <p:xfrm>
          <a:off x="1411081" y="5290029"/>
          <a:ext cx="29048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품목그룹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A_농업, 임업 및 어업(01~03)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3" name="Google Shape;313;p23"/>
          <p:cNvGraphicFramePr/>
          <p:nvPr/>
        </p:nvGraphicFramePr>
        <p:xfrm>
          <a:off x="6834242" y="5150643"/>
          <a:ext cx="29048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품목그룹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선택</a:t>
                      </a:r>
                      <a:r>
                        <a:rPr lang="ko-KR" sz="700" u="none" strike="noStrike" cap="none"/>
                        <a:t>            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4" name="Google Shape;314;p23"/>
          <p:cNvSpPr/>
          <p:nvPr/>
        </p:nvSpPr>
        <p:spPr>
          <a:xfrm>
            <a:off x="1561571" y="24606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품목그룹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2210175" y="2471775"/>
            <a:ext cx="1589689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3906537" y="246039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4555141" y="2471479"/>
            <a:ext cx="647157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77" name="Google Shape;73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765</Words>
  <Application>Microsoft Office PowerPoint</Application>
  <PresentationFormat>사용자 지정</PresentationFormat>
  <Paragraphs>314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5</cp:revision>
  <dcterms:modified xsi:type="dcterms:W3CDTF">2025-01-14T02:20:49Z</dcterms:modified>
</cp:coreProperties>
</file>