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9" r:id="rId3"/>
    <p:sldId id="300" r:id="rId4"/>
    <p:sldId id="351" r:id="rId5"/>
    <p:sldId id="350" r:id="rId6"/>
    <p:sldId id="342" r:id="rId7"/>
    <p:sldId id="344" r:id="rId8"/>
    <p:sldId id="345" r:id="rId9"/>
    <p:sldId id="352" r:id="rId10"/>
    <p:sldId id="334" r:id="rId11"/>
    <p:sldId id="356" r:id="rId12"/>
    <p:sldId id="354" r:id="rId13"/>
    <p:sldId id="355" r:id="rId14"/>
    <p:sldId id="347" r:id="rId15"/>
    <p:sldId id="335" r:id="rId16"/>
    <p:sldId id="357" r:id="rId17"/>
    <p:sldId id="358" r:id="rId18"/>
    <p:sldId id="349" r:id="rId19"/>
    <p:sldId id="336" r:id="rId20"/>
    <p:sldId id="337" r:id="rId21"/>
  </p:sldIdLst>
  <p:sldSz cx="9906000" cy="6858000" type="A4"/>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0000FF"/>
    <a:srgbClr val="E35600"/>
    <a:srgbClr val="CC0099"/>
    <a:srgbClr val="0283A0"/>
    <a:srgbClr val="009F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5" autoAdjust="0"/>
    <p:restoredTop sz="96259"/>
  </p:normalViewPr>
  <p:slideViewPr>
    <p:cSldViewPr snapToGrid="0">
      <p:cViewPr varScale="1">
        <p:scale>
          <a:sx n="113" d="100"/>
          <a:sy n="113" d="100"/>
        </p:scale>
        <p:origin x="1452" y="9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39BE2B4-87DD-4F71-9781-B7CEEB30AE23}" type="datetimeFigureOut">
              <a:rPr lang="ko-KR" altLang="en-US" smtClean="0"/>
              <a:t>2025-01-03</a:t>
            </a:fld>
            <a:endParaRPr lang="ko-KR" altLang="en-US"/>
          </a:p>
        </p:txBody>
      </p:sp>
      <p:sp>
        <p:nvSpPr>
          <p:cNvPr id="4" name="슬라이드 이미지 개체 틀 3"/>
          <p:cNvSpPr>
            <a:spLocks noGrp="1" noRot="1" noChangeAspect="1"/>
          </p:cNvSpPr>
          <p:nvPr>
            <p:ph type="sldImg" idx="2"/>
          </p:nvPr>
        </p:nvSpPr>
        <p:spPr>
          <a:xfrm>
            <a:off x="1057275" y="1279525"/>
            <a:ext cx="4991100" cy="34544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5C52D64-5226-4BD2-9B06-A7BF9EB28985}" type="slidenum">
              <a:rPr lang="ko-KR" altLang="en-US" smtClean="0"/>
              <a:t>‹#›</a:t>
            </a:fld>
            <a:endParaRPr lang="ko-KR" altLang="en-US"/>
          </a:p>
        </p:txBody>
      </p:sp>
    </p:spTree>
    <p:extLst>
      <p:ext uri="{BB962C8B-B14F-4D97-AF65-F5344CB8AC3E}">
        <p14:creationId xmlns:p14="http://schemas.microsoft.com/office/powerpoint/2010/main" val="5258953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41" name="Rectangle 4">
            <a:extLst>
              <a:ext uri="{FF2B5EF4-FFF2-40B4-BE49-F238E27FC236}">
                <a16:creationId xmlns:a16="http://schemas.microsoft.com/office/drawing/2014/main" id="{CC0C3B65-08F6-77DB-ACCB-F2B65009234B}"/>
              </a:ext>
            </a:extLst>
          </p:cNvPr>
          <p:cNvSpPr>
            <a:spLocks noChangeArrowheads="1"/>
          </p:cNvSpPr>
          <p:nvPr userDrawn="1"/>
        </p:nvSpPr>
        <p:spPr bwMode="auto">
          <a:xfrm>
            <a:off x="1831975" y="3622675"/>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42" name="직사각형 41">
            <a:extLst>
              <a:ext uri="{FF2B5EF4-FFF2-40B4-BE49-F238E27FC236}">
                <a16:creationId xmlns:a16="http://schemas.microsoft.com/office/drawing/2014/main" id="{16D7923F-E40A-2BFD-9103-649C34CFA4D2}"/>
              </a:ext>
            </a:extLst>
          </p:cNvPr>
          <p:cNvSpPr/>
          <p:nvPr userDrawn="1"/>
        </p:nvSpPr>
        <p:spPr>
          <a:xfrm>
            <a:off x="266700" y="208599"/>
            <a:ext cx="9372600" cy="6440804"/>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3" name="표 42">
            <a:extLst>
              <a:ext uri="{FF2B5EF4-FFF2-40B4-BE49-F238E27FC236}">
                <a16:creationId xmlns:a16="http://schemas.microsoft.com/office/drawing/2014/main" id="{06814CBD-B7C7-EDF4-10D1-C120648380F5}"/>
              </a:ext>
            </a:extLst>
          </p:cNvPr>
          <p:cNvGraphicFramePr>
            <a:graphicFrameLocks noGrp="1"/>
          </p:cNvGraphicFramePr>
          <p:nvPr userDrawn="1">
            <p:extLst>
              <p:ext uri="{D42A27DB-BD31-4B8C-83A1-F6EECF244321}">
                <p14:modId xmlns:p14="http://schemas.microsoft.com/office/powerpoint/2010/main" val="1818140950"/>
              </p:ext>
            </p:extLst>
          </p:nvPr>
        </p:nvGraphicFramePr>
        <p:xfrm>
          <a:off x="466725" y="3027680"/>
          <a:ext cx="8963026" cy="802640"/>
        </p:xfrm>
        <a:graphic>
          <a:graphicData uri="http://schemas.openxmlformats.org/drawingml/2006/table">
            <a:tbl>
              <a:tblPr/>
              <a:tblGrid>
                <a:gridCol w="8963026">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800" b="1" i="0" u="none" strike="noStrike" dirty="0">
                          <a:solidFill>
                            <a:srgbClr val="262626"/>
                          </a:solidFill>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 설계 </a:t>
                      </a:r>
                      <a:r>
                        <a:rPr lang="en-US" altLang="ko-KR" sz="1800" b="1" i="0" u="none" strike="noStrike" dirty="0">
                          <a:solidFill>
                            <a:srgbClr val="262626"/>
                          </a:solidFill>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rPr>
                        <a:t>_ OK PLAZA_</a:t>
                      </a:r>
                      <a:r>
                        <a:rPr lang="ko-KR" altLang="en-US" sz="1800" b="1" i="0" u="none" strike="noStrike" dirty="0" err="1">
                          <a:solidFill>
                            <a:srgbClr val="262626"/>
                          </a:solidFill>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endParaRPr lang="ko-KR" altLang="en-US" sz="1800" dirty="0">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algn="ctr" fontAlgn="t"/>
                      <a:r>
                        <a:rPr lang="ko-KR" altLang="en-US" dirty="0">
                          <a:effectLst/>
                        </a:rPr>
                        <a:t> </a:t>
                      </a: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pic>
        <p:nvPicPr>
          <p:cNvPr id="44" name="Picture 6" descr="집">
            <a:extLst>
              <a:ext uri="{FF2B5EF4-FFF2-40B4-BE49-F238E27FC236}">
                <a16:creationId xmlns:a16="http://schemas.microsoft.com/office/drawing/2014/main" id="{AB02BD27-3EB6-1BD0-A9C6-2574CA21E9C5}"/>
              </a:ext>
            </a:extLst>
          </p:cNvPr>
          <p:cNvPicPr>
            <a:picLocks noChangeAspect="1" noChangeArrowheads="1"/>
          </p:cNvPicPr>
          <p:nvPr userDrawn="1"/>
        </p:nvPicPr>
        <p:blipFill rotWithShape="1">
          <a:blip>
            <a:extLst>
              <a:ext uri="{28A0092B-C50C-407E-A947-70E740481C1C}">
                <a14:useLocalDpi xmlns:a14="http://schemas.microsoft.com/office/drawing/2010/main" val="0"/>
              </a:ext>
            </a:extLst>
          </a:blip>
          <a:srcRect r="23350" b="1377"/>
          <a:stretch/>
        </p:blipFill>
        <p:spPr bwMode="auto">
          <a:xfrm>
            <a:off x="8925571" y="6415084"/>
            <a:ext cx="980429" cy="442916"/>
          </a:xfrm>
          <a:prstGeom prst="rect">
            <a:avLst/>
          </a:prstGeom>
          <a:noFill/>
          <a:extLst>
            <a:ext uri="{909E8E84-426E-40DD-AFC4-6F175D3DCCD1}">
              <a14:hiddenFill xmlns:a14="http://schemas.microsoft.com/office/drawing/2010/main">
                <a:solidFill>
                  <a:srgbClr val="FFFFFF"/>
                </a:solidFill>
              </a14:hiddenFill>
            </a:ext>
          </a:extLst>
        </p:spPr>
      </p:pic>
      <p:pic>
        <p:nvPicPr>
          <p:cNvPr id="45" name="그림 44">
            <a:extLst>
              <a:ext uri="{FF2B5EF4-FFF2-40B4-BE49-F238E27FC236}">
                <a16:creationId xmlns:a16="http://schemas.microsoft.com/office/drawing/2014/main" id="{6B189B9A-7B1F-1A33-96B4-5782199E316F}"/>
              </a:ext>
            </a:extLst>
          </p:cNvPr>
          <p:cNvPicPr>
            <a:picLocks noChangeAspect="1"/>
          </p:cNvPicPr>
          <p:nvPr userDrawn="1"/>
        </p:nvPicPr>
        <p:blipFill>
          <a:blip/>
          <a:stretch>
            <a:fillRect/>
          </a:stretch>
        </p:blipFill>
        <p:spPr>
          <a:xfrm>
            <a:off x="66675" y="66675"/>
            <a:ext cx="1247775" cy="481641"/>
          </a:xfrm>
          <a:prstGeom prst="rect">
            <a:avLst/>
          </a:prstGeom>
        </p:spPr>
      </p:pic>
    </p:spTree>
    <p:extLst>
      <p:ext uri="{BB962C8B-B14F-4D97-AF65-F5344CB8AC3E}">
        <p14:creationId xmlns:p14="http://schemas.microsoft.com/office/powerpoint/2010/main" val="265713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41" name="Rectangle 4">
            <a:extLst>
              <a:ext uri="{FF2B5EF4-FFF2-40B4-BE49-F238E27FC236}">
                <a16:creationId xmlns:a16="http://schemas.microsoft.com/office/drawing/2014/main" id="{CC0C3B65-08F6-77DB-ACCB-F2B65009234B}"/>
              </a:ext>
            </a:extLst>
          </p:cNvPr>
          <p:cNvSpPr>
            <a:spLocks noChangeArrowheads="1"/>
          </p:cNvSpPr>
          <p:nvPr userDrawn="1"/>
        </p:nvSpPr>
        <p:spPr bwMode="auto">
          <a:xfrm>
            <a:off x="1831975" y="3622675"/>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66837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992F5A8E-31BC-3659-C3F0-19D70FC3F576}"/>
              </a:ext>
            </a:extLst>
          </p:cNvPr>
          <p:cNvGraphicFramePr>
            <a:graphicFrameLocks noGrp="1"/>
          </p:cNvGraphicFramePr>
          <p:nvPr userDrawn="1">
            <p:extLst>
              <p:ext uri="{D42A27DB-BD31-4B8C-83A1-F6EECF244321}">
                <p14:modId xmlns:p14="http://schemas.microsoft.com/office/powerpoint/2010/main" val="2797215209"/>
              </p:ext>
            </p:extLst>
          </p:nvPr>
        </p:nvGraphicFramePr>
        <p:xfrm>
          <a:off x="0" y="0"/>
          <a:ext cx="9906000" cy="426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105770534"/>
                    </a:ext>
                  </a:extLst>
                </a:gridCol>
                <a:gridCol w="1981200">
                  <a:extLst>
                    <a:ext uri="{9D8B030D-6E8A-4147-A177-3AD203B41FA5}">
                      <a16:colId xmlns:a16="http://schemas.microsoft.com/office/drawing/2014/main" val="2835048238"/>
                    </a:ext>
                  </a:extLst>
                </a:gridCol>
                <a:gridCol w="3895725">
                  <a:extLst>
                    <a:ext uri="{9D8B030D-6E8A-4147-A177-3AD203B41FA5}">
                      <a16:colId xmlns:a16="http://schemas.microsoft.com/office/drawing/2014/main" val="1036642727"/>
                    </a:ext>
                  </a:extLst>
                </a:gridCol>
                <a:gridCol w="1114425">
                  <a:extLst>
                    <a:ext uri="{9D8B030D-6E8A-4147-A177-3AD203B41FA5}">
                      <a16:colId xmlns:a16="http://schemas.microsoft.com/office/drawing/2014/main" val="1765529813"/>
                    </a:ext>
                  </a:extLst>
                </a:gridCol>
                <a:gridCol w="933450">
                  <a:extLst>
                    <a:ext uri="{9D8B030D-6E8A-4147-A177-3AD203B41FA5}">
                      <a16:colId xmlns:a16="http://schemas.microsoft.com/office/drawing/2014/main" val="3849083344"/>
                    </a:ext>
                  </a:extLst>
                </a:gridCol>
              </a:tblGrid>
              <a:tr h="166688">
                <a:tc rowSpan="2">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latinLnBrk="1"/>
                      <a:r>
                        <a:rPr lang="ko-KR" altLang="en-US" sz="800" dirty="0" err="1">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화면명</a:t>
                      </a:r>
                      <a:endPar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pP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화면경로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작성자</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페이지 번호</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714644711"/>
                  </a:ext>
                </a:extLst>
              </a:tr>
              <a:tr h="166688">
                <a:tc v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05140589"/>
                  </a:ext>
                </a:extLst>
              </a:tr>
            </a:tbl>
          </a:graphicData>
        </a:graphic>
      </p:graphicFrame>
      <p:pic>
        <p:nvPicPr>
          <p:cNvPr id="8" name="Picture 3" descr="팬택씨앤아이 엔지니어링">
            <a:extLst>
              <a:ext uri="{FF2B5EF4-FFF2-40B4-BE49-F238E27FC236}">
                <a16:creationId xmlns:a16="http://schemas.microsoft.com/office/drawing/2014/main" id="{A71348B5-97D1-931C-7EB1-A5EEFC1005FC}"/>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333375" y="84773"/>
            <a:ext cx="962025" cy="240506"/>
          </a:xfrm>
          <a:prstGeom prst="rect">
            <a:avLst/>
          </a:prstGeom>
          <a:noFill/>
          <a:extLst>
            <a:ext uri="{909E8E84-426E-40DD-AFC4-6F175D3DCCD1}">
              <a14:hiddenFill xmlns:a14="http://schemas.microsoft.com/office/drawing/2010/main">
                <a:solidFill>
                  <a:srgbClr val="FFFFFF"/>
                </a:solidFill>
              </a14:hiddenFill>
            </a:ext>
          </a:extLst>
        </p:spPr>
      </p:pic>
      <p:sp>
        <p:nvSpPr>
          <p:cNvPr id="10" name="슬라이드 번호 개체 틀 38">
            <a:extLst>
              <a:ext uri="{FF2B5EF4-FFF2-40B4-BE49-F238E27FC236}">
                <a16:creationId xmlns:a16="http://schemas.microsoft.com/office/drawing/2014/main" id="{DA86A693-ED6A-BBE3-7821-89EB517A0ECD}"/>
              </a:ext>
            </a:extLst>
          </p:cNvPr>
          <p:cNvSpPr>
            <a:spLocks noGrp="1"/>
          </p:cNvSpPr>
          <p:nvPr>
            <p:ph type="sldNum" sz="quarter" idx="12"/>
          </p:nvPr>
        </p:nvSpPr>
        <p:spPr>
          <a:xfrm>
            <a:off x="8986340" y="205027"/>
            <a:ext cx="919659" cy="221693"/>
          </a:xfrm>
        </p:spPr>
        <p:txBody>
          <a:bodyPr/>
          <a:lstStyle>
            <a:lvl1pPr algn="ctr">
              <a:defRPr sz="800">
                <a:latin typeface="Malgun Gothic Semilight" panose="020B0502040204020203" pitchFamily="50" charset="-127"/>
                <a:ea typeface="Malgun Gothic Semilight" panose="020B0502040204020203" pitchFamily="50" charset="-127"/>
                <a:cs typeface="Malgun Gothic Semilight" panose="020B0502040204020203" pitchFamily="50" charset="-127"/>
              </a:defRPr>
            </a:lvl1pPr>
          </a:lstStyle>
          <a:p>
            <a:fld id="{F144BD32-4B9B-4F24-A4E9-E22E202C55FA}" type="slidenum">
              <a:rPr lang="ko-KR" altLang="en-US" smtClean="0"/>
              <a:pPr/>
              <a:t>‹#›</a:t>
            </a:fld>
            <a:r>
              <a:rPr lang="ko-KR" altLang="en-US" dirty="0"/>
              <a:t> </a:t>
            </a:r>
            <a:r>
              <a:rPr lang="en-US" altLang="ko-KR" dirty="0"/>
              <a:t>/ 30</a:t>
            </a:r>
            <a:endParaRPr lang="ko-KR" altLang="en-US" dirty="0"/>
          </a:p>
        </p:txBody>
      </p:sp>
      <p:sp>
        <p:nvSpPr>
          <p:cNvPr id="18" name="TextBox 17">
            <a:extLst>
              <a:ext uri="{FF2B5EF4-FFF2-40B4-BE49-F238E27FC236}">
                <a16:creationId xmlns:a16="http://schemas.microsoft.com/office/drawing/2014/main" id="{B62AA1F3-D817-4024-2C29-CDA3E5EF0E14}"/>
              </a:ext>
            </a:extLst>
          </p:cNvPr>
          <p:cNvSpPr txBox="1"/>
          <p:nvPr userDrawn="1"/>
        </p:nvSpPr>
        <p:spPr>
          <a:xfrm>
            <a:off x="7858125" y="203122"/>
            <a:ext cx="1128215" cy="221692"/>
          </a:xfrm>
          <a:prstGeom prst="rect">
            <a:avLst/>
          </a:prstGeom>
          <a:noFill/>
        </p:spPr>
        <p:txBody>
          <a:bodyPr wrap="square" rtlCol="0">
            <a:spAutoFit/>
          </a:bodyPr>
          <a:lstStyle/>
          <a:p>
            <a:pPr algn="ct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김민기</a:t>
            </a:r>
          </a:p>
        </p:txBody>
      </p:sp>
    </p:spTree>
    <p:extLst>
      <p:ext uri="{BB962C8B-B14F-4D97-AF65-F5344CB8AC3E}">
        <p14:creationId xmlns:p14="http://schemas.microsoft.com/office/powerpoint/2010/main" val="514721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ko-KR"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44BD32-4B9B-4F24-A4E9-E22E202C55FA}" type="slidenum">
              <a:rPr lang="ko-KR" altLang="en-US" smtClean="0"/>
              <a:t>‹#›</a:t>
            </a:fld>
            <a:endParaRPr lang="ko-KR" altLang="en-US"/>
          </a:p>
        </p:txBody>
      </p:sp>
    </p:spTree>
    <p:extLst>
      <p:ext uri="{BB962C8B-B14F-4D97-AF65-F5344CB8AC3E}">
        <p14:creationId xmlns:p14="http://schemas.microsoft.com/office/powerpoint/2010/main" val="282820232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집">
            <a:extLst>
              <a:ext uri="{FF2B5EF4-FFF2-40B4-BE49-F238E27FC236}">
                <a16:creationId xmlns:a16="http://schemas.microsoft.com/office/drawing/2014/main" id="{EA630918-77E2-8869-71CB-7C2720047FC3}"/>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r="23350" b="1377"/>
          <a:stretch/>
        </p:blipFill>
        <p:spPr bwMode="auto">
          <a:xfrm>
            <a:off x="8925571" y="6415084"/>
            <a:ext cx="980429" cy="44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0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10</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21544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647530599"/>
              </p:ext>
            </p:extLst>
          </p:nvPr>
        </p:nvGraphicFramePr>
        <p:xfrm>
          <a:off x="7858125" y="426720"/>
          <a:ext cx="2047875" cy="673608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페이지 구성요소 정의</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err="1">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600"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의 산업안전보건관리비 페이지</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4513847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구현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breadcrumb</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스토리보드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공통정의</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공통기능정의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&gt;breadcrumb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참조</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화면설계 참조</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SAF_BIZ_KIND</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사업년월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서업년월</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equals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calendar (input type = month)</a:t>
                      </a:r>
                      <a:endPar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처리상태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처리상태 값 선택</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전체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임시저장</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결재중</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승인</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반려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전체</a:t>
                      </a:r>
                      <a:endPar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조회</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
                      </a:r>
                      <a:b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b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검색조건 </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AND</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검색</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검색결과</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검색조건을 만족하는 </a:t>
                      </a:r>
                      <a:r>
                        <a:rPr lang="ko-KR" altLang="en-US" sz="600" b="1"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해당 </a:t>
                      </a:r>
                      <a:r>
                        <a:rPr lang="ko-KR" altLang="en-US" sz="600" b="1" dirty="0" err="1">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b="1"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도급사의 산업안전보건관리비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목록을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SAF_OUTSOURCE</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구매사명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사업구분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사용금액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사용금액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지역</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BRANCH_KIND_NM</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상태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상태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사업년월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사업년월</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안전보건관리비 상세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사용자 권한이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“CIS”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인 경우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안전보건관리비 등록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다음 페이지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사용자 권한이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“CIS”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가 아닌 경우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다음 페이지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상태값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반려</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반려 사유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0635457"/>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6</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반려 사유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도급사에서 해당 산업안전보건관리비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반려시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작성한 값을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24640303"/>
                  </a:ext>
                </a:extLst>
              </a:tr>
            </a:tbl>
          </a:graphicData>
        </a:graphic>
      </p:graphicFrame>
      <p:sp>
        <p:nvSpPr>
          <p:cNvPr id="33" name="모서리가 둥근 직사각형 32">
            <a:extLst>
              <a:ext uri="{FF2B5EF4-FFF2-40B4-BE49-F238E27FC236}">
                <a16:creationId xmlns:a16="http://schemas.microsoft.com/office/drawing/2014/main" id="{DC3AACF2-FF83-ADEB-2BBC-DFD8CE1960D4}"/>
              </a:ext>
            </a:extLst>
          </p:cNvPr>
          <p:cNvSpPr>
            <a:spLocks/>
          </p:cNvSpPr>
          <p:nvPr/>
        </p:nvSpPr>
        <p:spPr>
          <a:xfrm>
            <a:off x="360000" y="900000"/>
            <a:ext cx="7200000" cy="270000"/>
          </a:xfrm>
          <a:prstGeom prst="roundRect">
            <a:avLst>
              <a:gd name="adj"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800" b="1" dirty="0">
                <a:solidFill>
                  <a:schemeClr val="tx1">
                    <a:lumMod val="75000"/>
                    <a:lumOff val="25000"/>
                  </a:schemeClr>
                </a:solidFill>
              </a:rPr>
              <a:t>홈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a:t>
            </a:r>
          </a:p>
        </p:txBody>
      </p:sp>
      <p:sp>
        <p:nvSpPr>
          <p:cNvPr id="98" name="모서리가 둥근 직사각형 97">
            <a:extLst>
              <a:ext uri="{FF2B5EF4-FFF2-40B4-BE49-F238E27FC236}">
                <a16:creationId xmlns:a16="http://schemas.microsoft.com/office/drawing/2014/main" id="{6742F003-8C88-85E5-5210-39DC345A594B}"/>
              </a:ext>
            </a:extLst>
          </p:cNvPr>
          <p:cNvSpPr>
            <a:spLocks/>
          </p:cNvSpPr>
          <p:nvPr/>
        </p:nvSpPr>
        <p:spPr>
          <a:xfrm>
            <a:off x="156955" y="945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12" name="Google Shape;2233;g27fe52d962f_1_4247">
            <a:extLst>
              <a:ext uri="{FF2B5EF4-FFF2-40B4-BE49-F238E27FC236}">
                <a16:creationId xmlns:a16="http://schemas.microsoft.com/office/drawing/2014/main" id="{77CBAB8C-ADAB-2CBB-57D6-136563AE1587}"/>
              </a:ext>
            </a:extLst>
          </p:cNvPr>
          <p:cNvSpPr/>
          <p:nvPr/>
        </p:nvSpPr>
        <p:spPr>
          <a:xfrm>
            <a:off x="310089" y="5233011"/>
            <a:ext cx="2165195" cy="270000"/>
          </a:xfrm>
          <a:prstGeom prst="roundRect">
            <a:avLst>
              <a:gd name="adj" fmla="val 50000"/>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r>
              <a:rPr lang="ko-KR" altLang="en-US" sz="500" dirty="0" err="1">
                <a:solidFill>
                  <a:schemeClr val="tx1">
                    <a:lumMod val="75000"/>
                    <a:lumOff val="25000"/>
                  </a:schemeClr>
                </a:solidFill>
                <a:latin typeface="Malgun Gothic"/>
                <a:ea typeface="Malgun Gothic"/>
                <a:cs typeface="Malgun Gothic"/>
                <a:sym typeface="Malgun Gothic"/>
              </a:rPr>
              <a:t>테스트공사명테스트공사명테스트공사명테스트공사명테스트공사명</a:t>
            </a:r>
            <a:r>
              <a:rPr lang="en-US" altLang="ko-KR" sz="500" dirty="0">
                <a:solidFill>
                  <a:schemeClr val="tx1">
                    <a:lumMod val="75000"/>
                    <a:lumOff val="25000"/>
                  </a:schemeClr>
                </a:solidFill>
                <a:latin typeface="Malgun Gothic"/>
                <a:ea typeface="Malgun Gothic"/>
                <a:cs typeface="Malgun Gothic"/>
                <a:sym typeface="Malgun Gothic"/>
              </a:rPr>
              <a:t>10</a:t>
            </a:r>
            <a:endParaRPr sz="500" dirty="0">
              <a:solidFill>
                <a:schemeClr val="tx1">
                  <a:lumMod val="75000"/>
                  <a:lumOff val="25000"/>
                </a:schemeClr>
              </a:solidFill>
              <a:latin typeface="Malgun Gothic"/>
              <a:ea typeface="Malgun Gothic"/>
              <a:cs typeface="Malgun Gothic"/>
              <a:sym typeface="Malgun Gothic"/>
            </a:endParaRPr>
          </a:p>
        </p:txBody>
      </p:sp>
      <p:sp>
        <p:nvSpPr>
          <p:cNvPr id="4" name="모서리가 둥근 직사각형 3">
            <a:extLst>
              <a:ext uri="{FF2B5EF4-FFF2-40B4-BE49-F238E27FC236}">
                <a16:creationId xmlns:a16="http://schemas.microsoft.com/office/drawing/2014/main" id="{8FCC1F3A-873D-D009-BCF0-A2C3678CAA9E}"/>
              </a:ext>
            </a:extLst>
          </p:cNvPr>
          <p:cNvSpPr>
            <a:spLocks/>
          </p:cNvSpPr>
          <p:nvPr/>
        </p:nvSpPr>
        <p:spPr>
          <a:xfrm>
            <a:off x="360000" y="1354989"/>
            <a:ext cx="7200000" cy="489793"/>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산업안전보건관리비 관련 공사 정보를 조회할 수 있습니다</a:t>
            </a:r>
            <a:r>
              <a:rPr kumimoji="1"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kumimoji="1"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공사명을 클릭하면 구매사의 산업안전보건관리비 상세내역확인 및 사용금액 승인을 할 수 있습니다</a:t>
            </a:r>
            <a:r>
              <a:rPr kumimoji="1"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p>
        </p:txBody>
      </p:sp>
      <p:sp>
        <p:nvSpPr>
          <p:cNvPr id="27" name="모서리가 둥근 직사각형 26">
            <a:extLst>
              <a:ext uri="{FF2B5EF4-FFF2-40B4-BE49-F238E27FC236}">
                <a16:creationId xmlns:a16="http://schemas.microsoft.com/office/drawing/2014/main" id="{25BEB6EB-39CF-F20E-2670-914ECC7055C1}"/>
              </a:ext>
            </a:extLst>
          </p:cNvPr>
          <p:cNvSpPr>
            <a:spLocks/>
          </p:cNvSpPr>
          <p:nvPr/>
        </p:nvSpPr>
        <p:spPr>
          <a:xfrm>
            <a:off x="360000" y="1979568"/>
            <a:ext cx="7200000" cy="892078"/>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ko-KR" altLang="en-US" sz="800" b="1"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BC25C476-990A-3693-8345-E8197D6F3E36}"/>
              </a:ext>
            </a:extLst>
          </p:cNvPr>
          <p:cNvSpPr>
            <a:spLocks/>
          </p:cNvSpPr>
          <p:nvPr/>
        </p:nvSpPr>
        <p:spPr>
          <a:xfrm>
            <a:off x="154486" y="197956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6" name="모서리가 둥근 직사각형 35">
            <a:extLst>
              <a:ext uri="{FF2B5EF4-FFF2-40B4-BE49-F238E27FC236}">
                <a16:creationId xmlns:a16="http://schemas.microsoft.com/office/drawing/2014/main" id="{2226E6B5-997D-E4EC-B200-26DB8983691E}"/>
              </a:ext>
            </a:extLst>
          </p:cNvPr>
          <p:cNvSpPr>
            <a:spLocks/>
          </p:cNvSpPr>
          <p:nvPr/>
        </p:nvSpPr>
        <p:spPr>
          <a:xfrm>
            <a:off x="154097" y="332515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8" name="모서리가 둥근 직사각형 37">
            <a:extLst>
              <a:ext uri="{FF2B5EF4-FFF2-40B4-BE49-F238E27FC236}">
                <a16:creationId xmlns:a16="http://schemas.microsoft.com/office/drawing/2014/main" id="{6DF9106C-4978-2F8E-EEF7-C1705CD87375}"/>
              </a:ext>
            </a:extLst>
          </p:cNvPr>
          <p:cNvSpPr>
            <a:spLocks/>
          </p:cNvSpPr>
          <p:nvPr/>
        </p:nvSpPr>
        <p:spPr>
          <a:xfrm>
            <a:off x="360000" y="2965151"/>
            <a:ext cx="54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총  </a:t>
            </a:r>
            <a:r>
              <a:rPr kumimoji="1" lang="en-US" altLang="ko-KR" sz="700" dirty="0">
                <a:solidFill>
                  <a:schemeClr val="tx1">
                    <a:lumMod val="75000"/>
                    <a:lumOff val="25000"/>
                  </a:schemeClr>
                </a:solidFill>
              </a:rPr>
              <a:t>5</a:t>
            </a:r>
            <a:r>
              <a:rPr kumimoji="1" lang="ko-KR" altLang="en-US" sz="700" dirty="0">
                <a:solidFill>
                  <a:schemeClr val="tx1">
                    <a:lumMod val="75000"/>
                    <a:lumOff val="25000"/>
                  </a:schemeClr>
                </a:solidFill>
              </a:rPr>
              <a:t> 건</a:t>
            </a:r>
          </a:p>
        </p:txBody>
      </p:sp>
      <p:sp>
        <p:nvSpPr>
          <p:cNvPr id="47" name="모서리가 둥근 직사각형 46">
            <a:extLst>
              <a:ext uri="{FF2B5EF4-FFF2-40B4-BE49-F238E27FC236}">
                <a16:creationId xmlns:a16="http://schemas.microsoft.com/office/drawing/2014/main" id="{FBBC9988-4F44-4692-4FC6-C8E994821394}"/>
              </a:ext>
            </a:extLst>
          </p:cNvPr>
          <p:cNvSpPr>
            <a:spLocks/>
          </p:cNvSpPr>
          <p:nvPr/>
        </p:nvSpPr>
        <p:spPr>
          <a:xfrm>
            <a:off x="942687" y="2973683"/>
            <a:ext cx="90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30</a:t>
            </a:r>
            <a:r>
              <a:rPr kumimoji="1" lang="ko-KR" altLang="en-US" sz="700" dirty="0">
                <a:solidFill>
                  <a:schemeClr val="tx1">
                    <a:lumMod val="75000"/>
                    <a:lumOff val="25000"/>
                  </a:schemeClr>
                </a:solidFill>
              </a:rPr>
              <a:t>개씩 보기 </a:t>
            </a:r>
            <a:r>
              <a:rPr kumimoji="1" lang="en-US" altLang="ko-KR" sz="700" dirty="0">
                <a:solidFill>
                  <a:schemeClr val="tx1">
                    <a:lumMod val="75000"/>
                    <a:lumOff val="25000"/>
                  </a:schemeClr>
                </a:solidFill>
              </a:rPr>
              <a:t> </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48" name="모서리가 둥근 직사각형 47">
            <a:extLst>
              <a:ext uri="{FF2B5EF4-FFF2-40B4-BE49-F238E27FC236}">
                <a16:creationId xmlns:a16="http://schemas.microsoft.com/office/drawing/2014/main" id="{1B10180C-6AC7-0C10-52FD-A5C39981C8A8}"/>
              </a:ext>
            </a:extLst>
          </p:cNvPr>
          <p:cNvSpPr>
            <a:spLocks/>
          </p:cNvSpPr>
          <p:nvPr/>
        </p:nvSpPr>
        <p:spPr>
          <a:xfrm>
            <a:off x="6669718" y="2451167"/>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조회</a:t>
            </a:r>
          </a:p>
        </p:txBody>
      </p:sp>
      <p:grpSp>
        <p:nvGrpSpPr>
          <p:cNvPr id="179" name="그룹 178">
            <a:extLst>
              <a:ext uri="{FF2B5EF4-FFF2-40B4-BE49-F238E27FC236}">
                <a16:creationId xmlns:a16="http://schemas.microsoft.com/office/drawing/2014/main" id="{243431F0-C489-372E-93E2-BBD2D2DABCA2}"/>
              </a:ext>
            </a:extLst>
          </p:cNvPr>
          <p:cNvGrpSpPr/>
          <p:nvPr/>
        </p:nvGrpSpPr>
        <p:grpSpPr>
          <a:xfrm>
            <a:off x="3150841" y="5564818"/>
            <a:ext cx="2105082" cy="186100"/>
            <a:chOff x="19175035" y="-2703341"/>
            <a:chExt cx="2105082" cy="186100"/>
          </a:xfrm>
        </p:grpSpPr>
        <p:sp>
          <p:nvSpPr>
            <p:cNvPr id="180" name="모서리가 둥근 직사각형 179">
              <a:extLst>
                <a:ext uri="{FF2B5EF4-FFF2-40B4-BE49-F238E27FC236}">
                  <a16:creationId xmlns:a16="http://schemas.microsoft.com/office/drawing/2014/main" id="{181DEB29-CB83-395B-F713-E8E276E83A8D}"/>
                </a:ext>
              </a:extLst>
            </p:cNvPr>
            <p:cNvSpPr/>
            <p:nvPr/>
          </p:nvSpPr>
          <p:spPr>
            <a:xfrm>
              <a:off x="19175035" y="-269724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&lt;&lt;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1" name="모서리가 둥근 직사각형 180">
              <a:extLst>
                <a:ext uri="{FF2B5EF4-FFF2-40B4-BE49-F238E27FC236}">
                  <a16:creationId xmlns:a16="http://schemas.microsoft.com/office/drawing/2014/main" id="{BD111570-DD28-6268-159E-DFE0A38F8C0A}"/>
                </a:ext>
              </a:extLst>
            </p:cNvPr>
            <p:cNvSpPr/>
            <p:nvPr/>
          </p:nvSpPr>
          <p:spPr>
            <a:xfrm>
              <a:off x="19390219" y="-269860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&lt;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2" name="모서리가 둥근 직사각형 181">
              <a:extLst>
                <a:ext uri="{FF2B5EF4-FFF2-40B4-BE49-F238E27FC236}">
                  <a16:creationId xmlns:a16="http://schemas.microsoft.com/office/drawing/2014/main" id="{E6346586-9029-E7F0-294F-85EA3E0D1A1B}"/>
                </a:ext>
              </a:extLst>
            </p:cNvPr>
            <p:cNvSpPr/>
            <p:nvPr/>
          </p:nvSpPr>
          <p:spPr>
            <a:xfrm>
              <a:off x="2045188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5</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3" name="모서리가 둥근 직사각형 182">
              <a:extLst>
                <a:ext uri="{FF2B5EF4-FFF2-40B4-BE49-F238E27FC236}">
                  <a16:creationId xmlns:a16="http://schemas.microsoft.com/office/drawing/2014/main" id="{EC774543-45C7-BF85-C05E-3E2FBFA17EA9}"/>
                </a:ext>
              </a:extLst>
            </p:cNvPr>
            <p:cNvSpPr/>
            <p:nvPr/>
          </p:nvSpPr>
          <p:spPr>
            <a:xfrm>
              <a:off x="20667068" y="-270198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4" name="모서리가 둥근 직사각형 183">
              <a:extLst>
                <a:ext uri="{FF2B5EF4-FFF2-40B4-BE49-F238E27FC236}">
                  <a16:creationId xmlns:a16="http://schemas.microsoft.com/office/drawing/2014/main" id="{024C033E-6970-C650-7557-0F57ED00D0CC}"/>
                </a:ext>
              </a:extLst>
            </p:cNvPr>
            <p:cNvSpPr/>
            <p:nvPr/>
          </p:nvSpPr>
          <p:spPr>
            <a:xfrm>
              <a:off x="19605403" y="-2698601"/>
              <a:ext cx="180000" cy="180000"/>
            </a:xfrm>
            <a:prstGeom prst="roundRect">
              <a:avLst>
                <a:gd name="adj" fmla="val 50000"/>
              </a:avLst>
            </a:prstGeom>
            <a:solidFill>
              <a:schemeClr val="tx1">
                <a:lumMod val="50000"/>
                <a:lumOff val="5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bg1"/>
                  </a:solidFill>
                  <a:latin typeface="Malgun Gothic" panose="020B0503020000020004" pitchFamily="34" charset="-127"/>
                  <a:ea typeface="Malgun Gothic" panose="020B0503020000020004" pitchFamily="34" charset="-127"/>
                </a:rPr>
                <a:t>1</a:t>
              </a:r>
              <a:endParaRPr kumimoji="1" lang="ko-KR" altLang="en-US" sz="500" b="1" dirty="0">
                <a:solidFill>
                  <a:schemeClr val="bg1"/>
                </a:solidFill>
                <a:latin typeface="Malgun Gothic" panose="020B0503020000020004" pitchFamily="34" charset="-127"/>
                <a:ea typeface="Malgun Gothic" panose="020B0503020000020004" pitchFamily="34" charset="-127"/>
              </a:endParaRPr>
            </a:p>
          </p:txBody>
        </p:sp>
        <p:sp>
          <p:nvSpPr>
            <p:cNvPr id="185" name="모서리가 둥근 직사각형 184">
              <a:extLst>
                <a:ext uri="{FF2B5EF4-FFF2-40B4-BE49-F238E27FC236}">
                  <a16:creationId xmlns:a16="http://schemas.microsoft.com/office/drawing/2014/main" id="{15CE293D-820C-E0E4-7560-C49F197C9B7E}"/>
                </a:ext>
              </a:extLst>
            </p:cNvPr>
            <p:cNvSpPr/>
            <p:nvPr/>
          </p:nvSpPr>
          <p:spPr>
            <a:xfrm>
              <a:off x="19816353" y="-269860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2</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6" name="모서리가 둥근 직사각형 185">
              <a:extLst>
                <a:ext uri="{FF2B5EF4-FFF2-40B4-BE49-F238E27FC236}">
                  <a16:creationId xmlns:a16="http://schemas.microsoft.com/office/drawing/2014/main" id="{BA88CECE-421D-2160-23D1-5BDCCA6EBD65}"/>
                </a:ext>
              </a:extLst>
            </p:cNvPr>
            <p:cNvSpPr/>
            <p:nvPr/>
          </p:nvSpPr>
          <p:spPr>
            <a:xfrm>
              <a:off x="2002998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3</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7" name="모서리가 둥근 직사각형 186">
              <a:extLst>
                <a:ext uri="{FF2B5EF4-FFF2-40B4-BE49-F238E27FC236}">
                  <a16:creationId xmlns:a16="http://schemas.microsoft.com/office/drawing/2014/main" id="{E39F125C-4E0A-285F-397D-6F2A58D5F92A}"/>
                </a:ext>
              </a:extLst>
            </p:cNvPr>
            <p:cNvSpPr/>
            <p:nvPr/>
          </p:nvSpPr>
          <p:spPr>
            <a:xfrm>
              <a:off x="2024093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4</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8" name="모서리가 둥근 직사각형 187">
              <a:extLst>
                <a:ext uri="{FF2B5EF4-FFF2-40B4-BE49-F238E27FC236}">
                  <a16:creationId xmlns:a16="http://schemas.microsoft.com/office/drawing/2014/main" id="{B00F4C60-D6C2-2EC5-BCCF-251D225707B8}"/>
                </a:ext>
              </a:extLst>
            </p:cNvPr>
            <p:cNvSpPr/>
            <p:nvPr/>
          </p:nvSpPr>
          <p:spPr>
            <a:xfrm>
              <a:off x="20884933" y="-270198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&gt;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9" name="모서리가 둥근 직사각형 188">
              <a:extLst>
                <a:ext uri="{FF2B5EF4-FFF2-40B4-BE49-F238E27FC236}">
                  <a16:creationId xmlns:a16="http://schemas.microsoft.com/office/drawing/2014/main" id="{7F86167D-4A0E-059A-E0C7-B0CCE7CFE8D5}"/>
                </a:ext>
              </a:extLst>
            </p:cNvPr>
            <p:cNvSpPr/>
            <p:nvPr/>
          </p:nvSpPr>
          <p:spPr>
            <a:xfrm>
              <a:off x="21100117" y="-270334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&gt;&gt;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grpSp>
      <p:sp>
        <p:nvSpPr>
          <p:cNvPr id="5" name="모서리가 둥근 직사각형 4">
            <a:extLst>
              <a:ext uri="{FF2B5EF4-FFF2-40B4-BE49-F238E27FC236}">
                <a16:creationId xmlns:a16="http://schemas.microsoft.com/office/drawing/2014/main" id="{911116D1-6745-F60F-0B0D-A86846CE8C0C}"/>
              </a:ext>
            </a:extLst>
          </p:cNvPr>
          <p:cNvSpPr>
            <a:spLocks/>
          </p:cNvSpPr>
          <p:nvPr/>
        </p:nvSpPr>
        <p:spPr>
          <a:xfrm>
            <a:off x="540000"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공사명</a:t>
            </a:r>
            <a:endParaRPr kumimoji="1" lang="ko-KR" altLang="en-US" sz="700" dirty="0">
              <a:solidFill>
                <a:schemeClr val="tx1">
                  <a:lumMod val="75000"/>
                  <a:lumOff val="25000"/>
                </a:schemeClr>
              </a:solidFill>
            </a:endParaRPr>
          </a:p>
        </p:txBody>
      </p:sp>
      <p:sp>
        <p:nvSpPr>
          <p:cNvPr id="6" name="모서리가 둥근 직사각형 5">
            <a:extLst>
              <a:ext uri="{FF2B5EF4-FFF2-40B4-BE49-F238E27FC236}">
                <a16:creationId xmlns:a16="http://schemas.microsoft.com/office/drawing/2014/main" id="{957E2888-A688-FD74-524E-F442C7A0C6BC}"/>
              </a:ext>
            </a:extLst>
          </p:cNvPr>
          <p:cNvSpPr>
            <a:spLocks/>
          </p:cNvSpPr>
          <p:nvPr/>
        </p:nvSpPr>
        <p:spPr>
          <a:xfrm>
            <a:off x="1260000"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sp>
        <p:nvSpPr>
          <p:cNvPr id="7" name="모서리가 둥근 직사각형 6">
            <a:extLst>
              <a:ext uri="{FF2B5EF4-FFF2-40B4-BE49-F238E27FC236}">
                <a16:creationId xmlns:a16="http://schemas.microsoft.com/office/drawing/2014/main" id="{A168270B-9407-732C-0A55-EACB12CC9E54}"/>
              </a:ext>
            </a:extLst>
          </p:cNvPr>
          <p:cNvSpPr>
            <a:spLocks/>
          </p:cNvSpPr>
          <p:nvPr/>
        </p:nvSpPr>
        <p:spPr>
          <a:xfrm>
            <a:off x="4510291" y="248013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구매사</a:t>
            </a:r>
            <a:endParaRPr kumimoji="1" lang="ko-KR" altLang="en-US" sz="700" dirty="0">
              <a:solidFill>
                <a:schemeClr val="tx1">
                  <a:lumMod val="75000"/>
                  <a:lumOff val="25000"/>
                </a:schemeClr>
              </a:solidFill>
            </a:endParaRPr>
          </a:p>
        </p:txBody>
      </p:sp>
      <p:sp>
        <p:nvSpPr>
          <p:cNvPr id="8" name="모서리가 둥근 직사각형 7">
            <a:extLst>
              <a:ext uri="{FF2B5EF4-FFF2-40B4-BE49-F238E27FC236}">
                <a16:creationId xmlns:a16="http://schemas.microsoft.com/office/drawing/2014/main" id="{EBE9CFDF-1D04-78AB-53D6-9698896FDC23}"/>
              </a:ext>
            </a:extLst>
          </p:cNvPr>
          <p:cNvSpPr>
            <a:spLocks/>
          </p:cNvSpPr>
          <p:nvPr/>
        </p:nvSpPr>
        <p:spPr>
          <a:xfrm>
            <a:off x="5230291" y="248013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graphicFrame>
        <p:nvGraphicFramePr>
          <p:cNvPr id="22" name="표 21">
            <a:extLst>
              <a:ext uri="{FF2B5EF4-FFF2-40B4-BE49-F238E27FC236}">
                <a16:creationId xmlns:a16="http://schemas.microsoft.com/office/drawing/2014/main" id="{3A30FB00-B38D-D3F2-13F5-AF016225C967}"/>
              </a:ext>
            </a:extLst>
          </p:cNvPr>
          <p:cNvGraphicFramePr>
            <a:graphicFrameLocks noGrp="1"/>
          </p:cNvGraphicFramePr>
          <p:nvPr>
            <p:extLst>
              <p:ext uri="{D42A27DB-BD31-4B8C-83A1-F6EECF244321}">
                <p14:modId xmlns:p14="http://schemas.microsoft.com/office/powerpoint/2010/main" val="3508499516"/>
              </p:ext>
            </p:extLst>
          </p:nvPr>
        </p:nvGraphicFramePr>
        <p:xfrm>
          <a:off x="359996" y="3338009"/>
          <a:ext cx="7200002" cy="1865820"/>
        </p:xfrm>
        <a:graphic>
          <a:graphicData uri="http://schemas.openxmlformats.org/drawingml/2006/table">
            <a:tbl>
              <a:tblPr firstRow="1" bandRow="1">
                <a:tableStyleId>{5940675A-B579-460E-94D1-54222C63F5DA}</a:tableStyleId>
              </a:tblPr>
              <a:tblGrid>
                <a:gridCol w="2032074">
                  <a:extLst>
                    <a:ext uri="{9D8B030D-6E8A-4147-A177-3AD203B41FA5}">
                      <a16:colId xmlns:a16="http://schemas.microsoft.com/office/drawing/2014/main" val="2726850600"/>
                    </a:ext>
                  </a:extLst>
                </a:gridCol>
                <a:gridCol w="475488">
                  <a:extLst>
                    <a:ext uri="{9D8B030D-6E8A-4147-A177-3AD203B41FA5}">
                      <a16:colId xmlns:a16="http://schemas.microsoft.com/office/drawing/2014/main" val="3565781590"/>
                    </a:ext>
                  </a:extLst>
                </a:gridCol>
                <a:gridCol w="1448410">
                  <a:extLst>
                    <a:ext uri="{9D8B030D-6E8A-4147-A177-3AD203B41FA5}">
                      <a16:colId xmlns:a16="http://schemas.microsoft.com/office/drawing/2014/main" val="3774396735"/>
                    </a:ext>
                  </a:extLst>
                </a:gridCol>
                <a:gridCol w="648806">
                  <a:extLst>
                    <a:ext uri="{9D8B030D-6E8A-4147-A177-3AD203B41FA5}">
                      <a16:colId xmlns:a16="http://schemas.microsoft.com/office/drawing/2014/main" val="2135116775"/>
                    </a:ext>
                  </a:extLst>
                </a:gridCol>
                <a:gridCol w="648806">
                  <a:extLst>
                    <a:ext uri="{9D8B030D-6E8A-4147-A177-3AD203B41FA5}">
                      <a16:colId xmlns:a16="http://schemas.microsoft.com/office/drawing/2014/main" val="3996311364"/>
                    </a:ext>
                  </a:extLst>
                </a:gridCol>
                <a:gridCol w="648806">
                  <a:extLst>
                    <a:ext uri="{9D8B030D-6E8A-4147-A177-3AD203B41FA5}">
                      <a16:colId xmlns:a16="http://schemas.microsoft.com/office/drawing/2014/main" val="1849918670"/>
                    </a:ext>
                  </a:extLst>
                </a:gridCol>
                <a:gridCol w="648806">
                  <a:extLst>
                    <a:ext uri="{9D8B030D-6E8A-4147-A177-3AD203B41FA5}">
                      <a16:colId xmlns:a16="http://schemas.microsoft.com/office/drawing/2014/main" val="3287994484"/>
                    </a:ext>
                  </a:extLst>
                </a:gridCol>
                <a:gridCol w="648806">
                  <a:extLst>
                    <a:ext uri="{9D8B030D-6E8A-4147-A177-3AD203B41FA5}">
                      <a16:colId xmlns:a16="http://schemas.microsoft.com/office/drawing/2014/main" val="3774566324"/>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공사명</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도급사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사업구분</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사용긍액</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지역</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상태</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사업년월</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375906"/>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23022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05</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05</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52981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06</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06</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임시저장</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07</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07</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결재중</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08</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08</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506615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09</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09</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반려</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0424737"/>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테스트공사명테스트공사명테스트공사명테스트공사명테스트공사명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테스트구매사테스트구매사테스트구매사테스</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임시저장</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bl>
          </a:graphicData>
        </a:graphic>
      </p:graphicFrame>
      <p:sp>
        <p:nvSpPr>
          <p:cNvPr id="85" name="모서리가 둥근 직사각형 84">
            <a:extLst>
              <a:ext uri="{FF2B5EF4-FFF2-40B4-BE49-F238E27FC236}">
                <a16:creationId xmlns:a16="http://schemas.microsoft.com/office/drawing/2014/main" id="{AFCEE154-0FBC-A820-D232-FEDC0F5C4D34}"/>
              </a:ext>
            </a:extLst>
          </p:cNvPr>
          <p:cNvSpPr>
            <a:spLocks/>
          </p:cNvSpPr>
          <p:nvPr/>
        </p:nvSpPr>
        <p:spPr>
          <a:xfrm>
            <a:off x="903046" y="40124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29" name="모서리가 둥근 직사각형 28">
            <a:extLst>
              <a:ext uri="{FF2B5EF4-FFF2-40B4-BE49-F238E27FC236}">
                <a16:creationId xmlns:a16="http://schemas.microsoft.com/office/drawing/2014/main" id="{F16689B6-4328-5D01-5217-3009767C7A81}"/>
              </a:ext>
            </a:extLst>
          </p:cNvPr>
          <p:cNvSpPr>
            <a:spLocks/>
          </p:cNvSpPr>
          <p:nvPr/>
        </p:nvSpPr>
        <p:spPr>
          <a:xfrm>
            <a:off x="10093894" y="154523"/>
            <a:ext cx="2880000" cy="1014651"/>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2.</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5.</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코드관리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a:t>
            </a:r>
            <a:r>
              <a:rPr lang="en" altLang="ko-KR" sz="700" b="0" i="0" kern="1200" dirty="0">
                <a:solidFill>
                  <a:schemeClr val="tx1"/>
                </a:solidFill>
                <a:effectLst/>
                <a:latin typeface="Malgun Gothic" panose="020B0503020000020004" pitchFamily="34" charset="-127"/>
                <a:ea typeface="Malgun Gothic" panose="020B0503020000020004" pitchFamily="34" charset="-127"/>
                <a:cs typeface="+mn-cs"/>
              </a:rPr>
              <a:t>SAF_OUTSOURCE</a:t>
            </a:r>
            <a:endParaRPr kumimoji="1" lang="en-US" altLang="ko-KR" sz="700" dirty="0">
              <a:solidFill>
                <a:schemeClr val="tx1">
                  <a:lumMod val="75000"/>
                  <a:lumOff val="25000"/>
                </a:schemeClr>
              </a:solidFill>
            </a:endParaRPr>
          </a:p>
          <a:p>
            <a:r>
              <a:rPr kumimoji="1" lang="ko-KR" altLang="en-US" sz="700" dirty="0" err="1">
                <a:solidFill>
                  <a:schemeClr val="tx1">
                    <a:lumMod val="75000"/>
                    <a:lumOff val="25000"/>
                  </a:schemeClr>
                </a:solidFill>
              </a:rPr>
              <a:t>도급사</a:t>
            </a:r>
            <a:r>
              <a:rPr kumimoji="1" lang="ko-KR" altLang="en-US" sz="700" dirty="0">
                <a:solidFill>
                  <a:schemeClr val="tx1">
                    <a:lumMod val="75000"/>
                    <a:lumOff val="25000"/>
                  </a:schemeClr>
                </a:solidFill>
              </a:rPr>
              <a:t>  목록 호출 조건 확인 필요</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산업안전보건관리비</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산업안전보건관리비 월별 사용내역</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의 목록이 다름</a:t>
            </a:r>
            <a:endParaRPr kumimoji="1" lang="en-US" altLang="ko-KR" sz="700" dirty="0">
              <a:solidFill>
                <a:schemeClr val="tx1">
                  <a:lumMod val="75000"/>
                  <a:lumOff val="25000"/>
                </a:schemeClr>
              </a:solidFill>
            </a:endParaRPr>
          </a:p>
          <a:p>
            <a:endParaRPr kumimoji="1" lang="en-US" altLang="ko-KR" sz="700" dirty="0">
              <a:solidFill>
                <a:schemeClr val="tx1">
                  <a:lumMod val="75000"/>
                  <a:lumOff val="25000"/>
                </a:schemeClr>
              </a:solidFill>
            </a:endParaRPr>
          </a:p>
          <a:p>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r>
              <a:rPr kumimoji="1" lang="ko-KR" altLang="en-US" sz="700" dirty="0">
                <a:solidFill>
                  <a:schemeClr val="tx1">
                    <a:lumMod val="75000"/>
                    <a:lumOff val="25000"/>
                  </a:schemeClr>
                </a:solidFill>
              </a:rPr>
              <a:t> 목록</a:t>
            </a:r>
            <a:endParaRPr kumimoji="1" lang="en-US" altLang="ko-KR" sz="700" dirty="0">
              <a:solidFill>
                <a:schemeClr val="tx1">
                  <a:lumMod val="75000"/>
                  <a:lumOff val="25000"/>
                </a:schemeClr>
              </a:solidFill>
            </a:endParaRPr>
          </a:p>
          <a:p>
            <a:r>
              <a:rPr kumimoji="1" lang="en-US" altLang="ko-KR" sz="700" dirty="0">
                <a:solidFill>
                  <a:schemeClr val="tx1">
                    <a:lumMod val="75000"/>
                    <a:lumOff val="25000"/>
                  </a:schemeClr>
                </a:solidFill>
              </a:rPr>
              <a:t>SKCIS :</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r>
              <a:rPr kumimoji="1" lang="ko-KR" altLang="en-US" sz="700" dirty="0">
                <a:solidFill>
                  <a:schemeClr val="tx1">
                    <a:lumMod val="75000"/>
                    <a:lumOff val="25000"/>
                  </a:schemeClr>
                </a:solidFill>
              </a:rPr>
              <a:t> 목록에 없음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확인 필요</a:t>
            </a:r>
            <a:r>
              <a:rPr kumimoji="1" lang="en-US" altLang="ko-KR" sz="700" dirty="0">
                <a:solidFill>
                  <a:schemeClr val="tx1">
                    <a:lumMod val="75000"/>
                    <a:lumOff val="25000"/>
                  </a:schemeClr>
                </a:solidFill>
              </a:rPr>
              <a:t>)</a:t>
            </a:r>
          </a:p>
        </p:txBody>
      </p:sp>
      <p:sp>
        <p:nvSpPr>
          <p:cNvPr id="35" name="Google Shape;2233;g27fe52d962f_1_4247">
            <a:extLst>
              <a:ext uri="{FF2B5EF4-FFF2-40B4-BE49-F238E27FC236}">
                <a16:creationId xmlns:a16="http://schemas.microsoft.com/office/drawing/2014/main" id="{741EF439-D991-38B8-FC1D-E2B4A19A35F7}"/>
              </a:ext>
            </a:extLst>
          </p:cNvPr>
          <p:cNvSpPr/>
          <p:nvPr/>
        </p:nvSpPr>
        <p:spPr>
          <a:xfrm>
            <a:off x="2900333" y="5203829"/>
            <a:ext cx="1858469" cy="270000"/>
          </a:xfrm>
          <a:prstGeom prst="roundRect">
            <a:avLst>
              <a:gd name="adj" fmla="val 50000"/>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테스트구매사테스트구매사테스트구매사테스트구매사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a:t>
            </a:r>
            <a:endParaRPr sz="500" dirty="0">
              <a:solidFill>
                <a:schemeClr val="tx1">
                  <a:lumMod val="75000"/>
                  <a:lumOff val="25000"/>
                </a:schemeClr>
              </a:solidFill>
              <a:latin typeface="Malgun Gothic"/>
              <a:ea typeface="Malgun Gothic"/>
              <a:cs typeface="Malgun Gothic"/>
              <a:sym typeface="Malgun Gothic"/>
            </a:endParaRPr>
          </a:p>
        </p:txBody>
      </p:sp>
      <p:sp>
        <p:nvSpPr>
          <p:cNvPr id="37" name="모서리가 둥근 직사각형 36">
            <a:extLst>
              <a:ext uri="{FF2B5EF4-FFF2-40B4-BE49-F238E27FC236}">
                <a16:creationId xmlns:a16="http://schemas.microsoft.com/office/drawing/2014/main" id="{B5A4445A-A5C5-6E31-7803-42BB5AED7EAA}"/>
              </a:ext>
            </a:extLst>
          </p:cNvPr>
          <p:cNvSpPr>
            <a:spLocks/>
          </p:cNvSpPr>
          <p:nvPr/>
        </p:nvSpPr>
        <p:spPr>
          <a:xfrm>
            <a:off x="10029762" y="3901430"/>
            <a:ext cx="2880000" cy="1014651"/>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지역 </a:t>
            </a:r>
            <a:r>
              <a:rPr kumimoji="1" lang="en-US" altLang="ko-KR" sz="700" dirty="0">
                <a:solidFill>
                  <a:schemeClr val="tx1">
                    <a:lumMod val="75000"/>
                    <a:lumOff val="25000"/>
                  </a:schemeClr>
                </a:solidFill>
              </a:rPr>
              <a:t>column</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에</a:t>
            </a:r>
            <a:r>
              <a:rPr kumimoji="1" lang="ko-KR" altLang="en-US" sz="700" dirty="0">
                <a:solidFill>
                  <a:schemeClr val="tx1">
                    <a:lumMod val="75000"/>
                    <a:lumOff val="25000"/>
                  </a:schemeClr>
                </a:solidFill>
              </a:rPr>
              <a:t> 값이 호출되지 않는 이유</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확인 필요</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산업안전보건관리비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지역 </a:t>
            </a:r>
            <a:r>
              <a:rPr kumimoji="1" lang="en-US" altLang="ko-KR" sz="700" dirty="0">
                <a:solidFill>
                  <a:schemeClr val="tx1">
                    <a:lumMod val="75000"/>
                    <a:lumOff val="25000"/>
                  </a:schemeClr>
                </a:solidFill>
              </a:rPr>
              <a:t>field</a:t>
            </a:r>
            <a:r>
              <a:rPr kumimoji="1" lang="ko-KR" altLang="en-US" sz="700" dirty="0">
                <a:solidFill>
                  <a:schemeClr val="tx1">
                    <a:lumMod val="75000"/>
                    <a:lumOff val="25000"/>
                  </a:schemeClr>
                </a:solidFill>
              </a:rPr>
              <a:t> 있음</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검색 결과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지역 </a:t>
            </a:r>
            <a:r>
              <a:rPr kumimoji="1" lang="en-US" altLang="ko-KR" sz="700" dirty="0">
                <a:solidFill>
                  <a:schemeClr val="tx1">
                    <a:lumMod val="75000"/>
                    <a:lumOff val="25000"/>
                  </a:schemeClr>
                </a:solidFill>
              </a:rPr>
              <a:t>column</a:t>
            </a:r>
            <a:r>
              <a:rPr kumimoji="1" lang="ko-KR" altLang="en-US" sz="700" dirty="0">
                <a:solidFill>
                  <a:schemeClr val="tx1">
                    <a:lumMod val="75000"/>
                    <a:lumOff val="25000"/>
                  </a:schemeClr>
                </a:solidFill>
              </a:rPr>
              <a:t>에는 </a:t>
            </a:r>
            <a:r>
              <a:rPr kumimoji="1" lang="ko-KR" altLang="en-US" sz="700" dirty="0" err="1">
                <a:solidFill>
                  <a:schemeClr val="tx1">
                    <a:lumMod val="75000"/>
                    <a:lumOff val="25000"/>
                  </a:schemeClr>
                </a:solidFill>
              </a:rPr>
              <a:t>호출값</a:t>
            </a:r>
            <a:r>
              <a:rPr kumimoji="1" lang="ko-KR" altLang="en-US" sz="700" dirty="0">
                <a:solidFill>
                  <a:schemeClr val="tx1">
                    <a:lumMod val="75000"/>
                    <a:lumOff val="25000"/>
                  </a:schemeClr>
                </a:solidFill>
              </a:rPr>
              <a:t> 없음</a:t>
            </a:r>
            <a:endParaRPr kumimoji="1" lang="en-US" altLang="ko-KR" sz="700" dirty="0">
              <a:solidFill>
                <a:schemeClr val="tx1">
                  <a:lumMod val="75000"/>
                  <a:lumOff val="25000"/>
                </a:schemeClr>
              </a:solidFill>
            </a:endParaRPr>
          </a:p>
        </p:txBody>
      </p:sp>
      <p:sp>
        <p:nvSpPr>
          <p:cNvPr id="3" name="모서리가 둥근 직사각형 2">
            <a:extLst>
              <a:ext uri="{FF2B5EF4-FFF2-40B4-BE49-F238E27FC236}">
                <a16:creationId xmlns:a16="http://schemas.microsoft.com/office/drawing/2014/main" id="{226A9BE6-7CEA-BA36-EAF3-7D4FA7ADD8C6}"/>
              </a:ext>
            </a:extLst>
          </p:cNvPr>
          <p:cNvSpPr>
            <a:spLocks/>
          </p:cNvSpPr>
          <p:nvPr/>
        </p:nvSpPr>
        <p:spPr>
          <a:xfrm>
            <a:off x="10093894" y="1334535"/>
            <a:ext cx="2880000" cy="1014651"/>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강용준님 답변</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코드관리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a:t>
            </a:r>
            <a:r>
              <a:rPr lang="en" altLang="ko-KR" sz="700" b="0" i="0" kern="1200" dirty="0">
                <a:solidFill>
                  <a:schemeClr val="tx1"/>
                </a:solidFill>
                <a:effectLst/>
                <a:latin typeface="Malgun Gothic" panose="020B0503020000020004" pitchFamily="34" charset="-127"/>
                <a:ea typeface="Malgun Gothic" panose="020B0503020000020004" pitchFamily="34" charset="-127"/>
                <a:cs typeface="+mn-cs"/>
              </a:rPr>
              <a:t>SAF_OUTSOURCE</a:t>
            </a: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 </a:t>
            </a:r>
            <a:r>
              <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&gt;</a:t>
            </a: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 코드명</a:t>
            </a:r>
            <a:r>
              <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1</a:t>
            </a: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 사용해야 함</a:t>
            </a:r>
            <a:endPar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endParaRPr>
          </a:p>
        </p:txBody>
      </p:sp>
      <p:cxnSp>
        <p:nvCxnSpPr>
          <p:cNvPr id="21" name="꺾인 연결선[E] 20">
            <a:extLst>
              <a:ext uri="{FF2B5EF4-FFF2-40B4-BE49-F238E27FC236}">
                <a16:creationId xmlns:a16="http://schemas.microsoft.com/office/drawing/2014/main" id="{50D66FB6-88A9-6B59-77FF-5A8C1B62FB25}"/>
              </a:ext>
            </a:extLst>
          </p:cNvPr>
          <p:cNvCxnSpPr>
            <a:cxnSpLocks/>
            <a:stCxn id="29" idx="2"/>
            <a:endCxn id="3" idx="0"/>
          </p:cNvCxnSpPr>
          <p:nvPr/>
        </p:nvCxnSpPr>
        <p:spPr>
          <a:xfrm rot="5400000">
            <a:off x="11451214" y="1251854"/>
            <a:ext cx="165361" cy="1270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모서리가 둥근 직사각형 22">
            <a:extLst>
              <a:ext uri="{FF2B5EF4-FFF2-40B4-BE49-F238E27FC236}">
                <a16:creationId xmlns:a16="http://schemas.microsoft.com/office/drawing/2014/main" id="{13867CB8-7F93-0B89-8925-A43186DDEE80}"/>
              </a:ext>
            </a:extLst>
          </p:cNvPr>
          <p:cNvSpPr>
            <a:spLocks/>
          </p:cNvSpPr>
          <p:nvPr/>
        </p:nvSpPr>
        <p:spPr>
          <a:xfrm>
            <a:off x="10029762" y="5166055"/>
            <a:ext cx="2880000" cy="384363"/>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김은별님</a:t>
            </a:r>
            <a:r>
              <a:rPr kumimoji="1" lang="ko-KR" altLang="en-US" sz="700" dirty="0">
                <a:solidFill>
                  <a:schemeClr val="tx1">
                    <a:lumMod val="75000"/>
                    <a:lumOff val="25000"/>
                  </a:schemeClr>
                </a:solidFill>
              </a:rPr>
              <a:t> 소스 확인</a:t>
            </a:r>
            <a:endParaRPr kumimoji="1" lang="en-US" altLang="ko-KR" sz="700" dirty="0">
              <a:solidFill>
                <a:schemeClr val="tx1">
                  <a:lumMod val="75000"/>
                  <a:lumOff val="25000"/>
                </a:schemeClr>
              </a:solidFill>
            </a:endParaRPr>
          </a:p>
          <a:p>
            <a:pPr marL="171450" indent="-171450">
              <a:buFontTx/>
              <a:buChar char="-"/>
            </a:pP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지역 </a:t>
            </a:r>
            <a:r>
              <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column</a:t>
            </a:r>
            <a:r>
              <a:rPr kumimoji="1" lang="ko-KR" altLang="en-US" sz="700" dirty="0" err="1">
                <a:solidFill>
                  <a:schemeClr val="tx1">
                    <a:lumMod val="75000"/>
                    <a:lumOff val="25000"/>
                  </a:schemeClr>
                </a:solidFill>
                <a:latin typeface="Malgun Gothic" panose="020B0503020000020004" pitchFamily="34" charset="-127"/>
                <a:ea typeface="Malgun Gothic" panose="020B0503020000020004" pitchFamily="34" charset="-127"/>
              </a:rPr>
              <a:t>으로</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 호출하는 값이 없음</a:t>
            </a:r>
            <a:endPar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cxnSp>
        <p:nvCxnSpPr>
          <p:cNvPr id="24" name="꺾인 연결선[E] 23">
            <a:extLst>
              <a:ext uri="{FF2B5EF4-FFF2-40B4-BE49-F238E27FC236}">
                <a16:creationId xmlns:a16="http://schemas.microsoft.com/office/drawing/2014/main" id="{E813B29D-522C-8851-A479-6113B43379EF}"/>
              </a:ext>
            </a:extLst>
          </p:cNvPr>
          <p:cNvCxnSpPr>
            <a:cxnSpLocks/>
            <a:stCxn id="37" idx="2"/>
            <a:endCxn id="23" idx="0"/>
          </p:cNvCxnSpPr>
          <p:nvPr/>
        </p:nvCxnSpPr>
        <p:spPr>
          <a:xfrm rot="5400000">
            <a:off x="11344775" y="5041068"/>
            <a:ext cx="249974" cy="1270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모서리가 둥근 직사각형 27">
            <a:extLst>
              <a:ext uri="{FF2B5EF4-FFF2-40B4-BE49-F238E27FC236}">
                <a16:creationId xmlns:a16="http://schemas.microsoft.com/office/drawing/2014/main" id="{D9CE4951-1C31-8EE6-F7F9-936463E9BAB6}"/>
              </a:ext>
            </a:extLst>
          </p:cNvPr>
          <p:cNvSpPr>
            <a:spLocks/>
          </p:cNvSpPr>
          <p:nvPr/>
        </p:nvSpPr>
        <p:spPr>
          <a:xfrm>
            <a:off x="10029762" y="5782945"/>
            <a:ext cx="2880000" cy="389850"/>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기획 </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&gt;</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 </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BRANCH_KIND_NM </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호출로 기획 예정</a:t>
            </a:r>
            <a:endPar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cxnSp>
        <p:nvCxnSpPr>
          <p:cNvPr id="31" name="꺾인 연결선[E] 30">
            <a:extLst>
              <a:ext uri="{FF2B5EF4-FFF2-40B4-BE49-F238E27FC236}">
                <a16:creationId xmlns:a16="http://schemas.microsoft.com/office/drawing/2014/main" id="{B2842480-9F25-46EF-FA36-FCF7A8DA8CFB}"/>
              </a:ext>
            </a:extLst>
          </p:cNvPr>
          <p:cNvCxnSpPr>
            <a:cxnSpLocks/>
            <a:stCxn id="23" idx="2"/>
            <a:endCxn id="28" idx="0"/>
          </p:cNvCxnSpPr>
          <p:nvPr/>
        </p:nvCxnSpPr>
        <p:spPr>
          <a:xfrm rot="5400000">
            <a:off x="11353499" y="5666681"/>
            <a:ext cx="232527" cy="1270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32" name="그림 31" descr="텍스트, 번호, 스크린샷, 폰트이(가) 표시된 사진&#10;&#10;자동 생성된 설명">
            <a:extLst>
              <a:ext uri="{FF2B5EF4-FFF2-40B4-BE49-F238E27FC236}">
                <a16:creationId xmlns:a16="http://schemas.microsoft.com/office/drawing/2014/main" id="{2BBC90AA-87E1-E40B-170A-95CC352A79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84606" y="2048436"/>
            <a:ext cx="3365807" cy="1209501"/>
          </a:xfrm>
          <a:prstGeom prst="rect">
            <a:avLst/>
          </a:prstGeom>
        </p:spPr>
      </p:pic>
      <p:sp>
        <p:nvSpPr>
          <p:cNvPr id="19" name="모서리가 둥근 직사각형 18">
            <a:extLst>
              <a:ext uri="{FF2B5EF4-FFF2-40B4-BE49-F238E27FC236}">
                <a16:creationId xmlns:a16="http://schemas.microsoft.com/office/drawing/2014/main" id="{5F77AD61-5AF8-AB8B-F594-BF3BBCF60F78}"/>
              </a:ext>
            </a:extLst>
          </p:cNvPr>
          <p:cNvSpPr>
            <a:spLocks/>
          </p:cNvSpPr>
          <p:nvPr/>
        </p:nvSpPr>
        <p:spPr>
          <a:xfrm>
            <a:off x="0" y="423952"/>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권한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안전몰</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endParaRPr kumimoji="1" lang="ko-KR" altLang="en-US" sz="700" dirty="0">
              <a:solidFill>
                <a:schemeClr val="tx1">
                  <a:lumMod val="75000"/>
                  <a:lumOff val="25000"/>
                </a:schemeClr>
              </a:solidFill>
            </a:endParaRPr>
          </a:p>
        </p:txBody>
      </p:sp>
      <p:sp>
        <p:nvSpPr>
          <p:cNvPr id="20" name="모서리가 둥근 직사각형 19">
            <a:extLst>
              <a:ext uri="{FF2B5EF4-FFF2-40B4-BE49-F238E27FC236}">
                <a16:creationId xmlns:a16="http://schemas.microsoft.com/office/drawing/2014/main" id="{033D21A4-280B-6B45-10F6-1365775A7359}"/>
              </a:ext>
            </a:extLst>
          </p:cNvPr>
          <p:cNvSpPr>
            <a:spLocks/>
          </p:cNvSpPr>
          <p:nvPr/>
        </p:nvSpPr>
        <p:spPr>
          <a:xfrm>
            <a:off x="4514390" y="2091627"/>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사업구분</a:t>
            </a:r>
          </a:p>
        </p:txBody>
      </p:sp>
      <p:sp>
        <p:nvSpPr>
          <p:cNvPr id="25" name="모서리가 둥근 직사각형 24">
            <a:extLst>
              <a:ext uri="{FF2B5EF4-FFF2-40B4-BE49-F238E27FC236}">
                <a16:creationId xmlns:a16="http://schemas.microsoft.com/office/drawing/2014/main" id="{A927E6E0-F3E4-5ECD-2ECD-8A18D361915C}"/>
              </a:ext>
            </a:extLst>
          </p:cNvPr>
          <p:cNvSpPr>
            <a:spLocks/>
          </p:cNvSpPr>
          <p:nvPr/>
        </p:nvSpPr>
        <p:spPr>
          <a:xfrm>
            <a:off x="5234390" y="2091627"/>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26" name="모서리가 둥근 직사각형 25">
            <a:extLst>
              <a:ext uri="{FF2B5EF4-FFF2-40B4-BE49-F238E27FC236}">
                <a16:creationId xmlns:a16="http://schemas.microsoft.com/office/drawing/2014/main" id="{D2231167-2F3E-5F43-68E3-43225986FB7A}"/>
              </a:ext>
            </a:extLst>
          </p:cNvPr>
          <p:cNvSpPr>
            <a:spLocks/>
          </p:cNvSpPr>
          <p:nvPr/>
        </p:nvSpPr>
        <p:spPr>
          <a:xfrm>
            <a:off x="540000"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사업년월</a:t>
            </a:r>
            <a:endParaRPr kumimoji="1" lang="ko-KR" altLang="en-US" sz="700" dirty="0">
              <a:solidFill>
                <a:schemeClr val="tx1">
                  <a:lumMod val="75000"/>
                  <a:lumOff val="25000"/>
                </a:schemeClr>
              </a:solidFill>
            </a:endParaRPr>
          </a:p>
        </p:txBody>
      </p:sp>
      <p:sp>
        <p:nvSpPr>
          <p:cNvPr id="30" name="모서리가 둥근 직사각형 29">
            <a:extLst>
              <a:ext uri="{FF2B5EF4-FFF2-40B4-BE49-F238E27FC236}">
                <a16:creationId xmlns:a16="http://schemas.microsoft.com/office/drawing/2014/main" id="{9FDAA55D-9341-8F52-4E00-BE8DAF71D2C5}"/>
              </a:ext>
            </a:extLst>
          </p:cNvPr>
          <p:cNvSpPr>
            <a:spLocks/>
          </p:cNvSpPr>
          <p:nvPr/>
        </p:nvSpPr>
        <p:spPr>
          <a:xfrm>
            <a:off x="1260000"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2023.11                    📅</a:t>
            </a:r>
            <a:endPar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endParaRPr>
          </a:p>
        </p:txBody>
      </p:sp>
      <p:sp>
        <p:nvSpPr>
          <p:cNvPr id="39" name="모서리가 둥근 직사각형 38">
            <a:extLst>
              <a:ext uri="{FF2B5EF4-FFF2-40B4-BE49-F238E27FC236}">
                <a16:creationId xmlns:a16="http://schemas.microsoft.com/office/drawing/2014/main" id="{6FD39018-E673-9B81-D700-D46A38C95A11}"/>
              </a:ext>
            </a:extLst>
          </p:cNvPr>
          <p:cNvSpPr>
            <a:spLocks/>
          </p:cNvSpPr>
          <p:nvPr/>
        </p:nvSpPr>
        <p:spPr>
          <a:xfrm>
            <a:off x="2526001"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처리상태</a:t>
            </a:r>
          </a:p>
        </p:txBody>
      </p:sp>
      <p:sp>
        <p:nvSpPr>
          <p:cNvPr id="40" name="모서리가 둥근 직사각형 39">
            <a:extLst>
              <a:ext uri="{FF2B5EF4-FFF2-40B4-BE49-F238E27FC236}">
                <a16:creationId xmlns:a16="http://schemas.microsoft.com/office/drawing/2014/main" id="{D86889F3-8589-0107-309D-8994C6D3F9D6}"/>
              </a:ext>
            </a:extLst>
          </p:cNvPr>
          <p:cNvSpPr>
            <a:spLocks/>
          </p:cNvSpPr>
          <p:nvPr/>
        </p:nvSpPr>
        <p:spPr>
          <a:xfrm>
            <a:off x="3246001"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41" name="모서리가 둥근 직사각형 40">
            <a:extLst>
              <a:ext uri="{FF2B5EF4-FFF2-40B4-BE49-F238E27FC236}">
                <a16:creationId xmlns:a16="http://schemas.microsoft.com/office/drawing/2014/main" id="{96170097-0EB8-B680-83BD-5FB02F3185F2}"/>
              </a:ext>
            </a:extLst>
          </p:cNvPr>
          <p:cNvSpPr>
            <a:spLocks/>
          </p:cNvSpPr>
          <p:nvPr/>
        </p:nvSpPr>
        <p:spPr>
          <a:xfrm>
            <a:off x="6498070" y="4850946"/>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2" name="Google Shape;1694;p44">
            <a:extLst>
              <a:ext uri="{FF2B5EF4-FFF2-40B4-BE49-F238E27FC236}">
                <a16:creationId xmlns:a16="http://schemas.microsoft.com/office/drawing/2014/main" id="{DA1BF21C-FDAF-4857-F5D5-391B83D75FD4}"/>
              </a:ext>
            </a:extLst>
          </p:cNvPr>
          <p:cNvSpPr/>
          <p:nvPr/>
        </p:nvSpPr>
        <p:spPr>
          <a:xfrm>
            <a:off x="4751085" y="5878144"/>
            <a:ext cx="2843939" cy="1677243"/>
          </a:xfrm>
          <a:prstGeom prst="roundRect">
            <a:avLst>
              <a:gd name="adj" fmla="val 1600"/>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graphicFrame>
        <p:nvGraphicFramePr>
          <p:cNvPr id="43" name="Google Shape;1695;p44">
            <a:extLst>
              <a:ext uri="{FF2B5EF4-FFF2-40B4-BE49-F238E27FC236}">
                <a16:creationId xmlns:a16="http://schemas.microsoft.com/office/drawing/2014/main" id="{C527153C-6CB6-D00B-7CBA-628AF7A00B4A}"/>
              </a:ext>
            </a:extLst>
          </p:cNvPr>
          <p:cNvGraphicFramePr/>
          <p:nvPr>
            <p:extLst>
              <p:ext uri="{D42A27DB-BD31-4B8C-83A1-F6EECF244321}">
                <p14:modId xmlns:p14="http://schemas.microsoft.com/office/powerpoint/2010/main" val="3306920008"/>
              </p:ext>
            </p:extLst>
          </p:nvPr>
        </p:nvGraphicFramePr>
        <p:xfrm>
          <a:off x="4889123" y="5919104"/>
          <a:ext cx="2581916" cy="304775"/>
        </p:xfrm>
        <a:graphic>
          <a:graphicData uri="http://schemas.openxmlformats.org/drawingml/2006/table">
            <a:tbl>
              <a:tblPr>
                <a:noFill/>
              </a:tblPr>
              <a:tblGrid>
                <a:gridCol w="1290958">
                  <a:extLst>
                    <a:ext uri="{9D8B030D-6E8A-4147-A177-3AD203B41FA5}">
                      <a16:colId xmlns:a16="http://schemas.microsoft.com/office/drawing/2014/main" val="20000"/>
                    </a:ext>
                  </a:extLst>
                </a:gridCol>
                <a:gridCol w="1290958">
                  <a:extLst>
                    <a:ext uri="{9D8B030D-6E8A-4147-A177-3AD203B41FA5}">
                      <a16:colId xmlns:a16="http://schemas.microsoft.com/office/drawing/2014/main" val="3339663757"/>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반려 사유</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800"/>
                        <a:buFont typeface="Arial"/>
                        <a:buNone/>
                      </a:pPr>
                      <a:r>
                        <a:rPr lang="en-US" sz="800" b="1" u="none" strike="noStrike" cap="none" dirty="0"/>
                        <a:t>X</a:t>
                      </a:r>
                      <a:endParaRPr sz="800" b="1"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4" name="Google Shape;2233;g27fe52d962f_1_4247">
            <a:extLst>
              <a:ext uri="{FF2B5EF4-FFF2-40B4-BE49-F238E27FC236}">
                <a16:creationId xmlns:a16="http://schemas.microsoft.com/office/drawing/2014/main" id="{E36055B6-B962-8BA3-23A4-BDD478FFCAFB}"/>
              </a:ext>
            </a:extLst>
          </p:cNvPr>
          <p:cNvSpPr/>
          <p:nvPr/>
        </p:nvSpPr>
        <p:spPr>
          <a:xfrm>
            <a:off x="4889123" y="6260831"/>
            <a:ext cx="2581916" cy="859128"/>
          </a:xfrm>
          <a:prstGeom prst="roundRect">
            <a:avLst>
              <a:gd name="adj" fmla="val 5338"/>
            </a:avLst>
          </a:prstGeom>
          <a:solidFill>
            <a:schemeClr val="bg1"/>
          </a:solidFill>
          <a:ln w="9525" cap="flat" cmpd="sng">
            <a:solidFill>
              <a:schemeClr val="bg1">
                <a:lumMod val="50000"/>
              </a:schemeClr>
            </a:solidFill>
            <a:prstDash val="solid"/>
            <a:round/>
            <a:headEnd type="none" w="sm" len="sm"/>
            <a:tailEnd type="none" w="sm" len="sm"/>
          </a:ln>
        </p:spPr>
        <p:txBody>
          <a:bodyPr spcFirstLastPara="1" wrap="square" lIns="36000" tIns="91425" rIns="39600" bIns="90000" anchor="t" anchorCtr="0">
            <a:noAutofit/>
          </a:bodyPr>
          <a:lstStyle/>
          <a:p>
            <a:pPr marR="0" lvl="0" rtl="0">
              <a:lnSpc>
                <a:spcPct val="100000"/>
              </a:lnSpc>
              <a:spcBef>
                <a:spcPts val="0"/>
              </a:spcBef>
              <a:spcAft>
                <a:spcPts val="0"/>
              </a:spcAft>
              <a:buClr>
                <a:srgbClr val="000000"/>
              </a:buClr>
              <a:buSzPts val="800"/>
            </a:pPr>
            <a:r>
              <a:rPr lang="ko-KR" altLang="en-US" sz="700" dirty="0">
                <a:solidFill>
                  <a:schemeClr val="tx1">
                    <a:lumMod val="75000"/>
                    <a:lumOff val="25000"/>
                  </a:schemeClr>
                </a:solidFill>
                <a:latin typeface="Malgun Gothic"/>
                <a:ea typeface="Malgun Gothic"/>
                <a:cs typeface="Malgun Gothic"/>
                <a:sym typeface="Malgun Gothic"/>
              </a:rPr>
              <a:t>테스트 반려 입니다</a:t>
            </a:r>
            <a:r>
              <a:rPr lang="en-US" altLang="ko-KR" sz="700" dirty="0">
                <a:solidFill>
                  <a:schemeClr val="tx1">
                    <a:lumMod val="75000"/>
                    <a:lumOff val="25000"/>
                  </a:schemeClr>
                </a:solidFill>
                <a:latin typeface="Malgun Gothic"/>
                <a:ea typeface="Malgun Gothic"/>
                <a:cs typeface="Malgun Gothic"/>
                <a:sym typeface="Malgun Gothic"/>
              </a:rPr>
              <a:t>.</a:t>
            </a:r>
          </a:p>
        </p:txBody>
      </p:sp>
      <p:sp>
        <p:nvSpPr>
          <p:cNvPr id="45" name="모서리가 둥근 직사각형 44">
            <a:extLst>
              <a:ext uri="{FF2B5EF4-FFF2-40B4-BE49-F238E27FC236}">
                <a16:creationId xmlns:a16="http://schemas.microsoft.com/office/drawing/2014/main" id="{AA2091BB-99C8-51EA-F07C-4AD5DBA7A783}"/>
              </a:ext>
            </a:extLst>
          </p:cNvPr>
          <p:cNvSpPr/>
          <p:nvPr/>
        </p:nvSpPr>
        <p:spPr>
          <a:xfrm>
            <a:off x="5958889" y="7210572"/>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cxnSp>
        <p:nvCxnSpPr>
          <p:cNvPr id="46" name="꺾인 연결선[E] 45">
            <a:extLst>
              <a:ext uri="{FF2B5EF4-FFF2-40B4-BE49-F238E27FC236}">
                <a16:creationId xmlns:a16="http://schemas.microsoft.com/office/drawing/2014/main" id="{699C98A6-93FB-CAAF-4E89-15A28D1ED2F0}"/>
              </a:ext>
            </a:extLst>
          </p:cNvPr>
          <p:cNvCxnSpPr>
            <a:cxnSpLocks/>
            <a:endCxn id="43" idx="0"/>
          </p:cNvCxnSpPr>
          <p:nvPr/>
        </p:nvCxnSpPr>
        <p:spPr>
          <a:xfrm rot="5400000">
            <a:off x="5933542" y="5277485"/>
            <a:ext cx="888158" cy="395080"/>
          </a:xfrm>
          <a:prstGeom prst="bentConnector3">
            <a:avLst>
              <a:gd name="adj1" fmla="val 500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9" name="모서리가 둥근 직사각형 48">
            <a:extLst>
              <a:ext uri="{FF2B5EF4-FFF2-40B4-BE49-F238E27FC236}">
                <a16:creationId xmlns:a16="http://schemas.microsoft.com/office/drawing/2014/main" id="{211A3375-3D38-064A-5633-8784C4D371BC}"/>
              </a:ext>
            </a:extLst>
          </p:cNvPr>
          <p:cNvSpPr>
            <a:spLocks/>
          </p:cNvSpPr>
          <p:nvPr/>
        </p:nvSpPr>
        <p:spPr>
          <a:xfrm>
            <a:off x="4585138" y="585929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6</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56" name="모서리가 둥근 직사각형 55">
            <a:extLst>
              <a:ext uri="{FF2B5EF4-FFF2-40B4-BE49-F238E27FC236}">
                <a16:creationId xmlns:a16="http://schemas.microsoft.com/office/drawing/2014/main" id="{A168270B-9407-732C-0A55-EACB12CC9E54}"/>
              </a:ext>
            </a:extLst>
          </p:cNvPr>
          <p:cNvSpPr>
            <a:spLocks/>
          </p:cNvSpPr>
          <p:nvPr/>
        </p:nvSpPr>
        <p:spPr>
          <a:xfrm>
            <a:off x="2526001"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도급사</a:t>
            </a:r>
            <a:endParaRPr kumimoji="1" lang="ko-KR" altLang="en-US" sz="700" dirty="0">
              <a:solidFill>
                <a:schemeClr val="tx1">
                  <a:lumMod val="75000"/>
                  <a:lumOff val="25000"/>
                </a:schemeClr>
              </a:solidFill>
            </a:endParaRPr>
          </a:p>
        </p:txBody>
      </p:sp>
      <p:sp>
        <p:nvSpPr>
          <p:cNvPr id="57" name="모서리가 둥근 직사각형 56">
            <a:extLst>
              <a:ext uri="{FF2B5EF4-FFF2-40B4-BE49-F238E27FC236}">
                <a16:creationId xmlns:a16="http://schemas.microsoft.com/office/drawing/2014/main" id="{EBE9CFDF-1D04-78AB-53D6-9698896FDC23}"/>
              </a:ext>
            </a:extLst>
          </p:cNvPr>
          <p:cNvSpPr>
            <a:spLocks/>
          </p:cNvSpPr>
          <p:nvPr/>
        </p:nvSpPr>
        <p:spPr>
          <a:xfrm>
            <a:off x="3246001" y="2090360"/>
            <a:ext cx="1260000" cy="270000"/>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a:solidFill>
                  <a:schemeClr val="tx1">
                    <a:lumMod val="75000"/>
                    <a:lumOff val="25000"/>
                  </a:schemeClr>
                </a:solidFill>
              </a:rPr>
              <a:t>TNS              v</a:t>
            </a:r>
            <a:endParaRPr kumimoji="1" lang="ko-KR" altLang="en-US" sz="700" dirty="0">
              <a:solidFill>
                <a:schemeClr val="tx1">
                  <a:lumMod val="75000"/>
                  <a:lumOff val="25000"/>
                </a:schemeClr>
              </a:solidFill>
            </a:endParaRPr>
          </a:p>
        </p:txBody>
      </p:sp>
    </p:spTree>
    <p:extLst>
      <p:ext uri="{BB962C8B-B14F-4D97-AF65-F5344CB8AC3E}">
        <p14:creationId xmlns:p14="http://schemas.microsoft.com/office/powerpoint/2010/main" val="16334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11</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21544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일반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nvGraphicFramePr>
        <p:xfrm>
          <a:off x="7858125" y="426720"/>
          <a:ext cx="2047875" cy="265684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선택한 공사의 도급사가</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CIS</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인 경우 호출되는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정의</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안전보건관리비 등록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 </a:t>
                      </a:r>
                      <a:endPar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IOMS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에서 해당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IOMS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호출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이기때문에</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명 변경 불가</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닫기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해당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닫는다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안전보건관리비 상세내역</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err="1">
                          <a:latin typeface="Malgun Gothic" panose="020B0503020000020004" pitchFamily="34" charset="-127"/>
                          <a:ea typeface="Malgun Gothic" panose="020B0503020000020004" pitchFamily="34" charset="-127"/>
                          <a:cs typeface="Malgun Gothic Semilight" panose="020B0502040204020203" pitchFamily="50" charset="-127"/>
                        </a:rPr>
                        <a:t>호출값</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해당 내역은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IOMS</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에서 값 호출</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처리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read only</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제한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파일 업로드 제한</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파일 삭제 제한</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b.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허용</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파일 다운로드 허용</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bl>
          </a:graphicData>
        </a:graphic>
      </p:graphicFrame>
      <p:sp>
        <p:nvSpPr>
          <p:cNvPr id="49" name="Google Shape;1694;p44">
            <a:extLst>
              <a:ext uri="{FF2B5EF4-FFF2-40B4-BE49-F238E27FC236}">
                <a16:creationId xmlns:a16="http://schemas.microsoft.com/office/drawing/2014/main" id="{64D5BF24-8186-673A-0550-8F58E4D05CBE}"/>
              </a:ext>
            </a:extLst>
          </p:cNvPr>
          <p:cNvSpPr/>
          <p:nvPr/>
        </p:nvSpPr>
        <p:spPr>
          <a:xfrm>
            <a:off x="799850" y="541677"/>
            <a:ext cx="6320865" cy="6316324"/>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pic>
        <p:nvPicPr>
          <p:cNvPr id="59" name="그림 58" descr="텍스트, 스크린샷, 번호, 소프트웨어이(가) 표시된 사진&#10;&#10;자동 생성된 설명">
            <a:extLst>
              <a:ext uri="{FF2B5EF4-FFF2-40B4-BE49-F238E27FC236}">
                <a16:creationId xmlns:a16="http://schemas.microsoft.com/office/drawing/2014/main" id="{1FC855E5-24F1-B379-FE52-26E97228D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4" y="812800"/>
            <a:ext cx="6286500" cy="6045200"/>
          </a:xfrm>
          <a:prstGeom prst="rect">
            <a:avLst/>
          </a:prstGeom>
        </p:spPr>
      </p:pic>
      <p:sp>
        <p:nvSpPr>
          <p:cNvPr id="60" name="모서리가 둥근 직사각형 59">
            <a:extLst>
              <a:ext uri="{FF2B5EF4-FFF2-40B4-BE49-F238E27FC236}">
                <a16:creationId xmlns:a16="http://schemas.microsoft.com/office/drawing/2014/main" id="{CFCD45C5-BA75-BA91-DC11-3F3D5BB48588}"/>
              </a:ext>
            </a:extLst>
          </p:cNvPr>
          <p:cNvSpPr>
            <a:spLocks/>
          </p:cNvSpPr>
          <p:nvPr/>
        </p:nvSpPr>
        <p:spPr>
          <a:xfrm>
            <a:off x="695033" y="7228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1" name="모서리가 둥근 직사각형 60">
            <a:extLst>
              <a:ext uri="{FF2B5EF4-FFF2-40B4-BE49-F238E27FC236}">
                <a16:creationId xmlns:a16="http://schemas.microsoft.com/office/drawing/2014/main" id="{1CE1431D-69E3-CE4E-F959-5C87DCA6BF94}"/>
              </a:ext>
            </a:extLst>
          </p:cNvPr>
          <p:cNvSpPr>
            <a:spLocks/>
          </p:cNvSpPr>
          <p:nvPr/>
        </p:nvSpPr>
        <p:spPr>
          <a:xfrm>
            <a:off x="6740233" y="726212"/>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2" name="모서리가 둥근 직사각형 61">
            <a:extLst>
              <a:ext uri="{FF2B5EF4-FFF2-40B4-BE49-F238E27FC236}">
                <a16:creationId xmlns:a16="http://schemas.microsoft.com/office/drawing/2014/main" id="{1E045B01-5A13-1BA1-AF10-CD11B7727C08}"/>
              </a:ext>
            </a:extLst>
          </p:cNvPr>
          <p:cNvSpPr>
            <a:spLocks/>
          </p:cNvSpPr>
          <p:nvPr/>
        </p:nvSpPr>
        <p:spPr>
          <a:xfrm>
            <a:off x="695033" y="1151354"/>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34453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12</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kumimoji="0" lang="ko-KR" altLang="en-US" sz="8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202593478"/>
              </p:ext>
            </p:extLst>
          </p:nvPr>
        </p:nvGraphicFramePr>
        <p:xfrm>
          <a:off x="7858125" y="426720"/>
          <a:ext cx="2047875" cy="373380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선택한 공사의 도급사가</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CIS</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인 경우 호출되는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정의</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 </a:t>
                      </a:r>
                      <a:endPar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31608655"/>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명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화면설계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기본정보</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기본 정보는 아래 권한의 사용자에게 노출한다</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panose="020B0503020000020004" pitchFamily="34" charset="-127"/>
                          <a:ea typeface="Malgun Gothic" panose="020B0503020000020004" pitchFamily="34" charset="-127"/>
                          <a:cs typeface="Malgun Gothic Semilight" panose="020B0502040204020203" pitchFamily="50" charset="-127"/>
                        </a:rPr>
                        <a:t>안전몰</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600" dirty="0" err="1">
                          <a:latin typeface="Malgun Gothic" panose="020B0503020000020004" pitchFamily="34" charset="-127"/>
                          <a:ea typeface="Malgun Gothic" panose="020B0503020000020004" pitchFamily="34" charset="-127"/>
                          <a:cs typeface="Malgun Gothic Semilight" panose="020B0502040204020203" pitchFamily="50" charset="-127"/>
                        </a:rPr>
                        <a:t>도급사</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panose="020B0503020000020004" pitchFamily="34" charset="-127"/>
                          <a:ea typeface="Malgun Gothic" panose="020B0503020000020004" pitchFamily="34" charset="-127"/>
                          <a:cs typeface="Malgun Gothic Semilight" panose="020B0502040204020203" pitchFamily="50" charset="-127"/>
                        </a:rPr>
                        <a:t>안전몰</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SKB</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관리자</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아래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field</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는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image viewer 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제공한다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세금계산서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거래명세서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개인보호구지급대장</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6007712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6</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사용물품 목록</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기준</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주문 물품 목록을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171450" indent="-171450" algn="l" latinLnBrk="1">
                        <a:buFontTx/>
                        <a:buChar char="-"/>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row</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초과시 목록 영역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15446195"/>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8</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결정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결정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은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상태별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다른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으로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구성한다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다음페이지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59139037"/>
                  </a:ext>
                </a:extLst>
              </a:tr>
            </a:tbl>
          </a:graphicData>
        </a:graphic>
      </p:graphicFrame>
      <p:sp>
        <p:nvSpPr>
          <p:cNvPr id="49" name="Google Shape;1694;p44">
            <a:extLst>
              <a:ext uri="{FF2B5EF4-FFF2-40B4-BE49-F238E27FC236}">
                <a16:creationId xmlns:a16="http://schemas.microsoft.com/office/drawing/2014/main" id="{64D5BF24-8186-673A-0550-8F58E4D05CBE}"/>
              </a:ext>
            </a:extLst>
          </p:cNvPr>
          <p:cNvSpPr/>
          <p:nvPr/>
        </p:nvSpPr>
        <p:spPr>
          <a:xfrm>
            <a:off x="799850" y="541677"/>
            <a:ext cx="6320865" cy="5782923"/>
          </a:xfrm>
          <a:prstGeom prst="roundRect">
            <a:avLst>
              <a:gd name="adj" fmla="val 510"/>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60" name="모서리가 둥근 직사각형 59">
            <a:extLst>
              <a:ext uri="{FF2B5EF4-FFF2-40B4-BE49-F238E27FC236}">
                <a16:creationId xmlns:a16="http://schemas.microsoft.com/office/drawing/2014/main" id="{CFCD45C5-BA75-BA91-DC11-3F3D5BB48588}"/>
              </a:ext>
            </a:extLst>
          </p:cNvPr>
          <p:cNvSpPr>
            <a:spLocks/>
          </p:cNvSpPr>
          <p:nvPr/>
        </p:nvSpPr>
        <p:spPr>
          <a:xfrm>
            <a:off x="799849" y="68285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1" name="모서리가 둥근 직사각형 60">
            <a:extLst>
              <a:ext uri="{FF2B5EF4-FFF2-40B4-BE49-F238E27FC236}">
                <a16:creationId xmlns:a16="http://schemas.microsoft.com/office/drawing/2014/main" id="{1CE1431D-69E3-CE4E-F959-5C87DCA6BF94}"/>
              </a:ext>
            </a:extLst>
          </p:cNvPr>
          <p:cNvSpPr>
            <a:spLocks/>
          </p:cNvSpPr>
          <p:nvPr/>
        </p:nvSpPr>
        <p:spPr>
          <a:xfrm>
            <a:off x="801423" y="96808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2" name="모서리가 둥근 직사각형 61">
            <a:extLst>
              <a:ext uri="{FF2B5EF4-FFF2-40B4-BE49-F238E27FC236}">
                <a16:creationId xmlns:a16="http://schemas.microsoft.com/office/drawing/2014/main" id="{1E045B01-5A13-1BA1-AF10-CD11B7727C08}"/>
              </a:ext>
            </a:extLst>
          </p:cNvPr>
          <p:cNvSpPr>
            <a:spLocks/>
          </p:cNvSpPr>
          <p:nvPr/>
        </p:nvSpPr>
        <p:spPr>
          <a:xfrm>
            <a:off x="551243" y="1465767"/>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graphicFrame>
        <p:nvGraphicFramePr>
          <p:cNvPr id="3" name="Google Shape;1695;p44">
            <a:extLst>
              <a:ext uri="{FF2B5EF4-FFF2-40B4-BE49-F238E27FC236}">
                <a16:creationId xmlns:a16="http://schemas.microsoft.com/office/drawing/2014/main" id="{E2DA968D-9583-C5C8-5AE2-94F9100F4A3D}"/>
              </a:ext>
            </a:extLst>
          </p:cNvPr>
          <p:cNvGraphicFramePr/>
          <p:nvPr>
            <p:extLst>
              <p:ext uri="{D42A27DB-BD31-4B8C-83A1-F6EECF244321}">
                <p14:modId xmlns:p14="http://schemas.microsoft.com/office/powerpoint/2010/main" val="65208274"/>
              </p:ext>
            </p:extLst>
          </p:nvPr>
        </p:nvGraphicFramePr>
        <p:xfrm>
          <a:off x="979849" y="609241"/>
          <a:ext cx="5940384" cy="304775"/>
        </p:xfrm>
        <a:graphic>
          <a:graphicData uri="http://schemas.openxmlformats.org/drawingml/2006/table">
            <a:tbl>
              <a:tblPr>
                <a:noFill/>
              </a:tblPr>
              <a:tblGrid>
                <a:gridCol w="2970192">
                  <a:extLst>
                    <a:ext uri="{9D8B030D-6E8A-4147-A177-3AD203B41FA5}">
                      <a16:colId xmlns:a16="http://schemas.microsoft.com/office/drawing/2014/main" val="20000"/>
                    </a:ext>
                  </a:extLst>
                </a:gridCol>
                <a:gridCol w="2970192">
                  <a:extLst>
                    <a:ext uri="{9D8B030D-6E8A-4147-A177-3AD203B41FA5}">
                      <a16:colId xmlns:a16="http://schemas.microsoft.com/office/drawing/2014/main" val="3339663757"/>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산업안전보건관리비</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800"/>
                        <a:buFont typeface="Arial"/>
                        <a:buNone/>
                      </a:pPr>
                      <a:r>
                        <a:rPr lang="en-US" sz="800" b="1" u="none" strike="noStrike" cap="none" dirty="0"/>
                        <a:t>X</a:t>
                      </a:r>
                      <a:endParaRPr sz="800" b="1"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5" name="표 4">
            <a:extLst>
              <a:ext uri="{FF2B5EF4-FFF2-40B4-BE49-F238E27FC236}">
                <a16:creationId xmlns:a16="http://schemas.microsoft.com/office/drawing/2014/main" id="{3622D6B6-AC85-4692-8A63-CF81E925BE9F}"/>
              </a:ext>
            </a:extLst>
          </p:cNvPr>
          <p:cNvGraphicFramePr>
            <a:graphicFrameLocks noGrp="1"/>
          </p:cNvGraphicFramePr>
          <p:nvPr/>
        </p:nvGraphicFramePr>
        <p:xfrm>
          <a:off x="982683" y="3993658"/>
          <a:ext cx="5875322" cy="1920600"/>
        </p:xfrm>
        <a:graphic>
          <a:graphicData uri="http://schemas.openxmlformats.org/drawingml/2006/table">
            <a:tbl>
              <a:tblPr firstRow="1" bandRow="1">
                <a:tableStyleId>{5940675A-B579-460E-94D1-54222C63F5DA}</a:tableStyleId>
              </a:tblPr>
              <a:tblGrid>
                <a:gridCol w="191827">
                  <a:extLst>
                    <a:ext uri="{9D8B030D-6E8A-4147-A177-3AD203B41FA5}">
                      <a16:colId xmlns:a16="http://schemas.microsoft.com/office/drawing/2014/main" val="2923108080"/>
                    </a:ext>
                  </a:extLst>
                </a:gridCol>
                <a:gridCol w="758153">
                  <a:extLst>
                    <a:ext uri="{9D8B030D-6E8A-4147-A177-3AD203B41FA5}">
                      <a16:colId xmlns:a16="http://schemas.microsoft.com/office/drawing/2014/main" val="3363256915"/>
                    </a:ext>
                  </a:extLst>
                </a:gridCol>
                <a:gridCol w="489900">
                  <a:extLst>
                    <a:ext uri="{9D8B030D-6E8A-4147-A177-3AD203B41FA5}">
                      <a16:colId xmlns:a16="http://schemas.microsoft.com/office/drawing/2014/main" val="2554143765"/>
                    </a:ext>
                  </a:extLst>
                </a:gridCol>
                <a:gridCol w="864256">
                  <a:extLst>
                    <a:ext uri="{9D8B030D-6E8A-4147-A177-3AD203B41FA5}">
                      <a16:colId xmlns:a16="http://schemas.microsoft.com/office/drawing/2014/main" val="3643036566"/>
                    </a:ext>
                  </a:extLst>
                </a:gridCol>
                <a:gridCol w="1079269">
                  <a:extLst>
                    <a:ext uri="{9D8B030D-6E8A-4147-A177-3AD203B41FA5}">
                      <a16:colId xmlns:a16="http://schemas.microsoft.com/office/drawing/2014/main" val="674610066"/>
                    </a:ext>
                  </a:extLst>
                </a:gridCol>
                <a:gridCol w="349196">
                  <a:extLst>
                    <a:ext uri="{9D8B030D-6E8A-4147-A177-3AD203B41FA5}">
                      <a16:colId xmlns:a16="http://schemas.microsoft.com/office/drawing/2014/main" val="2224982879"/>
                    </a:ext>
                  </a:extLst>
                </a:gridCol>
                <a:gridCol w="497362">
                  <a:extLst>
                    <a:ext uri="{9D8B030D-6E8A-4147-A177-3AD203B41FA5}">
                      <a16:colId xmlns:a16="http://schemas.microsoft.com/office/drawing/2014/main" val="2302790517"/>
                    </a:ext>
                  </a:extLst>
                </a:gridCol>
                <a:gridCol w="497362">
                  <a:extLst>
                    <a:ext uri="{9D8B030D-6E8A-4147-A177-3AD203B41FA5}">
                      <a16:colId xmlns:a16="http://schemas.microsoft.com/office/drawing/2014/main" val="3704777136"/>
                    </a:ext>
                  </a:extLst>
                </a:gridCol>
                <a:gridCol w="497362">
                  <a:extLst>
                    <a:ext uri="{9D8B030D-6E8A-4147-A177-3AD203B41FA5}">
                      <a16:colId xmlns:a16="http://schemas.microsoft.com/office/drawing/2014/main" val="3545225833"/>
                    </a:ext>
                  </a:extLst>
                </a:gridCol>
                <a:gridCol w="650635">
                  <a:extLst>
                    <a:ext uri="{9D8B030D-6E8A-4147-A177-3AD203B41FA5}">
                      <a16:colId xmlns:a16="http://schemas.microsoft.com/office/drawing/2014/main" val="1768513682"/>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주문번호</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주문일자</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비목</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품목</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단위</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수량</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단가</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금액</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증빙자료</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35897277"/>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4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OKS2412090001-1</a:t>
                      </a: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err="1">
                          <a:effectLst/>
                          <a:latin typeface="Malgun Gothic" panose="020B0503020000020004" pitchFamily="34" charset="-127"/>
                          <a:ea typeface="Malgun Gothic" panose="020B0503020000020004" pitchFamily="34" charset="-127"/>
                        </a:rPr>
                        <a:t>안전인건비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EA</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u="sng" dirty="0">
                          <a:effectLst/>
                          <a:latin typeface="Malgun Gothic" panose="020B0503020000020004" pitchFamily="34" charset="-127"/>
                          <a:ea typeface="Malgun Gothic" panose="020B0503020000020004" pitchFamily="34" charset="-127"/>
                        </a:rPr>
                        <a:t>test_image01.jpg</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5048438"/>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OKS2412090001-2</a:t>
                      </a:r>
                      <a:endParaRPr lang="en"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안전시설비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EA</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3574555"/>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개인보호구</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EA</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6372202"/>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OKS2412090001-4</a:t>
                      </a: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안전진단비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04</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개</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3467495"/>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안전교육비 및 </a:t>
                      </a:r>
                      <a:r>
                        <a:rPr lang="ko-KR" altLang="en-US" sz="500" dirty="0" err="1">
                          <a:effectLst/>
                          <a:latin typeface="Malgun Gothic" panose="020B0503020000020004" pitchFamily="34" charset="-127"/>
                          <a:ea typeface="Malgun Gothic" panose="020B0503020000020004" pitchFamily="34" charset="-127"/>
                        </a:rPr>
                        <a:t>행사비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개</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2524393"/>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근로자건강관리비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개</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6206"/>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OKS2412090001-7</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err="1">
                          <a:effectLst/>
                          <a:latin typeface="Malgun Gothic" panose="020B0503020000020004" pitchFamily="34" charset="-127"/>
                          <a:ea typeface="Malgun Gothic" panose="020B0503020000020004" pitchFamily="34" charset="-127"/>
                        </a:rPr>
                        <a:t>재해예방기술지도비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07</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박스</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632463"/>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OKS2412090001-8</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본사사용비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08</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박스</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4284576"/>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위험성평가 등에 따른 소요비용</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박스</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5377529"/>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err="1">
                          <a:effectLst/>
                          <a:latin typeface="Malgun Gothic" panose="020B0503020000020004" pitchFamily="34" charset="-127"/>
                          <a:ea typeface="Malgun Gothic" panose="020B0503020000020004" pitchFamily="34" charset="-127"/>
                        </a:rPr>
                        <a:t>안전인건비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10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박스</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6733664"/>
                  </a:ext>
                </a:extLst>
              </a:tr>
            </a:tbl>
          </a:graphicData>
        </a:graphic>
      </p:graphicFrame>
      <p:sp>
        <p:nvSpPr>
          <p:cNvPr id="10" name="모서리가 둥근 직사각형 9">
            <a:extLst>
              <a:ext uri="{FF2B5EF4-FFF2-40B4-BE49-F238E27FC236}">
                <a16:creationId xmlns:a16="http://schemas.microsoft.com/office/drawing/2014/main" id="{33AB03AF-E53F-3770-1B0D-21620C555E2E}"/>
              </a:ext>
            </a:extLst>
          </p:cNvPr>
          <p:cNvSpPr>
            <a:spLocks/>
          </p:cNvSpPr>
          <p:nvPr/>
        </p:nvSpPr>
        <p:spPr>
          <a:xfrm>
            <a:off x="982682" y="3771860"/>
            <a:ext cx="720000" cy="166837"/>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b="1" dirty="0">
                <a:solidFill>
                  <a:schemeClr val="tx1">
                    <a:lumMod val="75000"/>
                    <a:lumOff val="25000"/>
                  </a:schemeClr>
                </a:solidFill>
              </a:rPr>
              <a:t>사용물품</a:t>
            </a:r>
          </a:p>
        </p:txBody>
      </p:sp>
      <p:sp>
        <p:nvSpPr>
          <p:cNvPr id="24" name="모서리가 둥근 직사각형 23">
            <a:extLst>
              <a:ext uri="{FF2B5EF4-FFF2-40B4-BE49-F238E27FC236}">
                <a16:creationId xmlns:a16="http://schemas.microsoft.com/office/drawing/2014/main" id="{C137355D-8654-54C9-E3D7-E4E50C29EC62}"/>
              </a:ext>
            </a:extLst>
          </p:cNvPr>
          <p:cNvSpPr>
            <a:spLocks/>
          </p:cNvSpPr>
          <p:nvPr/>
        </p:nvSpPr>
        <p:spPr>
          <a:xfrm>
            <a:off x="6950559" y="3993659"/>
            <a:ext cx="92126" cy="1865820"/>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25" name="모서리가 둥근 직사각형 24">
            <a:extLst>
              <a:ext uri="{FF2B5EF4-FFF2-40B4-BE49-F238E27FC236}">
                <a16:creationId xmlns:a16="http://schemas.microsoft.com/office/drawing/2014/main" id="{418F1E72-9830-BE29-6E69-09A60D6C38B3}"/>
              </a:ext>
            </a:extLst>
          </p:cNvPr>
          <p:cNvSpPr>
            <a:spLocks/>
          </p:cNvSpPr>
          <p:nvPr/>
        </p:nvSpPr>
        <p:spPr>
          <a:xfrm>
            <a:off x="6972362" y="4062965"/>
            <a:ext cx="48561" cy="265700"/>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graphicFrame>
        <p:nvGraphicFramePr>
          <p:cNvPr id="30" name="표 29">
            <a:extLst>
              <a:ext uri="{FF2B5EF4-FFF2-40B4-BE49-F238E27FC236}">
                <a16:creationId xmlns:a16="http://schemas.microsoft.com/office/drawing/2014/main" id="{713E4C5A-C962-6C69-61CF-AA1C40ADF469}"/>
              </a:ext>
            </a:extLst>
          </p:cNvPr>
          <p:cNvGraphicFramePr>
            <a:graphicFrameLocks noGrp="1"/>
          </p:cNvGraphicFramePr>
          <p:nvPr/>
        </p:nvGraphicFramePr>
        <p:xfrm>
          <a:off x="979849" y="1703103"/>
          <a:ext cx="5940383" cy="1068258"/>
        </p:xfrm>
        <a:graphic>
          <a:graphicData uri="http://schemas.openxmlformats.org/drawingml/2006/table">
            <a:tbl>
              <a:tblPr firstRow="1" bandRow="1">
                <a:tableStyleId>{5940675A-B579-460E-94D1-54222C63F5DA}</a:tableStyleId>
              </a:tblPr>
              <a:tblGrid>
                <a:gridCol w="1168991">
                  <a:extLst>
                    <a:ext uri="{9D8B030D-6E8A-4147-A177-3AD203B41FA5}">
                      <a16:colId xmlns:a16="http://schemas.microsoft.com/office/drawing/2014/main" val="3919538143"/>
                    </a:ext>
                  </a:extLst>
                </a:gridCol>
                <a:gridCol w="4771392">
                  <a:extLst>
                    <a:ext uri="{9D8B030D-6E8A-4147-A177-3AD203B41FA5}">
                      <a16:colId xmlns:a16="http://schemas.microsoft.com/office/drawing/2014/main" val="2837849897"/>
                    </a:ext>
                  </a:extLst>
                </a:gridCol>
              </a:tblGrid>
              <a:tr h="178043">
                <a:tc>
                  <a:txBody>
                    <a:bodyPr/>
                    <a:lstStyle/>
                    <a:p>
                      <a:pPr algn="l">
                        <a:lnSpc>
                          <a:spcPct val="100000"/>
                        </a:lnSpc>
                      </a:pPr>
                      <a:r>
                        <a:rPr lang="ko-KR" altLang="en-US" sz="600" b="0" dirty="0" err="1">
                          <a:effectLst/>
                          <a:latin typeface="Malgun Gothic" panose="020B0503020000020004" pitchFamily="34" charset="-127"/>
                          <a:ea typeface="Malgun Gothic" panose="020B0503020000020004" pitchFamily="34" charset="-127"/>
                        </a:rPr>
                        <a:t>도급사</a:t>
                      </a:r>
                      <a:endParaRPr lang="ko-KR" altLang="en-US"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600" b="0" dirty="0">
                          <a:effectLst/>
                          <a:latin typeface="Malgun Gothic" panose="020B0503020000020004" pitchFamily="34" charset="-127"/>
                          <a:ea typeface="Malgun Gothic" panose="020B0503020000020004" pitchFamily="34" charset="-127"/>
                        </a:rPr>
                        <a:t>TNS</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024675"/>
                  </a:ext>
                </a:extLst>
              </a:tr>
              <a:tr h="178043">
                <a:tc>
                  <a:txBody>
                    <a:bodyPr/>
                    <a:lstStyle/>
                    <a:p>
                      <a:pPr algn="l">
                        <a:lnSpc>
                          <a:spcPct val="100000"/>
                        </a:lnSpc>
                      </a:pPr>
                      <a:r>
                        <a:rPr lang="ko-KR" altLang="en-US" sz="600" b="0" dirty="0" err="1">
                          <a:effectLst/>
                          <a:latin typeface="Malgun Gothic" panose="020B0503020000020004" pitchFamily="34" charset="-127"/>
                          <a:ea typeface="Malgun Gothic" panose="020B0503020000020004" pitchFamily="34" charset="-127"/>
                        </a:rPr>
                        <a:t>구매사</a:t>
                      </a:r>
                      <a:endParaRPr lang="en"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600" b="0" dirty="0">
                          <a:effectLst/>
                          <a:latin typeface="Malgun Gothic" panose="020B0503020000020004" pitchFamily="34" charset="-127"/>
                          <a:ea typeface="Malgun Gothic" panose="020B0503020000020004" pitchFamily="34" charset="-127"/>
                        </a:rPr>
                        <a:t>테스트구매사</a:t>
                      </a:r>
                      <a:r>
                        <a:rPr lang="en-US" altLang="ko-KR" sz="600" b="0" dirty="0">
                          <a:effectLst/>
                          <a:latin typeface="Malgun Gothic" panose="020B0503020000020004" pitchFamily="34" charset="-127"/>
                          <a:ea typeface="Malgun Gothic" panose="020B0503020000020004" pitchFamily="34" charset="-127"/>
                        </a:rPr>
                        <a:t>01</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891145"/>
                  </a:ext>
                </a:extLst>
              </a:tr>
              <a:tr h="178043">
                <a:tc>
                  <a:txBody>
                    <a:bodyPr/>
                    <a:lstStyle/>
                    <a:p>
                      <a:pPr algn="l">
                        <a:lnSpc>
                          <a:spcPct val="100000"/>
                        </a:lnSpc>
                      </a:pPr>
                      <a:r>
                        <a:rPr lang="ko-KR" altLang="en-US" sz="600" b="0" dirty="0" err="1">
                          <a:effectLst/>
                          <a:latin typeface="Malgun Gothic" panose="020B0503020000020004" pitchFamily="34" charset="-127"/>
                          <a:ea typeface="Malgun Gothic" panose="020B0503020000020004" pitchFamily="34" charset="-127"/>
                        </a:rPr>
                        <a:t>공사명</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600" b="0" dirty="0">
                          <a:effectLst/>
                          <a:latin typeface="Malgun Gothic" panose="020B0503020000020004" pitchFamily="34" charset="-127"/>
                          <a:ea typeface="Malgun Gothic" panose="020B0503020000020004" pitchFamily="34" charset="-127"/>
                        </a:rPr>
                        <a:t>테스트공사</a:t>
                      </a:r>
                      <a:r>
                        <a:rPr lang="en-US" altLang="ko-KR" sz="600" b="0" dirty="0">
                          <a:effectLst/>
                          <a:latin typeface="Malgun Gothic" panose="020B0503020000020004" pitchFamily="34" charset="-127"/>
                          <a:ea typeface="Malgun Gothic" panose="020B0503020000020004" pitchFamily="34" charset="-127"/>
                        </a:rPr>
                        <a:t>01</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92837246"/>
                  </a:ext>
                </a:extLst>
              </a:tr>
              <a:tr h="178043">
                <a:tc>
                  <a:txBody>
                    <a:bodyPr/>
                    <a:lstStyle/>
                    <a:p>
                      <a:pPr algn="l">
                        <a:lnSpc>
                          <a:spcPct val="100000"/>
                        </a:lnSpc>
                      </a:pPr>
                      <a:r>
                        <a:rPr lang="ko-KR" altLang="en-US" sz="600" b="0" dirty="0">
                          <a:effectLst/>
                          <a:latin typeface="Malgun Gothic" panose="020B0503020000020004" pitchFamily="34" charset="-127"/>
                          <a:ea typeface="Malgun Gothic" panose="020B0503020000020004" pitchFamily="34" charset="-127"/>
                        </a:rPr>
                        <a:t>공사기간</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600" b="0" dirty="0">
                          <a:effectLst/>
                          <a:latin typeface="Malgun Gothic" panose="020B0503020000020004" pitchFamily="34" charset="-127"/>
                          <a:ea typeface="Malgun Gothic" panose="020B0503020000020004" pitchFamily="34" charset="-127"/>
                        </a:rPr>
                        <a:t>2024-12-01</a:t>
                      </a:r>
                      <a:r>
                        <a:rPr lang="ko-KR" altLang="en-US" sz="600" b="0" dirty="0">
                          <a:effectLst/>
                          <a:latin typeface="Malgun Gothic" panose="020B0503020000020004" pitchFamily="34" charset="-127"/>
                          <a:ea typeface="Malgun Gothic" panose="020B0503020000020004" pitchFamily="34" charset="-127"/>
                        </a:rPr>
                        <a:t> </a:t>
                      </a:r>
                      <a:r>
                        <a:rPr lang="en-US" altLang="ko-KR" sz="600" b="0" dirty="0">
                          <a:effectLst/>
                          <a:latin typeface="Malgun Gothic" panose="020B0503020000020004" pitchFamily="34" charset="-127"/>
                          <a:ea typeface="Malgun Gothic" panose="020B0503020000020004" pitchFamily="34" charset="-127"/>
                        </a:rPr>
                        <a:t>~</a:t>
                      </a:r>
                      <a:r>
                        <a:rPr lang="ko-KR" altLang="en-US" sz="600" b="0" dirty="0">
                          <a:effectLst/>
                          <a:latin typeface="Malgun Gothic" panose="020B0503020000020004" pitchFamily="34" charset="-127"/>
                          <a:ea typeface="Malgun Gothic" panose="020B0503020000020004" pitchFamily="34" charset="-127"/>
                        </a:rPr>
                        <a:t> </a:t>
                      </a:r>
                      <a:r>
                        <a:rPr lang="en-US" altLang="ko-KR" sz="600" b="0" dirty="0">
                          <a:effectLst/>
                          <a:latin typeface="Malgun Gothic" panose="020B0503020000020004" pitchFamily="34" charset="-127"/>
                          <a:ea typeface="Malgun Gothic" panose="020B0503020000020004" pitchFamily="34" charset="-127"/>
                        </a:rPr>
                        <a:t>2024-12-20</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6023585"/>
                  </a:ext>
                </a:extLst>
              </a:tr>
              <a:tr h="178043">
                <a:tc>
                  <a:txBody>
                    <a:bodyPr/>
                    <a:lstStyle/>
                    <a:p>
                      <a:pPr algn="l">
                        <a:lnSpc>
                          <a:spcPct val="100000"/>
                        </a:lnSpc>
                      </a:pPr>
                      <a:r>
                        <a:rPr lang="ko-KR" altLang="en-US" sz="600" b="0" dirty="0" err="1">
                          <a:effectLst/>
                          <a:latin typeface="Malgun Gothic" panose="020B0503020000020004" pitchFamily="34" charset="-127"/>
                          <a:ea typeface="Malgun Gothic" panose="020B0503020000020004" pitchFamily="34" charset="-127"/>
                        </a:rPr>
                        <a:t>사업년월</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600" b="0" dirty="0">
                          <a:effectLst/>
                          <a:latin typeface="Malgun Gothic" panose="020B0503020000020004" pitchFamily="34" charset="-127"/>
                          <a:ea typeface="Malgun Gothic" panose="020B0503020000020004" pitchFamily="34" charset="-127"/>
                        </a:rPr>
                        <a:t>2024</a:t>
                      </a:r>
                      <a:r>
                        <a:rPr lang="ko-KR" altLang="en-US" sz="600" b="0" dirty="0">
                          <a:effectLst/>
                          <a:latin typeface="Malgun Gothic" panose="020B0503020000020004" pitchFamily="34" charset="-127"/>
                          <a:ea typeface="Malgun Gothic" panose="020B0503020000020004" pitchFamily="34" charset="-127"/>
                        </a:rPr>
                        <a:t>년 </a:t>
                      </a:r>
                      <a:r>
                        <a:rPr lang="en-US" altLang="ko-KR" sz="600" b="0" dirty="0">
                          <a:effectLst/>
                          <a:latin typeface="Malgun Gothic" panose="020B0503020000020004" pitchFamily="34" charset="-127"/>
                          <a:ea typeface="Malgun Gothic" panose="020B0503020000020004" pitchFamily="34" charset="-127"/>
                        </a:rPr>
                        <a:t>12</a:t>
                      </a:r>
                      <a:r>
                        <a:rPr lang="ko-KR" altLang="en-US" sz="600" b="0" dirty="0">
                          <a:effectLst/>
                          <a:latin typeface="Malgun Gothic" panose="020B0503020000020004" pitchFamily="34" charset="-127"/>
                          <a:ea typeface="Malgun Gothic" panose="020B0503020000020004" pitchFamily="34" charset="-127"/>
                        </a:rPr>
                        <a:t>월</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6136007"/>
                  </a:ext>
                </a:extLst>
              </a:tr>
              <a:tr h="178043">
                <a:tc>
                  <a:txBody>
                    <a:bodyPr/>
                    <a:lstStyle/>
                    <a:p>
                      <a:pPr algn="l">
                        <a:lnSpc>
                          <a:spcPct val="100000"/>
                        </a:lnSpc>
                      </a:pPr>
                      <a:r>
                        <a:rPr lang="ko-KR" altLang="en-US" sz="600" b="0" dirty="0">
                          <a:effectLst/>
                          <a:latin typeface="Malgun Gothic" panose="020B0503020000020004" pitchFamily="34" charset="-127"/>
                          <a:ea typeface="Malgun Gothic" panose="020B0503020000020004" pitchFamily="34" charset="-127"/>
                        </a:rPr>
                        <a:t>사용품목금액</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600" b="0" dirty="0">
                          <a:effectLst/>
                          <a:latin typeface="Malgun Gothic" panose="020B0503020000020004" pitchFamily="34" charset="-127"/>
                          <a:ea typeface="Malgun Gothic" panose="020B0503020000020004" pitchFamily="34" charset="-127"/>
                        </a:rPr>
                        <a:t>100,000,000</a:t>
                      </a:r>
                      <a:r>
                        <a:rPr lang="ko-KR" altLang="en-US" sz="600" b="0" dirty="0">
                          <a:effectLst/>
                          <a:latin typeface="Malgun Gothic" panose="020B0503020000020004" pitchFamily="34" charset="-127"/>
                          <a:ea typeface="Malgun Gothic" panose="020B0503020000020004" pitchFamily="34" charset="-127"/>
                        </a:rPr>
                        <a:t> 원</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5303330"/>
                  </a:ext>
                </a:extLst>
              </a:tr>
            </a:tbl>
          </a:graphicData>
        </a:graphic>
      </p:graphicFrame>
      <p:sp>
        <p:nvSpPr>
          <p:cNvPr id="31" name="Google Shape;2233;g27fe52d962f_1_4247">
            <a:extLst>
              <a:ext uri="{FF2B5EF4-FFF2-40B4-BE49-F238E27FC236}">
                <a16:creationId xmlns:a16="http://schemas.microsoft.com/office/drawing/2014/main" id="{5EEB3F62-8535-7C51-B280-C765AC66EBCA}"/>
              </a:ext>
            </a:extLst>
          </p:cNvPr>
          <p:cNvSpPr/>
          <p:nvPr/>
        </p:nvSpPr>
        <p:spPr>
          <a:xfrm>
            <a:off x="2191749" y="2934757"/>
            <a:ext cx="4666251" cy="270000"/>
          </a:xfrm>
          <a:prstGeom prst="roundRect">
            <a:avLst>
              <a:gd name="adj" fmla="val 14461"/>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endParaRPr sz="500" dirty="0">
              <a:solidFill>
                <a:schemeClr val="tx1">
                  <a:lumMod val="75000"/>
                  <a:lumOff val="25000"/>
                </a:schemeClr>
              </a:solidFill>
              <a:latin typeface="Malgun Gothic"/>
              <a:ea typeface="Malgun Gothic"/>
              <a:cs typeface="Malgun Gothic"/>
              <a:sym typeface="Malgun Gothic"/>
            </a:endParaRPr>
          </a:p>
        </p:txBody>
      </p:sp>
      <p:sp>
        <p:nvSpPr>
          <p:cNvPr id="33" name="모서리가 둥근 직사각형 32">
            <a:extLst>
              <a:ext uri="{FF2B5EF4-FFF2-40B4-BE49-F238E27FC236}">
                <a16:creationId xmlns:a16="http://schemas.microsoft.com/office/drawing/2014/main" id="{39A1C957-B160-A095-6CAF-883A074A520D}"/>
              </a:ext>
            </a:extLst>
          </p:cNvPr>
          <p:cNvSpPr>
            <a:spLocks/>
          </p:cNvSpPr>
          <p:nvPr/>
        </p:nvSpPr>
        <p:spPr>
          <a:xfrm>
            <a:off x="2274320" y="2983603"/>
            <a:ext cx="858119" cy="172307"/>
          </a:xfrm>
          <a:prstGeom prst="roundRect">
            <a:avLst>
              <a:gd name="adj" fmla="val 5000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ko-KR" sz="600" dirty="0">
                <a:solidFill>
                  <a:schemeClr val="tx1">
                    <a:lumMod val="75000"/>
                    <a:lumOff val="25000"/>
                  </a:schemeClr>
                </a:solidFill>
              </a:rPr>
              <a:t>   </a:t>
            </a:r>
            <a:r>
              <a:rPr kumimoji="1" lang="ko-KR" altLang="en-US" sz="600" u="sng" dirty="0">
                <a:solidFill>
                  <a:schemeClr val="tx1">
                    <a:lumMod val="75000"/>
                    <a:lumOff val="25000"/>
                  </a:schemeClr>
                </a:solidFill>
              </a:rPr>
              <a:t>세금계산서</a:t>
            </a:r>
            <a:r>
              <a:rPr kumimoji="1" lang="en-US" altLang="ko-KR" sz="600" u="sng" dirty="0">
                <a:solidFill>
                  <a:schemeClr val="tx1">
                    <a:lumMod val="75000"/>
                    <a:lumOff val="25000"/>
                  </a:schemeClr>
                </a:solidFill>
              </a:rPr>
              <a:t>.jpg</a:t>
            </a:r>
            <a:endParaRPr kumimoji="1" lang="ko-KR" altLang="en-US" sz="600" u="sng" dirty="0">
              <a:solidFill>
                <a:schemeClr val="tx1">
                  <a:lumMod val="75000"/>
                  <a:lumOff val="25000"/>
                </a:schemeClr>
              </a:solidFill>
            </a:endParaRPr>
          </a:p>
        </p:txBody>
      </p:sp>
      <p:sp>
        <p:nvSpPr>
          <p:cNvPr id="37" name="모서리가 둥근 직사각형 36">
            <a:extLst>
              <a:ext uri="{FF2B5EF4-FFF2-40B4-BE49-F238E27FC236}">
                <a16:creationId xmlns:a16="http://schemas.microsoft.com/office/drawing/2014/main" id="{E901B48F-15D3-0543-D9E7-0AD251C6B77B}"/>
              </a:ext>
            </a:extLst>
          </p:cNvPr>
          <p:cNvSpPr>
            <a:spLocks/>
          </p:cNvSpPr>
          <p:nvPr/>
        </p:nvSpPr>
        <p:spPr>
          <a:xfrm>
            <a:off x="3275140" y="2983603"/>
            <a:ext cx="858119" cy="172307"/>
          </a:xfrm>
          <a:prstGeom prst="roundRect">
            <a:avLst>
              <a:gd name="adj" fmla="val 5000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ko-KR" sz="600" dirty="0">
                <a:solidFill>
                  <a:schemeClr val="tx1">
                    <a:lumMod val="75000"/>
                    <a:lumOff val="25000"/>
                  </a:schemeClr>
                </a:solidFill>
              </a:rPr>
              <a:t>  </a:t>
            </a:r>
            <a:r>
              <a:rPr kumimoji="1" lang="ko-KR" altLang="en-US" sz="600" u="sng" dirty="0">
                <a:solidFill>
                  <a:schemeClr val="tx1">
                    <a:lumMod val="75000"/>
                    <a:lumOff val="25000"/>
                  </a:schemeClr>
                </a:solidFill>
              </a:rPr>
              <a:t>거래명세서</a:t>
            </a:r>
            <a:r>
              <a:rPr kumimoji="1" lang="en-US" altLang="ko-KR" sz="600" u="sng" dirty="0">
                <a:solidFill>
                  <a:schemeClr val="tx1">
                    <a:lumMod val="75000"/>
                    <a:lumOff val="25000"/>
                  </a:schemeClr>
                </a:solidFill>
              </a:rPr>
              <a:t>.jpg</a:t>
            </a:r>
            <a:endParaRPr kumimoji="1" lang="ko-KR" altLang="en-US" sz="600" u="sng" dirty="0">
              <a:solidFill>
                <a:schemeClr val="tx1">
                  <a:lumMod val="75000"/>
                  <a:lumOff val="25000"/>
                </a:schemeClr>
              </a:solidFill>
            </a:endParaRPr>
          </a:p>
        </p:txBody>
      </p:sp>
      <p:sp>
        <p:nvSpPr>
          <p:cNvPr id="39" name="Google Shape;2233;g27fe52d962f_1_4247">
            <a:extLst>
              <a:ext uri="{FF2B5EF4-FFF2-40B4-BE49-F238E27FC236}">
                <a16:creationId xmlns:a16="http://schemas.microsoft.com/office/drawing/2014/main" id="{67884235-4F37-526B-E6E8-72543B6CD844}"/>
              </a:ext>
            </a:extLst>
          </p:cNvPr>
          <p:cNvSpPr/>
          <p:nvPr/>
        </p:nvSpPr>
        <p:spPr>
          <a:xfrm>
            <a:off x="2191749" y="3254020"/>
            <a:ext cx="4666251" cy="270000"/>
          </a:xfrm>
          <a:prstGeom prst="roundRect">
            <a:avLst>
              <a:gd name="adj" fmla="val 14461"/>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endParaRPr sz="500" dirty="0">
              <a:solidFill>
                <a:schemeClr val="tx1">
                  <a:lumMod val="75000"/>
                  <a:lumOff val="25000"/>
                </a:schemeClr>
              </a:solidFill>
              <a:latin typeface="Malgun Gothic"/>
              <a:ea typeface="Malgun Gothic"/>
              <a:cs typeface="Malgun Gothic"/>
              <a:sym typeface="Malgun Gothic"/>
            </a:endParaRPr>
          </a:p>
        </p:txBody>
      </p:sp>
      <p:sp>
        <p:nvSpPr>
          <p:cNvPr id="41" name="모서리가 둥근 직사각형 40">
            <a:extLst>
              <a:ext uri="{FF2B5EF4-FFF2-40B4-BE49-F238E27FC236}">
                <a16:creationId xmlns:a16="http://schemas.microsoft.com/office/drawing/2014/main" id="{2A6DA53C-B5CF-E106-2ED3-EBB9FE52FBC1}"/>
              </a:ext>
            </a:extLst>
          </p:cNvPr>
          <p:cNvSpPr>
            <a:spLocks/>
          </p:cNvSpPr>
          <p:nvPr/>
        </p:nvSpPr>
        <p:spPr>
          <a:xfrm>
            <a:off x="2274320" y="3302866"/>
            <a:ext cx="1111263" cy="172307"/>
          </a:xfrm>
          <a:prstGeom prst="roundRect">
            <a:avLst>
              <a:gd name="adj" fmla="val 5000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ko-KR" altLang="en-US" sz="600" dirty="0">
                <a:solidFill>
                  <a:schemeClr val="tx1">
                    <a:lumMod val="75000"/>
                    <a:lumOff val="25000"/>
                  </a:schemeClr>
                </a:solidFill>
              </a:rPr>
              <a:t>  </a:t>
            </a:r>
            <a:r>
              <a:rPr kumimoji="1" lang="ko-KR" altLang="en-US" sz="600" u="sng" dirty="0">
                <a:solidFill>
                  <a:schemeClr val="tx1">
                    <a:lumMod val="75000"/>
                    <a:lumOff val="25000"/>
                  </a:schemeClr>
                </a:solidFill>
              </a:rPr>
              <a:t>개인보호구지급대장</a:t>
            </a:r>
            <a:r>
              <a:rPr kumimoji="1" lang="en-US" altLang="ko-KR" sz="600" u="sng" dirty="0">
                <a:solidFill>
                  <a:schemeClr val="tx1">
                    <a:lumMod val="75000"/>
                    <a:lumOff val="25000"/>
                  </a:schemeClr>
                </a:solidFill>
              </a:rPr>
              <a:t>.jpg</a:t>
            </a:r>
            <a:endParaRPr kumimoji="1" lang="ko-KR" altLang="en-US" sz="600" u="sng" dirty="0">
              <a:solidFill>
                <a:schemeClr val="tx1">
                  <a:lumMod val="75000"/>
                  <a:lumOff val="25000"/>
                </a:schemeClr>
              </a:solidFill>
            </a:endParaRPr>
          </a:p>
        </p:txBody>
      </p:sp>
      <p:sp>
        <p:nvSpPr>
          <p:cNvPr id="43" name="모서리가 둥근 직사각형 42">
            <a:extLst>
              <a:ext uri="{FF2B5EF4-FFF2-40B4-BE49-F238E27FC236}">
                <a16:creationId xmlns:a16="http://schemas.microsoft.com/office/drawing/2014/main" id="{153F2419-2ABA-6E39-27C0-0EA00869239F}"/>
              </a:ext>
            </a:extLst>
          </p:cNvPr>
          <p:cNvSpPr>
            <a:spLocks/>
          </p:cNvSpPr>
          <p:nvPr/>
        </p:nvSpPr>
        <p:spPr>
          <a:xfrm>
            <a:off x="3451334" y="3302866"/>
            <a:ext cx="858119" cy="172307"/>
          </a:xfrm>
          <a:prstGeom prst="roundRect">
            <a:avLst>
              <a:gd name="adj" fmla="val 5000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ko-KR" altLang="en-US" sz="600" dirty="0">
                <a:solidFill>
                  <a:schemeClr val="tx1">
                    <a:lumMod val="75000"/>
                    <a:lumOff val="25000"/>
                  </a:schemeClr>
                </a:solidFill>
              </a:rPr>
              <a:t>  </a:t>
            </a:r>
            <a:r>
              <a:rPr kumimoji="1" lang="ko-KR" altLang="en-US" sz="600" u="sng" dirty="0">
                <a:solidFill>
                  <a:schemeClr val="tx1">
                    <a:lumMod val="75000"/>
                    <a:lumOff val="25000"/>
                  </a:schemeClr>
                </a:solidFill>
              </a:rPr>
              <a:t>증빙사진</a:t>
            </a:r>
            <a:r>
              <a:rPr kumimoji="1" lang="en-US" altLang="ko-KR" sz="600" u="sng" dirty="0">
                <a:solidFill>
                  <a:schemeClr val="tx1">
                    <a:lumMod val="75000"/>
                    <a:lumOff val="25000"/>
                  </a:schemeClr>
                </a:solidFill>
              </a:rPr>
              <a:t>01.jpg</a:t>
            </a:r>
            <a:endParaRPr kumimoji="1" lang="ko-KR" altLang="en-US" sz="600" u="sng" dirty="0">
              <a:solidFill>
                <a:schemeClr val="tx1">
                  <a:lumMod val="75000"/>
                  <a:lumOff val="25000"/>
                </a:schemeClr>
              </a:solidFill>
            </a:endParaRPr>
          </a:p>
        </p:txBody>
      </p:sp>
      <p:sp>
        <p:nvSpPr>
          <p:cNvPr id="47" name="Google Shape;2233;g27fe52d962f_1_4247">
            <a:extLst>
              <a:ext uri="{FF2B5EF4-FFF2-40B4-BE49-F238E27FC236}">
                <a16:creationId xmlns:a16="http://schemas.microsoft.com/office/drawing/2014/main" id="{5B2B372B-6E19-F569-9203-A49D753B9291}"/>
              </a:ext>
            </a:extLst>
          </p:cNvPr>
          <p:cNvSpPr/>
          <p:nvPr/>
        </p:nvSpPr>
        <p:spPr>
          <a:xfrm>
            <a:off x="986172" y="981579"/>
            <a:ext cx="5934060" cy="436515"/>
          </a:xfrm>
          <a:prstGeom prst="roundRect">
            <a:avLst>
              <a:gd name="adj" fmla="val 14461"/>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171450" marR="0" lvl="0" indent="-171450" rtl="0">
              <a:lnSpc>
                <a:spcPct val="100000"/>
              </a:lnSpc>
              <a:spcBef>
                <a:spcPts val="0"/>
              </a:spcBef>
              <a:spcAft>
                <a:spcPts val="0"/>
              </a:spcAft>
              <a:buClr>
                <a:srgbClr val="000000"/>
              </a:buClr>
              <a:buSzPts val="800"/>
              <a:buFont typeface="Arial" panose="020B0604020202020204" pitchFamily="34" charset="0"/>
              <a:buChar char="•"/>
            </a:pPr>
            <a:r>
              <a:rPr lang="ko-KR" altLang="en-US" sz="500" dirty="0">
                <a:solidFill>
                  <a:schemeClr val="tx1">
                    <a:lumMod val="75000"/>
                    <a:lumOff val="25000"/>
                  </a:schemeClr>
                </a:solidFill>
                <a:latin typeface="Malgun Gothic"/>
                <a:ea typeface="Malgun Gothic"/>
                <a:cs typeface="Malgun Gothic"/>
                <a:sym typeface="Malgun Gothic"/>
              </a:rPr>
              <a:t>산업안전보건관리의 기본 정보와 사용된 물품 목록을 확인할 수 있습니다</a:t>
            </a:r>
            <a:r>
              <a:rPr lang="en-US" altLang="ko-KR" sz="500" dirty="0">
                <a:solidFill>
                  <a:schemeClr val="tx1">
                    <a:lumMod val="75000"/>
                    <a:lumOff val="25000"/>
                  </a:schemeClr>
                </a:solidFill>
                <a:latin typeface="Malgun Gothic"/>
                <a:ea typeface="Malgun Gothic"/>
                <a:cs typeface="Malgun Gothic"/>
                <a:sym typeface="Malgun Gothic"/>
              </a:rPr>
              <a:t>.</a:t>
            </a:r>
          </a:p>
          <a:p>
            <a:pPr marL="171450" marR="0" lvl="0" indent="-171450" rtl="0">
              <a:lnSpc>
                <a:spcPct val="100000"/>
              </a:lnSpc>
              <a:spcBef>
                <a:spcPts val="0"/>
              </a:spcBef>
              <a:spcAft>
                <a:spcPts val="0"/>
              </a:spcAft>
              <a:buClr>
                <a:srgbClr val="000000"/>
              </a:buClr>
              <a:buSzPts val="800"/>
              <a:buFont typeface="Arial" panose="020B0604020202020204" pitchFamily="34" charset="0"/>
              <a:buChar char="•"/>
            </a:pPr>
            <a:r>
              <a:rPr lang="ko-KR" altLang="en-US" sz="500" dirty="0" err="1">
                <a:solidFill>
                  <a:schemeClr val="tx1">
                    <a:lumMod val="75000"/>
                    <a:lumOff val="25000"/>
                  </a:schemeClr>
                </a:solidFill>
                <a:latin typeface="Malgun Gothic"/>
                <a:ea typeface="Malgun Gothic"/>
                <a:cs typeface="Malgun Gothic"/>
                <a:sym typeface="Malgun Gothic"/>
              </a:rPr>
              <a:t>산업안전보거관리비</a:t>
            </a:r>
            <a:r>
              <a:rPr lang="ko-KR" altLang="en-US" sz="500" dirty="0">
                <a:solidFill>
                  <a:schemeClr val="tx1">
                    <a:lumMod val="75000"/>
                    <a:lumOff val="25000"/>
                  </a:schemeClr>
                </a:solidFill>
                <a:latin typeface="Malgun Gothic"/>
                <a:ea typeface="Malgun Gothic"/>
                <a:cs typeface="Malgun Gothic"/>
                <a:sym typeface="Malgun Gothic"/>
              </a:rPr>
              <a:t> </a:t>
            </a:r>
            <a:r>
              <a:rPr lang="ko-KR" altLang="en-US" sz="500" dirty="0" err="1">
                <a:solidFill>
                  <a:schemeClr val="tx1">
                    <a:lumMod val="75000"/>
                    <a:lumOff val="25000"/>
                  </a:schemeClr>
                </a:solidFill>
                <a:latin typeface="Malgun Gothic"/>
                <a:ea typeface="Malgun Gothic"/>
                <a:cs typeface="Malgun Gothic"/>
                <a:sym typeface="Malgun Gothic"/>
              </a:rPr>
              <a:t>반려시</a:t>
            </a:r>
            <a:r>
              <a:rPr lang="ko-KR" altLang="en-US" sz="500" dirty="0">
                <a:solidFill>
                  <a:schemeClr val="tx1">
                    <a:lumMod val="75000"/>
                    <a:lumOff val="25000"/>
                  </a:schemeClr>
                </a:solidFill>
                <a:latin typeface="Malgun Gothic"/>
                <a:ea typeface="Malgun Gothic"/>
                <a:cs typeface="Malgun Gothic"/>
                <a:sym typeface="Malgun Gothic"/>
              </a:rPr>
              <a:t> 반려사유를 작성해 주세요</a:t>
            </a:r>
            <a:r>
              <a:rPr lang="en-US" altLang="ko-KR" sz="500" dirty="0">
                <a:solidFill>
                  <a:schemeClr val="tx1">
                    <a:lumMod val="75000"/>
                    <a:lumOff val="25000"/>
                  </a:schemeClr>
                </a:solidFill>
                <a:latin typeface="Malgun Gothic"/>
                <a:ea typeface="Malgun Gothic"/>
                <a:cs typeface="Malgun Gothic"/>
                <a:sym typeface="Malgun Gothic"/>
              </a:rPr>
              <a:t>.</a:t>
            </a:r>
          </a:p>
        </p:txBody>
      </p:sp>
      <p:sp>
        <p:nvSpPr>
          <p:cNvPr id="48" name="모서리가 둥근 직사각형 47">
            <a:extLst>
              <a:ext uri="{FF2B5EF4-FFF2-40B4-BE49-F238E27FC236}">
                <a16:creationId xmlns:a16="http://schemas.microsoft.com/office/drawing/2014/main" id="{ACD0E841-20D2-44D0-7D39-497A633052DE}"/>
              </a:ext>
            </a:extLst>
          </p:cNvPr>
          <p:cNvSpPr>
            <a:spLocks/>
          </p:cNvSpPr>
          <p:nvPr/>
        </p:nvSpPr>
        <p:spPr>
          <a:xfrm>
            <a:off x="979849" y="1485657"/>
            <a:ext cx="720000" cy="166837"/>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b="1" dirty="0">
                <a:solidFill>
                  <a:schemeClr val="tx1">
                    <a:lumMod val="75000"/>
                    <a:lumOff val="25000"/>
                  </a:schemeClr>
                </a:solidFill>
              </a:rPr>
              <a:t>기본 정보</a:t>
            </a:r>
          </a:p>
        </p:txBody>
      </p:sp>
      <p:sp>
        <p:nvSpPr>
          <p:cNvPr id="87" name="모서리가 둥근 직사각형 86">
            <a:extLst>
              <a:ext uri="{FF2B5EF4-FFF2-40B4-BE49-F238E27FC236}">
                <a16:creationId xmlns:a16="http://schemas.microsoft.com/office/drawing/2014/main" id="{C40E4A98-630B-0D89-D7CD-B2FA526D92DD}"/>
              </a:ext>
            </a:extLst>
          </p:cNvPr>
          <p:cNvSpPr>
            <a:spLocks/>
          </p:cNvSpPr>
          <p:nvPr/>
        </p:nvSpPr>
        <p:spPr>
          <a:xfrm>
            <a:off x="922185" y="2934757"/>
            <a:ext cx="1102408"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600" dirty="0">
                <a:solidFill>
                  <a:schemeClr val="tx1">
                    <a:lumMod val="75000"/>
                    <a:lumOff val="25000"/>
                  </a:schemeClr>
                </a:solidFill>
              </a:rPr>
              <a:t>세금계산서</a:t>
            </a:r>
            <a:r>
              <a:rPr kumimoji="1" lang="en-US" altLang="ko-KR" sz="600" dirty="0">
                <a:solidFill>
                  <a:schemeClr val="tx1">
                    <a:lumMod val="75000"/>
                    <a:lumOff val="25000"/>
                  </a:schemeClr>
                </a:solidFill>
              </a:rPr>
              <a:t>/</a:t>
            </a:r>
            <a:r>
              <a:rPr kumimoji="1" lang="ko-KR" altLang="en-US" sz="600" dirty="0">
                <a:solidFill>
                  <a:schemeClr val="tx1">
                    <a:lumMod val="75000"/>
                    <a:lumOff val="25000"/>
                  </a:schemeClr>
                </a:solidFill>
              </a:rPr>
              <a:t>거래명세서</a:t>
            </a:r>
          </a:p>
        </p:txBody>
      </p:sp>
      <p:sp>
        <p:nvSpPr>
          <p:cNvPr id="88" name="모서리가 둥근 직사각형 87">
            <a:extLst>
              <a:ext uri="{FF2B5EF4-FFF2-40B4-BE49-F238E27FC236}">
                <a16:creationId xmlns:a16="http://schemas.microsoft.com/office/drawing/2014/main" id="{BB63913D-0E9E-ED12-72D2-F3220A5824BA}"/>
              </a:ext>
            </a:extLst>
          </p:cNvPr>
          <p:cNvSpPr>
            <a:spLocks/>
          </p:cNvSpPr>
          <p:nvPr/>
        </p:nvSpPr>
        <p:spPr>
          <a:xfrm>
            <a:off x="917179" y="3238100"/>
            <a:ext cx="1131869"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00000"/>
              </a:lnSpc>
            </a:pPr>
            <a:r>
              <a:rPr lang="ko-KR" altLang="en-US" sz="600" b="0" dirty="0">
                <a:solidFill>
                  <a:schemeClr val="tx1">
                    <a:lumMod val="75000"/>
                    <a:lumOff val="25000"/>
                  </a:schemeClr>
                </a:solidFill>
                <a:effectLst/>
                <a:latin typeface="Malgun Gothic" panose="020B0503020000020004" pitchFamily="34" charset="-127"/>
                <a:ea typeface="Malgun Gothic" panose="020B0503020000020004" pitchFamily="34" charset="-127"/>
              </a:rPr>
              <a:t>개인보호구지급대장</a:t>
            </a:r>
            <a:endParaRPr lang="en-US" altLang="ko-KR" sz="600" b="0" dirty="0">
              <a:solidFill>
                <a:schemeClr val="tx1">
                  <a:lumMod val="75000"/>
                  <a:lumOff val="25000"/>
                </a:schemeClr>
              </a:solidFill>
              <a:effectLst/>
              <a:latin typeface="Malgun Gothic" panose="020B0503020000020004" pitchFamily="34" charset="-127"/>
              <a:ea typeface="Malgun Gothic" panose="020B0503020000020004" pitchFamily="34" charset="-127"/>
            </a:endParaRPr>
          </a:p>
        </p:txBody>
      </p:sp>
      <p:sp>
        <p:nvSpPr>
          <p:cNvPr id="100" name="직사각형 99">
            <a:extLst>
              <a:ext uri="{FF2B5EF4-FFF2-40B4-BE49-F238E27FC236}">
                <a16:creationId xmlns:a16="http://schemas.microsoft.com/office/drawing/2014/main" id="{A7B21851-8139-A5A0-8E92-EC35C7C4C43D}"/>
              </a:ext>
            </a:extLst>
          </p:cNvPr>
          <p:cNvSpPr/>
          <p:nvPr/>
        </p:nvSpPr>
        <p:spPr>
          <a:xfrm>
            <a:off x="738157" y="1465767"/>
            <a:ext cx="6422859" cy="1406708"/>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1" name="직사각형 100">
            <a:extLst>
              <a:ext uri="{FF2B5EF4-FFF2-40B4-BE49-F238E27FC236}">
                <a16:creationId xmlns:a16="http://schemas.microsoft.com/office/drawing/2014/main" id="{242A0658-614B-531D-70E7-2080E461B36E}"/>
              </a:ext>
            </a:extLst>
          </p:cNvPr>
          <p:cNvSpPr/>
          <p:nvPr/>
        </p:nvSpPr>
        <p:spPr>
          <a:xfrm>
            <a:off x="738158" y="2867230"/>
            <a:ext cx="6419176" cy="693032"/>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3" name="직사각형 102">
            <a:extLst>
              <a:ext uri="{FF2B5EF4-FFF2-40B4-BE49-F238E27FC236}">
                <a16:creationId xmlns:a16="http://schemas.microsoft.com/office/drawing/2014/main" id="{02FFF3CF-01E5-01DD-7366-5AE1BDC6EDAB}"/>
              </a:ext>
            </a:extLst>
          </p:cNvPr>
          <p:cNvSpPr/>
          <p:nvPr/>
        </p:nvSpPr>
        <p:spPr>
          <a:xfrm>
            <a:off x="3182304" y="6003480"/>
            <a:ext cx="1614832" cy="245279"/>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104" name="직사각형 103">
            <a:extLst>
              <a:ext uri="{FF2B5EF4-FFF2-40B4-BE49-F238E27FC236}">
                <a16:creationId xmlns:a16="http://schemas.microsoft.com/office/drawing/2014/main" id="{4C9DA8BD-0E4F-663E-23C3-4D861FCE6BFD}"/>
              </a:ext>
            </a:extLst>
          </p:cNvPr>
          <p:cNvSpPr/>
          <p:nvPr/>
        </p:nvSpPr>
        <p:spPr>
          <a:xfrm>
            <a:off x="738157" y="3976350"/>
            <a:ext cx="6419177" cy="1938694"/>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5" name="모서리가 둥근 직사각형 104">
            <a:extLst>
              <a:ext uri="{FF2B5EF4-FFF2-40B4-BE49-F238E27FC236}">
                <a16:creationId xmlns:a16="http://schemas.microsoft.com/office/drawing/2014/main" id="{8477D426-3BCF-157F-E435-B36A3BB6E170}"/>
              </a:ext>
            </a:extLst>
          </p:cNvPr>
          <p:cNvSpPr>
            <a:spLocks/>
          </p:cNvSpPr>
          <p:nvPr/>
        </p:nvSpPr>
        <p:spPr>
          <a:xfrm>
            <a:off x="564302" y="2838334"/>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06" name="모서리가 둥근 직사각형 105">
            <a:extLst>
              <a:ext uri="{FF2B5EF4-FFF2-40B4-BE49-F238E27FC236}">
                <a16:creationId xmlns:a16="http://schemas.microsoft.com/office/drawing/2014/main" id="{3DFB5B77-0FE0-B2AF-B0B5-4342FCAC009A}"/>
              </a:ext>
            </a:extLst>
          </p:cNvPr>
          <p:cNvSpPr>
            <a:spLocks/>
          </p:cNvSpPr>
          <p:nvPr/>
        </p:nvSpPr>
        <p:spPr>
          <a:xfrm>
            <a:off x="566748" y="3972965"/>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6</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08" name="모서리가 둥근 직사각형 107">
            <a:extLst>
              <a:ext uri="{FF2B5EF4-FFF2-40B4-BE49-F238E27FC236}">
                <a16:creationId xmlns:a16="http://schemas.microsoft.com/office/drawing/2014/main" id="{5C506F45-8E87-F479-DBC7-EF6C2CB97F7D}"/>
              </a:ext>
            </a:extLst>
          </p:cNvPr>
          <p:cNvSpPr>
            <a:spLocks/>
          </p:cNvSpPr>
          <p:nvPr/>
        </p:nvSpPr>
        <p:spPr>
          <a:xfrm>
            <a:off x="3002304" y="603611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8</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242" name="모서리가 둥근 직사각형 241">
            <a:extLst>
              <a:ext uri="{FF2B5EF4-FFF2-40B4-BE49-F238E27FC236}">
                <a16:creationId xmlns:a16="http://schemas.microsoft.com/office/drawing/2014/main" id="{34E8F85A-6D7F-BE23-1028-73A1F1337B4C}"/>
              </a:ext>
            </a:extLst>
          </p:cNvPr>
          <p:cNvSpPr>
            <a:spLocks/>
          </p:cNvSpPr>
          <p:nvPr/>
        </p:nvSpPr>
        <p:spPr>
          <a:xfrm>
            <a:off x="7676986" y="4575263"/>
            <a:ext cx="2074467"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증빙자료 </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이미지 파일명 </a:t>
            </a:r>
            <a:r>
              <a:rPr kumimoji="1" lang="ko-KR" altLang="en-US" sz="700" dirty="0" err="1">
                <a:solidFill>
                  <a:schemeClr val="tx1">
                    <a:lumMod val="75000"/>
                    <a:lumOff val="25000"/>
                  </a:schemeClr>
                </a:solidFill>
              </a:rPr>
              <a:t>클릭시</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image</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viewer popup </a:t>
            </a:r>
            <a:r>
              <a:rPr kumimoji="1" lang="ko-KR" altLang="en-US" sz="700" dirty="0">
                <a:solidFill>
                  <a:schemeClr val="tx1">
                    <a:lumMod val="75000"/>
                    <a:lumOff val="25000"/>
                  </a:schemeClr>
                </a:solidFill>
              </a:rPr>
              <a:t>호출</a:t>
            </a:r>
          </a:p>
        </p:txBody>
      </p:sp>
      <p:sp>
        <p:nvSpPr>
          <p:cNvPr id="243" name="직사각형 242">
            <a:extLst>
              <a:ext uri="{FF2B5EF4-FFF2-40B4-BE49-F238E27FC236}">
                <a16:creationId xmlns:a16="http://schemas.microsoft.com/office/drawing/2014/main" id="{07BB43FC-735A-5631-3F4E-99CCE802D5DB}"/>
              </a:ext>
            </a:extLst>
          </p:cNvPr>
          <p:cNvSpPr/>
          <p:nvPr/>
        </p:nvSpPr>
        <p:spPr>
          <a:xfrm>
            <a:off x="6173799" y="4182189"/>
            <a:ext cx="714533" cy="173456"/>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44" name="꺾인 연결선[E] 243">
            <a:extLst>
              <a:ext uri="{FF2B5EF4-FFF2-40B4-BE49-F238E27FC236}">
                <a16:creationId xmlns:a16="http://schemas.microsoft.com/office/drawing/2014/main" id="{1966415D-047B-3F28-806D-6A401CFC4E93}"/>
              </a:ext>
            </a:extLst>
          </p:cNvPr>
          <p:cNvCxnSpPr>
            <a:cxnSpLocks/>
            <a:stCxn id="243" idx="2"/>
            <a:endCxn id="242" idx="1"/>
          </p:cNvCxnSpPr>
          <p:nvPr/>
        </p:nvCxnSpPr>
        <p:spPr>
          <a:xfrm rot="16200000" flipH="1">
            <a:off x="6878280" y="4008431"/>
            <a:ext cx="451492" cy="1145920"/>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9" name="꺾인 연결선[E] 258">
            <a:extLst>
              <a:ext uri="{FF2B5EF4-FFF2-40B4-BE49-F238E27FC236}">
                <a16:creationId xmlns:a16="http://schemas.microsoft.com/office/drawing/2014/main" id="{F2C437AE-EC4D-9A90-AD05-BAA8D14B7A2C}"/>
              </a:ext>
            </a:extLst>
          </p:cNvPr>
          <p:cNvCxnSpPr>
            <a:cxnSpLocks/>
            <a:stCxn id="103" idx="2"/>
            <a:endCxn id="11" idx="3"/>
          </p:cNvCxnSpPr>
          <p:nvPr/>
        </p:nvCxnSpPr>
        <p:spPr>
          <a:xfrm rot="5400000">
            <a:off x="3337090" y="5973495"/>
            <a:ext cx="377367" cy="927894"/>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모서리가 둥근 직사각형 10">
            <a:extLst>
              <a:ext uri="{FF2B5EF4-FFF2-40B4-BE49-F238E27FC236}">
                <a16:creationId xmlns:a16="http://schemas.microsoft.com/office/drawing/2014/main" id="{8235B600-8562-0CB3-6884-5CDFC79F65E1}"/>
              </a:ext>
            </a:extLst>
          </p:cNvPr>
          <p:cNvSpPr>
            <a:spLocks/>
          </p:cNvSpPr>
          <p:nvPr/>
        </p:nvSpPr>
        <p:spPr>
          <a:xfrm>
            <a:off x="987359" y="6394252"/>
            <a:ext cx="2074467"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상태별</a:t>
            </a:r>
            <a:r>
              <a:rPr kumimoji="1" lang="ko-KR" altLang="en-US" sz="700" dirty="0">
                <a:solidFill>
                  <a:schemeClr val="tx1">
                    <a:lumMod val="75000"/>
                    <a:lumOff val="25000"/>
                  </a:schemeClr>
                </a:solidFill>
              </a:rPr>
              <a:t> 결정 </a:t>
            </a:r>
            <a:r>
              <a:rPr kumimoji="1" lang="en-US" altLang="ko-KR" sz="700" dirty="0" err="1">
                <a:solidFill>
                  <a:schemeClr val="tx1">
                    <a:lumMod val="75000"/>
                    <a:lumOff val="25000"/>
                  </a:schemeClr>
                </a:solidFill>
              </a:rPr>
              <a:t>burron</a:t>
            </a:r>
            <a:r>
              <a:rPr kumimoji="1" lang="ko-KR" altLang="en-US" sz="700" dirty="0">
                <a:solidFill>
                  <a:schemeClr val="tx1">
                    <a:lumMod val="75000"/>
                    <a:lumOff val="25000"/>
                  </a:schemeClr>
                </a:solidFill>
              </a:rPr>
              <a:t> 영역 정의</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다음 페이지 참조</a:t>
            </a:r>
          </a:p>
        </p:txBody>
      </p:sp>
      <p:sp>
        <p:nvSpPr>
          <p:cNvPr id="4" name="모서리가 둥근 직사각형 3">
            <a:extLst>
              <a:ext uri="{FF2B5EF4-FFF2-40B4-BE49-F238E27FC236}">
                <a16:creationId xmlns:a16="http://schemas.microsoft.com/office/drawing/2014/main" id="{EED12979-5326-B3F1-DCD9-49FE1A2F0F66}"/>
              </a:ext>
            </a:extLst>
          </p:cNvPr>
          <p:cNvSpPr/>
          <p:nvPr/>
        </p:nvSpPr>
        <p:spPr>
          <a:xfrm>
            <a:off x="3791545" y="6046185"/>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반려</a:t>
            </a:r>
          </a:p>
        </p:txBody>
      </p:sp>
      <p:sp>
        <p:nvSpPr>
          <p:cNvPr id="6" name="모서리가 둥근 직사각형 5">
            <a:extLst>
              <a:ext uri="{FF2B5EF4-FFF2-40B4-BE49-F238E27FC236}">
                <a16:creationId xmlns:a16="http://schemas.microsoft.com/office/drawing/2014/main" id="{CCCAEDE6-8FDD-BB49-9D5E-DA03DCE60DE4}"/>
              </a:ext>
            </a:extLst>
          </p:cNvPr>
          <p:cNvSpPr/>
          <p:nvPr/>
        </p:nvSpPr>
        <p:spPr>
          <a:xfrm>
            <a:off x="4247369" y="6046185"/>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sp>
        <p:nvSpPr>
          <p:cNvPr id="7" name="모서리가 둥근 직사각형 6">
            <a:extLst>
              <a:ext uri="{FF2B5EF4-FFF2-40B4-BE49-F238E27FC236}">
                <a16:creationId xmlns:a16="http://schemas.microsoft.com/office/drawing/2014/main" id="{2581F0C0-4A55-B73D-9262-26C7130801CC}"/>
              </a:ext>
            </a:extLst>
          </p:cNvPr>
          <p:cNvSpPr/>
          <p:nvPr/>
        </p:nvSpPr>
        <p:spPr>
          <a:xfrm>
            <a:off x="3322131" y="6046185"/>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승인</a:t>
            </a:r>
          </a:p>
        </p:txBody>
      </p:sp>
    </p:spTree>
    <p:extLst>
      <p:ext uri="{BB962C8B-B14F-4D97-AF65-F5344CB8AC3E}">
        <p14:creationId xmlns:p14="http://schemas.microsoft.com/office/powerpoint/2010/main" val="3624298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22" name="직사각형 21">
            <a:extLst>
              <a:ext uri="{FF2B5EF4-FFF2-40B4-BE49-F238E27FC236}">
                <a16:creationId xmlns:a16="http://schemas.microsoft.com/office/drawing/2014/main" id="{D87D915A-66D7-C3FE-446F-5039907D65C5}"/>
              </a:ext>
            </a:extLst>
          </p:cNvPr>
          <p:cNvSpPr/>
          <p:nvPr/>
        </p:nvSpPr>
        <p:spPr>
          <a:xfrm>
            <a:off x="2998374" y="2677021"/>
            <a:ext cx="1614832" cy="245279"/>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직사각형 22">
            <a:extLst>
              <a:ext uri="{FF2B5EF4-FFF2-40B4-BE49-F238E27FC236}">
                <a16:creationId xmlns:a16="http://schemas.microsoft.com/office/drawing/2014/main" id="{B62A3DC2-4623-CA11-930A-F66C2432BA73}"/>
              </a:ext>
            </a:extLst>
          </p:cNvPr>
          <p:cNvSpPr/>
          <p:nvPr/>
        </p:nvSpPr>
        <p:spPr>
          <a:xfrm>
            <a:off x="2998374" y="4618061"/>
            <a:ext cx="1614832" cy="245279"/>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13</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21544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nvGraphicFramePr>
        <p:xfrm>
          <a:off x="7858125" y="426720"/>
          <a:ext cx="2047875" cy="188976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a:t>
                      </a:r>
                      <a:r>
                        <a:rPr lang="ko-KR" altLang="en-US" sz="7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상태별</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결정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영역 정의</a:t>
                      </a:r>
                      <a:endPar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bl>
          </a:graphicData>
        </a:graphic>
      </p:graphicFrame>
      <p:sp>
        <p:nvSpPr>
          <p:cNvPr id="11" name="모서리가 둥근 직사각형 10">
            <a:extLst>
              <a:ext uri="{FF2B5EF4-FFF2-40B4-BE49-F238E27FC236}">
                <a16:creationId xmlns:a16="http://schemas.microsoft.com/office/drawing/2014/main" id="{FA58B8AE-327C-EDC4-CD29-EECF930CC4AD}"/>
              </a:ext>
            </a:extLst>
          </p:cNvPr>
          <p:cNvSpPr/>
          <p:nvPr/>
        </p:nvSpPr>
        <p:spPr>
          <a:xfrm>
            <a:off x="3591625" y="2712504"/>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반려</a:t>
            </a:r>
          </a:p>
        </p:txBody>
      </p:sp>
      <p:sp>
        <p:nvSpPr>
          <p:cNvPr id="13" name="모서리가 둥근 직사각형 12">
            <a:extLst>
              <a:ext uri="{FF2B5EF4-FFF2-40B4-BE49-F238E27FC236}">
                <a16:creationId xmlns:a16="http://schemas.microsoft.com/office/drawing/2014/main" id="{F8DB56B4-F9BF-707A-D834-BEE57156C606}"/>
              </a:ext>
            </a:extLst>
          </p:cNvPr>
          <p:cNvSpPr/>
          <p:nvPr/>
        </p:nvSpPr>
        <p:spPr>
          <a:xfrm>
            <a:off x="4047449" y="2712504"/>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sp>
        <p:nvSpPr>
          <p:cNvPr id="14" name="모서리가 둥근 직사각형 13">
            <a:extLst>
              <a:ext uri="{FF2B5EF4-FFF2-40B4-BE49-F238E27FC236}">
                <a16:creationId xmlns:a16="http://schemas.microsoft.com/office/drawing/2014/main" id="{A6FFA2F4-3566-31C3-F8EA-B1743F4F634E}"/>
              </a:ext>
            </a:extLst>
          </p:cNvPr>
          <p:cNvSpPr/>
          <p:nvPr/>
        </p:nvSpPr>
        <p:spPr>
          <a:xfrm>
            <a:off x="3122211" y="2712504"/>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승인</a:t>
            </a:r>
          </a:p>
        </p:txBody>
      </p:sp>
      <p:sp>
        <p:nvSpPr>
          <p:cNvPr id="20" name="다이아몬드 19">
            <a:extLst>
              <a:ext uri="{FF2B5EF4-FFF2-40B4-BE49-F238E27FC236}">
                <a16:creationId xmlns:a16="http://schemas.microsoft.com/office/drawing/2014/main" id="{CEAA9A48-95A2-9FA2-BF28-F126208A43E2}"/>
              </a:ext>
            </a:extLst>
          </p:cNvPr>
          <p:cNvSpPr/>
          <p:nvPr/>
        </p:nvSpPr>
        <p:spPr>
          <a:xfrm>
            <a:off x="1694498" y="3457326"/>
            <a:ext cx="1163056" cy="556952"/>
          </a:xfrm>
          <a:prstGeom prst="diamon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err="1">
                <a:solidFill>
                  <a:schemeClr val="tx1">
                    <a:lumMod val="75000"/>
                    <a:lumOff val="25000"/>
                  </a:schemeClr>
                </a:solidFill>
              </a:rPr>
              <a:t>결제중</a:t>
            </a:r>
            <a:r>
              <a:rPr kumimoji="1" lang="ko-KR" altLang="en-US" sz="700" dirty="0">
                <a:solidFill>
                  <a:schemeClr val="tx1">
                    <a:lumMod val="75000"/>
                    <a:lumOff val="25000"/>
                  </a:schemeClr>
                </a:solidFill>
              </a:rPr>
              <a:t> 상태 인가</a:t>
            </a:r>
            <a:r>
              <a:rPr kumimoji="1" lang="en-US" altLang="ko-KR" sz="700" dirty="0">
                <a:solidFill>
                  <a:schemeClr val="tx1">
                    <a:lumMod val="75000"/>
                    <a:lumOff val="25000"/>
                  </a:schemeClr>
                </a:solidFill>
              </a:rPr>
              <a:t>?</a:t>
            </a:r>
            <a:endParaRPr kumimoji="1" lang="ko-KR" altLang="en-US" sz="700" dirty="0">
              <a:solidFill>
                <a:schemeClr val="tx1">
                  <a:lumMod val="75000"/>
                  <a:lumOff val="25000"/>
                </a:schemeClr>
              </a:solidFill>
            </a:endParaRPr>
          </a:p>
        </p:txBody>
      </p:sp>
      <p:sp>
        <p:nvSpPr>
          <p:cNvPr id="21" name="모서리가 둥근 직사각형 20">
            <a:extLst>
              <a:ext uri="{FF2B5EF4-FFF2-40B4-BE49-F238E27FC236}">
                <a16:creationId xmlns:a16="http://schemas.microsoft.com/office/drawing/2014/main" id="{D8F9AD7F-DA20-ECA2-2C8A-6BFE0D6C2C7E}"/>
              </a:ext>
            </a:extLst>
          </p:cNvPr>
          <p:cNvSpPr/>
          <p:nvPr/>
        </p:nvSpPr>
        <p:spPr>
          <a:xfrm>
            <a:off x="4047449" y="4650288"/>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cxnSp>
        <p:nvCxnSpPr>
          <p:cNvPr id="29" name="꺾인 연결선[E] 28">
            <a:extLst>
              <a:ext uri="{FF2B5EF4-FFF2-40B4-BE49-F238E27FC236}">
                <a16:creationId xmlns:a16="http://schemas.microsoft.com/office/drawing/2014/main" id="{C31C5DF4-8149-F8F8-94B8-8C9835D139A1}"/>
              </a:ext>
            </a:extLst>
          </p:cNvPr>
          <p:cNvCxnSpPr>
            <a:cxnSpLocks/>
            <a:stCxn id="20" idx="0"/>
            <a:endCxn id="22" idx="1"/>
          </p:cNvCxnSpPr>
          <p:nvPr/>
        </p:nvCxnSpPr>
        <p:spPr>
          <a:xfrm rot="5400000" flipH="1" flipV="1">
            <a:off x="2308368" y="2767320"/>
            <a:ext cx="657665" cy="722348"/>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9" name="꺾인 연결선[E] 58">
            <a:extLst>
              <a:ext uri="{FF2B5EF4-FFF2-40B4-BE49-F238E27FC236}">
                <a16:creationId xmlns:a16="http://schemas.microsoft.com/office/drawing/2014/main" id="{6D1CFBB2-AB7D-68CD-DD4C-3F3B7409CA4E}"/>
              </a:ext>
            </a:extLst>
          </p:cNvPr>
          <p:cNvCxnSpPr>
            <a:cxnSpLocks/>
            <a:stCxn id="20" idx="2"/>
            <a:endCxn id="23" idx="1"/>
          </p:cNvCxnSpPr>
          <p:nvPr/>
        </p:nvCxnSpPr>
        <p:spPr>
          <a:xfrm rot="16200000" flipH="1">
            <a:off x="2273989" y="4016315"/>
            <a:ext cx="726423" cy="722348"/>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8" name="Google Shape;810;g28120bc8d10_0_307">
            <a:extLst>
              <a:ext uri="{FF2B5EF4-FFF2-40B4-BE49-F238E27FC236}">
                <a16:creationId xmlns:a16="http://schemas.microsoft.com/office/drawing/2014/main" id="{E65E2429-5364-86C6-1FF4-A9A2977A9212}"/>
              </a:ext>
            </a:extLst>
          </p:cNvPr>
          <p:cNvSpPr/>
          <p:nvPr/>
        </p:nvSpPr>
        <p:spPr>
          <a:xfrm>
            <a:off x="2387617" y="4658846"/>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altLang="ko-KR" sz="700" i="0" u="none" strike="noStrike" cap="none" dirty="0">
                <a:solidFill>
                  <a:schemeClr val="tx1">
                    <a:lumMod val="75000"/>
                    <a:lumOff val="25000"/>
                  </a:schemeClr>
                </a:solidFill>
                <a:latin typeface="Malgun Gothic"/>
                <a:ea typeface="Malgun Gothic"/>
                <a:cs typeface="Malgun Gothic"/>
                <a:sym typeface="Malgun Gothic"/>
              </a:rPr>
              <a:t>NO</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sp>
        <p:nvSpPr>
          <p:cNvPr id="84" name="Google Shape;810;g28120bc8d10_0_307">
            <a:extLst>
              <a:ext uri="{FF2B5EF4-FFF2-40B4-BE49-F238E27FC236}">
                <a16:creationId xmlns:a16="http://schemas.microsoft.com/office/drawing/2014/main" id="{256AB343-0535-F3C7-FB47-3F989364F724}"/>
              </a:ext>
            </a:extLst>
          </p:cNvPr>
          <p:cNvSpPr/>
          <p:nvPr/>
        </p:nvSpPr>
        <p:spPr>
          <a:xfrm>
            <a:off x="2387618" y="2727901"/>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altLang="ko-KR" sz="700" i="0" u="none" strike="noStrike" cap="none" dirty="0">
                <a:solidFill>
                  <a:schemeClr val="tx1">
                    <a:lumMod val="75000"/>
                    <a:lumOff val="25000"/>
                  </a:schemeClr>
                </a:solidFill>
                <a:latin typeface="Malgun Gothic"/>
                <a:ea typeface="Malgun Gothic"/>
                <a:cs typeface="Malgun Gothic"/>
                <a:sym typeface="Malgun Gothic"/>
              </a:rPr>
              <a:t>YES</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sp>
        <p:nvSpPr>
          <p:cNvPr id="90" name="Google Shape;1694;p44">
            <a:extLst>
              <a:ext uri="{FF2B5EF4-FFF2-40B4-BE49-F238E27FC236}">
                <a16:creationId xmlns:a16="http://schemas.microsoft.com/office/drawing/2014/main" id="{36ADAB77-4EA5-289E-C884-E50EEC5F3086}"/>
              </a:ext>
            </a:extLst>
          </p:cNvPr>
          <p:cNvSpPr/>
          <p:nvPr/>
        </p:nvSpPr>
        <p:spPr>
          <a:xfrm>
            <a:off x="5132759" y="569787"/>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91" name="모서리가 둥근 직사각형 90">
            <a:extLst>
              <a:ext uri="{FF2B5EF4-FFF2-40B4-BE49-F238E27FC236}">
                <a16:creationId xmlns:a16="http://schemas.microsoft.com/office/drawing/2014/main" id="{9EC4D757-6E7F-337A-CF9C-988409D15C48}"/>
              </a:ext>
            </a:extLst>
          </p:cNvPr>
          <p:cNvSpPr/>
          <p:nvPr/>
        </p:nvSpPr>
        <p:spPr>
          <a:xfrm>
            <a:off x="6535528" y="1313955"/>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err="1">
                <a:solidFill>
                  <a:schemeClr val="bg1"/>
                </a:solidFill>
                <a:latin typeface="Malgun Gothic" panose="020B0503020000020004" pitchFamily="34" charset="-127"/>
                <a:ea typeface="Malgun Gothic" panose="020B0503020000020004" pitchFamily="34" charset="-127"/>
              </a:rPr>
              <a:t>아니오</a:t>
            </a:r>
            <a:endParaRPr kumimoji="1" lang="ko-KR" altLang="en-US" sz="700" dirty="0">
              <a:solidFill>
                <a:schemeClr val="bg1"/>
              </a:solidFill>
              <a:latin typeface="Malgun Gothic" panose="020B0503020000020004" pitchFamily="34" charset="-127"/>
              <a:ea typeface="Malgun Gothic" panose="020B0503020000020004" pitchFamily="34" charset="-127"/>
            </a:endParaRPr>
          </a:p>
        </p:txBody>
      </p:sp>
      <p:sp>
        <p:nvSpPr>
          <p:cNvPr id="92" name="Google Shape;810;g28120bc8d10_0_307">
            <a:extLst>
              <a:ext uri="{FF2B5EF4-FFF2-40B4-BE49-F238E27FC236}">
                <a16:creationId xmlns:a16="http://schemas.microsoft.com/office/drawing/2014/main" id="{82446082-BC5C-6E93-11BA-F2B6AD9207B4}"/>
              </a:ext>
            </a:extLst>
          </p:cNvPr>
          <p:cNvSpPr/>
          <p:nvPr/>
        </p:nvSpPr>
        <p:spPr>
          <a:xfrm>
            <a:off x="6017663" y="1313953"/>
            <a:ext cx="414577" cy="189397"/>
          </a:xfrm>
          <a:prstGeom prst="roundRect">
            <a:avLst>
              <a:gd name="adj" fmla="val 5768"/>
            </a:avLst>
          </a:prstGeom>
          <a:solidFill>
            <a:schemeClr val="tx1">
              <a:lumMod val="50000"/>
              <a:lumOff val="50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ko-KR" altLang="en-US" sz="700" b="1" i="0" u="none" strike="noStrike" cap="none" dirty="0">
                <a:solidFill>
                  <a:schemeClr val="bg1"/>
                </a:solidFill>
                <a:latin typeface="Malgun Gothic"/>
                <a:ea typeface="Malgun Gothic"/>
                <a:cs typeface="Malgun Gothic"/>
                <a:sym typeface="Malgun Gothic"/>
              </a:rPr>
              <a:t>예</a:t>
            </a:r>
            <a:endParaRPr sz="700" b="1" i="0" u="none" strike="noStrike" cap="none" dirty="0">
              <a:solidFill>
                <a:schemeClr val="bg1"/>
              </a:solidFill>
              <a:latin typeface="Malgun Gothic"/>
              <a:ea typeface="Malgun Gothic"/>
              <a:cs typeface="Malgun Gothic"/>
              <a:sym typeface="Malgun Gothic"/>
            </a:endParaRPr>
          </a:p>
        </p:txBody>
      </p:sp>
      <p:sp>
        <p:nvSpPr>
          <p:cNvPr id="93" name="Google Shape;1694;p44">
            <a:extLst>
              <a:ext uri="{FF2B5EF4-FFF2-40B4-BE49-F238E27FC236}">
                <a16:creationId xmlns:a16="http://schemas.microsoft.com/office/drawing/2014/main" id="{430F2773-182E-9B1C-EF15-0FB138EDD0EF}"/>
              </a:ext>
            </a:extLst>
          </p:cNvPr>
          <p:cNvSpPr/>
          <p:nvPr/>
        </p:nvSpPr>
        <p:spPr>
          <a:xfrm>
            <a:off x="5285158" y="722187"/>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승인 하시겠습니까</a:t>
            </a:r>
            <a:r>
              <a:rPr lang="en-US" altLang="ko-KR" sz="700"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94" name="Google Shape;1694;p44">
            <a:extLst>
              <a:ext uri="{FF2B5EF4-FFF2-40B4-BE49-F238E27FC236}">
                <a16:creationId xmlns:a16="http://schemas.microsoft.com/office/drawing/2014/main" id="{CE55D739-01FA-CAF9-45F6-0D6FF2BC2ABA}"/>
              </a:ext>
            </a:extLst>
          </p:cNvPr>
          <p:cNvSpPr/>
          <p:nvPr/>
        </p:nvSpPr>
        <p:spPr>
          <a:xfrm>
            <a:off x="5132759" y="2366557"/>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95" name="모서리가 둥근 직사각형 94">
            <a:extLst>
              <a:ext uri="{FF2B5EF4-FFF2-40B4-BE49-F238E27FC236}">
                <a16:creationId xmlns:a16="http://schemas.microsoft.com/office/drawing/2014/main" id="{04CB1C45-8024-5127-7BA3-EBE516B2EC2C}"/>
              </a:ext>
            </a:extLst>
          </p:cNvPr>
          <p:cNvSpPr/>
          <p:nvPr/>
        </p:nvSpPr>
        <p:spPr>
          <a:xfrm>
            <a:off x="6260099" y="3110725"/>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닫기</a:t>
            </a:r>
          </a:p>
        </p:txBody>
      </p:sp>
      <p:sp>
        <p:nvSpPr>
          <p:cNvPr id="96" name="Google Shape;1694;p44">
            <a:extLst>
              <a:ext uri="{FF2B5EF4-FFF2-40B4-BE49-F238E27FC236}">
                <a16:creationId xmlns:a16="http://schemas.microsoft.com/office/drawing/2014/main" id="{4489ECD7-9845-355D-742A-4971296C5819}"/>
              </a:ext>
            </a:extLst>
          </p:cNvPr>
          <p:cNvSpPr/>
          <p:nvPr/>
        </p:nvSpPr>
        <p:spPr>
          <a:xfrm>
            <a:off x="5285158" y="2518957"/>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승인 </a:t>
            </a: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되었습니다</a:t>
            </a:r>
            <a:r>
              <a:rPr lang="en-US" altLang="ko-K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cxnSp>
        <p:nvCxnSpPr>
          <p:cNvPr id="97" name="꺾인 연결선[E] 96">
            <a:extLst>
              <a:ext uri="{FF2B5EF4-FFF2-40B4-BE49-F238E27FC236}">
                <a16:creationId xmlns:a16="http://schemas.microsoft.com/office/drawing/2014/main" id="{12E022D6-B42D-0F87-B98E-1B76FC04360C}"/>
              </a:ext>
            </a:extLst>
          </p:cNvPr>
          <p:cNvCxnSpPr>
            <a:cxnSpLocks/>
            <a:stCxn id="92" idx="1"/>
            <a:endCxn id="3" idx="1"/>
          </p:cNvCxnSpPr>
          <p:nvPr/>
        </p:nvCxnSpPr>
        <p:spPr>
          <a:xfrm rot="10800000" flipV="1">
            <a:off x="5132759" y="1408651"/>
            <a:ext cx="884904" cy="578179"/>
          </a:xfrm>
          <a:prstGeom prst="bentConnector3">
            <a:avLst>
              <a:gd name="adj1" fmla="val 125833"/>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꺾인 연결선[E] 99">
            <a:extLst>
              <a:ext uri="{FF2B5EF4-FFF2-40B4-BE49-F238E27FC236}">
                <a16:creationId xmlns:a16="http://schemas.microsoft.com/office/drawing/2014/main" id="{CCCD8581-1DF9-1B12-09A6-A9C7BF165DDE}"/>
              </a:ext>
            </a:extLst>
          </p:cNvPr>
          <p:cNvCxnSpPr>
            <a:cxnSpLocks/>
            <a:stCxn id="14" idx="0"/>
            <a:endCxn id="90" idx="1"/>
          </p:cNvCxnSpPr>
          <p:nvPr/>
        </p:nvCxnSpPr>
        <p:spPr>
          <a:xfrm rot="5400000" flipH="1" flipV="1">
            <a:off x="3423339" y="1003085"/>
            <a:ext cx="1622456" cy="1796383"/>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꺾인 연결선[E] 123">
            <a:extLst>
              <a:ext uri="{FF2B5EF4-FFF2-40B4-BE49-F238E27FC236}">
                <a16:creationId xmlns:a16="http://schemas.microsoft.com/office/drawing/2014/main" id="{0F8CBE99-103C-5D23-71FC-BF16BAF9DC31}"/>
              </a:ext>
            </a:extLst>
          </p:cNvPr>
          <p:cNvCxnSpPr>
            <a:cxnSpLocks/>
            <a:stCxn id="11" idx="2"/>
            <a:endCxn id="127" idx="1"/>
          </p:cNvCxnSpPr>
          <p:nvPr/>
        </p:nvCxnSpPr>
        <p:spPr>
          <a:xfrm rot="16200000" flipH="1">
            <a:off x="3713770" y="2978838"/>
            <a:ext cx="1514434" cy="1330394"/>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7" name="Google Shape;1694;p44">
            <a:extLst>
              <a:ext uri="{FF2B5EF4-FFF2-40B4-BE49-F238E27FC236}">
                <a16:creationId xmlns:a16="http://schemas.microsoft.com/office/drawing/2014/main" id="{83061827-758E-1AB7-BB66-A6EAE7C2A95E}"/>
              </a:ext>
            </a:extLst>
          </p:cNvPr>
          <p:cNvSpPr/>
          <p:nvPr/>
        </p:nvSpPr>
        <p:spPr>
          <a:xfrm>
            <a:off x="5136184" y="3643068"/>
            <a:ext cx="2614680" cy="1516368"/>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28" name="모서리가 둥근 직사각형 127">
            <a:extLst>
              <a:ext uri="{FF2B5EF4-FFF2-40B4-BE49-F238E27FC236}">
                <a16:creationId xmlns:a16="http://schemas.microsoft.com/office/drawing/2014/main" id="{B12A31A4-5699-ABE6-40E7-410CCC064845}"/>
              </a:ext>
            </a:extLst>
          </p:cNvPr>
          <p:cNvSpPr/>
          <p:nvPr/>
        </p:nvSpPr>
        <p:spPr>
          <a:xfrm>
            <a:off x="6538953" y="4915403"/>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취소</a:t>
            </a:r>
          </a:p>
        </p:txBody>
      </p:sp>
      <p:sp>
        <p:nvSpPr>
          <p:cNvPr id="129" name="Google Shape;810;g28120bc8d10_0_307">
            <a:extLst>
              <a:ext uri="{FF2B5EF4-FFF2-40B4-BE49-F238E27FC236}">
                <a16:creationId xmlns:a16="http://schemas.microsoft.com/office/drawing/2014/main" id="{205DEA7D-A28D-8BC6-71B4-FA35CCFEF9E3}"/>
              </a:ext>
            </a:extLst>
          </p:cNvPr>
          <p:cNvSpPr/>
          <p:nvPr/>
        </p:nvSpPr>
        <p:spPr>
          <a:xfrm>
            <a:off x="6021088" y="4915401"/>
            <a:ext cx="414577" cy="189397"/>
          </a:xfrm>
          <a:prstGeom prst="roundRect">
            <a:avLst>
              <a:gd name="adj" fmla="val 5768"/>
            </a:avLst>
          </a:prstGeom>
          <a:solidFill>
            <a:schemeClr val="tx1">
              <a:lumMod val="50000"/>
              <a:lumOff val="50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ko-KR" altLang="en-US" sz="700" b="1" dirty="0">
                <a:solidFill>
                  <a:schemeClr val="bg1"/>
                </a:solidFill>
                <a:latin typeface="Malgun Gothic"/>
                <a:ea typeface="Malgun Gothic"/>
                <a:cs typeface="Malgun Gothic"/>
                <a:sym typeface="Malgun Gothic"/>
              </a:rPr>
              <a:t>저장</a:t>
            </a:r>
            <a:endParaRPr sz="700" b="1" i="0" u="none" strike="noStrike" cap="none" dirty="0">
              <a:solidFill>
                <a:schemeClr val="bg1"/>
              </a:solidFill>
              <a:latin typeface="Malgun Gothic"/>
              <a:ea typeface="Malgun Gothic"/>
              <a:cs typeface="Malgun Gothic"/>
              <a:sym typeface="Malgun Gothic"/>
            </a:endParaRPr>
          </a:p>
        </p:txBody>
      </p:sp>
      <p:sp>
        <p:nvSpPr>
          <p:cNvPr id="131" name="Google Shape;1694;p44">
            <a:extLst>
              <a:ext uri="{FF2B5EF4-FFF2-40B4-BE49-F238E27FC236}">
                <a16:creationId xmlns:a16="http://schemas.microsoft.com/office/drawing/2014/main" id="{5B5ACBF5-ECE7-320D-581D-766F8F30E874}"/>
              </a:ext>
            </a:extLst>
          </p:cNvPr>
          <p:cNvSpPr/>
          <p:nvPr/>
        </p:nvSpPr>
        <p:spPr>
          <a:xfrm>
            <a:off x="7115308" y="6019301"/>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32" name="모서리가 둥근 직사각형 131">
            <a:extLst>
              <a:ext uri="{FF2B5EF4-FFF2-40B4-BE49-F238E27FC236}">
                <a16:creationId xmlns:a16="http://schemas.microsoft.com/office/drawing/2014/main" id="{7663296F-AE72-A522-202D-592A47FEC839}"/>
              </a:ext>
            </a:extLst>
          </p:cNvPr>
          <p:cNvSpPr/>
          <p:nvPr/>
        </p:nvSpPr>
        <p:spPr>
          <a:xfrm>
            <a:off x="8242648" y="6763469"/>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닫기</a:t>
            </a:r>
          </a:p>
        </p:txBody>
      </p:sp>
      <p:sp>
        <p:nvSpPr>
          <p:cNvPr id="133" name="Google Shape;1694;p44">
            <a:extLst>
              <a:ext uri="{FF2B5EF4-FFF2-40B4-BE49-F238E27FC236}">
                <a16:creationId xmlns:a16="http://schemas.microsoft.com/office/drawing/2014/main" id="{E169C695-3CF7-ABFC-19E5-AFEF77189156}"/>
              </a:ext>
            </a:extLst>
          </p:cNvPr>
          <p:cNvSpPr/>
          <p:nvPr/>
        </p:nvSpPr>
        <p:spPr>
          <a:xfrm>
            <a:off x="7267707" y="6171701"/>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반려 </a:t>
            </a: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되었습니다</a:t>
            </a:r>
            <a:r>
              <a:rPr lang="en-US" altLang="ko-K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cxnSp>
        <p:nvCxnSpPr>
          <p:cNvPr id="134" name="꺾인 연결선[E] 133">
            <a:extLst>
              <a:ext uri="{FF2B5EF4-FFF2-40B4-BE49-F238E27FC236}">
                <a16:creationId xmlns:a16="http://schemas.microsoft.com/office/drawing/2014/main" id="{B3E03818-73EC-18C9-8FCB-283EDE4813FD}"/>
              </a:ext>
            </a:extLst>
          </p:cNvPr>
          <p:cNvCxnSpPr>
            <a:cxnSpLocks/>
            <a:stCxn id="129" idx="1"/>
            <a:endCxn id="27" idx="0"/>
          </p:cNvCxnSpPr>
          <p:nvPr/>
        </p:nvCxnSpPr>
        <p:spPr>
          <a:xfrm rot="10800000" flipV="1">
            <a:off x="5807864" y="5010099"/>
            <a:ext cx="213225" cy="299917"/>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6" name="모서리가 둥근 직사각형 135">
            <a:extLst>
              <a:ext uri="{FF2B5EF4-FFF2-40B4-BE49-F238E27FC236}">
                <a16:creationId xmlns:a16="http://schemas.microsoft.com/office/drawing/2014/main" id="{57AC716D-75E0-5AAC-3495-78817311AD7D}"/>
              </a:ext>
            </a:extLst>
          </p:cNvPr>
          <p:cNvSpPr>
            <a:spLocks/>
          </p:cNvSpPr>
          <p:nvPr/>
        </p:nvSpPr>
        <p:spPr>
          <a:xfrm>
            <a:off x="7111883" y="5357701"/>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해당 산업안전보건관리비 </a:t>
            </a:r>
            <a:r>
              <a:rPr kumimoji="1" lang="ko-KR" altLang="en-US" sz="700" dirty="0" err="1">
                <a:solidFill>
                  <a:schemeClr val="tx1">
                    <a:lumMod val="75000"/>
                    <a:lumOff val="25000"/>
                  </a:schemeClr>
                </a:solidFill>
              </a:rPr>
              <a:t>상태값을</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반려</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으로</a:t>
            </a:r>
            <a:r>
              <a:rPr kumimoji="1" lang="ko-KR" altLang="en-US" sz="700" dirty="0">
                <a:solidFill>
                  <a:schemeClr val="tx1">
                    <a:lumMod val="75000"/>
                    <a:lumOff val="25000"/>
                  </a:schemeClr>
                </a:solidFill>
              </a:rPr>
              <a:t> 변경</a:t>
            </a:r>
          </a:p>
        </p:txBody>
      </p:sp>
      <p:sp>
        <p:nvSpPr>
          <p:cNvPr id="3" name="모서리가 둥근 직사각형 2">
            <a:extLst>
              <a:ext uri="{FF2B5EF4-FFF2-40B4-BE49-F238E27FC236}">
                <a16:creationId xmlns:a16="http://schemas.microsoft.com/office/drawing/2014/main" id="{53277F43-02DB-9588-625D-9861F5ADE7BD}"/>
              </a:ext>
            </a:extLst>
          </p:cNvPr>
          <p:cNvSpPr>
            <a:spLocks/>
          </p:cNvSpPr>
          <p:nvPr/>
        </p:nvSpPr>
        <p:spPr>
          <a:xfrm>
            <a:off x="5132759" y="1754957"/>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해당 산업안전보건관리비 </a:t>
            </a:r>
            <a:r>
              <a:rPr kumimoji="1" lang="ko-KR" altLang="en-US" sz="700" dirty="0" err="1">
                <a:solidFill>
                  <a:schemeClr val="tx1">
                    <a:lumMod val="75000"/>
                    <a:lumOff val="25000"/>
                  </a:schemeClr>
                </a:solidFill>
              </a:rPr>
              <a:t>상태값을</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승인</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으로</a:t>
            </a:r>
            <a:r>
              <a:rPr kumimoji="1" lang="ko-KR" altLang="en-US" sz="700" dirty="0">
                <a:solidFill>
                  <a:schemeClr val="tx1">
                    <a:lumMod val="75000"/>
                    <a:lumOff val="25000"/>
                  </a:schemeClr>
                </a:solidFill>
              </a:rPr>
              <a:t> 변경</a:t>
            </a:r>
          </a:p>
        </p:txBody>
      </p:sp>
      <p:cxnSp>
        <p:nvCxnSpPr>
          <p:cNvPr id="7" name="꺾인 연결선[E] 6">
            <a:extLst>
              <a:ext uri="{FF2B5EF4-FFF2-40B4-BE49-F238E27FC236}">
                <a16:creationId xmlns:a16="http://schemas.microsoft.com/office/drawing/2014/main" id="{9E91DD35-FBA3-7ADB-0508-556A7B942B04}"/>
              </a:ext>
            </a:extLst>
          </p:cNvPr>
          <p:cNvCxnSpPr>
            <a:cxnSpLocks/>
            <a:stCxn id="92" idx="1"/>
            <a:endCxn id="94" idx="1"/>
          </p:cNvCxnSpPr>
          <p:nvPr/>
        </p:nvCxnSpPr>
        <p:spPr>
          <a:xfrm rot="10800000" flipV="1">
            <a:off x="5132759" y="1408652"/>
            <a:ext cx="884904" cy="1478166"/>
          </a:xfrm>
          <a:prstGeom prst="bentConnector3">
            <a:avLst>
              <a:gd name="adj1" fmla="val 125833"/>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4" name="Google Shape;1695;p44">
            <a:extLst>
              <a:ext uri="{FF2B5EF4-FFF2-40B4-BE49-F238E27FC236}">
                <a16:creationId xmlns:a16="http://schemas.microsoft.com/office/drawing/2014/main" id="{068FE8D3-4E3B-8ED0-1827-72F86762E9B6}"/>
              </a:ext>
            </a:extLst>
          </p:cNvPr>
          <p:cNvGraphicFramePr/>
          <p:nvPr>
            <p:extLst>
              <p:ext uri="{D42A27DB-BD31-4B8C-83A1-F6EECF244321}">
                <p14:modId xmlns:p14="http://schemas.microsoft.com/office/powerpoint/2010/main" val="1591991023"/>
              </p:ext>
            </p:extLst>
          </p:nvPr>
        </p:nvGraphicFramePr>
        <p:xfrm>
          <a:off x="5244570" y="3672550"/>
          <a:ext cx="2385404" cy="304775"/>
        </p:xfrm>
        <a:graphic>
          <a:graphicData uri="http://schemas.openxmlformats.org/drawingml/2006/table">
            <a:tbl>
              <a:tblPr>
                <a:noFill/>
              </a:tblPr>
              <a:tblGrid>
                <a:gridCol w="1192702">
                  <a:extLst>
                    <a:ext uri="{9D8B030D-6E8A-4147-A177-3AD203B41FA5}">
                      <a16:colId xmlns:a16="http://schemas.microsoft.com/office/drawing/2014/main" val="20000"/>
                    </a:ext>
                  </a:extLst>
                </a:gridCol>
                <a:gridCol w="1192702">
                  <a:extLst>
                    <a:ext uri="{9D8B030D-6E8A-4147-A177-3AD203B41FA5}">
                      <a16:colId xmlns:a16="http://schemas.microsoft.com/office/drawing/2014/main" val="3339663757"/>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반려 사유</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800"/>
                        <a:buFont typeface="Arial"/>
                        <a:buNone/>
                      </a:pPr>
                      <a:r>
                        <a:rPr lang="en-US" sz="800" b="1" u="none" strike="noStrike" cap="none" dirty="0"/>
                        <a:t>X</a:t>
                      </a:r>
                      <a:endParaRPr sz="800" b="1"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5" name="Google Shape;2233;g27fe52d962f_1_4247">
            <a:extLst>
              <a:ext uri="{FF2B5EF4-FFF2-40B4-BE49-F238E27FC236}">
                <a16:creationId xmlns:a16="http://schemas.microsoft.com/office/drawing/2014/main" id="{76742036-9AB4-D812-A932-59C4FC4B682B}"/>
              </a:ext>
            </a:extLst>
          </p:cNvPr>
          <p:cNvSpPr/>
          <p:nvPr/>
        </p:nvSpPr>
        <p:spPr>
          <a:xfrm>
            <a:off x="5244570" y="4014277"/>
            <a:ext cx="2385404" cy="805253"/>
          </a:xfrm>
          <a:prstGeom prst="roundRect">
            <a:avLst>
              <a:gd name="adj" fmla="val 5338"/>
            </a:avLst>
          </a:prstGeom>
          <a:solidFill>
            <a:schemeClr val="bg1"/>
          </a:solidFill>
          <a:ln w="9525" cap="flat" cmpd="sng">
            <a:solidFill>
              <a:schemeClr val="bg1">
                <a:lumMod val="50000"/>
              </a:schemeClr>
            </a:solidFill>
            <a:prstDash val="solid"/>
            <a:round/>
            <a:headEnd type="none" w="sm" len="sm"/>
            <a:tailEnd type="none" w="sm" len="sm"/>
          </a:ln>
        </p:spPr>
        <p:txBody>
          <a:bodyPr spcFirstLastPara="1" wrap="square" lIns="36000" tIns="91425" rIns="39600" bIns="90000" anchor="t" anchorCtr="0">
            <a:noAutofit/>
          </a:bodyPr>
          <a:lstStyle/>
          <a:p>
            <a:pPr marR="0" lvl="0" rtl="0">
              <a:lnSpc>
                <a:spcPct val="100000"/>
              </a:lnSpc>
              <a:spcBef>
                <a:spcPts val="0"/>
              </a:spcBef>
              <a:spcAft>
                <a:spcPts val="0"/>
              </a:spcAft>
              <a:buClr>
                <a:srgbClr val="000000"/>
              </a:buClr>
              <a:buSzPts val="800"/>
            </a:pPr>
            <a:r>
              <a:rPr lang="en-US" altLang="ko-KR" sz="700" dirty="0">
                <a:solidFill>
                  <a:schemeClr val="bg1">
                    <a:lumMod val="75000"/>
                  </a:schemeClr>
                </a:solidFill>
                <a:latin typeface="Malgun Gothic"/>
                <a:ea typeface="Malgun Gothic"/>
                <a:cs typeface="Malgun Gothic"/>
                <a:sym typeface="Malgun Gothic"/>
              </a:rPr>
              <a:t>(</a:t>
            </a:r>
            <a:r>
              <a:rPr lang="ko-KR" altLang="en-US" sz="700" dirty="0">
                <a:solidFill>
                  <a:schemeClr val="bg1">
                    <a:lumMod val="75000"/>
                  </a:schemeClr>
                </a:solidFill>
                <a:latin typeface="Malgun Gothic"/>
                <a:ea typeface="Malgun Gothic"/>
                <a:cs typeface="Malgun Gothic"/>
                <a:sym typeface="Malgun Gothic"/>
              </a:rPr>
              <a:t>필수</a:t>
            </a:r>
            <a:r>
              <a:rPr lang="en-US" altLang="ko-KR" sz="700" dirty="0">
                <a:solidFill>
                  <a:schemeClr val="bg1">
                    <a:lumMod val="75000"/>
                  </a:schemeClr>
                </a:solidFill>
                <a:latin typeface="Malgun Gothic"/>
                <a:ea typeface="Malgun Gothic"/>
                <a:cs typeface="Malgun Gothic"/>
                <a:sym typeface="Malgun Gothic"/>
              </a:rPr>
              <a:t>)</a:t>
            </a:r>
            <a:r>
              <a:rPr lang="ko-KR" altLang="en-US" sz="700" dirty="0">
                <a:solidFill>
                  <a:schemeClr val="bg1">
                    <a:lumMod val="75000"/>
                  </a:schemeClr>
                </a:solidFill>
                <a:latin typeface="Malgun Gothic"/>
                <a:ea typeface="Malgun Gothic"/>
                <a:cs typeface="Malgun Gothic"/>
                <a:sym typeface="Malgun Gothic"/>
              </a:rPr>
              <a:t> 반려사유를 작성해 주세요</a:t>
            </a:r>
            <a:r>
              <a:rPr lang="en-US" altLang="ko-KR" sz="700" dirty="0">
                <a:solidFill>
                  <a:schemeClr val="bg1">
                    <a:lumMod val="75000"/>
                  </a:schemeClr>
                </a:solidFill>
                <a:latin typeface="Malgun Gothic"/>
                <a:ea typeface="Malgun Gothic"/>
                <a:cs typeface="Malgun Gothic"/>
                <a:sym typeface="Malgun Gothic"/>
              </a:rPr>
              <a:t>.</a:t>
            </a:r>
          </a:p>
        </p:txBody>
      </p:sp>
      <p:sp>
        <p:nvSpPr>
          <p:cNvPr id="27" name="다이아몬드 26">
            <a:extLst>
              <a:ext uri="{FF2B5EF4-FFF2-40B4-BE49-F238E27FC236}">
                <a16:creationId xmlns:a16="http://schemas.microsoft.com/office/drawing/2014/main" id="{9AF23600-8767-DDD3-5C1D-70A30FE7780D}"/>
              </a:ext>
            </a:extLst>
          </p:cNvPr>
          <p:cNvSpPr/>
          <p:nvPr/>
        </p:nvSpPr>
        <p:spPr>
          <a:xfrm>
            <a:off x="5226335" y="5310017"/>
            <a:ext cx="1163056" cy="556952"/>
          </a:xfrm>
          <a:prstGeom prst="diamon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rPr>
              <a:t>반려사유 </a:t>
            </a:r>
            <a:r>
              <a:rPr kumimoji="1" lang="en-US" altLang="ko-KR" sz="700" dirty="0">
                <a:solidFill>
                  <a:schemeClr val="tx1">
                    <a:lumMod val="75000"/>
                    <a:lumOff val="25000"/>
                  </a:schemeClr>
                </a:solidFill>
              </a:rPr>
              <a:t>field</a:t>
            </a:r>
            <a:r>
              <a:rPr kumimoji="1" lang="ko-KR" altLang="en-US" sz="700" dirty="0" err="1">
                <a:solidFill>
                  <a:schemeClr val="tx1">
                    <a:lumMod val="75000"/>
                    <a:lumOff val="25000"/>
                  </a:schemeClr>
                </a:solidFill>
              </a:rPr>
              <a:t>에</a:t>
            </a:r>
            <a:r>
              <a:rPr kumimoji="1" lang="ko-KR" altLang="en-US" sz="700" dirty="0">
                <a:solidFill>
                  <a:schemeClr val="tx1">
                    <a:lumMod val="75000"/>
                    <a:lumOff val="25000"/>
                  </a:schemeClr>
                </a:solidFill>
              </a:rPr>
              <a:t> 값이 입력되었는가</a:t>
            </a:r>
            <a:r>
              <a:rPr kumimoji="1" lang="en-US" altLang="ko-KR" sz="700" dirty="0">
                <a:solidFill>
                  <a:schemeClr val="tx1">
                    <a:lumMod val="75000"/>
                    <a:lumOff val="25000"/>
                  </a:schemeClr>
                </a:solidFill>
              </a:rPr>
              <a:t>?</a:t>
            </a:r>
            <a:endParaRPr kumimoji="1" lang="ko-KR" altLang="en-US" sz="700" dirty="0">
              <a:solidFill>
                <a:schemeClr val="tx1">
                  <a:lumMod val="75000"/>
                  <a:lumOff val="25000"/>
                </a:schemeClr>
              </a:solidFill>
            </a:endParaRPr>
          </a:p>
        </p:txBody>
      </p:sp>
      <p:sp>
        <p:nvSpPr>
          <p:cNvPr id="28" name="모서리가 둥근 직사각형 27">
            <a:extLst>
              <a:ext uri="{FF2B5EF4-FFF2-40B4-BE49-F238E27FC236}">
                <a16:creationId xmlns:a16="http://schemas.microsoft.com/office/drawing/2014/main" id="{7F9363BB-3F2C-83F0-3716-0788654A636A}"/>
              </a:ext>
            </a:extLst>
          </p:cNvPr>
          <p:cNvSpPr>
            <a:spLocks/>
          </p:cNvSpPr>
          <p:nvPr/>
        </p:nvSpPr>
        <p:spPr>
          <a:xfrm>
            <a:off x="7892500" y="4186796"/>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반려사유 </a:t>
            </a:r>
            <a:r>
              <a:rPr kumimoji="1" lang="en-US" altLang="ko-KR" sz="700" dirty="0">
                <a:solidFill>
                  <a:schemeClr val="tx1">
                    <a:lumMod val="75000"/>
                    <a:lumOff val="25000"/>
                  </a:schemeClr>
                </a:solidFill>
              </a:rPr>
              <a:t>field</a:t>
            </a:r>
          </a:p>
          <a:p>
            <a:pPr marL="171450" indent="-171450">
              <a:buFontTx/>
              <a:buChar char="-"/>
            </a:pPr>
            <a:r>
              <a:rPr kumimoji="1" lang="en-US" altLang="ko-KR" sz="700" dirty="0">
                <a:solidFill>
                  <a:schemeClr val="tx1">
                    <a:lumMod val="75000"/>
                    <a:lumOff val="25000"/>
                  </a:schemeClr>
                </a:solidFill>
              </a:rPr>
              <a:t>placeholder : </a:t>
            </a:r>
            <a:r>
              <a:rPr kumimoji="1" lang="ko-KR" altLang="en-US" sz="700" dirty="0">
                <a:solidFill>
                  <a:schemeClr val="tx1">
                    <a:lumMod val="75000"/>
                    <a:lumOff val="25000"/>
                  </a:schemeClr>
                </a:solidFill>
              </a:rPr>
              <a:t>화면설계 참조</a:t>
            </a:r>
            <a:endParaRPr kumimoji="1" lang="en-US" altLang="ko-KR" sz="700" dirty="0">
              <a:solidFill>
                <a:schemeClr val="tx1">
                  <a:lumMod val="75000"/>
                  <a:lumOff val="25000"/>
                </a:schemeClr>
              </a:solidFill>
            </a:endParaRPr>
          </a:p>
        </p:txBody>
      </p:sp>
      <p:cxnSp>
        <p:nvCxnSpPr>
          <p:cNvPr id="30" name="꺾인 연결선[E] 29">
            <a:extLst>
              <a:ext uri="{FF2B5EF4-FFF2-40B4-BE49-F238E27FC236}">
                <a16:creationId xmlns:a16="http://schemas.microsoft.com/office/drawing/2014/main" id="{AD8FA326-7CE9-60C4-A5E7-91C107ED9CA7}"/>
              </a:ext>
            </a:extLst>
          </p:cNvPr>
          <p:cNvCxnSpPr>
            <a:cxnSpLocks/>
            <a:stCxn id="25" idx="3"/>
            <a:endCxn id="28" idx="1"/>
          </p:cNvCxnSpPr>
          <p:nvPr/>
        </p:nvCxnSpPr>
        <p:spPr>
          <a:xfrm>
            <a:off x="7629974" y="4416904"/>
            <a:ext cx="262526" cy="1766"/>
          </a:xfrm>
          <a:prstGeom prst="bentConnector3">
            <a:avLst>
              <a:gd name="adj1" fmla="val 500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꺾인 연결선[E] 35">
            <a:extLst>
              <a:ext uri="{FF2B5EF4-FFF2-40B4-BE49-F238E27FC236}">
                <a16:creationId xmlns:a16="http://schemas.microsoft.com/office/drawing/2014/main" id="{85B6F98D-5D06-268B-E7D3-073F2571D303}"/>
              </a:ext>
            </a:extLst>
          </p:cNvPr>
          <p:cNvCxnSpPr>
            <a:cxnSpLocks/>
            <a:stCxn id="27" idx="3"/>
            <a:endCxn id="136" idx="1"/>
          </p:cNvCxnSpPr>
          <p:nvPr/>
        </p:nvCxnSpPr>
        <p:spPr>
          <a:xfrm>
            <a:off x="6389391" y="5588493"/>
            <a:ext cx="722492" cy="1082"/>
          </a:xfrm>
          <a:prstGeom prst="bentConnector3">
            <a:avLst>
              <a:gd name="adj1" fmla="val 500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꺾인 연결선[E] 38">
            <a:extLst>
              <a:ext uri="{FF2B5EF4-FFF2-40B4-BE49-F238E27FC236}">
                <a16:creationId xmlns:a16="http://schemas.microsoft.com/office/drawing/2014/main" id="{F0A2AE8D-BCEF-3BA4-9C83-75FF51201D66}"/>
              </a:ext>
            </a:extLst>
          </p:cNvPr>
          <p:cNvCxnSpPr>
            <a:cxnSpLocks/>
            <a:stCxn id="27" idx="3"/>
            <a:endCxn id="131" idx="1"/>
          </p:cNvCxnSpPr>
          <p:nvPr/>
        </p:nvCxnSpPr>
        <p:spPr>
          <a:xfrm>
            <a:off x="6389391" y="5588493"/>
            <a:ext cx="725917" cy="951069"/>
          </a:xfrm>
          <a:prstGeom prst="bentConnector3">
            <a:avLst>
              <a:gd name="adj1" fmla="val 500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2" name="Google Shape;810;g28120bc8d10_0_307">
            <a:extLst>
              <a:ext uri="{FF2B5EF4-FFF2-40B4-BE49-F238E27FC236}">
                <a16:creationId xmlns:a16="http://schemas.microsoft.com/office/drawing/2014/main" id="{BD40893D-FF7D-EE72-A475-8A3782A293E7}"/>
              </a:ext>
            </a:extLst>
          </p:cNvPr>
          <p:cNvSpPr/>
          <p:nvPr/>
        </p:nvSpPr>
        <p:spPr>
          <a:xfrm>
            <a:off x="6535528" y="5512083"/>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altLang="ko-KR" sz="700" i="0" u="none" strike="noStrike" cap="none" dirty="0">
                <a:solidFill>
                  <a:schemeClr val="tx1">
                    <a:lumMod val="75000"/>
                    <a:lumOff val="25000"/>
                  </a:schemeClr>
                </a:solidFill>
                <a:latin typeface="Malgun Gothic"/>
                <a:ea typeface="Malgun Gothic"/>
                <a:cs typeface="Malgun Gothic"/>
                <a:sym typeface="Malgun Gothic"/>
              </a:rPr>
              <a:t>YES</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sp>
        <p:nvSpPr>
          <p:cNvPr id="43" name="Google Shape;1694;p44">
            <a:extLst>
              <a:ext uri="{FF2B5EF4-FFF2-40B4-BE49-F238E27FC236}">
                <a16:creationId xmlns:a16="http://schemas.microsoft.com/office/drawing/2014/main" id="{8D728922-1886-5A91-E634-27EA02E9723A}"/>
              </a:ext>
            </a:extLst>
          </p:cNvPr>
          <p:cNvSpPr/>
          <p:nvPr/>
        </p:nvSpPr>
        <p:spPr>
          <a:xfrm>
            <a:off x="2959516" y="5995030"/>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44" name="모서리가 둥근 직사각형 43">
            <a:extLst>
              <a:ext uri="{FF2B5EF4-FFF2-40B4-BE49-F238E27FC236}">
                <a16:creationId xmlns:a16="http://schemas.microsoft.com/office/drawing/2014/main" id="{9FA6004C-81D4-9F73-F9C9-C6FD88426B9A}"/>
              </a:ext>
            </a:extLst>
          </p:cNvPr>
          <p:cNvSpPr/>
          <p:nvPr/>
        </p:nvSpPr>
        <p:spPr>
          <a:xfrm>
            <a:off x="4086856" y="6739198"/>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닫기</a:t>
            </a:r>
          </a:p>
        </p:txBody>
      </p:sp>
      <p:sp>
        <p:nvSpPr>
          <p:cNvPr id="45" name="Google Shape;1694;p44">
            <a:extLst>
              <a:ext uri="{FF2B5EF4-FFF2-40B4-BE49-F238E27FC236}">
                <a16:creationId xmlns:a16="http://schemas.microsoft.com/office/drawing/2014/main" id="{53B44D64-79B4-669B-0FDE-35DCD69D8AFE}"/>
              </a:ext>
            </a:extLst>
          </p:cNvPr>
          <p:cNvSpPr/>
          <p:nvPr/>
        </p:nvSpPr>
        <p:spPr>
          <a:xfrm>
            <a:off x="3111915" y="6147430"/>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반려사유를 </a:t>
            </a: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작성해주세요</a:t>
            </a:r>
            <a:r>
              <a:rPr lang="en-US" altLang="ko-K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cxnSp>
        <p:nvCxnSpPr>
          <p:cNvPr id="46" name="꺾인 연결선[E] 45">
            <a:extLst>
              <a:ext uri="{FF2B5EF4-FFF2-40B4-BE49-F238E27FC236}">
                <a16:creationId xmlns:a16="http://schemas.microsoft.com/office/drawing/2014/main" id="{00346A60-93FB-CC92-3BD0-1E8846F9EE58}"/>
              </a:ext>
            </a:extLst>
          </p:cNvPr>
          <p:cNvCxnSpPr>
            <a:cxnSpLocks/>
            <a:stCxn id="27" idx="1"/>
            <a:endCxn id="43" idx="0"/>
          </p:cNvCxnSpPr>
          <p:nvPr/>
        </p:nvCxnSpPr>
        <p:spPr>
          <a:xfrm rot="10800000" flipV="1">
            <a:off x="4266857" y="5588492"/>
            <a:ext cx="959479" cy="406537"/>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9" name="Google Shape;810;g28120bc8d10_0_307">
            <a:extLst>
              <a:ext uri="{FF2B5EF4-FFF2-40B4-BE49-F238E27FC236}">
                <a16:creationId xmlns:a16="http://schemas.microsoft.com/office/drawing/2014/main" id="{3D03EE77-44A6-A116-7D72-071B8D7B1A33}"/>
              </a:ext>
            </a:extLst>
          </p:cNvPr>
          <p:cNvSpPr/>
          <p:nvPr/>
        </p:nvSpPr>
        <p:spPr>
          <a:xfrm>
            <a:off x="4770448" y="5512083"/>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dirty="0">
                <a:solidFill>
                  <a:schemeClr val="tx1">
                    <a:lumMod val="75000"/>
                    <a:lumOff val="25000"/>
                  </a:schemeClr>
                </a:solidFill>
                <a:latin typeface="Malgun Gothic"/>
                <a:ea typeface="Malgun Gothic"/>
                <a:cs typeface="Malgun Gothic"/>
                <a:sym typeface="Malgun Gothic"/>
              </a:rPr>
              <a:t>NO</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spTree>
    <p:extLst>
      <p:ext uri="{BB962C8B-B14F-4D97-AF65-F5344CB8AC3E}">
        <p14:creationId xmlns:p14="http://schemas.microsoft.com/office/powerpoint/2010/main" val="35095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40" name="표 39">
            <a:extLst>
              <a:ext uri="{FF2B5EF4-FFF2-40B4-BE49-F238E27FC236}">
                <a16:creationId xmlns:a16="http://schemas.microsoft.com/office/drawing/2014/main" id="{91AA4DED-F35D-CF75-8382-B336DCC6E7B0}"/>
              </a:ext>
            </a:extLst>
          </p:cNvPr>
          <p:cNvGraphicFramePr>
            <a:graphicFrameLocks noGrp="1"/>
          </p:cNvGraphicFramePr>
          <p:nvPr>
            <p:extLst>
              <p:ext uri="{D42A27DB-BD31-4B8C-83A1-F6EECF244321}">
                <p14:modId xmlns:p14="http://schemas.microsoft.com/office/powerpoint/2010/main" val="1962177552"/>
              </p:ext>
            </p:extLst>
          </p:nvPr>
        </p:nvGraphicFramePr>
        <p:xfrm>
          <a:off x="266700" y="3050540"/>
          <a:ext cx="9410700" cy="680720"/>
        </p:xfrm>
        <a:graphic>
          <a:graphicData uri="http://schemas.openxmlformats.org/drawingml/2006/table">
            <a:tbl>
              <a:tblPr/>
              <a:tblGrid>
                <a:gridCol w="9410700">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운영</a:t>
                      </a:r>
                      <a:r>
                        <a:rPr lang="en-US" altLang="ko-KR"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관리</a:t>
                      </a:r>
                      <a:endParaRPr lang="ko-KR" altLang="en-US" sz="1600" dirty="0">
                        <a:effectLst/>
                        <a:latin typeface="Malgun Gothic" panose="020B0503020000020004" pitchFamily="34" charset="-127"/>
                        <a:ea typeface="Malgun Gothic" panose="020B0503020000020004" pitchFamily="34"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fontAlgn="t"/>
                      <a:r>
                        <a:rPr lang="ko-KR" altLang="en-US" sz="1200" b="0" dirty="0">
                          <a:effectLst/>
                          <a:latin typeface="Malgun Gothic" panose="020B0503020000020004" pitchFamily="34" charset="-127"/>
                          <a:ea typeface="Malgun Gothic" panose="020B0503020000020004" pitchFamily="34" charset="-127"/>
                        </a:rPr>
                        <a:t>산업안전보건관리비 </a:t>
                      </a:r>
                      <a:r>
                        <a:rPr lang="en-US" altLang="ko-KR" sz="1200" b="0" dirty="0">
                          <a:effectLst/>
                          <a:latin typeface="Malgun Gothic" panose="020B0503020000020004" pitchFamily="34" charset="-127"/>
                          <a:ea typeface="Malgun Gothic" panose="020B0503020000020004" pitchFamily="34" charset="-127"/>
                        </a:rPr>
                        <a:t>&gt;</a:t>
                      </a:r>
                      <a:r>
                        <a:rPr lang="ko-KR" altLang="en-US" sz="1200" b="0" dirty="0">
                          <a:effectLst/>
                          <a:latin typeface="Malgun Gothic" panose="020B0503020000020004" pitchFamily="34" charset="-127"/>
                          <a:ea typeface="Malgun Gothic" panose="020B0503020000020004" pitchFamily="34" charset="-127"/>
                        </a:rPr>
                        <a:t> 산업안전보건관리비 월별 사용내역</a:t>
                      </a: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spTree>
    <p:extLst>
      <p:ext uri="{BB962C8B-B14F-4D97-AF65-F5344CB8AC3E}">
        <p14:creationId xmlns:p14="http://schemas.microsoft.com/office/powerpoint/2010/main" val="194883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15</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일반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월별 사용내역</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1891172344"/>
              </p:ext>
            </p:extLst>
          </p:nvPr>
        </p:nvGraphicFramePr>
        <p:xfrm>
          <a:off x="7858125" y="426720"/>
          <a:ext cx="2047875" cy="543560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일반 권한일 경우 해당 페이지를 제공한다</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221940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breadcrumb</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 설계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검색연도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시작년도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2014</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 년도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사업자</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전체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SKT, SKB</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전체</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SAF_BIZ_KIND</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목록 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SAF_OUTSOURCE</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&gt;</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코드명</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1</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호출</a:t>
                      </a:r>
                      <a:endPar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조회</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AND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엑셀다운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조회 조건을 만족하는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엑셀로 변환 후 다운로드 제공</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부가 정보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값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1584186"/>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검색조건을 만족하는 </a:t>
                      </a:r>
                      <a:r>
                        <a:rPr lang="ko-KR" altLang="en-US" sz="600" b="1"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해당 </a:t>
                      </a:r>
                      <a:r>
                        <a:rPr lang="ko-KR" altLang="en-US" sz="600" b="1" dirty="0" err="1">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b="1"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일반 구매사의 산업안전보건관리비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월별 사용액을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결과는 아래 구성요소로 구성된다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사업자</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해당 사업장의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월별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 (1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~12</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수평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결과값이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 초과시 수직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3709494"/>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80839709"/>
                  </a:ext>
                </a:extLst>
              </a:tr>
            </a:tbl>
          </a:graphicData>
        </a:graphic>
      </p:graphicFrame>
      <p:sp>
        <p:nvSpPr>
          <p:cNvPr id="33" name="모서리가 둥근 직사각형 32">
            <a:extLst>
              <a:ext uri="{FF2B5EF4-FFF2-40B4-BE49-F238E27FC236}">
                <a16:creationId xmlns:a16="http://schemas.microsoft.com/office/drawing/2014/main" id="{DC3AACF2-FF83-ADEB-2BBC-DFD8CE1960D4}"/>
              </a:ext>
            </a:extLst>
          </p:cNvPr>
          <p:cNvSpPr>
            <a:spLocks/>
          </p:cNvSpPr>
          <p:nvPr/>
        </p:nvSpPr>
        <p:spPr>
          <a:xfrm>
            <a:off x="360000" y="900000"/>
            <a:ext cx="7200000" cy="270000"/>
          </a:xfrm>
          <a:prstGeom prst="roundRect">
            <a:avLst>
              <a:gd name="adj"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800" b="1" dirty="0">
                <a:solidFill>
                  <a:schemeClr val="tx1">
                    <a:lumMod val="75000"/>
                    <a:lumOff val="25000"/>
                  </a:schemeClr>
                </a:solidFill>
              </a:rPr>
              <a:t>홈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운영관리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월별 사용내역</a:t>
            </a:r>
          </a:p>
        </p:txBody>
      </p:sp>
      <p:sp>
        <p:nvSpPr>
          <p:cNvPr id="98" name="모서리가 둥근 직사각형 97">
            <a:extLst>
              <a:ext uri="{FF2B5EF4-FFF2-40B4-BE49-F238E27FC236}">
                <a16:creationId xmlns:a16="http://schemas.microsoft.com/office/drawing/2014/main" id="{6742F003-8C88-85E5-5210-39DC345A594B}"/>
              </a:ext>
            </a:extLst>
          </p:cNvPr>
          <p:cNvSpPr>
            <a:spLocks/>
          </p:cNvSpPr>
          <p:nvPr/>
        </p:nvSpPr>
        <p:spPr>
          <a:xfrm>
            <a:off x="156955" y="945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 name="모서리가 둥근 직사각형 3">
            <a:extLst>
              <a:ext uri="{FF2B5EF4-FFF2-40B4-BE49-F238E27FC236}">
                <a16:creationId xmlns:a16="http://schemas.microsoft.com/office/drawing/2014/main" id="{8FCC1F3A-873D-D009-BCF0-A2C3678CAA9E}"/>
              </a:ext>
            </a:extLst>
          </p:cNvPr>
          <p:cNvSpPr>
            <a:spLocks/>
          </p:cNvSpPr>
          <p:nvPr/>
        </p:nvSpPr>
        <p:spPr>
          <a:xfrm>
            <a:off x="360000" y="1354989"/>
            <a:ext cx="7200000" cy="489793"/>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산업안전보건관리비 월별 사용내역을 확인할 수 있습니다</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a:t>
            </a:r>
            <a:r>
              <a:rPr lang="ko-KR" altLang="en-US" sz="700" dirty="0">
                <a:effectLst/>
                <a:latin typeface="Malgun Gothic" panose="020B0503020000020004" pitchFamily="34" charset="-127"/>
                <a:ea typeface="Malgun Gothic" panose="020B0503020000020004" pitchFamily="34" charset="-127"/>
              </a:rPr>
              <a:t> </a:t>
            </a:r>
            <a:endParaRPr lang="en-US" altLang="ko-KR" sz="700" dirty="0">
              <a:effectLst/>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정산대상 금액의 기준은 당월 </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20</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일까지의 인수 완료된 주문 건을 기준으로 합니다</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endParaRPr>
          </a:p>
        </p:txBody>
      </p:sp>
      <p:sp>
        <p:nvSpPr>
          <p:cNvPr id="27" name="모서리가 둥근 직사각형 26">
            <a:extLst>
              <a:ext uri="{FF2B5EF4-FFF2-40B4-BE49-F238E27FC236}">
                <a16:creationId xmlns:a16="http://schemas.microsoft.com/office/drawing/2014/main" id="{25BEB6EB-39CF-F20E-2670-914ECC7055C1}"/>
              </a:ext>
            </a:extLst>
          </p:cNvPr>
          <p:cNvSpPr>
            <a:spLocks/>
          </p:cNvSpPr>
          <p:nvPr/>
        </p:nvSpPr>
        <p:spPr>
          <a:xfrm>
            <a:off x="360000" y="1979568"/>
            <a:ext cx="7200000" cy="892078"/>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ko-KR" altLang="en-US" sz="800" b="1"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BC25C476-990A-3693-8345-E8197D6F3E36}"/>
              </a:ext>
            </a:extLst>
          </p:cNvPr>
          <p:cNvSpPr>
            <a:spLocks/>
          </p:cNvSpPr>
          <p:nvPr/>
        </p:nvSpPr>
        <p:spPr>
          <a:xfrm>
            <a:off x="163065" y="135498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6" name="모서리가 둥근 직사각형 35">
            <a:extLst>
              <a:ext uri="{FF2B5EF4-FFF2-40B4-BE49-F238E27FC236}">
                <a16:creationId xmlns:a16="http://schemas.microsoft.com/office/drawing/2014/main" id="{2226E6B5-997D-E4EC-B200-26DB8983691E}"/>
              </a:ext>
            </a:extLst>
          </p:cNvPr>
          <p:cNvSpPr>
            <a:spLocks/>
          </p:cNvSpPr>
          <p:nvPr/>
        </p:nvSpPr>
        <p:spPr>
          <a:xfrm>
            <a:off x="165204" y="197956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8" name="모서리가 둥근 직사각형 37">
            <a:extLst>
              <a:ext uri="{FF2B5EF4-FFF2-40B4-BE49-F238E27FC236}">
                <a16:creationId xmlns:a16="http://schemas.microsoft.com/office/drawing/2014/main" id="{6DF9106C-4978-2F8E-EEF7-C1705CD87375}"/>
              </a:ext>
            </a:extLst>
          </p:cNvPr>
          <p:cNvSpPr>
            <a:spLocks/>
          </p:cNvSpPr>
          <p:nvPr/>
        </p:nvSpPr>
        <p:spPr>
          <a:xfrm>
            <a:off x="360000" y="3472752"/>
            <a:ext cx="54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총  </a:t>
            </a:r>
            <a:r>
              <a:rPr kumimoji="1" lang="en-US" altLang="ko-KR" sz="700" dirty="0">
                <a:solidFill>
                  <a:schemeClr val="tx1">
                    <a:lumMod val="75000"/>
                    <a:lumOff val="25000"/>
                  </a:schemeClr>
                </a:solidFill>
              </a:rPr>
              <a:t>30</a:t>
            </a:r>
            <a:r>
              <a:rPr kumimoji="1" lang="ko-KR" altLang="en-US" sz="700" dirty="0">
                <a:solidFill>
                  <a:schemeClr val="tx1">
                    <a:lumMod val="75000"/>
                    <a:lumOff val="25000"/>
                  </a:schemeClr>
                </a:solidFill>
              </a:rPr>
              <a:t> 건</a:t>
            </a:r>
          </a:p>
        </p:txBody>
      </p:sp>
      <p:sp>
        <p:nvSpPr>
          <p:cNvPr id="48" name="모서리가 둥근 직사각형 47">
            <a:extLst>
              <a:ext uri="{FF2B5EF4-FFF2-40B4-BE49-F238E27FC236}">
                <a16:creationId xmlns:a16="http://schemas.microsoft.com/office/drawing/2014/main" id="{1B10180C-6AC7-0C10-52FD-A5C39981C8A8}"/>
              </a:ext>
            </a:extLst>
          </p:cNvPr>
          <p:cNvSpPr>
            <a:spLocks/>
          </p:cNvSpPr>
          <p:nvPr/>
        </p:nvSpPr>
        <p:spPr>
          <a:xfrm>
            <a:off x="6669718" y="2451167"/>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엑셀 </a:t>
            </a:r>
          </a:p>
        </p:txBody>
      </p:sp>
      <p:sp>
        <p:nvSpPr>
          <p:cNvPr id="49" name="모서리가 둥근 직사각형 48">
            <a:extLst>
              <a:ext uri="{FF2B5EF4-FFF2-40B4-BE49-F238E27FC236}">
                <a16:creationId xmlns:a16="http://schemas.microsoft.com/office/drawing/2014/main" id="{B78976D5-C6C3-AE13-9C4A-BBD0B2147A4E}"/>
              </a:ext>
            </a:extLst>
          </p:cNvPr>
          <p:cNvSpPr>
            <a:spLocks/>
          </p:cNvSpPr>
          <p:nvPr/>
        </p:nvSpPr>
        <p:spPr>
          <a:xfrm>
            <a:off x="6660007" y="2090360"/>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조회</a:t>
            </a:r>
          </a:p>
        </p:txBody>
      </p:sp>
      <p:sp>
        <p:nvSpPr>
          <p:cNvPr id="5" name="모서리가 둥근 직사각형 4">
            <a:extLst>
              <a:ext uri="{FF2B5EF4-FFF2-40B4-BE49-F238E27FC236}">
                <a16:creationId xmlns:a16="http://schemas.microsoft.com/office/drawing/2014/main" id="{911116D1-6745-F60F-0B0D-A86846CE8C0C}"/>
              </a:ext>
            </a:extLst>
          </p:cNvPr>
          <p:cNvSpPr>
            <a:spLocks/>
          </p:cNvSpPr>
          <p:nvPr/>
        </p:nvSpPr>
        <p:spPr>
          <a:xfrm>
            <a:off x="540000"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검색연도</a:t>
            </a:r>
          </a:p>
        </p:txBody>
      </p:sp>
      <p:sp>
        <p:nvSpPr>
          <p:cNvPr id="6" name="모서리가 둥근 직사각형 5">
            <a:extLst>
              <a:ext uri="{FF2B5EF4-FFF2-40B4-BE49-F238E27FC236}">
                <a16:creationId xmlns:a16="http://schemas.microsoft.com/office/drawing/2014/main" id="{957E2888-A688-FD74-524E-F442C7A0C6BC}"/>
              </a:ext>
            </a:extLst>
          </p:cNvPr>
          <p:cNvSpPr>
            <a:spLocks/>
          </p:cNvSpPr>
          <p:nvPr/>
        </p:nvSpPr>
        <p:spPr>
          <a:xfrm>
            <a:off x="1260000"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2024</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7" name="모서리가 둥근 직사각형 6">
            <a:extLst>
              <a:ext uri="{FF2B5EF4-FFF2-40B4-BE49-F238E27FC236}">
                <a16:creationId xmlns:a16="http://schemas.microsoft.com/office/drawing/2014/main" id="{A168270B-9407-732C-0A55-EACB12CC9E54}"/>
              </a:ext>
            </a:extLst>
          </p:cNvPr>
          <p:cNvSpPr>
            <a:spLocks/>
          </p:cNvSpPr>
          <p:nvPr/>
        </p:nvSpPr>
        <p:spPr>
          <a:xfrm>
            <a:off x="2526001"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사업자</a:t>
            </a:r>
          </a:p>
        </p:txBody>
      </p:sp>
      <p:sp>
        <p:nvSpPr>
          <p:cNvPr id="8" name="모서리가 둥근 직사각형 7">
            <a:extLst>
              <a:ext uri="{FF2B5EF4-FFF2-40B4-BE49-F238E27FC236}">
                <a16:creationId xmlns:a16="http://schemas.microsoft.com/office/drawing/2014/main" id="{EBE9CFDF-1D04-78AB-53D6-9698896FDC23}"/>
              </a:ext>
            </a:extLst>
          </p:cNvPr>
          <p:cNvSpPr>
            <a:spLocks/>
          </p:cNvSpPr>
          <p:nvPr/>
        </p:nvSpPr>
        <p:spPr>
          <a:xfrm>
            <a:off x="3246001"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9" name="모서리가 둥근 직사각형 8">
            <a:extLst>
              <a:ext uri="{FF2B5EF4-FFF2-40B4-BE49-F238E27FC236}">
                <a16:creationId xmlns:a16="http://schemas.microsoft.com/office/drawing/2014/main" id="{6E70E971-A314-AFEC-50F1-DE0FA1DAA8D9}"/>
              </a:ext>
            </a:extLst>
          </p:cNvPr>
          <p:cNvSpPr>
            <a:spLocks/>
          </p:cNvSpPr>
          <p:nvPr/>
        </p:nvSpPr>
        <p:spPr>
          <a:xfrm>
            <a:off x="4514390" y="2091627"/>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사업구분</a:t>
            </a:r>
          </a:p>
        </p:txBody>
      </p:sp>
      <p:sp>
        <p:nvSpPr>
          <p:cNvPr id="10" name="모서리가 둥근 직사각형 9">
            <a:extLst>
              <a:ext uri="{FF2B5EF4-FFF2-40B4-BE49-F238E27FC236}">
                <a16:creationId xmlns:a16="http://schemas.microsoft.com/office/drawing/2014/main" id="{85080242-5CE9-02E4-A294-DC7C093F063D}"/>
              </a:ext>
            </a:extLst>
          </p:cNvPr>
          <p:cNvSpPr>
            <a:spLocks/>
          </p:cNvSpPr>
          <p:nvPr/>
        </p:nvSpPr>
        <p:spPr>
          <a:xfrm>
            <a:off x="5234390" y="2091627"/>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14" name="모서리가 둥근 직사각형 13">
            <a:extLst>
              <a:ext uri="{FF2B5EF4-FFF2-40B4-BE49-F238E27FC236}">
                <a16:creationId xmlns:a16="http://schemas.microsoft.com/office/drawing/2014/main" id="{391789E8-8F57-3B53-4761-F76C8BD36632}"/>
              </a:ext>
            </a:extLst>
          </p:cNvPr>
          <p:cNvSpPr>
            <a:spLocks/>
          </p:cNvSpPr>
          <p:nvPr/>
        </p:nvSpPr>
        <p:spPr>
          <a:xfrm>
            <a:off x="540000"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도급사</a:t>
            </a:r>
            <a:endParaRPr kumimoji="1" lang="ko-KR" altLang="en-US" sz="700" dirty="0">
              <a:solidFill>
                <a:schemeClr val="tx1">
                  <a:lumMod val="75000"/>
                  <a:lumOff val="25000"/>
                </a:schemeClr>
              </a:solidFill>
            </a:endParaRPr>
          </a:p>
        </p:txBody>
      </p:sp>
      <p:sp>
        <p:nvSpPr>
          <p:cNvPr id="15" name="모서리가 둥근 직사각형 14">
            <a:extLst>
              <a:ext uri="{FF2B5EF4-FFF2-40B4-BE49-F238E27FC236}">
                <a16:creationId xmlns:a16="http://schemas.microsoft.com/office/drawing/2014/main" id="{9122F54E-F16E-324F-588E-9CA714E8EC3B}"/>
              </a:ext>
            </a:extLst>
          </p:cNvPr>
          <p:cNvSpPr>
            <a:spLocks/>
          </p:cNvSpPr>
          <p:nvPr/>
        </p:nvSpPr>
        <p:spPr>
          <a:xfrm>
            <a:off x="1260000"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graphicFrame>
        <p:nvGraphicFramePr>
          <p:cNvPr id="58" name="표 57">
            <a:extLst>
              <a:ext uri="{FF2B5EF4-FFF2-40B4-BE49-F238E27FC236}">
                <a16:creationId xmlns:a16="http://schemas.microsoft.com/office/drawing/2014/main" id="{E1C97F9C-87CB-8260-9508-B8E89B64F38A}"/>
              </a:ext>
            </a:extLst>
          </p:cNvPr>
          <p:cNvGraphicFramePr>
            <a:graphicFrameLocks noGrp="1"/>
          </p:cNvGraphicFramePr>
          <p:nvPr>
            <p:extLst>
              <p:ext uri="{D42A27DB-BD31-4B8C-83A1-F6EECF244321}">
                <p14:modId xmlns:p14="http://schemas.microsoft.com/office/powerpoint/2010/main" val="3151828472"/>
              </p:ext>
            </p:extLst>
          </p:nvPr>
        </p:nvGraphicFramePr>
        <p:xfrm>
          <a:off x="6416853" y="3800279"/>
          <a:ext cx="1273668" cy="1865820"/>
        </p:xfrm>
        <a:graphic>
          <a:graphicData uri="http://schemas.openxmlformats.org/drawingml/2006/table">
            <a:tbl>
              <a:tblPr firstRow="1" bandRow="1">
                <a:tableStyleId>{5940675A-B579-460E-94D1-54222C63F5DA}</a:tableStyleId>
              </a:tblPr>
              <a:tblGrid>
                <a:gridCol w="636834">
                  <a:extLst>
                    <a:ext uri="{9D8B030D-6E8A-4147-A177-3AD203B41FA5}">
                      <a16:colId xmlns:a16="http://schemas.microsoft.com/office/drawing/2014/main" val="726118174"/>
                    </a:ext>
                  </a:extLst>
                </a:gridCol>
                <a:gridCol w="636834">
                  <a:extLst>
                    <a:ext uri="{9D8B030D-6E8A-4147-A177-3AD203B41FA5}">
                      <a16:colId xmlns:a16="http://schemas.microsoft.com/office/drawing/2014/main" val="3202315202"/>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820743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5164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230367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3,000,000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981953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5,000,000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815611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118659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185378"/>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08386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72706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9535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722944"/>
                  </a:ext>
                </a:extLst>
              </a:tr>
            </a:tbl>
          </a:graphicData>
        </a:graphic>
      </p:graphicFrame>
      <p:sp>
        <p:nvSpPr>
          <p:cNvPr id="59" name="천공 테이프 58">
            <a:extLst>
              <a:ext uri="{FF2B5EF4-FFF2-40B4-BE49-F238E27FC236}">
                <a16:creationId xmlns:a16="http://schemas.microsoft.com/office/drawing/2014/main" id="{B02F74E9-ABB6-DCEA-7D91-F72B3DA7E293}"/>
              </a:ext>
            </a:extLst>
          </p:cNvPr>
          <p:cNvSpPr/>
          <p:nvPr/>
        </p:nvSpPr>
        <p:spPr>
          <a:xfrm>
            <a:off x="4640813" y="4376360"/>
            <a:ext cx="1774969" cy="477283"/>
          </a:xfrm>
          <a:prstGeom prst="flowChartPunchedTa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lumMod val="75000"/>
                    <a:lumOff val="25000"/>
                  </a:schemeClr>
                </a:solidFill>
              </a:rPr>
              <a:t>중략</a:t>
            </a:r>
          </a:p>
        </p:txBody>
      </p:sp>
      <p:graphicFrame>
        <p:nvGraphicFramePr>
          <p:cNvPr id="19" name="표 18">
            <a:extLst>
              <a:ext uri="{FF2B5EF4-FFF2-40B4-BE49-F238E27FC236}">
                <a16:creationId xmlns:a16="http://schemas.microsoft.com/office/drawing/2014/main" id="{0564FDEB-1DEF-CF39-E8F2-D14660DC217E}"/>
              </a:ext>
            </a:extLst>
          </p:cNvPr>
          <p:cNvGraphicFramePr>
            <a:graphicFrameLocks noGrp="1"/>
          </p:cNvGraphicFramePr>
          <p:nvPr>
            <p:extLst>
              <p:ext uri="{D42A27DB-BD31-4B8C-83A1-F6EECF244321}">
                <p14:modId xmlns:p14="http://schemas.microsoft.com/office/powerpoint/2010/main" val="1801949463"/>
              </p:ext>
            </p:extLst>
          </p:nvPr>
        </p:nvGraphicFramePr>
        <p:xfrm>
          <a:off x="359997" y="5847073"/>
          <a:ext cx="2757748" cy="148200"/>
        </p:xfrm>
        <a:graphic>
          <a:graphicData uri="http://schemas.openxmlformats.org/drawingml/2006/table">
            <a:tbl>
              <a:tblPr firstRow="1" bandRow="1">
                <a:tableStyleId>{5940675A-B579-460E-94D1-54222C63F5DA}</a:tableStyleId>
              </a:tblPr>
              <a:tblGrid>
                <a:gridCol w="1264617">
                  <a:extLst>
                    <a:ext uri="{9D8B030D-6E8A-4147-A177-3AD203B41FA5}">
                      <a16:colId xmlns:a16="http://schemas.microsoft.com/office/drawing/2014/main" val="3774396735"/>
                    </a:ext>
                  </a:extLst>
                </a:gridCol>
                <a:gridCol w="727969">
                  <a:extLst>
                    <a:ext uri="{9D8B030D-6E8A-4147-A177-3AD203B41FA5}">
                      <a16:colId xmlns:a16="http://schemas.microsoft.com/office/drawing/2014/main" val="3996311364"/>
                    </a:ext>
                  </a:extLst>
                </a:gridCol>
                <a:gridCol w="765162">
                  <a:extLst>
                    <a:ext uri="{9D8B030D-6E8A-4147-A177-3AD203B41FA5}">
                      <a16:colId xmlns:a16="http://schemas.microsoft.com/office/drawing/2014/main" val="3287994484"/>
                    </a:ext>
                  </a:extLst>
                </a:gridCol>
              </a:tblGrid>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120,000,000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6,000,000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0" name="표 19">
            <a:extLst>
              <a:ext uri="{FF2B5EF4-FFF2-40B4-BE49-F238E27FC236}">
                <a16:creationId xmlns:a16="http://schemas.microsoft.com/office/drawing/2014/main" id="{C52BEC05-5B34-BE0B-F2BD-D43042634DEA}"/>
              </a:ext>
            </a:extLst>
          </p:cNvPr>
          <p:cNvGraphicFramePr>
            <a:graphicFrameLocks noGrp="1"/>
          </p:cNvGraphicFramePr>
          <p:nvPr>
            <p:extLst>
              <p:ext uri="{D42A27DB-BD31-4B8C-83A1-F6EECF244321}">
                <p14:modId xmlns:p14="http://schemas.microsoft.com/office/powerpoint/2010/main" val="936297949"/>
              </p:ext>
            </p:extLst>
          </p:nvPr>
        </p:nvGraphicFramePr>
        <p:xfrm>
          <a:off x="6423008" y="5834055"/>
          <a:ext cx="1267514" cy="148200"/>
        </p:xfrm>
        <a:graphic>
          <a:graphicData uri="http://schemas.openxmlformats.org/drawingml/2006/table">
            <a:tbl>
              <a:tblPr firstRow="1" bandRow="1">
                <a:tableStyleId>{5940675A-B579-460E-94D1-54222C63F5DA}</a:tableStyleId>
              </a:tblPr>
              <a:tblGrid>
                <a:gridCol w="633757">
                  <a:extLst>
                    <a:ext uri="{9D8B030D-6E8A-4147-A177-3AD203B41FA5}">
                      <a16:colId xmlns:a16="http://schemas.microsoft.com/office/drawing/2014/main" val="3774566324"/>
                    </a:ext>
                  </a:extLst>
                </a:gridCol>
                <a:gridCol w="633757">
                  <a:extLst>
                    <a:ext uri="{9D8B030D-6E8A-4147-A177-3AD203B41FA5}">
                      <a16:colId xmlns:a16="http://schemas.microsoft.com/office/drawing/2014/main" val="282315940"/>
                    </a:ext>
                  </a:extLst>
                </a:gridCol>
              </a:tblGrid>
              <a:tr h="0">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8,000,000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4" name="표 23">
            <a:extLst>
              <a:ext uri="{FF2B5EF4-FFF2-40B4-BE49-F238E27FC236}">
                <a16:creationId xmlns:a16="http://schemas.microsoft.com/office/drawing/2014/main" id="{A090C3D9-D299-205B-269E-BE3B513BA819}"/>
              </a:ext>
            </a:extLst>
          </p:cNvPr>
          <p:cNvGraphicFramePr>
            <a:graphicFrameLocks noGrp="1"/>
          </p:cNvGraphicFramePr>
          <p:nvPr>
            <p:extLst>
              <p:ext uri="{D42A27DB-BD31-4B8C-83A1-F6EECF244321}">
                <p14:modId xmlns:p14="http://schemas.microsoft.com/office/powerpoint/2010/main" val="4219587161"/>
              </p:ext>
            </p:extLst>
          </p:nvPr>
        </p:nvGraphicFramePr>
        <p:xfrm>
          <a:off x="359995" y="2967473"/>
          <a:ext cx="7199999" cy="294604"/>
        </p:xfrm>
        <a:graphic>
          <a:graphicData uri="http://schemas.openxmlformats.org/drawingml/2006/table">
            <a:tbl>
              <a:tblPr firstRow="1" bandRow="1">
                <a:tableStyleId>{5940675A-B579-460E-94D1-54222C63F5DA}</a:tableStyleId>
              </a:tblPr>
              <a:tblGrid>
                <a:gridCol w="1650058">
                  <a:extLst>
                    <a:ext uri="{9D8B030D-6E8A-4147-A177-3AD203B41FA5}">
                      <a16:colId xmlns:a16="http://schemas.microsoft.com/office/drawing/2014/main" val="2510876853"/>
                    </a:ext>
                  </a:extLst>
                </a:gridCol>
                <a:gridCol w="5549941">
                  <a:extLst>
                    <a:ext uri="{9D8B030D-6E8A-4147-A177-3AD203B41FA5}">
                      <a16:colId xmlns:a16="http://schemas.microsoft.com/office/drawing/2014/main" val="3114694411"/>
                    </a:ext>
                  </a:extLst>
                </a:gridCol>
              </a:tblGrid>
              <a:tr h="294604">
                <a:tc>
                  <a:txBody>
                    <a:bodyPr/>
                    <a:lstStyle/>
                    <a:p>
                      <a:pPr algn="ctr" latinLnBrk="1"/>
                      <a:r>
                        <a:rPr lang="ko-KR" altLang="en-US" sz="800" b="1" dirty="0">
                          <a:solidFill>
                            <a:schemeClr val="tx1"/>
                          </a:solidFill>
                          <a:latin typeface="Malgun Gothic" panose="020B0503020000020004" pitchFamily="34" charset="-127"/>
                          <a:ea typeface="Malgun Gothic" panose="020B0503020000020004" pitchFamily="34" charset="-127"/>
                        </a:rPr>
                        <a:t>사용내역 총계</a:t>
                      </a:r>
                      <a:endParaRPr lang="en-US" altLang="ko-KR" sz="800" b="1" dirty="0">
                        <a:solidFill>
                          <a:schemeClr val="tx1"/>
                        </a:solidFill>
                        <a:latin typeface="Malgun Gothic" panose="020B0503020000020004" pitchFamily="34" charset="-127"/>
                        <a:ea typeface="Malgun Gothic" panose="020B0503020000020004" pitchFamily="34" charset="-127"/>
                      </a:endParaRPr>
                    </a:p>
                  </a:txBody>
                  <a:tcPr marL="72000" marR="72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gn="l" rtl="0">
                        <a:spcBef>
                          <a:spcPts val="0"/>
                        </a:spcBef>
                        <a:spcAft>
                          <a:spcPts val="0"/>
                        </a:spcAft>
                        <a:buClr>
                          <a:schemeClr val="dk1"/>
                        </a:buClr>
                        <a:buSzPts val="1100"/>
                        <a:buFont typeface="Arial"/>
                        <a:buNone/>
                      </a:pPr>
                      <a:r>
                        <a:rPr lang="ko-KR" altLang="en-US" sz="800" b="0" i="0" dirty="0">
                          <a:solidFill>
                            <a:srgbClr val="000000"/>
                          </a:solidFill>
                          <a:effectLst/>
                          <a:latin typeface="Malgun Gothic" panose="020B0503020000020004" pitchFamily="34" charset="-127"/>
                          <a:ea typeface="Malgun Gothic" panose="020B0503020000020004" pitchFamily="34" charset="-127"/>
                        </a:rPr>
                        <a:t>총 </a:t>
                      </a:r>
                      <a:r>
                        <a:rPr lang="ko-KR" altLang="en-US" sz="800" b="0" i="0" dirty="0" err="1">
                          <a:solidFill>
                            <a:srgbClr val="000000"/>
                          </a:solidFill>
                          <a:effectLst/>
                          <a:latin typeface="Malgun Gothic" panose="020B0503020000020004" pitchFamily="34" charset="-127"/>
                          <a:ea typeface="Malgun Gothic" panose="020B0503020000020004" pitchFamily="34" charset="-127"/>
                        </a:rPr>
                        <a:t>사용액</a:t>
                      </a:r>
                      <a:r>
                        <a:rPr lang="ko-KR" altLang="en-US" sz="800" b="0" i="0" dirty="0">
                          <a:solidFill>
                            <a:srgbClr val="000000"/>
                          </a:solidFill>
                          <a:effectLst/>
                          <a:latin typeface="Malgun Gothic" panose="020B0503020000020004" pitchFamily="34" charset="-127"/>
                          <a:ea typeface="Malgun Gothic" panose="020B0503020000020004" pitchFamily="34" charset="-127"/>
                        </a:rPr>
                        <a:t> </a:t>
                      </a:r>
                      <a:r>
                        <a:rPr lang="en-US" altLang="ko-KR" sz="800" b="0" i="0" dirty="0">
                          <a:solidFill>
                            <a:srgbClr val="000000"/>
                          </a:solidFill>
                          <a:effectLst/>
                          <a:latin typeface="Malgun Gothic" panose="020B0503020000020004" pitchFamily="34" charset="-127"/>
                          <a:ea typeface="Malgun Gothic" panose="020B0503020000020004" pitchFamily="34" charset="-127"/>
                        </a:rPr>
                        <a:t>: 120,000,000</a:t>
                      </a:r>
                      <a:r>
                        <a:rPr lang="ko-KR" altLang="en-US" sz="800" b="0" i="0" dirty="0">
                          <a:solidFill>
                            <a:srgbClr val="000000"/>
                          </a:solidFill>
                          <a:effectLst/>
                          <a:latin typeface="Malgun Gothic" panose="020B0503020000020004" pitchFamily="34" charset="-127"/>
                          <a:ea typeface="Malgun Gothic" panose="020B0503020000020004" pitchFamily="34" charset="-127"/>
                        </a:rPr>
                        <a:t> 원</a:t>
                      </a:r>
                      <a:endParaRPr lang="ko-KR" altLang="en-US" sz="800" dirty="0">
                        <a:solidFill>
                          <a:schemeClr val="tx1"/>
                        </a:solidFill>
                        <a:latin typeface="Malgun Gothic" panose="020B0503020000020004" pitchFamily="34" charset="-127"/>
                        <a:ea typeface="Malgun Gothic" panose="020B0503020000020004" pitchFamily="34" charset="-127"/>
                        <a:cs typeface="Malgun Gothic"/>
                        <a:sym typeface="Malgun Gothic"/>
                      </a:endParaRPr>
                    </a:p>
                  </a:txBody>
                  <a:tcPr marL="36000" marR="36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9238644"/>
                  </a:ext>
                </a:extLst>
              </a:tr>
            </a:tbl>
          </a:graphicData>
        </a:graphic>
      </p:graphicFrame>
      <p:sp>
        <p:nvSpPr>
          <p:cNvPr id="25" name="모서리가 둥근 직사각형 24">
            <a:extLst>
              <a:ext uri="{FF2B5EF4-FFF2-40B4-BE49-F238E27FC236}">
                <a16:creationId xmlns:a16="http://schemas.microsoft.com/office/drawing/2014/main" id="{E11096AF-5716-5D8E-8754-8A2BC17F762E}"/>
              </a:ext>
            </a:extLst>
          </p:cNvPr>
          <p:cNvSpPr>
            <a:spLocks/>
          </p:cNvSpPr>
          <p:nvPr/>
        </p:nvSpPr>
        <p:spPr>
          <a:xfrm>
            <a:off x="154821" y="296712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26" name="모서리가 둥근 직사각형 25">
            <a:extLst>
              <a:ext uri="{FF2B5EF4-FFF2-40B4-BE49-F238E27FC236}">
                <a16:creationId xmlns:a16="http://schemas.microsoft.com/office/drawing/2014/main" id="{A2A9B635-7107-64EB-286A-23F7B40D05E9}"/>
              </a:ext>
            </a:extLst>
          </p:cNvPr>
          <p:cNvSpPr>
            <a:spLocks/>
          </p:cNvSpPr>
          <p:nvPr/>
        </p:nvSpPr>
        <p:spPr>
          <a:xfrm>
            <a:off x="163065" y="380363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79" name="모서리가 둥근 직사각형 78">
            <a:extLst>
              <a:ext uri="{FF2B5EF4-FFF2-40B4-BE49-F238E27FC236}">
                <a16:creationId xmlns:a16="http://schemas.microsoft.com/office/drawing/2014/main" id="{DC314116-FF1B-B0E3-39FC-2CF1C6A38550}"/>
              </a:ext>
            </a:extLst>
          </p:cNvPr>
          <p:cNvSpPr>
            <a:spLocks/>
          </p:cNvSpPr>
          <p:nvPr/>
        </p:nvSpPr>
        <p:spPr>
          <a:xfrm>
            <a:off x="0" y="420797"/>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권한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안전몰</a:t>
            </a:r>
            <a:r>
              <a:rPr kumimoji="1" lang="ko-KR" altLang="en-US" sz="700" dirty="0">
                <a:solidFill>
                  <a:schemeClr val="tx1">
                    <a:lumMod val="75000"/>
                    <a:lumOff val="25000"/>
                  </a:schemeClr>
                </a:solidFill>
              </a:rPr>
              <a:t> 일반</a:t>
            </a:r>
          </a:p>
        </p:txBody>
      </p:sp>
      <p:sp>
        <p:nvSpPr>
          <p:cNvPr id="80" name="모서리가 둥근 직사각형 79">
            <a:extLst>
              <a:ext uri="{FF2B5EF4-FFF2-40B4-BE49-F238E27FC236}">
                <a16:creationId xmlns:a16="http://schemas.microsoft.com/office/drawing/2014/main" id="{2DDFDCFB-3642-7A1D-C5A8-ED25D89C84D2}"/>
              </a:ext>
            </a:extLst>
          </p:cNvPr>
          <p:cNvSpPr>
            <a:spLocks/>
          </p:cNvSpPr>
          <p:nvPr/>
        </p:nvSpPr>
        <p:spPr>
          <a:xfrm>
            <a:off x="7360434" y="6189225"/>
            <a:ext cx="2476815"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예산 기능 삭제</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사유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예산 관련 기능은 현재  </a:t>
            </a:r>
            <a:r>
              <a:rPr kumimoji="1" lang="en-US" altLang="ko-KR" sz="700" dirty="0">
                <a:solidFill>
                  <a:schemeClr val="tx1">
                    <a:lumMod val="75000"/>
                    <a:lumOff val="25000"/>
                  </a:schemeClr>
                </a:solidFill>
              </a:rPr>
              <a:t>page</a:t>
            </a:r>
            <a:r>
              <a:rPr kumimoji="1" lang="ko-KR" altLang="en-US" sz="700" dirty="0">
                <a:solidFill>
                  <a:schemeClr val="tx1">
                    <a:lumMod val="75000"/>
                    <a:lumOff val="25000"/>
                  </a:schemeClr>
                </a:solidFill>
              </a:rPr>
              <a:t>의 용도와 </a:t>
            </a:r>
            <a:r>
              <a:rPr kumimoji="1" lang="ko-KR" altLang="en-US" sz="700" dirty="0" err="1">
                <a:solidFill>
                  <a:schemeClr val="tx1">
                    <a:lumMod val="75000"/>
                    <a:lumOff val="25000"/>
                  </a:schemeClr>
                </a:solidFill>
              </a:rPr>
              <a:t>맞지않음</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미사용 기능으로 제거한다</a:t>
            </a:r>
            <a:r>
              <a:rPr kumimoji="1" lang="en-US" altLang="ko-KR" sz="700" dirty="0">
                <a:solidFill>
                  <a:schemeClr val="tx1">
                    <a:lumMod val="75000"/>
                    <a:lumOff val="25000"/>
                  </a:schemeClr>
                </a:solidFill>
              </a:rPr>
              <a:t>.</a:t>
            </a:r>
          </a:p>
        </p:txBody>
      </p:sp>
      <p:sp>
        <p:nvSpPr>
          <p:cNvPr id="81" name="모서리가 둥근 직사각형 80">
            <a:extLst>
              <a:ext uri="{FF2B5EF4-FFF2-40B4-BE49-F238E27FC236}">
                <a16:creationId xmlns:a16="http://schemas.microsoft.com/office/drawing/2014/main" id="{B3939690-3091-09CD-3A1E-4E044745750C}"/>
              </a:ext>
            </a:extLst>
          </p:cNvPr>
          <p:cNvSpPr>
            <a:spLocks/>
          </p:cNvSpPr>
          <p:nvPr/>
        </p:nvSpPr>
        <p:spPr>
          <a:xfrm>
            <a:off x="7711137" y="3964739"/>
            <a:ext cx="92126" cy="1701360"/>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82" name="모서리가 둥근 직사각형 81">
            <a:extLst>
              <a:ext uri="{FF2B5EF4-FFF2-40B4-BE49-F238E27FC236}">
                <a16:creationId xmlns:a16="http://schemas.microsoft.com/office/drawing/2014/main" id="{588D81DB-81A0-1C72-E276-59EFFF883C3D}"/>
              </a:ext>
            </a:extLst>
          </p:cNvPr>
          <p:cNvSpPr>
            <a:spLocks/>
          </p:cNvSpPr>
          <p:nvPr/>
        </p:nvSpPr>
        <p:spPr>
          <a:xfrm>
            <a:off x="7732940" y="4034045"/>
            <a:ext cx="48561" cy="265700"/>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83" name="모서리가 둥근 직사각형 82">
            <a:extLst>
              <a:ext uri="{FF2B5EF4-FFF2-40B4-BE49-F238E27FC236}">
                <a16:creationId xmlns:a16="http://schemas.microsoft.com/office/drawing/2014/main" id="{FE40CC64-1BC1-F095-4774-5707B6577BC5}"/>
              </a:ext>
            </a:extLst>
          </p:cNvPr>
          <p:cNvSpPr>
            <a:spLocks/>
          </p:cNvSpPr>
          <p:nvPr/>
        </p:nvSpPr>
        <p:spPr>
          <a:xfrm>
            <a:off x="358926" y="5702803"/>
            <a:ext cx="7331595" cy="104356"/>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84" name="모서리가 둥근 직사각형 83">
            <a:extLst>
              <a:ext uri="{FF2B5EF4-FFF2-40B4-BE49-F238E27FC236}">
                <a16:creationId xmlns:a16="http://schemas.microsoft.com/office/drawing/2014/main" id="{CB5DCFF1-9653-B589-44AB-5CE322DB6E67}"/>
              </a:ext>
            </a:extLst>
          </p:cNvPr>
          <p:cNvSpPr>
            <a:spLocks/>
          </p:cNvSpPr>
          <p:nvPr/>
        </p:nvSpPr>
        <p:spPr>
          <a:xfrm>
            <a:off x="4904869" y="5732121"/>
            <a:ext cx="659042" cy="45719"/>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37" name="모서리가 둥근 직사각형 36">
            <a:extLst>
              <a:ext uri="{FF2B5EF4-FFF2-40B4-BE49-F238E27FC236}">
                <a16:creationId xmlns:a16="http://schemas.microsoft.com/office/drawing/2014/main" id="{A168270B-9407-732C-0A55-EACB12CC9E54}"/>
              </a:ext>
            </a:extLst>
          </p:cNvPr>
          <p:cNvSpPr>
            <a:spLocks/>
          </p:cNvSpPr>
          <p:nvPr/>
        </p:nvSpPr>
        <p:spPr>
          <a:xfrm>
            <a:off x="2537550" y="248013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구매사</a:t>
            </a:r>
            <a:endParaRPr kumimoji="1" lang="ko-KR" altLang="en-US" sz="700" dirty="0">
              <a:solidFill>
                <a:schemeClr val="tx1">
                  <a:lumMod val="75000"/>
                  <a:lumOff val="25000"/>
                </a:schemeClr>
              </a:solidFill>
            </a:endParaRPr>
          </a:p>
        </p:txBody>
      </p:sp>
      <p:sp>
        <p:nvSpPr>
          <p:cNvPr id="40" name="모서리가 둥근 직사각형 39">
            <a:extLst>
              <a:ext uri="{FF2B5EF4-FFF2-40B4-BE49-F238E27FC236}">
                <a16:creationId xmlns:a16="http://schemas.microsoft.com/office/drawing/2014/main" id="{EBE9CFDF-1D04-78AB-53D6-9698896FDC23}"/>
              </a:ext>
            </a:extLst>
          </p:cNvPr>
          <p:cNvSpPr>
            <a:spLocks/>
          </p:cNvSpPr>
          <p:nvPr/>
        </p:nvSpPr>
        <p:spPr>
          <a:xfrm>
            <a:off x="3253187" y="2451575"/>
            <a:ext cx="1260000" cy="270000"/>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a:solidFill>
                  <a:schemeClr val="tx1">
                    <a:lumMod val="75000"/>
                    <a:lumOff val="25000"/>
                  </a:schemeClr>
                </a:solidFill>
              </a:rPr>
              <a:t>비트구매사</a:t>
            </a:r>
            <a:endParaRPr kumimoji="1" lang="ko-KR" altLang="en-US" sz="700" dirty="0">
              <a:solidFill>
                <a:schemeClr val="tx1">
                  <a:lumMod val="75000"/>
                  <a:lumOff val="25000"/>
                </a:schemeClr>
              </a:solidFill>
            </a:endParaRPr>
          </a:p>
        </p:txBody>
      </p:sp>
      <p:graphicFrame>
        <p:nvGraphicFramePr>
          <p:cNvPr id="41" name="표 40">
            <a:extLst>
              <a:ext uri="{FF2B5EF4-FFF2-40B4-BE49-F238E27FC236}">
                <a16:creationId xmlns:a16="http://schemas.microsoft.com/office/drawing/2014/main" id="{3A30FB00-B38D-D3F2-13F5-AF016225C967}"/>
              </a:ext>
            </a:extLst>
          </p:cNvPr>
          <p:cNvGraphicFramePr>
            <a:graphicFrameLocks noGrp="1"/>
          </p:cNvGraphicFramePr>
          <p:nvPr>
            <p:extLst>
              <p:ext uri="{D42A27DB-BD31-4B8C-83A1-F6EECF244321}">
                <p14:modId xmlns:p14="http://schemas.microsoft.com/office/powerpoint/2010/main" val="2726924326"/>
              </p:ext>
            </p:extLst>
          </p:nvPr>
        </p:nvGraphicFramePr>
        <p:xfrm>
          <a:off x="359996" y="3813185"/>
          <a:ext cx="4225956" cy="1865820"/>
        </p:xfrm>
        <a:graphic>
          <a:graphicData uri="http://schemas.openxmlformats.org/drawingml/2006/table">
            <a:tbl>
              <a:tblPr firstRow="1" bandRow="1">
                <a:tableStyleId>{5940675A-B579-460E-94D1-54222C63F5DA}</a:tableStyleId>
              </a:tblPr>
              <a:tblGrid>
                <a:gridCol w="382181">
                  <a:extLst>
                    <a:ext uri="{9D8B030D-6E8A-4147-A177-3AD203B41FA5}">
                      <a16:colId xmlns:a16="http://schemas.microsoft.com/office/drawing/2014/main" val="441330014"/>
                    </a:ext>
                  </a:extLst>
                </a:gridCol>
                <a:gridCol w="382181">
                  <a:extLst>
                    <a:ext uri="{9D8B030D-6E8A-4147-A177-3AD203B41FA5}">
                      <a16:colId xmlns:a16="http://schemas.microsoft.com/office/drawing/2014/main" val="2726850600"/>
                    </a:ext>
                  </a:extLst>
                </a:gridCol>
                <a:gridCol w="486194">
                  <a:extLst>
                    <a:ext uri="{9D8B030D-6E8A-4147-A177-3AD203B41FA5}">
                      <a16:colId xmlns:a16="http://schemas.microsoft.com/office/drawing/2014/main" val="4192029694"/>
                    </a:ext>
                  </a:extLst>
                </a:gridCol>
                <a:gridCol w="1468208">
                  <a:extLst>
                    <a:ext uri="{9D8B030D-6E8A-4147-A177-3AD203B41FA5}">
                      <a16:colId xmlns:a16="http://schemas.microsoft.com/office/drawing/2014/main" val="3774396735"/>
                    </a:ext>
                  </a:extLst>
                </a:gridCol>
                <a:gridCol w="753596">
                  <a:extLst>
                    <a:ext uri="{9D8B030D-6E8A-4147-A177-3AD203B41FA5}">
                      <a16:colId xmlns:a16="http://schemas.microsoft.com/office/drawing/2014/main" val="3996311364"/>
                    </a:ext>
                  </a:extLst>
                </a:gridCol>
                <a:gridCol w="753596">
                  <a:extLst>
                    <a:ext uri="{9D8B030D-6E8A-4147-A177-3AD203B41FA5}">
                      <a16:colId xmlns:a16="http://schemas.microsoft.com/office/drawing/2014/main" val="3287994484"/>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사업자</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도급사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사업구분</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사용액</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5,000,000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375906"/>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비트구매사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UNA</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비트구매사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XLX</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비트구매사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23022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비트구매사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52981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비트구매사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비트구매사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UNA</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비트구매사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5066150"/>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XLX</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비트구매사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0424737"/>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bl>
          </a:graphicData>
        </a:graphic>
      </p:graphicFrame>
    </p:spTree>
    <p:extLst>
      <p:ext uri="{BB962C8B-B14F-4D97-AF65-F5344CB8AC3E}">
        <p14:creationId xmlns:p14="http://schemas.microsoft.com/office/powerpoint/2010/main" val="392144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16</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월별 사용내역</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1518768563"/>
              </p:ext>
            </p:extLst>
          </p:nvPr>
        </p:nvGraphicFramePr>
        <p:xfrm>
          <a:off x="7858125" y="426720"/>
          <a:ext cx="2047875" cy="543560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권한일 경우 해당 페이지를 제공한다</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221940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breadcrumb</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 설계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검색연도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시작년도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2014</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 년도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사업자</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전체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SKT, SKB</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전체</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SAF_BIZ_KIND</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구매사명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조회</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AND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엑셀다운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조회 조건을 만족하는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엑셀로 변환 후 다운로드 제공</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부가 정보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값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1584186"/>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검색조건을 만족하는 </a:t>
                      </a:r>
                      <a:r>
                        <a:rPr lang="ko-KR" altLang="en-US" sz="600" b="1"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해당 </a:t>
                      </a:r>
                      <a:r>
                        <a:rPr lang="ko-KR" altLang="en-US" sz="600" b="1" dirty="0" err="1">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b="1"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도급사의 산업안전보건관리비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월별 사용액을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결과는 아래 구성요소로 구성된다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사업자</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구매사명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해당 사업장의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월별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 (1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~12</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수평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결과값이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 초과시 수직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3709494"/>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80839709"/>
                  </a:ext>
                </a:extLst>
              </a:tr>
            </a:tbl>
          </a:graphicData>
        </a:graphic>
      </p:graphicFrame>
      <p:sp>
        <p:nvSpPr>
          <p:cNvPr id="33" name="모서리가 둥근 직사각형 32">
            <a:extLst>
              <a:ext uri="{FF2B5EF4-FFF2-40B4-BE49-F238E27FC236}">
                <a16:creationId xmlns:a16="http://schemas.microsoft.com/office/drawing/2014/main" id="{DC3AACF2-FF83-ADEB-2BBC-DFD8CE1960D4}"/>
              </a:ext>
            </a:extLst>
          </p:cNvPr>
          <p:cNvSpPr>
            <a:spLocks/>
          </p:cNvSpPr>
          <p:nvPr/>
        </p:nvSpPr>
        <p:spPr>
          <a:xfrm>
            <a:off x="360000" y="900000"/>
            <a:ext cx="7200000" cy="270000"/>
          </a:xfrm>
          <a:prstGeom prst="roundRect">
            <a:avLst>
              <a:gd name="adj"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800" b="1" dirty="0">
                <a:solidFill>
                  <a:schemeClr val="tx1">
                    <a:lumMod val="75000"/>
                    <a:lumOff val="25000"/>
                  </a:schemeClr>
                </a:solidFill>
              </a:rPr>
              <a:t>홈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운영관리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월별 사용내역</a:t>
            </a:r>
          </a:p>
        </p:txBody>
      </p:sp>
      <p:sp>
        <p:nvSpPr>
          <p:cNvPr id="98" name="모서리가 둥근 직사각형 97">
            <a:extLst>
              <a:ext uri="{FF2B5EF4-FFF2-40B4-BE49-F238E27FC236}">
                <a16:creationId xmlns:a16="http://schemas.microsoft.com/office/drawing/2014/main" id="{6742F003-8C88-85E5-5210-39DC345A594B}"/>
              </a:ext>
            </a:extLst>
          </p:cNvPr>
          <p:cNvSpPr>
            <a:spLocks/>
          </p:cNvSpPr>
          <p:nvPr/>
        </p:nvSpPr>
        <p:spPr>
          <a:xfrm>
            <a:off x="156955" y="945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 name="모서리가 둥근 직사각형 3">
            <a:extLst>
              <a:ext uri="{FF2B5EF4-FFF2-40B4-BE49-F238E27FC236}">
                <a16:creationId xmlns:a16="http://schemas.microsoft.com/office/drawing/2014/main" id="{8FCC1F3A-873D-D009-BCF0-A2C3678CAA9E}"/>
              </a:ext>
            </a:extLst>
          </p:cNvPr>
          <p:cNvSpPr>
            <a:spLocks/>
          </p:cNvSpPr>
          <p:nvPr/>
        </p:nvSpPr>
        <p:spPr>
          <a:xfrm>
            <a:off x="360000" y="1354989"/>
            <a:ext cx="7200000" cy="489793"/>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산업안전보건관리비 월별 사용내역을 확인할 수 있습니다</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a:t>
            </a:r>
            <a:r>
              <a:rPr lang="ko-KR" altLang="en-US" sz="700" dirty="0">
                <a:effectLst/>
                <a:latin typeface="Malgun Gothic" panose="020B0503020000020004" pitchFamily="34" charset="-127"/>
                <a:ea typeface="Malgun Gothic" panose="020B0503020000020004" pitchFamily="34" charset="-127"/>
              </a:rPr>
              <a:t> </a:t>
            </a:r>
            <a:endParaRPr lang="en-US" altLang="ko-KR" sz="700" dirty="0">
              <a:effectLst/>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정산대상 금액의 기준은 당월 </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20</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일까지의 인수 완료된 주문 건을 기준으로 합니다</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endParaRPr>
          </a:p>
        </p:txBody>
      </p:sp>
      <p:sp>
        <p:nvSpPr>
          <p:cNvPr id="27" name="모서리가 둥근 직사각형 26">
            <a:extLst>
              <a:ext uri="{FF2B5EF4-FFF2-40B4-BE49-F238E27FC236}">
                <a16:creationId xmlns:a16="http://schemas.microsoft.com/office/drawing/2014/main" id="{25BEB6EB-39CF-F20E-2670-914ECC7055C1}"/>
              </a:ext>
            </a:extLst>
          </p:cNvPr>
          <p:cNvSpPr>
            <a:spLocks/>
          </p:cNvSpPr>
          <p:nvPr/>
        </p:nvSpPr>
        <p:spPr>
          <a:xfrm>
            <a:off x="360000" y="1979568"/>
            <a:ext cx="7200000" cy="892078"/>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ko-KR" altLang="en-US" sz="800" b="1"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BC25C476-990A-3693-8345-E8197D6F3E36}"/>
              </a:ext>
            </a:extLst>
          </p:cNvPr>
          <p:cNvSpPr>
            <a:spLocks/>
          </p:cNvSpPr>
          <p:nvPr/>
        </p:nvSpPr>
        <p:spPr>
          <a:xfrm>
            <a:off x="163065" y="135498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6" name="모서리가 둥근 직사각형 35">
            <a:extLst>
              <a:ext uri="{FF2B5EF4-FFF2-40B4-BE49-F238E27FC236}">
                <a16:creationId xmlns:a16="http://schemas.microsoft.com/office/drawing/2014/main" id="{2226E6B5-997D-E4EC-B200-26DB8983691E}"/>
              </a:ext>
            </a:extLst>
          </p:cNvPr>
          <p:cNvSpPr>
            <a:spLocks/>
          </p:cNvSpPr>
          <p:nvPr/>
        </p:nvSpPr>
        <p:spPr>
          <a:xfrm>
            <a:off x="165204" y="197956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8" name="모서리가 둥근 직사각형 37">
            <a:extLst>
              <a:ext uri="{FF2B5EF4-FFF2-40B4-BE49-F238E27FC236}">
                <a16:creationId xmlns:a16="http://schemas.microsoft.com/office/drawing/2014/main" id="{6DF9106C-4978-2F8E-EEF7-C1705CD87375}"/>
              </a:ext>
            </a:extLst>
          </p:cNvPr>
          <p:cNvSpPr>
            <a:spLocks/>
          </p:cNvSpPr>
          <p:nvPr/>
        </p:nvSpPr>
        <p:spPr>
          <a:xfrm>
            <a:off x="360000" y="3472752"/>
            <a:ext cx="54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총  </a:t>
            </a:r>
            <a:r>
              <a:rPr kumimoji="1" lang="en-US" altLang="ko-KR" sz="700" dirty="0">
                <a:solidFill>
                  <a:schemeClr val="tx1">
                    <a:lumMod val="75000"/>
                    <a:lumOff val="25000"/>
                  </a:schemeClr>
                </a:solidFill>
              </a:rPr>
              <a:t>30</a:t>
            </a:r>
            <a:r>
              <a:rPr kumimoji="1" lang="ko-KR" altLang="en-US" sz="700" dirty="0">
                <a:solidFill>
                  <a:schemeClr val="tx1">
                    <a:lumMod val="75000"/>
                    <a:lumOff val="25000"/>
                  </a:schemeClr>
                </a:solidFill>
              </a:rPr>
              <a:t> 건</a:t>
            </a:r>
          </a:p>
        </p:txBody>
      </p:sp>
      <p:sp>
        <p:nvSpPr>
          <p:cNvPr id="48" name="모서리가 둥근 직사각형 47">
            <a:extLst>
              <a:ext uri="{FF2B5EF4-FFF2-40B4-BE49-F238E27FC236}">
                <a16:creationId xmlns:a16="http://schemas.microsoft.com/office/drawing/2014/main" id="{1B10180C-6AC7-0C10-52FD-A5C39981C8A8}"/>
              </a:ext>
            </a:extLst>
          </p:cNvPr>
          <p:cNvSpPr>
            <a:spLocks/>
          </p:cNvSpPr>
          <p:nvPr/>
        </p:nvSpPr>
        <p:spPr>
          <a:xfrm>
            <a:off x="6669718" y="2451167"/>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엑셀 </a:t>
            </a:r>
          </a:p>
        </p:txBody>
      </p:sp>
      <p:sp>
        <p:nvSpPr>
          <p:cNvPr id="49" name="모서리가 둥근 직사각형 48">
            <a:extLst>
              <a:ext uri="{FF2B5EF4-FFF2-40B4-BE49-F238E27FC236}">
                <a16:creationId xmlns:a16="http://schemas.microsoft.com/office/drawing/2014/main" id="{B78976D5-C6C3-AE13-9C4A-BBD0B2147A4E}"/>
              </a:ext>
            </a:extLst>
          </p:cNvPr>
          <p:cNvSpPr>
            <a:spLocks/>
          </p:cNvSpPr>
          <p:nvPr/>
        </p:nvSpPr>
        <p:spPr>
          <a:xfrm>
            <a:off x="6660007" y="2090360"/>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조회</a:t>
            </a:r>
          </a:p>
        </p:txBody>
      </p:sp>
      <p:sp>
        <p:nvSpPr>
          <p:cNvPr id="5" name="모서리가 둥근 직사각형 4">
            <a:extLst>
              <a:ext uri="{FF2B5EF4-FFF2-40B4-BE49-F238E27FC236}">
                <a16:creationId xmlns:a16="http://schemas.microsoft.com/office/drawing/2014/main" id="{911116D1-6745-F60F-0B0D-A86846CE8C0C}"/>
              </a:ext>
            </a:extLst>
          </p:cNvPr>
          <p:cNvSpPr>
            <a:spLocks/>
          </p:cNvSpPr>
          <p:nvPr/>
        </p:nvSpPr>
        <p:spPr>
          <a:xfrm>
            <a:off x="540000"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검색연도</a:t>
            </a:r>
          </a:p>
        </p:txBody>
      </p:sp>
      <p:sp>
        <p:nvSpPr>
          <p:cNvPr id="6" name="모서리가 둥근 직사각형 5">
            <a:extLst>
              <a:ext uri="{FF2B5EF4-FFF2-40B4-BE49-F238E27FC236}">
                <a16:creationId xmlns:a16="http://schemas.microsoft.com/office/drawing/2014/main" id="{957E2888-A688-FD74-524E-F442C7A0C6BC}"/>
              </a:ext>
            </a:extLst>
          </p:cNvPr>
          <p:cNvSpPr>
            <a:spLocks/>
          </p:cNvSpPr>
          <p:nvPr/>
        </p:nvSpPr>
        <p:spPr>
          <a:xfrm>
            <a:off x="1260000"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2024</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7" name="모서리가 둥근 직사각형 6">
            <a:extLst>
              <a:ext uri="{FF2B5EF4-FFF2-40B4-BE49-F238E27FC236}">
                <a16:creationId xmlns:a16="http://schemas.microsoft.com/office/drawing/2014/main" id="{A168270B-9407-732C-0A55-EACB12CC9E54}"/>
              </a:ext>
            </a:extLst>
          </p:cNvPr>
          <p:cNvSpPr>
            <a:spLocks/>
          </p:cNvSpPr>
          <p:nvPr/>
        </p:nvSpPr>
        <p:spPr>
          <a:xfrm>
            <a:off x="2526001"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사업자</a:t>
            </a:r>
          </a:p>
        </p:txBody>
      </p:sp>
      <p:sp>
        <p:nvSpPr>
          <p:cNvPr id="8" name="모서리가 둥근 직사각형 7">
            <a:extLst>
              <a:ext uri="{FF2B5EF4-FFF2-40B4-BE49-F238E27FC236}">
                <a16:creationId xmlns:a16="http://schemas.microsoft.com/office/drawing/2014/main" id="{EBE9CFDF-1D04-78AB-53D6-9698896FDC23}"/>
              </a:ext>
            </a:extLst>
          </p:cNvPr>
          <p:cNvSpPr>
            <a:spLocks/>
          </p:cNvSpPr>
          <p:nvPr/>
        </p:nvSpPr>
        <p:spPr>
          <a:xfrm>
            <a:off x="3246001"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9" name="모서리가 둥근 직사각형 8">
            <a:extLst>
              <a:ext uri="{FF2B5EF4-FFF2-40B4-BE49-F238E27FC236}">
                <a16:creationId xmlns:a16="http://schemas.microsoft.com/office/drawing/2014/main" id="{6E70E971-A314-AFEC-50F1-DE0FA1DAA8D9}"/>
              </a:ext>
            </a:extLst>
          </p:cNvPr>
          <p:cNvSpPr>
            <a:spLocks/>
          </p:cNvSpPr>
          <p:nvPr/>
        </p:nvSpPr>
        <p:spPr>
          <a:xfrm>
            <a:off x="4514390" y="2091627"/>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사업구분</a:t>
            </a:r>
          </a:p>
        </p:txBody>
      </p:sp>
      <p:sp>
        <p:nvSpPr>
          <p:cNvPr id="10" name="모서리가 둥근 직사각형 9">
            <a:extLst>
              <a:ext uri="{FF2B5EF4-FFF2-40B4-BE49-F238E27FC236}">
                <a16:creationId xmlns:a16="http://schemas.microsoft.com/office/drawing/2014/main" id="{85080242-5CE9-02E4-A294-DC7C093F063D}"/>
              </a:ext>
            </a:extLst>
          </p:cNvPr>
          <p:cNvSpPr>
            <a:spLocks/>
          </p:cNvSpPr>
          <p:nvPr/>
        </p:nvSpPr>
        <p:spPr>
          <a:xfrm>
            <a:off x="5234390" y="2091627"/>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14" name="모서리가 둥근 직사각형 13">
            <a:extLst>
              <a:ext uri="{FF2B5EF4-FFF2-40B4-BE49-F238E27FC236}">
                <a16:creationId xmlns:a16="http://schemas.microsoft.com/office/drawing/2014/main" id="{391789E8-8F57-3B53-4761-F76C8BD36632}"/>
              </a:ext>
            </a:extLst>
          </p:cNvPr>
          <p:cNvSpPr>
            <a:spLocks/>
          </p:cNvSpPr>
          <p:nvPr/>
        </p:nvSpPr>
        <p:spPr>
          <a:xfrm>
            <a:off x="2546604"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구매사</a:t>
            </a:r>
            <a:endParaRPr kumimoji="1" lang="ko-KR" altLang="en-US" sz="700" dirty="0">
              <a:solidFill>
                <a:schemeClr val="tx1">
                  <a:lumMod val="75000"/>
                  <a:lumOff val="25000"/>
                </a:schemeClr>
              </a:solidFill>
            </a:endParaRPr>
          </a:p>
        </p:txBody>
      </p:sp>
      <p:sp>
        <p:nvSpPr>
          <p:cNvPr id="15" name="모서리가 둥근 직사각형 14">
            <a:extLst>
              <a:ext uri="{FF2B5EF4-FFF2-40B4-BE49-F238E27FC236}">
                <a16:creationId xmlns:a16="http://schemas.microsoft.com/office/drawing/2014/main" id="{9122F54E-F16E-324F-588E-9CA714E8EC3B}"/>
              </a:ext>
            </a:extLst>
          </p:cNvPr>
          <p:cNvSpPr>
            <a:spLocks/>
          </p:cNvSpPr>
          <p:nvPr/>
        </p:nvSpPr>
        <p:spPr>
          <a:xfrm>
            <a:off x="3266604"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graphicFrame>
        <p:nvGraphicFramePr>
          <p:cNvPr id="58" name="표 57">
            <a:extLst>
              <a:ext uri="{FF2B5EF4-FFF2-40B4-BE49-F238E27FC236}">
                <a16:creationId xmlns:a16="http://schemas.microsoft.com/office/drawing/2014/main" id="{E1C97F9C-87CB-8260-9508-B8E89B64F38A}"/>
              </a:ext>
            </a:extLst>
          </p:cNvPr>
          <p:cNvGraphicFramePr>
            <a:graphicFrameLocks noGrp="1"/>
          </p:cNvGraphicFramePr>
          <p:nvPr>
            <p:extLst>
              <p:ext uri="{D42A27DB-BD31-4B8C-83A1-F6EECF244321}">
                <p14:modId xmlns:p14="http://schemas.microsoft.com/office/powerpoint/2010/main" val="3063216545"/>
              </p:ext>
            </p:extLst>
          </p:nvPr>
        </p:nvGraphicFramePr>
        <p:xfrm>
          <a:off x="6416853" y="3800279"/>
          <a:ext cx="1273668" cy="1865820"/>
        </p:xfrm>
        <a:graphic>
          <a:graphicData uri="http://schemas.openxmlformats.org/drawingml/2006/table">
            <a:tbl>
              <a:tblPr firstRow="1" bandRow="1">
                <a:tableStyleId>{5940675A-B579-460E-94D1-54222C63F5DA}</a:tableStyleId>
              </a:tblPr>
              <a:tblGrid>
                <a:gridCol w="636834">
                  <a:extLst>
                    <a:ext uri="{9D8B030D-6E8A-4147-A177-3AD203B41FA5}">
                      <a16:colId xmlns:a16="http://schemas.microsoft.com/office/drawing/2014/main" val="726118174"/>
                    </a:ext>
                  </a:extLst>
                </a:gridCol>
                <a:gridCol w="636834">
                  <a:extLst>
                    <a:ext uri="{9D8B030D-6E8A-4147-A177-3AD203B41FA5}">
                      <a16:colId xmlns:a16="http://schemas.microsoft.com/office/drawing/2014/main" val="3202315202"/>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820743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5164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230367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3,000,000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981953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5,000,000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815611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118659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185378"/>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08386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72706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9535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722944"/>
                  </a:ext>
                </a:extLst>
              </a:tr>
            </a:tbl>
          </a:graphicData>
        </a:graphic>
      </p:graphicFrame>
      <p:sp>
        <p:nvSpPr>
          <p:cNvPr id="59" name="천공 테이프 58">
            <a:extLst>
              <a:ext uri="{FF2B5EF4-FFF2-40B4-BE49-F238E27FC236}">
                <a16:creationId xmlns:a16="http://schemas.microsoft.com/office/drawing/2014/main" id="{B02F74E9-ABB6-DCEA-7D91-F72B3DA7E293}"/>
              </a:ext>
            </a:extLst>
          </p:cNvPr>
          <p:cNvSpPr/>
          <p:nvPr/>
        </p:nvSpPr>
        <p:spPr>
          <a:xfrm>
            <a:off x="4640814" y="4376360"/>
            <a:ext cx="1774969" cy="477283"/>
          </a:xfrm>
          <a:prstGeom prst="flowChartPunchedTa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lumMod val="75000"/>
                    <a:lumOff val="25000"/>
                  </a:schemeClr>
                </a:solidFill>
              </a:rPr>
              <a:t>중략</a:t>
            </a:r>
          </a:p>
        </p:txBody>
      </p:sp>
      <p:graphicFrame>
        <p:nvGraphicFramePr>
          <p:cNvPr id="19" name="표 18">
            <a:extLst>
              <a:ext uri="{FF2B5EF4-FFF2-40B4-BE49-F238E27FC236}">
                <a16:creationId xmlns:a16="http://schemas.microsoft.com/office/drawing/2014/main" id="{0564FDEB-1DEF-CF39-E8F2-D14660DC217E}"/>
              </a:ext>
            </a:extLst>
          </p:cNvPr>
          <p:cNvGraphicFramePr>
            <a:graphicFrameLocks noGrp="1"/>
          </p:cNvGraphicFramePr>
          <p:nvPr>
            <p:extLst>
              <p:ext uri="{D42A27DB-BD31-4B8C-83A1-F6EECF244321}">
                <p14:modId xmlns:p14="http://schemas.microsoft.com/office/powerpoint/2010/main" val="2830177706"/>
              </p:ext>
            </p:extLst>
          </p:nvPr>
        </p:nvGraphicFramePr>
        <p:xfrm>
          <a:off x="359996" y="5847073"/>
          <a:ext cx="3843776" cy="148200"/>
        </p:xfrm>
        <a:graphic>
          <a:graphicData uri="http://schemas.openxmlformats.org/drawingml/2006/table">
            <a:tbl>
              <a:tblPr firstRow="1" bandRow="1">
                <a:tableStyleId>{5940675A-B579-460E-94D1-54222C63F5DA}</a:tableStyleId>
              </a:tblPr>
              <a:tblGrid>
                <a:gridCol w="2324838">
                  <a:extLst>
                    <a:ext uri="{9D8B030D-6E8A-4147-A177-3AD203B41FA5}">
                      <a16:colId xmlns:a16="http://schemas.microsoft.com/office/drawing/2014/main" val="3774396735"/>
                    </a:ext>
                  </a:extLst>
                </a:gridCol>
                <a:gridCol w="749030">
                  <a:extLst>
                    <a:ext uri="{9D8B030D-6E8A-4147-A177-3AD203B41FA5}">
                      <a16:colId xmlns:a16="http://schemas.microsoft.com/office/drawing/2014/main" val="3996311364"/>
                    </a:ext>
                  </a:extLst>
                </a:gridCol>
                <a:gridCol w="769908">
                  <a:extLst>
                    <a:ext uri="{9D8B030D-6E8A-4147-A177-3AD203B41FA5}">
                      <a16:colId xmlns:a16="http://schemas.microsoft.com/office/drawing/2014/main" val="3287994484"/>
                    </a:ext>
                  </a:extLst>
                </a:gridCol>
              </a:tblGrid>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120,000,000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8,000,000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0" name="표 19">
            <a:extLst>
              <a:ext uri="{FF2B5EF4-FFF2-40B4-BE49-F238E27FC236}">
                <a16:creationId xmlns:a16="http://schemas.microsoft.com/office/drawing/2014/main" id="{C52BEC05-5B34-BE0B-F2BD-D43042634DEA}"/>
              </a:ext>
            </a:extLst>
          </p:cNvPr>
          <p:cNvGraphicFramePr>
            <a:graphicFrameLocks noGrp="1"/>
          </p:cNvGraphicFramePr>
          <p:nvPr>
            <p:extLst>
              <p:ext uri="{D42A27DB-BD31-4B8C-83A1-F6EECF244321}">
                <p14:modId xmlns:p14="http://schemas.microsoft.com/office/powerpoint/2010/main" val="60394610"/>
              </p:ext>
            </p:extLst>
          </p:nvPr>
        </p:nvGraphicFramePr>
        <p:xfrm>
          <a:off x="6423008" y="5834055"/>
          <a:ext cx="1267514" cy="148200"/>
        </p:xfrm>
        <a:graphic>
          <a:graphicData uri="http://schemas.openxmlformats.org/drawingml/2006/table">
            <a:tbl>
              <a:tblPr firstRow="1" bandRow="1">
                <a:tableStyleId>{5940675A-B579-460E-94D1-54222C63F5DA}</a:tableStyleId>
              </a:tblPr>
              <a:tblGrid>
                <a:gridCol w="633757">
                  <a:extLst>
                    <a:ext uri="{9D8B030D-6E8A-4147-A177-3AD203B41FA5}">
                      <a16:colId xmlns:a16="http://schemas.microsoft.com/office/drawing/2014/main" val="3774566324"/>
                    </a:ext>
                  </a:extLst>
                </a:gridCol>
                <a:gridCol w="633757">
                  <a:extLst>
                    <a:ext uri="{9D8B030D-6E8A-4147-A177-3AD203B41FA5}">
                      <a16:colId xmlns:a16="http://schemas.microsoft.com/office/drawing/2014/main" val="282315940"/>
                    </a:ext>
                  </a:extLst>
                </a:gridCol>
              </a:tblGrid>
              <a:tr h="0">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8,000,000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4" name="표 23">
            <a:extLst>
              <a:ext uri="{FF2B5EF4-FFF2-40B4-BE49-F238E27FC236}">
                <a16:creationId xmlns:a16="http://schemas.microsoft.com/office/drawing/2014/main" id="{A090C3D9-D299-205B-269E-BE3B513BA819}"/>
              </a:ext>
            </a:extLst>
          </p:cNvPr>
          <p:cNvGraphicFramePr>
            <a:graphicFrameLocks noGrp="1"/>
          </p:cNvGraphicFramePr>
          <p:nvPr>
            <p:extLst>
              <p:ext uri="{D42A27DB-BD31-4B8C-83A1-F6EECF244321}">
                <p14:modId xmlns:p14="http://schemas.microsoft.com/office/powerpoint/2010/main" val="2627294232"/>
              </p:ext>
            </p:extLst>
          </p:nvPr>
        </p:nvGraphicFramePr>
        <p:xfrm>
          <a:off x="359995" y="2967473"/>
          <a:ext cx="7199999" cy="294604"/>
        </p:xfrm>
        <a:graphic>
          <a:graphicData uri="http://schemas.openxmlformats.org/drawingml/2006/table">
            <a:tbl>
              <a:tblPr firstRow="1" bandRow="1">
                <a:tableStyleId>{5940675A-B579-460E-94D1-54222C63F5DA}</a:tableStyleId>
              </a:tblPr>
              <a:tblGrid>
                <a:gridCol w="1650058">
                  <a:extLst>
                    <a:ext uri="{9D8B030D-6E8A-4147-A177-3AD203B41FA5}">
                      <a16:colId xmlns:a16="http://schemas.microsoft.com/office/drawing/2014/main" val="2510876853"/>
                    </a:ext>
                  </a:extLst>
                </a:gridCol>
                <a:gridCol w="5549941">
                  <a:extLst>
                    <a:ext uri="{9D8B030D-6E8A-4147-A177-3AD203B41FA5}">
                      <a16:colId xmlns:a16="http://schemas.microsoft.com/office/drawing/2014/main" val="3114694411"/>
                    </a:ext>
                  </a:extLst>
                </a:gridCol>
              </a:tblGrid>
              <a:tr h="294604">
                <a:tc>
                  <a:txBody>
                    <a:bodyPr/>
                    <a:lstStyle/>
                    <a:p>
                      <a:pPr algn="ctr" latinLnBrk="1"/>
                      <a:r>
                        <a:rPr lang="ko-KR" altLang="en-US" sz="800" b="1" dirty="0">
                          <a:solidFill>
                            <a:schemeClr val="tx1"/>
                          </a:solidFill>
                          <a:latin typeface="Malgun Gothic" panose="020B0503020000020004" pitchFamily="34" charset="-127"/>
                          <a:ea typeface="Malgun Gothic" panose="020B0503020000020004" pitchFamily="34" charset="-127"/>
                        </a:rPr>
                        <a:t>사용내역 총계</a:t>
                      </a:r>
                      <a:endParaRPr lang="en-US" altLang="ko-KR" sz="800" b="1" dirty="0">
                        <a:solidFill>
                          <a:schemeClr val="tx1"/>
                        </a:solidFill>
                        <a:latin typeface="Malgun Gothic" panose="020B0503020000020004" pitchFamily="34" charset="-127"/>
                        <a:ea typeface="Malgun Gothic" panose="020B0503020000020004" pitchFamily="34" charset="-127"/>
                      </a:endParaRPr>
                    </a:p>
                  </a:txBody>
                  <a:tcPr marL="72000" marR="72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gn="l" rtl="0">
                        <a:spcBef>
                          <a:spcPts val="0"/>
                        </a:spcBef>
                        <a:spcAft>
                          <a:spcPts val="0"/>
                        </a:spcAft>
                        <a:buClr>
                          <a:schemeClr val="dk1"/>
                        </a:buClr>
                        <a:buSzPts val="1100"/>
                        <a:buFont typeface="Arial"/>
                        <a:buNone/>
                      </a:pPr>
                      <a:r>
                        <a:rPr lang="ko-KR" altLang="en-US" sz="800" b="0" i="0" dirty="0">
                          <a:solidFill>
                            <a:srgbClr val="000000"/>
                          </a:solidFill>
                          <a:effectLst/>
                          <a:latin typeface="Malgun Gothic" panose="020B0503020000020004" pitchFamily="34" charset="-127"/>
                          <a:ea typeface="Malgun Gothic" panose="020B0503020000020004" pitchFamily="34" charset="-127"/>
                        </a:rPr>
                        <a:t>총 </a:t>
                      </a:r>
                      <a:r>
                        <a:rPr lang="ko-KR" altLang="en-US" sz="800" b="0" i="0" dirty="0" err="1">
                          <a:solidFill>
                            <a:srgbClr val="000000"/>
                          </a:solidFill>
                          <a:effectLst/>
                          <a:latin typeface="Malgun Gothic" panose="020B0503020000020004" pitchFamily="34" charset="-127"/>
                          <a:ea typeface="Malgun Gothic" panose="020B0503020000020004" pitchFamily="34" charset="-127"/>
                        </a:rPr>
                        <a:t>사용액</a:t>
                      </a:r>
                      <a:r>
                        <a:rPr lang="ko-KR" altLang="en-US" sz="800" b="0" i="0" dirty="0">
                          <a:solidFill>
                            <a:srgbClr val="000000"/>
                          </a:solidFill>
                          <a:effectLst/>
                          <a:latin typeface="Malgun Gothic" panose="020B0503020000020004" pitchFamily="34" charset="-127"/>
                          <a:ea typeface="Malgun Gothic" panose="020B0503020000020004" pitchFamily="34" charset="-127"/>
                        </a:rPr>
                        <a:t> </a:t>
                      </a:r>
                      <a:r>
                        <a:rPr lang="en-US" altLang="ko-KR" sz="800" b="0" i="0" dirty="0">
                          <a:solidFill>
                            <a:srgbClr val="000000"/>
                          </a:solidFill>
                          <a:effectLst/>
                          <a:latin typeface="Malgun Gothic" panose="020B0503020000020004" pitchFamily="34" charset="-127"/>
                          <a:ea typeface="Malgun Gothic" panose="020B0503020000020004" pitchFamily="34" charset="-127"/>
                        </a:rPr>
                        <a:t>: 120,000,000</a:t>
                      </a:r>
                      <a:r>
                        <a:rPr lang="ko-KR" altLang="en-US" sz="800" b="0" i="0" dirty="0">
                          <a:solidFill>
                            <a:srgbClr val="000000"/>
                          </a:solidFill>
                          <a:effectLst/>
                          <a:latin typeface="Malgun Gothic" panose="020B0503020000020004" pitchFamily="34" charset="-127"/>
                          <a:ea typeface="Malgun Gothic" panose="020B0503020000020004" pitchFamily="34" charset="-127"/>
                        </a:rPr>
                        <a:t> 원</a:t>
                      </a:r>
                      <a:endParaRPr lang="ko-KR" altLang="en-US" sz="800" dirty="0">
                        <a:solidFill>
                          <a:schemeClr val="tx1"/>
                        </a:solidFill>
                        <a:latin typeface="Malgun Gothic" panose="020B0503020000020004" pitchFamily="34" charset="-127"/>
                        <a:ea typeface="Malgun Gothic" panose="020B0503020000020004" pitchFamily="34" charset="-127"/>
                        <a:cs typeface="Malgun Gothic"/>
                        <a:sym typeface="Malgun Gothic"/>
                      </a:endParaRPr>
                    </a:p>
                  </a:txBody>
                  <a:tcPr marL="36000" marR="36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9238644"/>
                  </a:ext>
                </a:extLst>
              </a:tr>
            </a:tbl>
          </a:graphicData>
        </a:graphic>
      </p:graphicFrame>
      <p:sp>
        <p:nvSpPr>
          <p:cNvPr id="25" name="모서리가 둥근 직사각형 24">
            <a:extLst>
              <a:ext uri="{FF2B5EF4-FFF2-40B4-BE49-F238E27FC236}">
                <a16:creationId xmlns:a16="http://schemas.microsoft.com/office/drawing/2014/main" id="{E11096AF-5716-5D8E-8754-8A2BC17F762E}"/>
              </a:ext>
            </a:extLst>
          </p:cNvPr>
          <p:cNvSpPr>
            <a:spLocks/>
          </p:cNvSpPr>
          <p:nvPr/>
        </p:nvSpPr>
        <p:spPr>
          <a:xfrm>
            <a:off x="154821" y="296712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26" name="모서리가 둥근 직사각형 25">
            <a:extLst>
              <a:ext uri="{FF2B5EF4-FFF2-40B4-BE49-F238E27FC236}">
                <a16:creationId xmlns:a16="http://schemas.microsoft.com/office/drawing/2014/main" id="{A2A9B635-7107-64EB-286A-23F7B40D05E9}"/>
              </a:ext>
            </a:extLst>
          </p:cNvPr>
          <p:cNvSpPr>
            <a:spLocks/>
          </p:cNvSpPr>
          <p:nvPr/>
        </p:nvSpPr>
        <p:spPr>
          <a:xfrm>
            <a:off x="163065" y="380363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79" name="모서리가 둥근 직사각형 78">
            <a:extLst>
              <a:ext uri="{FF2B5EF4-FFF2-40B4-BE49-F238E27FC236}">
                <a16:creationId xmlns:a16="http://schemas.microsoft.com/office/drawing/2014/main" id="{DC314116-FF1B-B0E3-39FC-2CF1C6A38550}"/>
              </a:ext>
            </a:extLst>
          </p:cNvPr>
          <p:cNvSpPr>
            <a:spLocks/>
          </p:cNvSpPr>
          <p:nvPr/>
        </p:nvSpPr>
        <p:spPr>
          <a:xfrm>
            <a:off x="0" y="420797"/>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권한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안전몰</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endParaRPr kumimoji="1" lang="ko-KR" altLang="en-US" sz="700" dirty="0">
              <a:solidFill>
                <a:schemeClr val="tx1">
                  <a:lumMod val="75000"/>
                  <a:lumOff val="25000"/>
                </a:schemeClr>
              </a:solidFill>
            </a:endParaRPr>
          </a:p>
        </p:txBody>
      </p:sp>
      <p:sp>
        <p:nvSpPr>
          <p:cNvPr id="80" name="모서리가 둥근 직사각형 79">
            <a:extLst>
              <a:ext uri="{FF2B5EF4-FFF2-40B4-BE49-F238E27FC236}">
                <a16:creationId xmlns:a16="http://schemas.microsoft.com/office/drawing/2014/main" id="{2DDFDCFB-3642-7A1D-C5A8-ED25D89C84D2}"/>
              </a:ext>
            </a:extLst>
          </p:cNvPr>
          <p:cNvSpPr>
            <a:spLocks/>
          </p:cNvSpPr>
          <p:nvPr/>
        </p:nvSpPr>
        <p:spPr>
          <a:xfrm>
            <a:off x="7360434" y="6189225"/>
            <a:ext cx="2476815"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예산 기능 삭제</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사유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예산 관련 기능은 현재  </a:t>
            </a:r>
            <a:r>
              <a:rPr kumimoji="1" lang="en-US" altLang="ko-KR" sz="700" dirty="0">
                <a:solidFill>
                  <a:schemeClr val="tx1">
                    <a:lumMod val="75000"/>
                    <a:lumOff val="25000"/>
                  </a:schemeClr>
                </a:solidFill>
              </a:rPr>
              <a:t>page</a:t>
            </a:r>
            <a:r>
              <a:rPr kumimoji="1" lang="ko-KR" altLang="en-US" sz="700" dirty="0">
                <a:solidFill>
                  <a:schemeClr val="tx1">
                    <a:lumMod val="75000"/>
                    <a:lumOff val="25000"/>
                  </a:schemeClr>
                </a:solidFill>
              </a:rPr>
              <a:t>의 용도와 </a:t>
            </a:r>
            <a:r>
              <a:rPr kumimoji="1" lang="ko-KR" altLang="en-US" sz="700" dirty="0" err="1">
                <a:solidFill>
                  <a:schemeClr val="tx1">
                    <a:lumMod val="75000"/>
                    <a:lumOff val="25000"/>
                  </a:schemeClr>
                </a:solidFill>
              </a:rPr>
              <a:t>맞지않음</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미사용 기능으로 제거한다</a:t>
            </a:r>
            <a:r>
              <a:rPr kumimoji="1" lang="en-US" altLang="ko-KR" sz="700" dirty="0">
                <a:solidFill>
                  <a:schemeClr val="tx1">
                    <a:lumMod val="75000"/>
                    <a:lumOff val="25000"/>
                  </a:schemeClr>
                </a:solidFill>
              </a:rPr>
              <a:t>.</a:t>
            </a:r>
          </a:p>
        </p:txBody>
      </p:sp>
      <p:sp>
        <p:nvSpPr>
          <p:cNvPr id="81" name="모서리가 둥근 직사각형 80">
            <a:extLst>
              <a:ext uri="{FF2B5EF4-FFF2-40B4-BE49-F238E27FC236}">
                <a16:creationId xmlns:a16="http://schemas.microsoft.com/office/drawing/2014/main" id="{B3939690-3091-09CD-3A1E-4E044745750C}"/>
              </a:ext>
            </a:extLst>
          </p:cNvPr>
          <p:cNvSpPr>
            <a:spLocks/>
          </p:cNvSpPr>
          <p:nvPr/>
        </p:nvSpPr>
        <p:spPr>
          <a:xfrm>
            <a:off x="7711137" y="3964739"/>
            <a:ext cx="92126" cy="1701360"/>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82" name="모서리가 둥근 직사각형 81">
            <a:extLst>
              <a:ext uri="{FF2B5EF4-FFF2-40B4-BE49-F238E27FC236}">
                <a16:creationId xmlns:a16="http://schemas.microsoft.com/office/drawing/2014/main" id="{588D81DB-81A0-1C72-E276-59EFFF883C3D}"/>
              </a:ext>
            </a:extLst>
          </p:cNvPr>
          <p:cNvSpPr>
            <a:spLocks/>
          </p:cNvSpPr>
          <p:nvPr/>
        </p:nvSpPr>
        <p:spPr>
          <a:xfrm>
            <a:off x="7732940" y="4034045"/>
            <a:ext cx="48561" cy="265700"/>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83" name="모서리가 둥근 직사각형 82">
            <a:extLst>
              <a:ext uri="{FF2B5EF4-FFF2-40B4-BE49-F238E27FC236}">
                <a16:creationId xmlns:a16="http://schemas.microsoft.com/office/drawing/2014/main" id="{FE40CC64-1BC1-F095-4774-5707B6577BC5}"/>
              </a:ext>
            </a:extLst>
          </p:cNvPr>
          <p:cNvSpPr>
            <a:spLocks/>
          </p:cNvSpPr>
          <p:nvPr/>
        </p:nvSpPr>
        <p:spPr>
          <a:xfrm>
            <a:off x="358926" y="5702803"/>
            <a:ext cx="7331595" cy="104356"/>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84" name="모서리가 둥근 직사각형 83">
            <a:extLst>
              <a:ext uri="{FF2B5EF4-FFF2-40B4-BE49-F238E27FC236}">
                <a16:creationId xmlns:a16="http://schemas.microsoft.com/office/drawing/2014/main" id="{CB5DCFF1-9653-B589-44AB-5CE322DB6E67}"/>
              </a:ext>
            </a:extLst>
          </p:cNvPr>
          <p:cNvSpPr>
            <a:spLocks/>
          </p:cNvSpPr>
          <p:nvPr/>
        </p:nvSpPr>
        <p:spPr>
          <a:xfrm>
            <a:off x="4904869" y="5732121"/>
            <a:ext cx="659042" cy="45719"/>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16" name="Google Shape;2233;g27fe52d962f_1_4247">
            <a:extLst>
              <a:ext uri="{FF2B5EF4-FFF2-40B4-BE49-F238E27FC236}">
                <a16:creationId xmlns:a16="http://schemas.microsoft.com/office/drawing/2014/main" id="{EE38165A-1D77-D584-4A61-396CFE91EEE1}"/>
              </a:ext>
            </a:extLst>
          </p:cNvPr>
          <p:cNvSpPr/>
          <p:nvPr/>
        </p:nvSpPr>
        <p:spPr>
          <a:xfrm>
            <a:off x="-446887" y="5679825"/>
            <a:ext cx="1858469" cy="270000"/>
          </a:xfrm>
          <a:prstGeom prst="roundRect">
            <a:avLst>
              <a:gd name="adj" fmla="val 50000"/>
            </a:avLst>
          </a:prstGeom>
          <a:solidFill>
            <a:schemeClr val="bg1">
              <a:lumMod val="85000"/>
            </a:schemeClr>
          </a:solidFill>
          <a:ln w="9525" cap="flat" cmpd="sng">
            <a:solidFill>
              <a:schemeClr val="tx1">
                <a:lumMod val="50000"/>
                <a:lumOff val="50000"/>
              </a:schemeClr>
            </a:solid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테스트구매사테스트구매사테스트구매사테스트구매사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a:t>
            </a:r>
            <a:endParaRPr sz="500" dirty="0">
              <a:solidFill>
                <a:schemeClr val="tx1">
                  <a:lumMod val="75000"/>
                  <a:lumOff val="25000"/>
                </a:schemeClr>
              </a:solidFill>
              <a:latin typeface="Malgun Gothic"/>
              <a:ea typeface="Malgun Gothic"/>
              <a:cs typeface="Malgun Gothic"/>
              <a:sym typeface="Malgun Gothic"/>
            </a:endParaRPr>
          </a:p>
        </p:txBody>
      </p:sp>
      <p:sp>
        <p:nvSpPr>
          <p:cNvPr id="37" name="모서리가 둥근 직사각형 36">
            <a:extLst>
              <a:ext uri="{FF2B5EF4-FFF2-40B4-BE49-F238E27FC236}">
                <a16:creationId xmlns:a16="http://schemas.microsoft.com/office/drawing/2014/main" id="{391789E8-8F57-3B53-4761-F76C8BD36632}"/>
              </a:ext>
            </a:extLst>
          </p:cNvPr>
          <p:cNvSpPr>
            <a:spLocks/>
          </p:cNvSpPr>
          <p:nvPr/>
        </p:nvSpPr>
        <p:spPr>
          <a:xfrm>
            <a:off x="540000"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도급사</a:t>
            </a:r>
            <a:endParaRPr kumimoji="1" lang="ko-KR" altLang="en-US" sz="700" dirty="0">
              <a:solidFill>
                <a:schemeClr val="tx1">
                  <a:lumMod val="75000"/>
                  <a:lumOff val="25000"/>
                </a:schemeClr>
              </a:solidFill>
            </a:endParaRPr>
          </a:p>
        </p:txBody>
      </p:sp>
      <p:sp>
        <p:nvSpPr>
          <p:cNvPr id="39" name="모서리가 둥근 직사각형 38">
            <a:extLst>
              <a:ext uri="{FF2B5EF4-FFF2-40B4-BE49-F238E27FC236}">
                <a16:creationId xmlns:a16="http://schemas.microsoft.com/office/drawing/2014/main" id="{9122F54E-F16E-324F-588E-9CA714E8EC3B}"/>
              </a:ext>
            </a:extLst>
          </p:cNvPr>
          <p:cNvSpPr>
            <a:spLocks/>
          </p:cNvSpPr>
          <p:nvPr/>
        </p:nvSpPr>
        <p:spPr>
          <a:xfrm>
            <a:off x="1260000" y="2461654"/>
            <a:ext cx="1260000" cy="270000"/>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a:solidFill>
                  <a:schemeClr val="tx1">
                    <a:lumMod val="75000"/>
                    <a:lumOff val="25000"/>
                  </a:schemeClr>
                </a:solidFill>
              </a:rPr>
              <a:t>TNS               v</a:t>
            </a:r>
            <a:endParaRPr kumimoji="1" lang="ko-KR" altLang="en-US" sz="700" dirty="0">
              <a:solidFill>
                <a:schemeClr val="tx1">
                  <a:lumMod val="75000"/>
                  <a:lumOff val="25000"/>
                </a:schemeClr>
              </a:solidFill>
            </a:endParaRPr>
          </a:p>
        </p:txBody>
      </p:sp>
      <p:graphicFrame>
        <p:nvGraphicFramePr>
          <p:cNvPr id="41" name="표 40">
            <a:extLst>
              <a:ext uri="{FF2B5EF4-FFF2-40B4-BE49-F238E27FC236}">
                <a16:creationId xmlns:a16="http://schemas.microsoft.com/office/drawing/2014/main" id="{3A30FB00-B38D-D3F2-13F5-AF016225C967}"/>
              </a:ext>
            </a:extLst>
          </p:cNvPr>
          <p:cNvGraphicFramePr>
            <a:graphicFrameLocks noGrp="1"/>
          </p:cNvGraphicFramePr>
          <p:nvPr>
            <p:extLst>
              <p:ext uri="{D42A27DB-BD31-4B8C-83A1-F6EECF244321}">
                <p14:modId xmlns:p14="http://schemas.microsoft.com/office/powerpoint/2010/main" val="1683250998"/>
              </p:ext>
            </p:extLst>
          </p:nvPr>
        </p:nvGraphicFramePr>
        <p:xfrm>
          <a:off x="359996" y="3813185"/>
          <a:ext cx="4225956" cy="1865820"/>
        </p:xfrm>
        <a:graphic>
          <a:graphicData uri="http://schemas.openxmlformats.org/drawingml/2006/table">
            <a:tbl>
              <a:tblPr firstRow="1" bandRow="1">
                <a:tableStyleId>{5940675A-B579-460E-94D1-54222C63F5DA}</a:tableStyleId>
              </a:tblPr>
              <a:tblGrid>
                <a:gridCol w="382181">
                  <a:extLst>
                    <a:ext uri="{9D8B030D-6E8A-4147-A177-3AD203B41FA5}">
                      <a16:colId xmlns:a16="http://schemas.microsoft.com/office/drawing/2014/main" val="441330014"/>
                    </a:ext>
                  </a:extLst>
                </a:gridCol>
                <a:gridCol w="382181">
                  <a:extLst>
                    <a:ext uri="{9D8B030D-6E8A-4147-A177-3AD203B41FA5}">
                      <a16:colId xmlns:a16="http://schemas.microsoft.com/office/drawing/2014/main" val="2726850600"/>
                    </a:ext>
                  </a:extLst>
                </a:gridCol>
                <a:gridCol w="486194">
                  <a:extLst>
                    <a:ext uri="{9D8B030D-6E8A-4147-A177-3AD203B41FA5}">
                      <a16:colId xmlns:a16="http://schemas.microsoft.com/office/drawing/2014/main" val="4192029694"/>
                    </a:ext>
                  </a:extLst>
                </a:gridCol>
                <a:gridCol w="1468208">
                  <a:extLst>
                    <a:ext uri="{9D8B030D-6E8A-4147-A177-3AD203B41FA5}">
                      <a16:colId xmlns:a16="http://schemas.microsoft.com/office/drawing/2014/main" val="3774396735"/>
                    </a:ext>
                  </a:extLst>
                </a:gridCol>
                <a:gridCol w="753596">
                  <a:extLst>
                    <a:ext uri="{9D8B030D-6E8A-4147-A177-3AD203B41FA5}">
                      <a16:colId xmlns:a16="http://schemas.microsoft.com/office/drawing/2014/main" val="3996311364"/>
                    </a:ext>
                  </a:extLst>
                </a:gridCol>
                <a:gridCol w="753596">
                  <a:extLst>
                    <a:ext uri="{9D8B030D-6E8A-4147-A177-3AD203B41FA5}">
                      <a16:colId xmlns:a16="http://schemas.microsoft.com/office/drawing/2014/main" val="3287994484"/>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사업자</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도급사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사업구분</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사용액</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5,000,000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375906"/>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23022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05</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52981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06</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07</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08</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5066150"/>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09</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0424737"/>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a:ln>
                            <a:noFill/>
                          </a:ln>
                          <a:solidFill>
                            <a:schemeClr val="tx1">
                              <a:lumMod val="75000"/>
                              <a:lumOff val="25000"/>
                            </a:schemeClr>
                          </a:solidFill>
                          <a:effectLst/>
                          <a:uLnTx/>
                          <a:uFillTx/>
                          <a:latin typeface="맑은 고딕" panose="020B0503020000020004" pitchFamily="50" charset="-127"/>
                          <a:ea typeface="+mn-ea"/>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테스트구매사테스트구매사테스트구매사테스</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bl>
          </a:graphicData>
        </a:graphic>
      </p:graphicFrame>
    </p:spTree>
    <p:extLst>
      <p:ext uri="{BB962C8B-B14F-4D97-AF65-F5344CB8AC3E}">
        <p14:creationId xmlns:p14="http://schemas.microsoft.com/office/powerpoint/2010/main" val="405924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17</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관리자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월별 사용내역</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2199430174"/>
              </p:ext>
            </p:extLst>
          </p:nvPr>
        </p:nvGraphicFramePr>
        <p:xfrm>
          <a:off x="7858125" y="426720"/>
          <a:ext cx="2047875" cy="552704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관리자 권한일 경우 해당 페이지를 제공한다</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221940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breadcrumb</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 설계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검색연도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시작년도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2014</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 년도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사업자</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전체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SKT, SKB</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전체</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SAF_BIZ_KIND</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목록 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SAF_OUTSOURCE</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&gt;</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코드명</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1</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호출</a:t>
                      </a:r>
                      <a:endPar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구매사명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조회</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AND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엑셀다운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조회 조건을 만족하는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엑셀로 변환 후 다운로드 제공</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부가 정보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값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1584186"/>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결과는 아래 구성요소로 구성된다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사업자</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구매사명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해당 사업장의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월별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 (1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~12</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수평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결과값이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 초과시 수직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3709494"/>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80839709"/>
                  </a:ext>
                </a:extLst>
              </a:tr>
            </a:tbl>
          </a:graphicData>
        </a:graphic>
      </p:graphicFrame>
      <p:sp>
        <p:nvSpPr>
          <p:cNvPr id="33" name="모서리가 둥근 직사각형 32">
            <a:extLst>
              <a:ext uri="{FF2B5EF4-FFF2-40B4-BE49-F238E27FC236}">
                <a16:creationId xmlns:a16="http://schemas.microsoft.com/office/drawing/2014/main" id="{DC3AACF2-FF83-ADEB-2BBC-DFD8CE1960D4}"/>
              </a:ext>
            </a:extLst>
          </p:cNvPr>
          <p:cNvSpPr>
            <a:spLocks/>
          </p:cNvSpPr>
          <p:nvPr/>
        </p:nvSpPr>
        <p:spPr>
          <a:xfrm>
            <a:off x="360000" y="900000"/>
            <a:ext cx="7200000" cy="270000"/>
          </a:xfrm>
          <a:prstGeom prst="roundRect">
            <a:avLst>
              <a:gd name="adj"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800" b="1" dirty="0">
                <a:solidFill>
                  <a:schemeClr val="tx1">
                    <a:lumMod val="75000"/>
                    <a:lumOff val="25000"/>
                  </a:schemeClr>
                </a:solidFill>
              </a:rPr>
              <a:t>홈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운영관리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월별 사용내역</a:t>
            </a:r>
          </a:p>
        </p:txBody>
      </p:sp>
      <p:sp>
        <p:nvSpPr>
          <p:cNvPr id="98" name="모서리가 둥근 직사각형 97">
            <a:extLst>
              <a:ext uri="{FF2B5EF4-FFF2-40B4-BE49-F238E27FC236}">
                <a16:creationId xmlns:a16="http://schemas.microsoft.com/office/drawing/2014/main" id="{6742F003-8C88-85E5-5210-39DC345A594B}"/>
              </a:ext>
            </a:extLst>
          </p:cNvPr>
          <p:cNvSpPr>
            <a:spLocks/>
          </p:cNvSpPr>
          <p:nvPr/>
        </p:nvSpPr>
        <p:spPr>
          <a:xfrm>
            <a:off x="156955" y="945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 name="모서리가 둥근 직사각형 3">
            <a:extLst>
              <a:ext uri="{FF2B5EF4-FFF2-40B4-BE49-F238E27FC236}">
                <a16:creationId xmlns:a16="http://schemas.microsoft.com/office/drawing/2014/main" id="{8FCC1F3A-873D-D009-BCF0-A2C3678CAA9E}"/>
              </a:ext>
            </a:extLst>
          </p:cNvPr>
          <p:cNvSpPr>
            <a:spLocks/>
          </p:cNvSpPr>
          <p:nvPr/>
        </p:nvSpPr>
        <p:spPr>
          <a:xfrm>
            <a:off x="360000" y="1354989"/>
            <a:ext cx="7200000" cy="489793"/>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산업안전보건관리비 월별 사용내역을 확인할 수 있습니다</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a:t>
            </a:r>
            <a:r>
              <a:rPr lang="ko-KR" altLang="en-US" sz="700" dirty="0">
                <a:effectLst/>
                <a:latin typeface="Malgun Gothic" panose="020B0503020000020004" pitchFamily="34" charset="-127"/>
                <a:ea typeface="Malgun Gothic" panose="020B0503020000020004" pitchFamily="34" charset="-127"/>
              </a:rPr>
              <a:t> </a:t>
            </a:r>
            <a:endParaRPr lang="en-US" altLang="ko-KR" sz="700" dirty="0">
              <a:effectLst/>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정산대상 금액의 기준은 당월 </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20</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일까지의 인수 완료된 주문 건을 기준으로 합니다</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endParaRPr>
          </a:p>
        </p:txBody>
      </p:sp>
      <p:sp>
        <p:nvSpPr>
          <p:cNvPr id="27" name="모서리가 둥근 직사각형 26">
            <a:extLst>
              <a:ext uri="{FF2B5EF4-FFF2-40B4-BE49-F238E27FC236}">
                <a16:creationId xmlns:a16="http://schemas.microsoft.com/office/drawing/2014/main" id="{25BEB6EB-39CF-F20E-2670-914ECC7055C1}"/>
              </a:ext>
            </a:extLst>
          </p:cNvPr>
          <p:cNvSpPr>
            <a:spLocks/>
          </p:cNvSpPr>
          <p:nvPr/>
        </p:nvSpPr>
        <p:spPr>
          <a:xfrm>
            <a:off x="360000" y="1979568"/>
            <a:ext cx="7200000" cy="892078"/>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ko-KR" altLang="en-US" sz="800" b="1"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BC25C476-990A-3693-8345-E8197D6F3E36}"/>
              </a:ext>
            </a:extLst>
          </p:cNvPr>
          <p:cNvSpPr>
            <a:spLocks/>
          </p:cNvSpPr>
          <p:nvPr/>
        </p:nvSpPr>
        <p:spPr>
          <a:xfrm>
            <a:off x="163065" y="135498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6" name="모서리가 둥근 직사각형 35">
            <a:extLst>
              <a:ext uri="{FF2B5EF4-FFF2-40B4-BE49-F238E27FC236}">
                <a16:creationId xmlns:a16="http://schemas.microsoft.com/office/drawing/2014/main" id="{2226E6B5-997D-E4EC-B200-26DB8983691E}"/>
              </a:ext>
            </a:extLst>
          </p:cNvPr>
          <p:cNvSpPr>
            <a:spLocks/>
          </p:cNvSpPr>
          <p:nvPr/>
        </p:nvSpPr>
        <p:spPr>
          <a:xfrm>
            <a:off x="165204" y="197956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8" name="모서리가 둥근 직사각형 37">
            <a:extLst>
              <a:ext uri="{FF2B5EF4-FFF2-40B4-BE49-F238E27FC236}">
                <a16:creationId xmlns:a16="http://schemas.microsoft.com/office/drawing/2014/main" id="{6DF9106C-4978-2F8E-EEF7-C1705CD87375}"/>
              </a:ext>
            </a:extLst>
          </p:cNvPr>
          <p:cNvSpPr>
            <a:spLocks/>
          </p:cNvSpPr>
          <p:nvPr/>
        </p:nvSpPr>
        <p:spPr>
          <a:xfrm>
            <a:off x="360000" y="3472752"/>
            <a:ext cx="54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총  </a:t>
            </a:r>
            <a:r>
              <a:rPr kumimoji="1" lang="en-US" altLang="ko-KR" sz="700" dirty="0">
                <a:solidFill>
                  <a:schemeClr val="tx1">
                    <a:lumMod val="75000"/>
                    <a:lumOff val="25000"/>
                  </a:schemeClr>
                </a:solidFill>
              </a:rPr>
              <a:t>30</a:t>
            </a:r>
            <a:r>
              <a:rPr kumimoji="1" lang="ko-KR" altLang="en-US" sz="700" dirty="0">
                <a:solidFill>
                  <a:schemeClr val="tx1">
                    <a:lumMod val="75000"/>
                    <a:lumOff val="25000"/>
                  </a:schemeClr>
                </a:solidFill>
              </a:rPr>
              <a:t> 건</a:t>
            </a:r>
          </a:p>
        </p:txBody>
      </p:sp>
      <p:sp>
        <p:nvSpPr>
          <p:cNvPr id="48" name="모서리가 둥근 직사각형 47">
            <a:extLst>
              <a:ext uri="{FF2B5EF4-FFF2-40B4-BE49-F238E27FC236}">
                <a16:creationId xmlns:a16="http://schemas.microsoft.com/office/drawing/2014/main" id="{1B10180C-6AC7-0C10-52FD-A5C39981C8A8}"/>
              </a:ext>
            </a:extLst>
          </p:cNvPr>
          <p:cNvSpPr>
            <a:spLocks/>
          </p:cNvSpPr>
          <p:nvPr/>
        </p:nvSpPr>
        <p:spPr>
          <a:xfrm>
            <a:off x="6669718" y="2451167"/>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엑셀 </a:t>
            </a:r>
          </a:p>
        </p:txBody>
      </p:sp>
      <p:sp>
        <p:nvSpPr>
          <p:cNvPr id="49" name="모서리가 둥근 직사각형 48">
            <a:extLst>
              <a:ext uri="{FF2B5EF4-FFF2-40B4-BE49-F238E27FC236}">
                <a16:creationId xmlns:a16="http://schemas.microsoft.com/office/drawing/2014/main" id="{B78976D5-C6C3-AE13-9C4A-BBD0B2147A4E}"/>
              </a:ext>
            </a:extLst>
          </p:cNvPr>
          <p:cNvSpPr>
            <a:spLocks/>
          </p:cNvSpPr>
          <p:nvPr/>
        </p:nvSpPr>
        <p:spPr>
          <a:xfrm>
            <a:off x="6660007" y="2090360"/>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조회</a:t>
            </a:r>
          </a:p>
        </p:txBody>
      </p:sp>
      <p:sp>
        <p:nvSpPr>
          <p:cNvPr id="5" name="모서리가 둥근 직사각형 4">
            <a:extLst>
              <a:ext uri="{FF2B5EF4-FFF2-40B4-BE49-F238E27FC236}">
                <a16:creationId xmlns:a16="http://schemas.microsoft.com/office/drawing/2014/main" id="{911116D1-6745-F60F-0B0D-A86846CE8C0C}"/>
              </a:ext>
            </a:extLst>
          </p:cNvPr>
          <p:cNvSpPr>
            <a:spLocks/>
          </p:cNvSpPr>
          <p:nvPr/>
        </p:nvSpPr>
        <p:spPr>
          <a:xfrm>
            <a:off x="540000"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검색연도</a:t>
            </a:r>
          </a:p>
        </p:txBody>
      </p:sp>
      <p:sp>
        <p:nvSpPr>
          <p:cNvPr id="6" name="모서리가 둥근 직사각형 5">
            <a:extLst>
              <a:ext uri="{FF2B5EF4-FFF2-40B4-BE49-F238E27FC236}">
                <a16:creationId xmlns:a16="http://schemas.microsoft.com/office/drawing/2014/main" id="{957E2888-A688-FD74-524E-F442C7A0C6BC}"/>
              </a:ext>
            </a:extLst>
          </p:cNvPr>
          <p:cNvSpPr>
            <a:spLocks/>
          </p:cNvSpPr>
          <p:nvPr/>
        </p:nvSpPr>
        <p:spPr>
          <a:xfrm>
            <a:off x="1260000"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2024</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7" name="모서리가 둥근 직사각형 6">
            <a:extLst>
              <a:ext uri="{FF2B5EF4-FFF2-40B4-BE49-F238E27FC236}">
                <a16:creationId xmlns:a16="http://schemas.microsoft.com/office/drawing/2014/main" id="{A168270B-9407-732C-0A55-EACB12CC9E54}"/>
              </a:ext>
            </a:extLst>
          </p:cNvPr>
          <p:cNvSpPr>
            <a:spLocks/>
          </p:cNvSpPr>
          <p:nvPr/>
        </p:nvSpPr>
        <p:spPr>
          <a:xfrm>
            <a:off x="2526001"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사업자</a:t>
            </a:r>
          </a:p>
        </p:txBody>
      </p:sp>
      <p:sp>
        <p:nvSpPr>
          <p:cNvPr id="8" name="모서리가 둥근 직사각형 7">
            <a:extLst>
              <a:ext uri="{FF2B5EF4-FFF2-40B4-BE49-F238E27FC236}">
                <a16:creationId xmlns:a16="http://schemas.microsoft.com/office/drawing/2014/main" id="{EBE9CFDF-1D04-78AB-53D6-9698896FDC23}"/>
              </a:ext>
            </a:extLst>
          </p:cNvPr>
          <p:cNvSpPr>
            <a:spLocks/>
          </p:cNvSpPr>
          <p:nvPr/>
        </p:nvSpPr>
        <p:spPr>
          <a:xfrm>
            <a:off x="3246001"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9" name="모서리가 둥근 직사각형 8">
            <a:extLst>
              <a:ext uri="{FF2B5EF4-FFF2-40B4-BE49-F238E27FC236}">
                <a16:creationId xmlns:a16="http://schemas.microsoft.com/office/drawing/2014/main" id="{6E70E971-A314-AFEC-50F1-DE0FA1DAA8D9}"/>
              </a:ext>
            </a:extLst>
          </p:cNvPr>
          <p:cNvSpPr>
            <a:spLocks/>
          </p:cNvSpPr>
          <p:nvPr/>
        </p:nvSpPr>
        <p:spPr>
          <a:xfrm>
            <a:off x="4514390" y="2091627"/>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사업구분</a:t>
            </a:r>
          </a:p>
        </p:txBody>
      </p:sp>
      <p:sp>
        <p:nvSpPr>
          <p:cNvPr id="10" name="모서리가 둥근 직사각형 9">
            <a:extLst>
              <a:ext uri="{FF2B5EF4-FFF2-40B4-BE49-F238E27FC236}">
                <a16:creationId xmlns:a16="http://schemas.microsoft.com/office/drawing/2014/main" id="{85080242-5CE9-02E4-A294-DC7C093F063D}"/>
              </a:ext>
            </a:extLst>
          </p:cNvPr>
          <p:cNvSpPr>
            <a:spLocks/>
          </p:cNvSpPr>
          <p:nvPr/>
        </p:nvSpPr>
        <p:spPr>
          <a:xfrm>
            <a:off x="5234390" y="2091627"/>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11" name="모서리가 둥근 직사각형 10">
            <a:extLst>
              <a:ext uri="{FF2B5EF4-FFF2-40B4-BE49-F238E27FC236}">
                <a16:creationId xmlns:a16="http://schemas.microsoft.com/office/drawing/2014/main" id="{86233447-CDB9-360F-4B1A-53BB7A99F2A8}"/>
              </a:ext>
            </a:extLst>
          </p:cNvPr>
          <p:cNvSpPr>
            <a:spLocks/>
          </p:cNvSpPr>
          <p:nvPr/>
        </p:nvSpPr>
        <p:spPr>
          <a:xfrm>
            <a:off x="2526001" y="2455876"/>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구매사</a:t>
            </a:r>
            <a:endParaRPr kumimoji="1" lang="ko-KR" altLang="en-US" sz="700" dirty="0">
              <a:solidFill>
                <a:schemeClr val="tx1">
                  <a:lumMod val="75000"/>
                  <a:lumOff val="25000"/>
                </a:schemeClr>
              </a:solidFill>
            </a:endParaRPr>
          </a:p>
        </p:txBody>
      </p:sp>
      <p:sp>
        <p:nvSpPr>
          <p:cNvPr id="13" name="모서리가 둥근 직사각형 12">
            <a:extLst>
              <a:ext uri="{FF2B5EF4-FFF2-40B4-BE49-F238E27FC236}">
                <a16:creationId xmlns:a16="http://schemas.microsoft.com/office/drawing/2014/main" id="{529EB836-566F-F7AE-3DCC-E9437113BB1E}"/>
              </a:ext>
            </a:extLst>
          </p:cNvPr>
          <p:cNvSpPr>
            <a:spLocks/>
          </p:cNvSpPr>
          <p:nvPr/>
        </p:nvSpPr>
        <p:spPr>
          <a:xfrm>
            <a:off x="3246001" y="2455876"/>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sp>
        <p:nvSpPr>
          <p:cNvPr id="14" name="모서리가 둥근 직사각형 13">
            <a:extLst>
              <a:ext uri="{FF2B5EF4-FFF2-40B4-BE49-F238E27FC236}">
                <a16:creationId xmlns:a16="http://schemas.microsoft.com/office/drawing/2014/main" id="{391789E8-8F57-3B53-4761-F76C8BD36632}"/>
              </a:ext>
            </a:extLst>
          </p:cNvPr>
          <p:cNvSpPr>
            <a:spLocks/>
          </p:cNvSpPr>
          <p:nvPr/>
        </p:nvSpPr>
        <p:spPr>
          <a:xfrm>
            <a:off x="540000"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도급사</a:t>
            </a:r>
            <a:endParaRPr kumimoji="1" lang="ko-KR" altLang="en-US" sz="700" dirty="0">
              <a:solidFill>
                <a:schemeClr val="tx1">
                  <a:lumMod val="75000"/>
                  <a:lumOff val="25000"/>
                </a:schemeClr>
              </a:solidFill>
            </a:endParaRPr>
          </a:p>
        </p:txBody>
      </p:sp>
      <p:sp>
        <p:nvSpPr>
          <p:cNvPr id="15" name="모서리가 둥근 직사각형 14">
            <a:extLst>
              <a:ext uri="{FF2B5EF4-FFF2-40B4-BE49-F238E27FC236}">
                <a16:creationId xmlns:a16="http://schemas.microsoft.com/office/drawing/2014/main" id="{9122F54E-F16E-324F-588E-9CA714E8EC3B}"/>
              </a:ext>
            </a:extLst>
          </p:cNvPr>
          <p:cNvSpPr>
            <a:spLocks/>
          </p:cNvSpPr>
          <p:nvPr/>
        </p:nvSpPr>
        <p:spPr>
          <a:xfrm>
            <a:off x="1260000"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graphicFrame>
        <p:nvGraphicFramePr>
          <p:cNvPr id="22" name="표 21">
            <a:extLst>
              <a:ext uri="{FF2B5EF4-FFF2-40B4-BE49-F238E27FC236}">
                <a16:creationId xmlns:a16="http://schemas.microsoft.com/office/drawing/2014/main" id="{3A30FB00-B38D-D3F2-13F5-AF016225C967}"/>
              </a:ext>
            </a:extLst>
          </p:cNvPr>
          <p:cNvGraphicFramePr>
            <a:graphicFrameLocks noGrp="1"/>
          </p:cNvGraphicFramePr>
          <p:nvPr>
            <p:extLst>
              <p:ext uri="{D42A27DB-BD31-4B8C-83A1-F6EECF244321}">
                <p14:modId xmlns:p14="http://schemas.microsoft.com/office/powerpoint/2010/main" val="4269023781"/>
              </p:ext>
            </p:extLst>
          </p:nvPr>
        </p:nvGraphicFramePr>
        <p:xfrm>
          <a:off x="359996" y="3813185"/>
          <a:ext cx="4225956" cy="1865820"/>
        </p:xfrm>
        <a:graphic>
          <a:graphicData uri="http://schemas.openxmlformats.org/drawingml/2006/table">
            <a:tbl>
              <a:tblPr firstRow="1" bandRow="1">
                <a:tableStyleId>{5940675A-B579-460E-94D1-54222C63F5DA}</a:tableStyleId>
              </a:tblPr>
              <a:tblGrid>
                <a:gridCol w="382181">
                  <a:extLst>
                    <a:ext uri="{9D8B030D-6E8A-4147-A177-3AD203B41FA5}">
                      <a16:colId xmlns:a16="http://schemas.microsoft.com/office/drawing/2014/main" val="441330014"/>
                    </a:ext>
                  </a:extLst>
                </a:gridCol>
                <a:gridCol w="382181">
                  <a:extLst>
                    <a:ext uri="{9D8B030D-6E8A-4147-A177-3AD203B41FA5}">
                      <a16:colId xmlns:a16="http://schemas.microsoft.com/office/drawing/2014/main" val="2726850600"/>
                    </a:ext>
                  </a:extLst>
                </a:gridCol>
                <a:gridCol w="486194">
                  <a:extLst>
                    <a:ext uri="{9D8B030D-6E8A-4147-A177-3AD203B41FA5}">
                      <a16:colId xmlns:a16="http://schemas.microsoft.com/office/drawing/2014/main" val="4192029694"/>
                    </a:ext>
                  </a:extLst>
                </a:gridCol>
                <a:gridCol w="1468208">
                  <a:extLst>
                    <a:ext uri="{9D8B030D-6E8A-4147-A177-3AD203B41FA5}">
                      <a16:colId xmlns:a16="http://schemas.microsoft.com/office/drawing/2014/main" val="3774396735"/>
                    </a:ext>
                  </a:extLst>
                </a:gridCol>
                <a:gridCol w="753596">
                  <a:extLst>
                    <a:ext uri="{9D8B030D-6E8A-4147-A177-3AD203B41FA5}">
                      <a16:colId xmlns:a16="http://schemas.microsoft.com/office/drawing/2014/main" val="3996311364"/>
                    </a:ext>
                  </a:extLst>
                </a:gridCol>
                <a:gridCol w="753596">
                  <a:extLst>
                    <a:ext uri="{9D8B030D-6E8A-4147-A177-3AD203B41FA5}">
                      <a16:colId xmlns:a16="http://schemas.microsoft.com/office/drawing/2014/main" val="3287994484"/>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사업자</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도급사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사업구분</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사용액</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5,000,000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375906"/>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UNA</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XLX</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23022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05</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52981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06</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07</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UNA</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08</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5066150"/>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XLX</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09</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0424737"/>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테스트구매사테스트구매사테스트구매사테스</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bl>
          </a:graphicData>
        </a:graphic>
      </p:graphicFrame>
      <p:graphicFrame>
        <p:nvGraphicFramePr>
          <p:cNvPr id="58" name="표 57">
            <a:extLst>
              <a:ext uri="{FF2B5EF4-FFF2-40B4-BE49-F238E27FC236}">
                <a16:creationId xmlns:a16="http://schemas.microsoft.com/office/drawing/2014/main" id="{E1C97F9C-87CB-8260-9508-B8E89B64F38A}"/>
              </a:ext>
            </a:extLst>
          </p:cNvPr>
          <p:cNvGraphicFramePr>
            <a:graphicFrameLocks noGrp="1"/>
          </p:cNvGraphicFramePr>
          <p:nvPr>
            <p:extLst>
              <p:ext uri="{D42A27DB-BD31-4B8C-83A1-F6EECF244321}">
                <p14:modId xmlns:p14="http://schemas.microsoft.com/office/powerpoint/2010/main" val="2918802834"/>
              </p:ext>
            </p:extLst>
          </p:nvPr>
        </p:nvGraphicFramePr>
        <p:xfrm>
          <a:off x="6416853" y="3800279"/>
          <a:ext cx="1273668" cy="1865820"/>
        </p:xfrm>
        <a:graphic>
          <a:graphicData uri="http://schemas.openxmlformats.org/drawingml/2006/table">
            <a:tbl>
              <a:tblPr firstRow="1" bandRow="1">
                <a:tableStyleId>{5940675A-B579-460E-94D1-54222C63F5DA}</a:tableStyleId>
              </a:tblPr>
              <a:tblGrid>
                <a:gridCol w="636834">
                  <a:extLst>
                    <a:ext uri="{9D8B030D-6E8A-4147-A177-3AD203B41FA5}">
                      <a16:colId xmlns:a16="http://schemas.microsoft.com/office/drawing/2014/main" val="726118174"/>
                    </a:ext>
                  </a:extLst>
                </a:gridCol>
                <a:gridCol w="636834">
                  <a:extLst>
                    <a:ext uri="{9D8B030D-6E8A-4147-A177-3AD203B41FA5}">
                      <a16:colId xmlns:a16="http://schemas.microsoft.com/office/drawing/2014/main" val="3202315202"/>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820743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5164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230367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3,000,000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981953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5,000,000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815611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118659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185378"/>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08386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72706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9535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722944"/>
                  </a:ext>
                </a:extLst>
              </a:tr>
            </a:tbl>
          </a:graphicData>
        </a:graphic>
      </p:graphicFrame>
      <p:sp>
        <p:nvSpPr>
          <p:cNvPr id="59" name="천공 테이프 58">
            <a:extLst>
              <a:ext uri="{FF2B5EF4-FFF2-40B4-BE49-F238E27FC236}">
                <a16:creationId xmlns:a16="http://schemas.microsoft.com/office/drawing/2014/main" id="{B02F74E9-ABB6-DCEA-7D91-F72B3DA7E293}"/>
              </a:ext>
            </a:extLst>
          </p:cNvPr>
          <p:cNvSpPr/>
          <p:nvPr/>
        </p:nvSpPr>
        <p:spPr>
          <a:xfrm>
            <a:off x="4598606" y="4376360"/>
            <a:ext cx="1817177" cy="477283"/>
          </a:xfrm>
          <a:prstGeom prst="flowChartPunchedTa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lumMod val="75000"/>
                    <a:lumOff val="25000"/>
                  </a:schemeClr>
                </a:solidFill>
              </a:rPr>
              <a:t>중략</a:t>
            </a:r>
          </a:p>
        </p:txBody>
      </p:sp>
      <p:graphicFrame>
        <p:nvGraphicFramePr>
          <p:cNvPr id="19" name="표 18">
            <a:extLst>
              <a:ext uri="{FF2B5EF4-FFF2-40B4-BE49-F238E27FC236}">
                <a16:creationId xmlns:a16="http://schemas.microsoft.com/office/drawing/2014/main" id="{0564FDEB-1DEF-CF39-E8F2-D14660DC217E}"/>
              </a:ext>
            </a:extLst>
          </p:cNvPr>
          <p:cNvGraphicFramePr>
            <a:graphicFrameLocks noGrp="1"/>
          </p:cNvGraphicFramePr>
          <p:nvPr>
            <p:extLst>
              <p:ext uri="{D42A27DB-BD31-4B8C-83A1-F6EECF244321}">
                <p14:modId xmlns:p14="http://schemas.microsoft.com/office/powerpoint/2010/main" val="106479523"/>
              </p:ext>
            </p:extLst>
          </p:nvPr>
        </p:nvGraphicFramePr>
        <p:xfrm>
          <a:off x="359996" y="5847073"/>
          <a:ext cx="4227135" cy="148200"/>
        </p:xfrm>
        <a:graphic>
          <a:graphicData uri="http://schemas.openxmlformats.org/drawingml/2006/table">
            <a:tbl>
              <a:tblPr firstRow="1" bandRow="1">
                <a:tableStyleId>{5940675A-B579-460E-94D1-54222C63F5DA}</a:tableStyleId>
              </a:tblPr>
              <a:tblGrid>
                <a:gridCol w="2717749">
                  <a:extLst>
                    <a:ext uri="{9D8B030D-6E8A-4147-A177-3AD203B41FA5}">
                      <a16:colId xmlns:a16="http://schemas.microsoft.com/office/drawing/2014/main" val="3774396735"/>
                    </a:ext>
                  </a:extLst>
                </a:gridCol>
                <a:gridCol w="757825">
                  <a:extLst>
                    <a:ext uri="{9D8B030D-6E8A-4147-A177-3AD203B41FA5}">
                      <a16:colId xmlns:a16="http://schemas.microsoft.com/office/drawing/2014/main" val="3996311364"/>
                    </a:ext>
                  </a:extLst>
                </a:gridCol>
                <a:gridCol w="751561">
                  <a:extLst>
                    <a:ext uri="{9D8B030D-6E8A-4147-A177-3AD203B41FA5}">
                      <a16:colId xmlns:a16="http://schemas.microsoft.com/office/drawing/2014/main" val="3287994484"/>
                    </a:ext>
                  </a:extLst>
                </a:gridCol>
              </a:tblGrid>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120,000,000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8,000,000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0" name="표 19">
            <a:extLst>
              <a:ext uri="{FF2B5EF4-FFF2-40B4-BE49-F238E27FC236}">
                <a16:creationId xmlns:a16="http://schemas.microsoft.com/office/drawing/2014/main" id="{C52BEC05-5B34-BE0B-F2BD-D43042634DEA}"/>
              </a:ext>
            </a:extLst>
          </p:cNvPr>
          <p:cNvGraphicFramePr>
            <a:graphicFrameLocks noGrp="1"/>
          </p:cNvGraphicFramePr>
          <p:nvPr>
            <p:extLst>
              <p:ext uri="{D42A27DB-BD31-4B8C-83A1-F6EECF244321}">
                <p14:modId xmlns:p14="http://schemas.microsoft.com/office/powerpoint/2010/main" val="3583579166"/>
              </p:ext>
            </p:extLst>
          </p:nvPr>
        </p:nvGraphicFramePr>
        <p:xfrm>
          <a:off x="6423008" y="5834055"/>
          <a:ext cx="1267514" cy="148200"/>
        </p:xfrm>
        <a:graphic>
          <a:graphicData uri="http://schemas.openxmlformats.org/drawingml/2006/table">
            <a:tbl>
              <a:tblPr firstRow="1" bandRow="1">
                <a:tableStyleId>{5940675A-B579-460E-94D1-54222C63F5DA}</a:tableStyleId>
              </a:tblPr>
              <a:tblGrid>
                <a:gridCol w="633757">
                  <a:extLst>
                    <a:ext uri="{9D8B030D-6E8A-4147-A177-3AD203B41FA5}">
                      <a16:colId xmlns:a16="http://schemas.microsoft.com/office/drawing/2014/main" val="3774566324"/>
                    </a:ext>
                  </a:extLst>
                </a:gridCol>
                <a:gridCol w="633757">
                  <a:extLst>
                    <a:ext uri="{9D8B030D-6E8A-4147-A177-3AD203B41FA5}">
                      <a16:colId xmlns:a16="http://schemas.microsoft.com/office/drawing/2014/main" val="282315940"/>
                    </a:ext>
                  </a:extLst>
                </a:gridCol>
              </a:tblGrid>
              <a:tr h="0">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8,000,000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4" name="표 23">
            <a:extLst>
              <a:ext uri="{FF2B5EF4-FFF2-40B4-BE49-F238E27FC236}">
                <a16:creationId xmlns:a16="http://schemas.microsoft.com/office/drawing/2014/main" id="{A090C3D9-D299-205B-269E-BE3B513BA819}"/>
              </a:ext>
            </a:extLst>
          </p:cNvPr>
          <p:cNvGraphicFramePr>
            <a:graphicFrameLocks noGrp="1"/>
          </p:cNvGraphicFramePr>
          <p:nvPr>
            <p:extLst>
              <p:ext uri="{D42A27DB-BD31-4B8C-83A1-F6EECF244321}">
                <p14:modId xmlns:p14="http://schemas.microsoft.com/office/powerpoint/2010/main" val="1849915369"/>
              </p:ext>
            </p:extLst>
          </p:nvPr>
        </p:nvGraphicFramePr>
        <p:xfrm>
          <a:off x="359995" y="2967473"/>
          <a:ext cx="7199999" cy="294604"/>
        </p:xfrm>
        <a:graphic>
          <a:graphicData uri="http://schemas.openxmlformats.org/drawingml/2006/table">
            <a:tbl>
              <a:tblPr firstRow="1" bandRow="1">
                <a:tableStyleId>{5940675A-B579-460E-94D1-54222C63F5DA}</a:tableStyleId>
              </a:tblPr>
              <a:tblGrid>
                <a:gridCol w="1650058">
                  <a:extLst>
                    <a:ext uri="{9D8B030D-6E8A-4147-A177-3AD203B41FA5}">
                      <a16:colId xmlns:a16="http://schemas.microsoft.com/office/drawing/2014/main" val="2510876853"/>
                    </a:ext>
                  </a:extLst>
                </a:gridCol>
                <a:gridCol w="5549941">
                  <a:extLst>
                    <a:ext uri="{9D8B030D-6E8A-4147-A177-3AD203B41FA5}">
                      <a16:colId xmlns:a16="http://schemas.microsoft.com/office/drawing/2014/main" val="3114694411"/>
                    </a:ext>
                  </a:extLst>
                </a:gridCol>
              </a:tblGrid>
              <a:tr h="294604">
                <a:tc>
                  <a:txBody>
                    <a:bodyPr/>
                    <a:lstStyle/>
                    <a:p>
                      <a:pPr algn="ctr" latinLnBrk="1"/>
                      <a:r>
                        <a:rPr lang="ko-KR" altLang="en-US" sz="800" b="1" dirty="0">
                          <a:solidFill>
                            <a:schemeClr val="tx1"/>
                          </a:solidFill>
                          <a:latin typeface="Malgun Gothic" panose="020B0503020000020004" pitchFamily="34" charset="-127"/>
                          <a:ea typeface="Malgun Gothic" panose="020B0503020000020004" pitchFamily="34" charset="-127"/>
                        </a:rPr>
                        <a:t>사용내역 총계</a:t>
                      </a:r>
                      <a:endParaRPr lang="en-US" altLang="ko-KR" sz="800" b="1" dirty="0">
                        <a:solidFill>
                          <a:schemeClr val="tx1"/>
                        </a:solidFill>
                        <a:latin typeface="Malgun Gothic" panose="020B0503020000020004" pitchFamily="34" charset="-127"/>
                        <a:ea typeface="Malgun Gothic" panose="020B0503020000020004" pitchFamily="34" charset="-127"/>
                      </a:endParaRPr>
                    </a:p>
                  </a:txBody>
                  <a:tcPr marL="72000" marR="72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gn="l" rtl="0">
                        <a:spcBef>
                          <a:spcPts val="0"/>
                        </a:spcBef>
                        <a:spcAft>
                          <a:spcPts val="0"/>
                        </a:spcAft>
                        <a:buClr>
                          <a:schemeClr val="dk1"/>
                        </a:buClr>
                        <a:buSzPts val="1100"/>
                        <a:buFont typeface="Arial"/>
                        <a:buNone/>
                      </a:pPr>
                      <a:r>
                        <a:rPr lang="ko-KR" altLang="en-US" sz="800" b="0" i="0" dirty="0">
                          <a:solidFill>
                            <a:srgbClr val="000000"/>
                          </a:solidFill>
                          <a:effectLst/>
                          <a:latin typeface="Malgun Gothic" panose="020B0503020000020004" pitchFamily="34" charset="-127"/>
                          <a:ea typeface="Malgun Gothic" panose="020B0503020000020004" pitchFamily="34" charset="-127"/>
                        </a:rPr>
                        <a:t>총 </a:t>
                      </a:r>
                      <a:r>
                        <a:rPr lang="ko-KR" altLang="en-US" sz="800" b="0" i="0" dirty="0" err="1">
                          <a:solidFill>
                            <a:srgbClr val="000000"/>
                          </a:solidFill>
                          <a:effectLst/>
                          <a:latin typeface="Malgun Gothic" panose="020B0503020000020004" pitchFamily="34" charset="-127"/>
                          <a:ea typeface="Malgun Gothic" panose="020B0503020000020004" pitchFamily="34" charset="-127"/>
                        </a:rPr>
                        <a:t>사용액</a:t>
                      </a:r>
                      <a:r>
                        <a:rPr lang="ko-KR" altLang="en-US" sz="800" b="0" i="0" dirty="0">
                          <a:solidFill>
                            <a:srgbClr val="000000"/>
                          </a:solidFill>
                          <a:effectLst/>
                          <a:latin typeface="Malgun Gothic" panose="020B0503020000020004" pitchFamily="34" charset="-127"/>
                          <a:ea typeface="Malgun Gothic" panose="020B0503020000020004" pitchFamily="34" charset="-127"/>
                        </a:rPr>
                        <a:t> </a:t>
                      </a:r>
                      <a:r>
                        <a:rPr lang="en-US" altLang="ko-KR" sz="800" b="0" i="0" dirty="0">
                          <a:solidFill>
                            <a:srgbClr val="000000"/>
                          </a:solidFill>
                          <a:effectLst/>
                          <a:latin typeface="Malgun Gothic" panose="020B0503020000020004" pitchFamily="34" charset="-127"/>
                          <a:ea typeface="Malgun Gothic" panose="020B0503020000020004" pitchFamily="34" charset="-127"/>
                        </a:rPr>
                        <a:t>: 120,000,000</a:t>
                      </a:r>
                      <a:r>
                        <a:rPr lang="ko-KR" altLang="en-US" sz="800" b="0" i="0" dirty="0">
                          <a:solidFill>
                            <a:srgbClr val="000000"/>
                          </a:solidFill>
                          <a:effectLst/>
                          <a:latin typeface="Malgun Gothic" panose="020B0503020000020004" pitchFamily="34" charset="-127"/>
                          <a:ea typeface="Malgun Gothic" panose="020B0503020000020004" pitchFamily="34" charset="-127"/>
                        </a:rPr>
                        <a:t> 원</a:t>
                      </a:r>
                      <a:endParaRPr lang="ko-KR" altLang="en-US" sz="800" dirty="0">
                        <a:solidFill>
                          <a:schemeClr val="tx1"/>
                        </a:solidFill>
                        <a:latin typeface="Malgun Gothic" panose="020B0503020000020004" pitchFamily="34" charset="-127"/>
                        <a:ea typeface="Malgun Gothic" panose="020B0503020000020004" pitchFamily="34" charset="-127"/>
                        <a:cs typeface="Malgun Gothic"/>
                        <a:sym typeface="Malgun Gothic"/>
                      </a:endParaRPr>
                    </a:p>
                  </a:txBody>
                  <a:tcPr marL="36000" marR="36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9238644"/>
                  </a:ext>
                </a:extLst>
              </a:tr>
            </a:tbl>
          </a:graphicData>
        </a:graphic>
      </p:graphicFrame>
      <p:sp>
        <p:nvSpPr>
          <p:cNvPr id="25" name="모서리가 둥근 직사각형 24">
            <a:extLst>
              <a:ext uri="{FF2B5EF4-FFF2-40B4-BE49-F238E27FC236}">
                <a16:creationId xmlns:a16="http://schemas.microsoft.com/office/drawing/2014/main" id="{E11096AF-5716-5D8E-8754-8A2BC17F762E}"/>
              </a:ext>
            </a:extLst>
          </p:cNvPr>
          <p:cNvSpPr>
            <a:spLocks/>
          </p:cNvSpPr>
          <p:nvPr/>
        </p:nvSpPr>
        <p:spPr>
          <a:xfrm>
            <a:off x="154821" y="296712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26" name="모서리가 둥근 직사각형 25">
            <a:extLst>
              <a:ext uri="{FF2B5EF4-FFF2-40B4-BE49-F238E27FC236}">
                <a16:creationId xmlns:a16="http://schemas.microsoft.com/office/drawing/2014/main" id="{A2A9B635-7107-64EB-286A-23F7B40D05E9}"/>
              </a:ext>
            </a:extLst>
          </p:cNvPr>
          <p:cNvSpPr>
            <a:spLocks/>
          </p:cNvSpPr>
          <p:nvPr/>
        </p:nvSpPr>
        <p:spPr>
          <a:xfrm>
            <a:off x="163065" y="380363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79" name="모서리가 둥근 직사각형 78">
            <a:extLst>
              <a:ext uri="{FF2B5EF4-FFF2-40B4-BE49-F238E27FC236}">
                <a16:creationId xmlns:a16="http://schemas.microsoft.com/office/drawing/2014/main" id="{DC314116-FF1B-B0E3-39FC-2CF1C6A38550}"/>
              </a:ext>
            </a:extLst>
          </p:cNvPr>
          <p:cNvSpPr>
            <a:spLocks/>
          </p:cNvSpPr>
          <p:nvPr/>
        </p:nvSpPr>
        <p:spPr>
          <a:xfrm>
            <a:off x="0" y="420797"/>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권한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안전몰</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SKB </a:t>
            </a:r>
            <a:r>
              <a:rPr kumimoji="1" lang="ko-KR" altLang="en-US" sz="700" dirty="0">
                <a:solidFill>
                  <a:schemeClr val="tx1">
                    <a:lumMod val="75000"/>
                    <a:lumOff val="25000"/>
                  </a:schemeClr>
                </a:solidFill>
              </a:rPr>
              <a:t>관리자</a:t>
            </a:r>
          </a:p>
        </p:txBody>
      </p:sp>
      <p:sp>
        <p:nvSpPr>
          <p:cNvPr id="80" name="모서리가 둥근 직사각형 79">
            <a:extLst>
              <a:ext uri="{FF2B5EF4-FFF2-40B4-BE49-F238E27FC236}">
                <a16:creationId xmlns:a16="http://schemas.microsoft.com/office/drawing/2014/main" id="{2DDFDCFB-3642-7A1D-C5A8-ED25D89C84D2}"/>
              </a:ext>
            </a:extLst>
          </p:cNvPr>
          <p:cNvSpPr>
            <a:spLocks/>
          </p:cNvSpPr>
          <p:nvPr/>
        </p:nvSpPr>
        <p:spPr>
          <a:xfrm>
            <a:off x="7360434" y="6189225"/>
            <a:ext cx="2476815"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예산 기능 삭제</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사유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예산 관련 기능은 현재  </a:t>
            </a:r>
            <a:r>
              <a:rPr kumimoji="1" lang="en-US" altLang="ko-KR" sz="700" dirty="0">
                <a:solidFill>
                  <a:schemeClr val="tx1">
                    <a:lumMod val="75000"/>
                    <a:lumOff val="25000"/>
                  </a:schemeClr>
                </a:solidFill>
              </a:rPr>
              <a:t>page</a:t>
            </a:r>
            <a:r>
              <a:rPr kumimoji="1" lang="ko-KR" altLang="en-US" sz="700" dirty="0">
                <a:solidFill>
                  <a:schemeClr val="tx1">
                    <a:lumMod val="75000"/>
                    <a:lumOff val="25000"/>
                  </a:schemeClr>
                </a:solidFill>
              </a:rPr>
              <a:t>의 용도와 </a:t>
            </a:r>
            <a:r>
              <a:rPr kumimoji="1" lang="ko-KR" altLang="en-US" sz="700" dirty="0" err="1">
                <a:solidFill>
                  <a:schemeClr val="tx1">
                    <a:lumMod val="75000"/>
                    <a:lumOff val="25000"/>
                  </a:schemeClr>
                </a:solidFill>
              </a:rPr>
              <a:t>맞지않음</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미사용 기능으로 제거한다</a:t>
            </a:r>
            <a:r>
              <a:rPr kumimoji="1" lang="en-US" altLang="ko-KR" sz="700" dirty="0">
                <a:solidFill>
                  <a:schemeClr val="tx1">
                    <a:lumMod val="75000"/>
                    <a:lumOff val="25000"/>
                  </a:schemeClr>
                </a:solidFill>
              </a:rPr>
              <a:t>.</a:t>
            </a:r>
          </a:p>
        </p:txBody>
      </p:sp>
      <p:sp>
        <p:nvSpPr>
          <p:cNvPr id="81" name="모서리가 둥근 직사각형 80">
            <a:extLst>
              <a:ext uri="{FF2B5EF4-FFF2-40B4-BE49-F238E27FC236}">
                <a16:creationId xmlns:a16="http://schemas.microsoft.com/office/drawing/2014/main" id="{B3939690-3091-09CD-3A1E-4E044745750C}"/>
              </a:ext>
            </a:extLst>
          </p:cNvPr>
          <p:cNvSpPr>
            <a:spLocks/>
          </p:cNvSpPr>
          <p:nvPr/>
        </p:nvSpPr>
        <p:spPr>
          <a:xfrm>
            <a:off x="7711137" y="3964739"/>
            <a:ext cx="92126" cy="1701360"/>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82" name="모서리가 둥근 직사각형 81">
            <a:extLst>
              <a:ext uri="{FF2B5EF4-FFF2-40B4-BE49-F238E27FC236}">
                <a16:creationId xmlns:a16="http://schemas.microsoft.com/office/drawing/2014/main" id="{588D81DB-81A0-1C72-E276-59EFFF883C3D}"/>
              </a:ext>
            </a:extLst>
          </p:cNvPr>
          <p:cNvSpPr>
            <a:spLocks/>
          </p:cNvSpPr>
          <p:nvPr/>
        </p:nvSpPr>
        <p:spPr>
          <a:xfrm>
            <a:off x="7732940" y="4034045"/>
            <a:ext cx="48561" cy="265700"/>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83" name="모서리가 둥근 직사각형 82">
            <a:extLst>
              <a:ext uri="{FF2B5EF4-FFF2-40B4-BE49-F238E27FC236}">
                <a16:creationId xmlns:a16="http://schemas.microsoft.com/office/drawing/2014/main" id="{FE40CC64-1BC1-F095-4774-5707B6577BC5}"/>
              </a:ext>
            </a:extLst>
          </p:cNvPr>
          <p:cNvSpPr>
            <a:spLocks/>
          </p:cNvSpPr>
          <p:nvPr/>
        </p:nvSpPr>
        <p:spPr>
          <a:xfrm>
            <a:off x="358926" y="5702803"/>
            <a:ext cx="7331595" cy="104356"/>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84" name="모서리가 둥근 직사각형 83">
            <a:extLst>
              <a:ext uri="{FF2B5EF4-FFF2-40B4-BE49-F238E27FC236}">
                <a16:creationId xmlns:a16="http://schemas.microsoft.com/office/drawing/2014/main" id="{CB5DCFF1-9653-B589-44AB-5CE322DB6E67}"/>
              </a:ext>
            </a:extLst>
          </p:cNvPr>
          <p:cNvSpPr>
            <a:spLocks/>
          </p:cNvSpPr>
          <p:nvPr/>
        </p:nvSpPr>
        <p:spPr>
          <a:xfrm>
            <a:off x="4904869" y="5732121"/>
            <a:ext cx="659042" cy="45719"/>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3" name="Google Shape;2233;g27fe52d962f_1_4247">
            <a:extLst>
              <a:ext uri="{FF2B5EF4-FFF2-40B4-BE49-F238E27FC236}">
                <a16:creationId xmlns:a16="http://schemas.microsoft.com/office/drawing/2014/main" id="{D50150DF-36CE-BD76-73CA-78C11E8187A8}"/>
              </a:ext>
            </a:extLst>
          </p:cNvPr>
          <p:cNvSpPr/>
          <p:nvPr/>
        </p:nvSpPr>
        <p:spPr>
          <a:xfrm>
            <a:off x="-179259" y="5679825"/>
            <a:ext cx="1858469" cy="270000"/>
          </a:xfrm>
          <a:prstGeom prst="roundRect">
            <a:avLst>
              <a:gd name="adj" fmla="val 50000"/>
            </a:avLst>
          </a:prstGeom>
          <a:solidFill>
            <a:schemeClr val="bg1">
              <a:lumMod val="85000"/>
            </a:schemeClr>
          </a:solidFill>
          <a:ln w="9525" cap="flat" cmpd="sng">
            <a:solidFill>
              <a:schemeClr val="tx1">
                <a:lumMod val="50000"/>
                <a:lumOff val="50000"/>
              </a:schemeClr>
            </a:solid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테스트구매사테스트구매사테스트구매사테스트구매사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a:t>
            </a:r>
            <a:endParaRPr sz="500" dirty="0">
              <a:solidFill>
                <a:schemeClr val="tx1">
                  <a:lumMod val="75000"/>
                  <a:lumOff val="25000"/>
                </a:schemeClr>
              </a:solidFill>
              <a:latin typeface="Malgun Gothic"/>
              <a:ea typeface="Malgun Gothic"/>
              <a:cs typeface="Malgun Gothic"/>
              <a:sym typeface="Malgun Gothic"/>
            </a:endParaRPr>
          </a:p>
        </p:txBody>
      </p:sp>
    </p:spTree>
    <p:extLst>
      <p:ext uri="{BB962C8B-B14F-4D97-AF65-F5344CB8AC3E}">
        <p14:creationId xmlns:p14="http://schemas.microsoft.com/office/powerpoint/2010/main" val="2656783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40" name="표 39">
            <a:extLst>
              <a:ext uri="{FF2B5EF4-FFF2-40B4-BE49-F238E27FC236}">
                <a16:creationId xmlns:a16="http://schemas.microsoft.com/office/drawing/2014/main" id="{91AA4DED-F35D-CF75-8382-B336DCC6E7B0}"/>
              </a:ext>
            </a:extLst>
          </p:cNvPr>
          <p:cNvGraphicFramePr>
            <a:graphicFrameLocks noGrp="1"/>
          </p:cNvGraphicFramePr>
          <p:nvPr>
            <p:extLst>
              <p:ext uri="{D42A27DB-BD31-4B8C-83A1-F6EECF244321}">
                <p14:modId xmlns:p14="http://schemas.microsoft.com/office/powerpoint/2010/main" val="4000759968"/>
              </p:ext>
            </p:extLst>
          </p:nvPr>
        </p:nvGraphicFramePr>
        <p:xfrm>
          <a:off x="266700" y="3050540"/>
          <a:ext cx="9410700" cy="680720"/>
        </p:xfrm>
        <a:graphic>
          <a:graphicData uri="http://schemas.openxmlformats.org/drawingml/2006/table">
            <a:tbl>
              <a:tblPr/>
              <a:tblGrid>
                <a:gridCol w="9410700">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운영</a:t>
                      </a:r>
                      <a:r>
                        <a:rPr lang="en-US" altLang="ko-KR"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관리</a:t>
                      </a:r>
                      <a:endParaRPr lang="ko-KR" altLang="en-US" sz="1600" dirty="0">
                        <a:effectLst/>
                        <a:latin typeface="Malgun Gothic" panose="020B0503020000020004" pitchFamily="34" charset="-127"/>
                        <a:ea typeface="Malgun Gothic" panose="020B0503020000020004" pitchFamily="34"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fontAlgn="t"/>
                      <a:r>
                        <a:rPr lang="ko-KR" altLang="en-US" sz="1200" b="0" dirty="0">
                          <a:effectLst/>
                          <a:latin typeface="Malgun Gothic" panose="020B0503020000020004" pitchFamily="34" charset="-127"/>
                          <a:ea typeface="Malgun Gothic" panose="020B0503020000020004" pitchFamily="34" charset="-127"/>
                        </a:rPr>
                        <a:t>산업안전보건관리비 </a:t>
                      </a:r>
                      <a:r>
                        <a:rPr lang="en-US" altLang="ko-KR" sz="1200" b="0" dirty="0">
                          <a:effectLst/>
                          <a:latin typeface="Malgun Gothic" panose="020B0503020000020004" pitchFamily="34" charset="-127"/>
                          <a:ea typeface="Malgun Gothic" panose="020B0503020000020004" pitchFamily="34" charset="-127"/>
                        </a:rPr>
                        <a:t>&gt;</a:t>
                      </a:r>
                      <a:r>
                        <a:rPr lang="ko-KR" altLang="en-US" sz="1200" b="0" dirty="0">
                          <a:effectLst/>
                          <a:latin typeface="Malgun Gothic" panose="020B0503020000020004" pitchFamily="34" charset="-127"/>
                          <a:ea typeface="Malgun Gothic" panose="020B0503020000020004" pitchFamily="34" charset="-127"/>
                        </a:rPr>
                        <a:t> </a:t>
                      </a:r>
                      <a:r>
                        <a:rPr lang="en-US" altLang="ko-KR" sz="1200" b="0" dirty="0">
                          <a:effectLst/>
                          <a:latin typeface="Malgun Gothic" panose="020B0503020000020004" pitchFamily="34" charset="-127"/>
                          <a:ea typeface="Malgun Gothic" panose="020B0503020000020004" pitchFamily="34" charset="-127"/>
                        </a:rPr>
                        <a:t>SKB </a:t>
                      </a:r>
                      <a:r>
                        <a:rPr lang="ko-KR" altLang="en-US" sz="1200" b="0" dirty="0">
                          <a:effectLst/>
                          <a:latin typeface="Malgun Gothic" panose="020B0503020000020004" pitchFamily="34" charset="-127"/>
                          <a:ea typeface="Malgun Gothic" panose="020B0503020000020004" pitchFamily="34" charset="-127"/>
                        </a:rPr>
                        <a:t>산업안전보건관리비 월별 사용내역</a:t>
                      </a: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spTree>
    <p:extLst>
      <p:ext uri="{BB962C8B-B14F-4D97-AF65-F5344CB8AC3E}">
        <p14:creationId xmlns:p14="http://schemas.microsoft.com/office/powerpoint/2010/main" val="316922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19</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kumimoji="0" lang="ko-KR" altLang="en-US" sz="7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2866036339"/>
              </p:ext>
            </p:extLst>
          </p:nvPr>
        </p:nvGraphicFramePr>
        <p:xfrm>
          <a:off x="7858125" y="426720"/>
          <a:ext cx="2047875" cy="572008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en-US" altLang="ko-KR"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접근 권한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SKB</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관리자 권한만 해당 메뉴를 노출한다</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081130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breadcrumb</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 설계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집계 기준</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사용내역을 집계하는 기준을 설정한다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label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주문일 기준</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세금게산서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발행일 기준</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사용년도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시작년도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2014</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 년도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사업장명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사업장명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부가 정보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총예산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예산 합계 값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값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총집행율</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연산식</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소수점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자리 백분율로 표기</a:t>
                      </a:r>
                      <a:endParaRPr lang="en-US" altLang="ko-KR" sz="600" dirty="0">
                        <a:highlight>
                          <a:srgbClr val="FFC000"/>
                        </a:highlight>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8452673"/>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사업장명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사업장명 값 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팀명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팀명</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값 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배정 예산을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집계 기준으로 사용액을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당월 정산대상 금액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집계 기준으로 당월 정산대상 금액을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집행율</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연산식</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소수점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자리 백분율로 표기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 (1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12</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9854407"/>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6</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주문상세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다음 페이지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55354093"/>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7</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사업장 합계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field</a:t>
                      </a:r>
                    </a:p>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사업장 하위팀의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및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집행율</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0210932"/>
                  </a:ext>
                </a:extLst>
              </a:tr>
            </a:tbl>
          </a:graphicData>
        </a:graphic>
      </p:graphicFrame>
      <p:graphicFrame>
        <p:nvGraphicFramePr>
          <p:cNvPr id="64" name="표 63">
            <a:extLst>
              <a:ext uri="{FF2B5EF4-FFF2-40B4-BE49-F238E27FC236}">
                <a16:creationId xmlns:a16="http://schemas.microsoft.com/office/drawing/2014/main" id="{DEE90C7E-0130-B205-0F89-B30710BC23EE}"/>
              </a:ext>
            </a:extLst>
          </p:cNvPr>
          <p:cNvGraphicFramePr>
            <a:graphicFrameLocks noGrp="1"/>
          </p:cNvGraphicFramePr>
          <p:nvPr/>
        </p:nvGraphicFramePr>
        <p:xfrm>
          <a:off x="-1293152" y="424814"/>
          <a:ext cx="1274162" cy="5060880"/>
        </p:xfrm>
        <a:graphic>
          <a:graphicData uri="http://schemas.openxmlformats.org/drawingml/2006/table">
            <a:tbl>
              <a:tblPr firstRow="1" bandRow="1">
                <a:tableStyleId>{5940675A-B579-460E-94D1-54222C63F5DA}</a:tableStyleId>
              </a:tblPr>
              <a:tblGrid>
                <a:gridCol w="1067322">
                  <a:extLst>
                    <a:ext uri="{9D8B030D-6E8A-4147-A177-3AD203B41FA5}">
                      <a16:colId xmlns:a16="http://schemas.microsoft.com/office/drawing/2014/main" val="2859381039"/>
                    </a:ext>
                  </a:extLst>
                </a:gridCol>
                <a:gridCol w="206840">
                  <a:extLst>
                    <a:ext uri="{9D8B030D-6E8A-4147-A177-3AD203B41FA5}">
                      <a16:colId xmlns:a16="http://schemas.microsoft.com/office/drawing/2014/main" val="4159137683"/>
                    </a:ext>
                  </a:extLst>
                </a:gridCol>
              </a:tblGrid>
              <a:tr h="169620">
                <a:tc>
                  <a:txBody>
                    <a:bodyPr/>
                    <a:lstStyle/>
                    <a:p>
                      <a:pPr latinLnBrk="1"/>
                      <a:r>
                        <a:rPr lang="ko-KR" altLang="en-US" sz="700" b="1" dirty="0">
                          <a:latin typeface="맑은 고딕" panose="020B0503020000020004" pitchFamily="50" charset="-127"/>
                          <a:ea typeface="맑은 고딕" panose="020B0503020000020004" pitchFamily="50" charset="-127"/>
                        </a:rPr>
                        <a:t>주문관리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600">
                          <a:solidFill>
                            <a:schemeClr val="bg1">
                              <a:lumMod val="50000"/>
                            </a:schemeClr>
                          </a:solidFill>
                          <a:latin typeface="맑은 고딕" panose="020B0503020000020004" pitchFamily="50" charset="-127"/>
                          <a:ea typeface="맑은 고딕" panose="020B0503020000020004" pitchFamily="50" charset="-127"/>
                        </a:rPr>
                        <a:t>▼</a:t>
                      </a:r>
                      <a:endParaRPr lang="ko-KR" altLang="en-US" sz="600" dirty="0">
                        <a:solidFill>
                          <a:schemeClr val="bg1">
                            <a:lumMod val="50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10546011"/>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인수</a:t>
                      </a:r>
                      <a:r>
                        <a:rPr lang="en-US" altLang="ko-KR" sz="700" b="1" dirty="0">
                          <a:latin typeface="맑은 고딕" panose="020B0503020000020004" pitchFamily="50" charset="-127"/>
                          <a:ea typeface="맑은 고딕" panose="020B0503020000020004" pitchFamily="50" charset="-127"/>
                        </a:rPr>
                        <a:t>/</a:t>
                      </a:r>
                      <a:r>
                        <a:rPr lang="ko-KR" altLang="en-US" sz="700" b="1" dirty="0">
                          <a:latin typeface="맑은 고딕" panose="020B0503020000020004" pitchFamily="50" charset="-127"/>
                          <a:ea typeface="맑은 고딕" panose="020B0503020000020004" pitchFamily="50" charset="-127"/>
                        </a:rPr>
                        <a:t>반품</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86943986"/>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상품관리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18442972"/>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재고</a:t>
                      </a:r>
                      <a:r>
                        <a:rPr lang="en-US" altLang="ko-KR" sz="700" b="1" dirty="0">
                          <a:latin typeface="맑은 고딕" panose="020B0503020000020004" pitchFamily="50" charset="-127"/>
                          <a:ea typeface="맑은 고딕" panose="020B0503020000020004" pitchFamily="50" charset="-127"/>
                        </a:rPr>
                        <a:t>/</a:t>
                      </a:r>
                      <a:r>
                        <a:rPr lang="ko-KR" altLang="en-US" sz="700" b="1" dirty="0">
                          <a:latin typeface="맑은 고딕" panose="020B0503020000020004" pitchFamily="50" charset="-127"/>
                          <a:ea typeface="맑은 고딕" panose="020B0503020000020004" pitchFamily="50" charset="-127"/>
                        </a:rPr>
                        <a:t>예산</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951151355"/>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고객센터</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10479185"/>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운영관리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94068551"/>
                  </a:ext>
                </a:extLst>
              </a:tr>
              <a:tr h="169620">
                <a:tc>
                  <a:txBody>
                    <a:bodyPr/>
                    <a:lstStyle/>
                    <a:p>
                      <a:pPr latinLnBrk="1"/>
                      <a:r>
                        <a:rPr lang="ko-KR" altLang="en-US" sz="600" dirty="0">
                          <a:solidFill>
                            <a:schemeClr val="tx1"/>
                          </a:solidFill>
                          <a:latin typeface="맑은 고딕" panose="020B0503020000020004" pitchFamily="50" charset="-127"/>
                          <a:ea typeface="맑은 고딕" panose="020B0503020000020004" pitchFamily="50" charset="-127"/>
                        </a:rPr>
                        <a:t>  조직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5790522"/>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사업장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6790786"/>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사용자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0571546"/>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실적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7798295"/>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실적조회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9698973"/>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세금계산서</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262545"/>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채무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051882"/>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재고 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0137550"/>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사업장별 재고</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6062721"/>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재고 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7135368"/>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예산운영</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8445541"/>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상품관리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739634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상품승인</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3538490"/>
                  </a:ext>
                </a:extLst>
              </a:tr>
              <a:tr h="169620">
                <a:tc>
                  <a:txBody>
                    <a:bodyPr/>
                    <a:lstStyle/>
                    <a:p>
                      <a:pPr latinLnBrk="1"/>
                      <a:r>
                        <a:rPr lang="ko-KR" altLang="en-US" sz="600" b="0" dirty="0">
                          <a:solidFill>
                            <a:srgbClr val="FF0000"/>
                          </a:solidFill>
                          <a:latin typeface="맑은 고딕" panose="020B0503020000020004" pitchFamily="50" charset="-127"/>
                          <a:ea typeface="맑은 고딕" panose="020B0503020000020004" pitchFamily="50" charset="-127"/>
                        </a:rPr>
                        <a:t>    </a:t>
                      </a:r>
                      <a:r>
                        <a:rPr lang="ko-KR" altLang="en-US" sz="600" b="0" dirty="0" err="1">
                          <a:solidFill>
                            <a:schemeClr val="tx1">
                              <a:lumMod val="75000"/>
                              <a:lumOff val="25000"/>
                            </a:schemeClr>
                          </a:solidFill>
                          <a:latin typeface="맑은 고딕" panose="020B0503020000020004" pitchFamily="50" charset="-127"/>
                          <a:ea typeface="맑은 고딕" panose="020B0503020000020004" pitchFamily="50" charset="-127"/>
                        </a:rPr>
                        <a:t>상품진열</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4392938"/>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산업안전보건관리비</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609304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산업안전보건관리비</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511787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산업안전관리비 </a:t>
                      </a:r>
                      <a:endParaRPr lang="en-US" altLang="ko-KR" sz="600" b="0" dirty="0">
                        <a:latin typeface="맑은 고딕" panose="020B0503020000020004" pitchFamily="50" charset="-127"/>
                        <a:ea typeface="맑은 고딕" panose="020B0503020000020004" pitchFamily="50" charset="-127"/>
                      </a:endParaRPr>
                    </a:p>
                    <a:p>
                      <a:pPr latinLnBrk="1"/>
                      <a:r>
                        <a:rPr lang="ko-KR" altLang="en-US" sz="600" b="0" dirty="0">
                          <a:latin typeface="맑은 고딕" panose="020B0503020000020004" pitchFamily="50" charset="-127"/>
                          <a:ea typeface="맑은 고딕" panose="020B0503020000020004" pitchFamily="50" charset="-127"/>
                        </a:rPr>
                        <a:t>    월별 사용내역</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907562"/>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a:t>
                      </a:r>
                      <a:r>
                        <a:rPr lang="en-US" altLang="ko-KR" sz="600" b="0" dirty="0">
                          <a:latin typeface="맑은 고딕" panose="020B0503020000020004" pitchFamily="50" charset="-127"/>
                          <a:ea typeface="맑은 고딕" panose="020B0503020000020004" pitchFamily="50" charset="-127"/>
                        </a:rPr>
                        <a:t>SKB</a:t>
                      </a:r>
                      <a:r>
                        <a:rPr lang="ko-KR" altLang="en-US" sz="600" b="0" dirty="0">
                          <a:latin typeface="맑은 고딕" panose="020B0503020000020004" pitchFamily="50" charset="-127"/>
                          <a:ea typeface="맑은 고딕" panose="020B0503020000020004" pitchFamily="50" charset="-127"/>
                        </a:rPr>
                        <a:t>산업안전보건</a:t>
                      </a:r>
                      <a:endParaRPr lang="en-US" altLang="ko-KR" sz="600" b="0" dirty="0">
                        <a:latin typeface="맑은 고딕" panose="020B0503020000020004" pitchFamily="50" charset="-127"/>
                        <a:ea typeface="맑은 고딕" panose="020B0503020000020004" pitchFamily="50" charset="-127"/>
                      </a:endParaRPr>
                    </a:p>
                    <a:p>
                      <a:pPr latinLnBrk="1"/>
                      <a:r>
                        <a:rPr lang="ko-KR" altLang="en-US" sz="600" b="0" dirty="0">
                          <a:latin typeface="맑은 고딕" panose="020B0503020000020004" pitchFamily="50" charset="-127"/>
                          <a:ea typeface="맑은 고딕" panose="020B0503020000020004" pitchFamily="50" charset="-127"/>
                        </a:rPr>
                        <a:t>    관리비 월별 사용내역</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3553019"/>
                  </a:ext>
                </a:extLst>
              </a:tr>
            </a:tbl>
          </a:graphicData>
        </a:graphic>
      </p:graphicFrame>
      <p:sp>
        <p:nvSpPr>
          <p:cNvPr id="33" name="모서리가 둥근 직사각형 32">
            <a:extLst>
              <a:ext uri="{FF2B5EF4-FFF2-40B4-BE49-F238E27FC236}">
                <a16:creationId xmlns:a16="http://schemas.microsoft.com/office/drawing/2014/main" id="{DC3AACF2-FF83-ADEB-2BBC-DFD8CE1960D4}"/>
              </a:ext>
            </a:extLst>
          </p:cNvPr>
          <p:cNvSpPr>
            <a:spLocks/>
          </p:cNvSpPr>
          <p:nvPr/>
        </p:nvSpPr>
        <p:spPr>
          <a:xfrm>
            <a:off x="360000" y="900000"/>
            <a:ext cx="7200000" cy="270000"/>
          </a:xfrm>
          <a:prstGeom prst="roundRect">
            <a:avLst>
              <a:gd name="adj"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800" b="1" dirty="0">
                <a:solidFill>
                  <a:schemeClr val="tx1">
                    <a:lumMod val="75000"/>
                    <a:lumOff val="25000"/>
                  </a:schemeClr>
                </a:solidFill>
              </a:rPr>
              <a:t>홈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운영관리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a:t>
            </a:r>
            <a:r>
              <a:rPr kumimoji="1" lang="en-US" altLang="ko-KR" sz="800" b="1" dirty="0">
                <a:solidFill>
                  <a:schemeClr val="tx1">
                    <a:lumMod val="75000"/>
                    <a:lumOff val="25000"/>
                  </a:schemeClr>
                </a:solidFill>
              </a:rPr>
              <a:t>SKB </a:t>
            </a:r>
            <a:r>
              <a:rPr kumimoji="1" lang="ko-KR" altLang="en-US" sz="800" b="1" dirty="0">
                <a:solidFill>
                  <a:schemeClr val="tx1">
                    <a:lumMod val="75000"/>
                    <a:lumOff val="25000"/>
                  </a:schemeClr>
                </a:solidFill>
              </a:rPr>
              <a:t>산업안전보건관리비 월별 사용내역</a:t>
            </a:r>
          </a:p>
        </p:txBody>
      </p:sp>
      <p:sp>
        <p:nvSpPr>
          <p:cNvPr id="98" name="모서리가 둥근 직사각형 97">
            <a:extLst>
              <a:ext uri="{FF2B5EF4-FFF2-40B4-BE49-F238E27FC236}">
                <a16:creationId xmlns:a16="http://schemas.microsoft.com/office/drawing/2014/main" id="{6742F003-8C88-85E5-5210-39DC345A594B}"/>
              </a:ext>
            </a:extLst>
          </p:cNvPr>
          <p:cNvSpPr>
            <a:spLocks/>
          </p:cNvSpPr>
          <p:nvPr/>
        </p:nvSpPr>
        <p:spPr>
          <a:xfrm>
            <a:off x="156955" y="945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 name="모서리가 둥근 직사각형 3">
            <a:extLst>
              <a:ext uri="{FF2B5EF4-FFF2-40B4-BE49-F238E27FC236}">
                <a16:creationId xmlns:a16="http://schemas.microsoft.com/office/drawing/2014/main" id="{8FCC1F3A-873D-D009-BCF0-A2C3678CAA9E}"/>
              </a:ext>
            </a:extLst>
          </p:cNvPr>
          <p:cNvSpPr>
            <a:spLocks/>
          </p:cNvSpPr>
          <p:nvPr/>
        </p:nvSpPr>
        <p:spPr>
          <a:xfrm>
            <a:off x="360000" y="1354989"/>
            <a:ext cx="7200000" cy="489793"/>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en" altLang="ko-KR" sz="700" dirty="0">
                <a:solidFill>
                  <a:schemeClr val="tx1">
                    <a:lumMod val="75000"/>
                    <a:lumOff val="25000"/>
                  </a:schemeClr>
                </a:solidFill>
                <a:latin typeface="Malgun Gothic" panose="020B0503020000020004" pitchFamily="34" charset="-127"/>
                <a:ea typeface="Malgun Gothic" panose="020B0503020000020004" pitchFamily="34" charset="-127"/>
              </a:rPr>
              <a:t>SKB </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산업안전보건관리비 월별 사용내역을 관리를 할 수 있습니다</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a:t>
            </a:r>
            <a:r>
              <a:rPr lang="ko-KR" altLang="en-US" sz="700" dirty="0">
                <a:effectLst/>
                <a:latin typeface="Malgun Gothic" panose="020B0503020000020004" pitchFamily="34" charset="-127"/>
                <a:ea typeface="Malgun Gothic" panose="020B0503020000020004" pitchFamily="34" charset="-127"/>
              </a:rPr>
              <a:t> </a:t>
            </a:r>
            <a:endParaRPr lang="en-US" altLang="ko-KR" sz="700" dirty="0">
              <a:effectLst/>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정산대상 금액의 기준은 당월 </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20</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일까지의 인수 완료된 주문 건을 기준으로 합니다</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endParaRPr>
          </a:p>
        </p:txBody>
      </p:sp>
      <p:sp>
        <p:nvSpPr>
          <p:cNvPr id="27" name="모서리가 둥근 직사각형 26">
            <a:extLst>
              <a:ext uri="{FF2B5EF4-FFF2-40B4-BE49-F238E27FC236}">
                <a16:creationId xmlns:a16="http://schemas.microsoft.com/office/drawing/2014/main" id="{25BEB6EB-39CF-F20E-2670-914ECC7055C1}"/>
              </a:ext>
            </a:extLst>
          </p:cNvPr>
          <p:cNvSpPr>
            <a:spLocks/>
          </p:cNvSpPr>
          <p:nvPr/>
        </p:nvSpPr>
        <p:spPr>
          <a:xfrm>
            <a:off x="360000" y="1979568"/>
            <a:ext cx="7200000" cy="892078"/>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ko-KR" altLang="en-US" sz="800" b="1"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BC25C476-990A-3693-8345-E8197D6F3E36}"/>
              </a:ext>
            </a:extLst>
          </p:cNvPr>
          <p:cNvSpPr>
            <a:spLocks/>
          </p:cNvSpPr>
          <p:nvPr/>
        </p:nvSpPr>
        <p:spPr>
          <a:xfrm>
            <a:off x="154486" y="197956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6" name="모서리가 둥근 직사각형 35">
            <a:extLst>
              <a:ext uri="{FF2B5EF4-FFF2-40B4-BE49-F238E27FC236}">
                <a16:creationId xmlns:a16="http://schemas.microsoft.com/office/drawing/2014/main" id="{2226E6B5-997D-E4EC-B200-26DB8983691E}"/>
              </a:ext>
            </a:extLst>
          </p:cNvPr>
          <p:cNvSpPr>
            <a:spLocks/>
          </p:cNvSpPr>
          <p:nvPr/>
        </p:nvSpPr>
        <p:spPr>
          <a:xfrm>
            <a:off x="154097" y="3354684"/>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8" name="모서리가 둥근 직사각형 47">
            <a:extLst>
              <a:ext uri="{FF2B5EF4-FFF2-40B4-BE49-F238E27FC236}">
                <a16:creationId xmlns:a16="http://schemas.microsoft.com/office/drawing/2014/main" id="{1B10180C-6AC7-0C10-52FD-A5C39981C8A8}"/>
              </a:ext>
            </a:extLst>
          </p:cNvPr>
          <p:cNvSpPr>
            <a:spLocks/>
          </p:cNvSpPr>
          <p:nvPr/>
        </p:nvSpPr>
        <p:spPr>
          <a:xfrm>
            <a:off x="6669718" y="2451167"/>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엑셀다운 </a:t>
            </a:r>
          </a:p>
        </p:txBody>
      </p:sp>
      <p:sp>
        <p:nvSpPr>
          <p:cNvPr id="49" name="모서리가 둥근 직사각형 48">
            <a:extLst>
              <a:ext uri="{FF2B5EF4-FFF2-40B4-BE49-F238E27FC236}">
                <a16:creationId xmlns:a16="http://schemas.microsoft.com/office/drawing/2014/main" id="{B78976D5-C6C3-AE13-9C4A-BBD0B2147A4E}"/>
              </a:ext>
            </a:extLst>
          </p:cNvPr>
          <p:cNvSpPr>
            <a:spLocks/>
          </p:cNvSpPr>
          <p:nvPr/>
        </p:nvSpPr>
        <p:spPr>
          <a:xfrm>
            <a:off x="6660007" y="2090360"/>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조회</a:t>
            </a:r>
          </a:p>
        </p:txBody>
      </p:sp>
      <p:sp>
        <p:nvSpPr>
          <p:cNvPr id="5" name="모서리가 둥근 직사각형 4">
            <a:extLst>
              <a:ext uri="{FF2B5EF4-FFF2-40B4-BE49-F238E27FC236}">
                <a16:creationId xmlns:a16="http://schemas.microsoft.com/office/drawing/2014/main" id="{911116D1-6745-F60F-0B0D-A86846CE8C0C}"/>
              </a:ext>
            </a:extLst>
          </p:cNvPr>
          <p:cNvSpPr>
            <a:spLocks/>
          </p:cNvSpPr>
          <p:nvPr/>
        </p:nvSpPr>
        <p:spPr>
          <a:xfrm>
            <a:off x="540000"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집계 기준</a:t>
            </a:r>
          </a:p>
        </p:txBody>
      </p:sp>
      <p:sp>
        <p:nvSpPr>
          <p:cNvPr id="6" name="모서리가 둥근 직사각형 5">
            <a:extLst>
              <a:ext uri="{FF2B5EF4-FFF2-40B4-BE49-F238E27FC236}">
                <a16:creationId xmlns:a16="http://schemas.microsoft.com/office/drawing/2014/main" id="{957E2888-A688-FD74-524E-F442C7A0C6BC}"/>
              </a:ext>
            </a:extLst>
          </p:cNvPr>
          <p:cNvSpPr>
            <a:spLocks/>
          </p:cNvSpPr>
          <p:nvPr/>
        </p:nvSpPr>
        <p:spPr>
          <a:xfrm>
            <a:off x="1252185"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주문일 기준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9" name="모서리가 둥근 직사각형 8">
            <a:extLst>
              <a:ext uri="{FF2B5EF4-FFF2-40B4-BE49-F238E27FC236}">
                <a16:creationId xmlns:a16="http://schemas.microsoft.com/office/drawing/2014/main" id="{6E70E971-A314-AFEC-50F1-DE0FA1DAA8D9}"/>
              </a:ext>
            </a:extLst>
          </p:cNvPr>
          <p:cNvSpPr>
            <a:spLocks/>
          </p:cNvSpPr>
          <p:nvPr/>
        </p:nvSpPr>
        <p:spPr>
          <a:xfrm>
            <a:off x="2602874" y="2091627"/>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사용년도</a:t>
            </a:r>
            <a:endParaRPr kumimoji="1" lang="ko-KR" altLang="en-US" sz="700" dirty="0">
              <a:solidFill>
                <a:schemeClr val="tx1">
                  <a:lumMod val="75000"/>
                  <a:lumOff val="25000"/>
                </a:schemeClr>
              </a:solidFill>
            </a:endParaRPr>
          </a:p>
        </p:txBody>
      </p:sp>
      <p:sp>
        <p:nvSpPr>
          <p:cNvPr id="10" name="모서리가 둥근 직사각형 9">
            <a:extLst>
              <a:ext uri="{FF2B5EF4-FFF2-40B4-BE49-F238E27FC236}">
                <a16:creationId xmlns:a16="http://schemas.microsoft.com/office/drawing/2014/main" id="{85080242-5CE9-02E4-A294-DC7C093F063D}"/>
              </a:ext>
            </a:extLst>
          </p:cNvPr>
          <p:cNvSpPr>
            <a:spLocks/>
          </p:cNvSpPr>
          <p:nvPr/>
        </p:nvSpPr>
        <p:spPr>
          <a:xfrm>
            <a:off x="3322874" y="2091627"/>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2024</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graphicFrame>
        <p:nvGraphicFramePr>
          <p:cNvPr id="3" name="표 2">
            <a:extLst>
              <a:ext uri="{FF2B5EF4-FFF2-40B4-BE49-F238E27FC236}">
                <a16:creationId xmlns:a16="http://schemas.microsoft.com/office/drawing/2014/main" id="{A476B011-2ABB-D86A-D39A-B6F33F77F859}"/>
              </a:ext>
            </a:extLst>
          </p:cNvPr>
          <p:cNvGraphicFramePr>
            <a:graphicFrameLocks noGrp="1"/>
          </p:cNvGraphicFramePr>
          <p:nvPr>
            <p:extLst>
              <p:ext uri="{D42A27DB-BD31-4B8C-83A1-F6EECF244321}">
                <p14:modId xmlns:p14="http://schemas.microsoft.com/office/powerpoint/2010/main" val="3370733462"/>
              </p:ext>
            </p:extLst>
          </p:nvPr>
        </p:nvGraphicFramePr>
        <p:xfrm>
          <a:off x="359995" y="2967473"/>
          <a:ext cx="7199999" cy="294604"/>
        </p:xfrm>
        <a:graphic>
          <a:graphicData uri="http://schemas.openxmlformats.org/drawingml/2006/table">
            <a:tbl>
              <a:tblPr firstRow="1" bandRow="1">
                <a:tableStyleId>{5940675A-B579-460E-94D1-54222C63F5DA}</a:tableStyleId>
              </a:tblPr>
              <a:tblGrid>
                <a:gridCol w="1650058">
                  <a:extLst>
                    <a:ext uri="{9D8B030D-6E8A-4147-A177-3AD203B41FA5}">
                      <a16:colId xmlns:a16="http://schemas.microsoft.com/office/drawing/2014/main" val="2510876853"/>
                    </a:ext>
                  </a:extLst>
                </a:gridCol>
                <a:gridCol w="5549941">
                  <a:extLst>
                    <a:ext uri="{9D8B030D-6E8A-4147-A177-3AD203B41FA5}">
                      <a16:colId xmlns:a16="http://schemas.microsoft.com/office/drawing/2014/main" val="3114694411"/>
                    </a:ext>
                  </a:extLst>
                </a:gridCol>
              </a:tblGrid>
              <a:tr h="294604">
                <a:tc>
                  <a:txBody>
                    <a:bodyPr/>
                    <a:lstStyle/>
                    <a:p>
                      <a:pPr algn="ctr" latinLnBrk="1"/>
                      <a:r>
                        <a:rPr lang="ko-KR" altLang="en-US" sz="800" b="1" dirty="0">
                          <a:solidFill>
                            <a:schemeClr val="tx1"/>
                          </a:solidFill>
                          <a:latin typeface="Malgun Gothic" panose="020B0503020000020004" pitchFamily="34" charset="-127"/>
                          <a:ea typeface="Malgun Gothic" panose="020B0503020000020004" pitchFamily="34" charset="-127"/>
                        </a:rPr>
                        <a:t>사용내역 총계</a:t>
                      </a:r>
                      <a:endParaRPr lang="en-US" altLang="ko-KR" sz="800" b="1" dirty="0">
                        <a:solidFill>
                          <a:schemeClr val="tx1"/>
                        </a:solidFill>
                        <a:latin typeface="Malgun Gothic" panose="020B0503020000020004" pitchFamily="34" charset="-127"/>
                        <a:ea typeface="Malgun Gothic" panose="020B0503020000020004" pitchFamily="34" charset="-127"/>
                      </a:endParaRPr>
                    </a:p>
                  </a:txBody>
                  <a:tcPr marL="72000" marR="72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gn="l" rtl="0">
                        <a:spcBef>
                          <a:spcPts val="0"/>
                        </a:spcBef>
                        <a:spcAft>
                          <a:spcPts val="0"/>
                        </a:spcAft>
                        <a:buClr>
                          <a:schemeClr val="dk1"/>
                        </a:buClr>
                        <a:buSzPts val="1100"/>
                        <a:buFont typeface="Arial"/>
                        <a:buNone/>
                      </a:pPr>
                      <a:r>
                        <a:rPr lang="ko-KR" altLang="en-US" sz="800" b="0" i="0" dirty="0">
                          <a:solidFill>
                            <a:srgbClr val="000000"/>
                          </a:solidFill>
                          <a:effectLst/>
                          <a:latin typeface="Malgun Gothic" panose="020B0503020000020004" pitchFamily="34" charset="-127"/>
                          <a:ea typeface="Malgun Gothic" panose="020B0503020000020004" pitchFamily="34" charset="-127"/>
                        </a:rPr>
                        <a:t>총 </a:t>
                      </a:r>
                      <a:r>
                        <a:rPr lang="ko-KR" altLang="en-US" sz="800" b="0" i="0" dirty="0" err="1">
                          <a:solidFill>
                            <a:srgbClr val="000000"/>
                          </a:solidFill>
                          <a:effectLst/>
                          <a:latin typeface="Malgun Gothic" panose="020B0503020000020004" pitchFamily="34" charset="-127"/>
                          <a:ea typeface="Malgun Gothic" panose="020B0503020000020004" pitchFamily="34" charset="-127"/>
                        </a:rPr>
                        <a:t>사용액</a:t>
                      </a:r>
                      <a:r>
                        <a:rPr lang="ko-KR" altLang="en-US" sz="800" b="0" i="0" dirty="0">
                          <a:solidFill>
                            <a:srgbClr val="000000"/>
                          </a:solidFill>
                          <a:effectLst/>
                          <a:latin typeface="Malgun Gothic" panose="020B0503020000020004" pitchFamily="34" charset="-127"/>
                          <a:ea typeface="Malgun Gothic" panose="020B0503020000020004" pitchFamily="34" charset="-127"/>
                        </a:rPr>
                        <a:t> </a:t>
                      </a:r>
                      <a:r>
                        <a:rPr lang="en-US" altLang="ko-KR" sz="800" b="0" i="0" dirty="0">
                          <a:solidFill>
                            <a:srgbClr val="000000"/>
                          </a:solidFill>
                          <a:effectLst/>
                          <a:latin typeface="Malgun Gothic" panose="020B0503020000020004" pitchFamily="34" charset="-127"/>
                          <a:ea typeface="Malgun Gothic" panose="020B0503020000020004" pitchFamily="34" charset="-127"/>
                        </a:rPr>
                        <a:t>: 120,000,000</a:t>
                      </a:r>
                      <a:r>
                        <a:rPr lang="ko-KR" altLang="en-US" sz="800" b="0" i="0" dirty="0">
                          <a:solidFill>
                            <a:srgbClr val="000000"/>
                          </a:solidFill>
                          <a:effectLst/>
                          <a:latin typeface="Malgun Gothic" panose="020B0503020000020004" pitchFamily="34" charset="-127"/>
                          <a:ea typeface="Malgun Gothic" panose="020B0503020000020004" pitchFamily="34" charset="-127"/>
                        </a:rPr>
                        <a:t> 원</a:t>
                      </a:r>
                      <a:endParaRPr lang="ko-KR" altLang="en-US" sz="800" dirty="0">
                        <a:solidFill>
                          <a:schemeClr val="tx1"/>
                        </a:solidFill>
                        <a:latin typeface="Malgun Gothic" panose="020B0503020000020004" pitchFamily="34" charset="-127"/>
                        <a:ea typeface="Malgun Gothic" panose="020B0503020000020004" pitchFamily="34" charset="-127"/>
                        <a:cs typeface="Malgun Gothic"/>
                        <a:sym typeface="Malgun Gothic"/>
                      </a:endParaRPr>
                    </a:p>
                  </a:txBody>
                  <a:tcPr marL="36000" marR="36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9238644"/>
                  </a:ext>
                </a:extLst>
              </a:tr>
            </a:tbl>
          </a:graphicData>
        </a:graphic>
      </p:graphicFrame>
      <p:graphicFrame>
        <p:nvGraphicFramePr>
          <p:cNvPr id="20" name="표 19">
            <a:extLst>
              <a:ext uri="{FF2B5EF4-FFF2-40B4-BE49-F238E27FC236}">
                <a16:creationId xmlns:a16="http://schemas.microsoft.com/office/drawing/2014/main" id="{4ADE63E2-6167-9C8F-C359-71AED4378FB3}"/>
              </a:ext>
            </a:extLst>
          </p:cNvPr>
          <p:cNvGraphicFramePr>
            <a:graphicFrameLocks noGrp="1"/>
          </p:cNvGraphicFramePr>
          <p:nvPr>
            <p:extLst>
              <p:ext uri="{D42A27DB-BD31-4B8C-83A1-F6EECF244321}">
                <p14:modId xmlns:p14="http://schemas.microsoft.com/office/powerpoint/2010/main" val="173828446"/>
              </p:ext>
            </p:extLst>
          </p:nvPr>
        </p:nvGraphicFramePr>
        <p:xfrm>
          <a:off x="366228" y="3397288"/>
          <a:ext cx="4374655" cy="1874354"/>
        </p:xfrm>
        <a:graphic>
          <a:graphicData uri="http://schemas.openxmlformats.org/drawingml/2006/table">
            <a:tbl>
              <a:tblPr firstRow="1" bandRow="1">
                <a:tableStyleId>{5940675A-B579-460E-94D1-54222C63F5DA}</a:tableStyleId>
              </a:tblPr>
              <a:tblGrid>
                <a:gridCol w="1424151">
                  <a:extLst>
                    <a:ext uri="{9D8B030D-6E8A-4147-A177-3AD203B41FA5}">
                      <a16:colId xmlns:a16="http://schemas.microsoft.com/office/drawing/2014/main" val="3774396735"/>
                    </a:ext>
                  </a:extLst>
                </a:gridCol>
                <a:gridCol w="691857">
                  <a:extLst>
                    <a:ext uri="{9D8B030D-6E8A-4147-A177-3AD203B41FA5}">
                      <a16:colId xmlns:a16="http://schemas.microsoft.com/office/drawing/2014/main" val="3082568325"/>
                    </a:ext>
                  </a:extLst>
                </a:gridCol>
                <a:gridCol w="617416">
                  <a:extLst>
                    <a:ext uri="{9D8B030D-6E8A-4147-A177-3AD203B41FA5}">
                      <a16:colId xmlns:a16="http://schemas.microsoft.com/office/drawing/2014/main" val="3996311364"/>
                    </a:ext>
                  </a:extLst>
                </a:gridCol>
                <a:gridCol w="687754">
                  <a:extLst>
                    <a:ext uri="{9D8B030D-6E8A-4147-A177-3AD203B41FA5}">
                      <a16:colId xmlns:a16="http://schemas.microsoft.com/office/drawing/2014/main" val="1382948806"/>
                    </a:ext>
                  </a:extLst>
                </a:gridCol>
                <a:gridCol w="500184">
                  <a:extLst>
                    <a:ext uri="{9D8B030D-6E8A-4147-A177-3AD203B41FA5}">
                      <a16:colId xmlns:a16="http://schemas.microsoft.com/office/drawing/2014/main" val="3287994484"/>
                    </a:ext>
                  </a:extLst>
                </a:gridCol>
                <a:gridCol w="453293">
                  <a:extLst>
                    <a:ext uri="{9D8B030D-6E8A-4147-A177-3AD203B41FA5}">
                      <a16:colId xmlns:a16="http://schemas.microsoft.com/office/drawing/2014/main" val="3774566324"/>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사업장명</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팀명</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사용액</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당월 정산대상 금액</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r h="17815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68,988,182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2,122,910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u="sng" dirty="0">
                          <a:effectLst/>
                          <a:latin typeface="Malgun Gothic" panose="020B0503020000020004" pitchFamily="34" charset="-127"/>
                          <a:ea typeface="Malgun Gothic" panose="020B0503020000020004" pitchFamily="34" charset="-127"/>
                        </a:rPr>
                        <a:t>4,703,191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u="sng" dirty="0">
                          <a:effectLst/>
                          <a:latin typeface="Malgun Gothic" panose="020B0503020000020004" pitchFamily="34" charset="-127"/>
                          <a:ea typeface="Malgun Gothic" panose="020B0503020000020004" pitchFamily="34" charset="-127"/>
                        </a:rPr>
                        <a:t>3,157,000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375906"/>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8,232,000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23022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77,220,182</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2,122,910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4,703,191</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3,157,000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37652981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506615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140424737"/>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bl>
          </a:graphicData>
        </a:graphic>
      </p:graphicFrame>
      <p:graphicFrame>
        <p:nvGraphicFramePr>
          <p:cNvPr id="23" name="표 22">
            <a:extLst>
              <a:ext uri="{FF2B5EF4-FFF2-40B4-BE49-F238E27FC236}">
                <a16:creationId xmlns:a16="http://schemas.microsoft.com/office/drawing/2014/main" id="{EAA521DB-B8F6-1E09-216C-270B30D259AE}"/>
              </a:ext>
            </a:extLst>
          </p:cNvPr>
          <p:cNvGraphicFramePr>
            <a:graphicFrameLocks noGrp="1"/>
          </p:cNvGraphicFramePr>
          <p:nvPr>
            <p:extLst>
              <p:ext uri="{D42A27DB-BD31-4B8C-83A1-F6EECF244321}">
                <p14:modId xmlns:p14="http://schemas.microsoft.com/office/powerpoint/2010/main" val="1220360597"/>
              </p:ext>
            </p:extLst>
          </p:nvPr>
        </p:nvGraphicFramePr>
        <p:xfrm>
          <a:off x="6459590" y="3401489"/>
          <a:ext cx="1100404" cy="1865820"/>
        </p:xfrm>
        <a:graphic>
          <a:graphicData uri="http://schemas.openxmlformats.org/drawingml/2006/table">
            <a:tbl>
              <a:tblPr firstRow="1" bandRow="1">
                <a:tableStyleId>{5940675A-B579-460E-94D1-54222C63F5DA}</a:tableStyleId>
              </a:tblPr>
              <a:tblGrid>
                <a:gridCol w="566441">
                  <a:extLst>
                    <a:ext uri="{9D8B030D-6E8A-4147-A177-3AD203B41FA5}">
                      <a16:colId xmlns:a16="http://schemas.microsoft.com/office/drawing/2014/main" val="726118174"/>
                    </a:ext>
                  </a:extLst>
                </a:gridCol>
                <a:gridCol w="533963">
                  <a:extLst>
                    <a:ext uri="{9D8B030D-6E8A-4147-A177-3AD203B41FA5}">
                      <a16:colId xmlns:a16="http://schemas.microsoft.com/office/drawing/2014/main" val="3202315202"/>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8207439"/>
                  </a:ext>
                </a:extLst>
              </a:tr>
              <a:tr h="169620">
                <a:tc>
                  <a:txBody>
                    <a:bodyPr/>
                    <a:lstStyle/>
                    <a:p>
                      <a:pPr algn="r">
                        <a:lnSpc>
                          <a:spcPct val="100000"/>
                        </a:lnSpc>
                      </a:pPr>
                      <a:r>
                        <a:rPr lang="en-US" altLang="ko-KR" sz="500" b="0" u="sng" dirty="0">
                          <a:effectLst/>
                          <a:latin typeface="Malgun Gothic" panose="020B0503020000020004" pitchFamily="34" charset="-127"/>
                          <a:ea typeface="Malgun Gothic" panose="020B0503020000020004" pitchFamily="34" charset="-127"/>
                        </a:rPr>
                        <a:t>13,745,400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5164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2303673"/>
                  </a:ext>
                </a:extLst>
              </a:tr>
              <a:tr h="169620">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9819539"/>
                  </a:ext>
                </a:extLst>
              </a:tr>
              <a:tr h="169620">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8156115"/>
                  </a:ext>
                </a:extLst>
              </a:tr>
              <a:tr h="169620">
                <a:tc>
                  <a:txBody>
                    <a:bodyPr/>
                    <a:lstStyle/>
                    <a:p>
                      <a:pPr algn="r">
                        <a:lnSpc>
                          <a:spcPts val="1200"/>
                        </a:lnSpc>
                      </a:pPr>
                      <a:r>
                        <a:rPr lang="en-US" altLang="ko-KR" sz="500" b="0" dirty="0">
                          <a:effectLst/>
                          <a:latin typeface="Malgun Gothic" panose="020B0503020000020004" pitchFamily="34" charset="-127"/>
                          <a:ea typeface="Malgun Gothic" panose="020B0503020000020004" pitchFamily="34" charset="-127"/>
                        </a:rPr>
                        <a:t>13,745,400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ts val="12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10118659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185378"/>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08386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72706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4559535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722944"/>
                  </a:ext>
                </a:extLst>
              </a:tr>
            </a:tbl>
          </a:graphicData>
        </a:graphic>
      </p:graphicFrame>
      <p:sp>
        <p:nvSpPr>
          <p:cNvPr id="24" name="천공 테이프 23">
            <a:extLst>
              <a:ext uri="{FF2B5EF4-FFF2-40B4-BE49-F238E27FC236}">
                <a16:creationId xmlns:a16="http://schemas.microsoft.com/office/drawing/2014/main" id="{1097ADCF-9DD3-2AF0-83F6-DF043481F3C6}"/>
              </a:ext>
            </a:extLst>
          </p:cNvPr>
          <p:cNvSpPr/>
          <p:nvPr/>
        </p:nvSpPr>
        <p:spPr>
          <a:xfrm>
            <a:off x="4740884" y="4065281"/>
            <a:ext cx="1699652" cy="477283"/>
          </a:xfrm>
          <a:prstGeom prst="flowChartPunchedTa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lumMod val="75000"/>
                    <a:lumOff val="25000"/>
                  </a:schemeClr>
                </a:solidFill>
              </a:rPr>
              <a:t>중략</a:t>
            </a:r>
          </a:p>
        </p:txBody>
      </p:sp>
      <p:graphicFrame>
        <p:nvGraphicFramePr>
          <p:cNvPr id="25" name="표 24">
            <a:extLst>
              <a:ext uri="{FF2B5EF4-FFF2-40B4-BE49-F238E27FC236}">
                <a16:creationId xmlns:a16="http://schemas.microsoft.com/office/drawing/2014/main" id="{AAE7D73B-90F1-4FC0-A49A-CAEBAFF51CA7}"/>
              </a:ext>
            </a:extLst>
          </p:cNvPr>
          <p:cNvGraphicFramePr>
            <a:graphicFrameLocks noGrp="1"/>
          </p:cNvGraphicFramePr>
          <p:nvPr>
            <p:extLst>
              <p:ext uri="{D42A27DB-BD31-4B8C-83A1-F6EECF244321}">
                <p14:modId xmlns:p14="http://schemas.microsoft.com/office/powerpoint/2010/main" val="99615758"/>
              </p:ext>
            </p:extLst>
          </p:nvPr>
        </p:nvGraphicFramePr>
        <p:xfrm>
          <a:off x="366228" y="5412842"/>
          <a:ext cx="4366838" cy="148200"/>
        </p:xfrm>
        <a:graphic>
          <a:graphicData uri="http://schemas.openxmlformats.org/drawingml/2006/table">
            <a:tbl>
              <a:tblPr firstRow="1" bandRow="1">
                <a:tableStyleId>{5940675A-B579-460E-94D1-54222C63F5DA}</a:tableStyleId>
              </a:tblPr>
              <a:tblGrid>
                <a:gridCol w="2116008">
                  <a:extLst>
                    <a:ext uri="{9D8B030D-6E8A-4147-A177-3AD203B41FA5}">
                      <a16:colId xmlns:a16="http://schemas.microsoft.com/office/drawing/2014/main" val="3774396735"/>
                    </a:ext>
                  </a:extLst>
                </a:gridCol>
                <a:gridCol w="633046">
                  <a:extLst>
                    <a:ext uri="{9D8B030D-6E8A-4147-A177-3AD203B41FA5}">
                      <a16:colId xmlns:a16="http://schemas.microsoft.com/office/drawing/2014/main" val="3996311364"/>
                    </a:ext>
                  </a:extLst>
                </a:gridCol>
                <a:gridCol w="672123">
                  <a:extLst>
                    <a:ext uri="{9D8B030D-6E8A-4147-A177-3AD203B41FA5}">
                      <a16:colId xmlns:a16="http://schemas.microsoft.com/office/drawing/2014/main" val="1382948806"/>
                    </a:ext>
                  </a:extLst>
                </a:gridCol>
                <a:gridCol w="508000">
                  <a:extLst>
                    <a:ext uri="{9D8B030D-6E8A-4147-A177-3AD203B41FA5}">
                      <a16:colId xmlns:a16="http://schemas.microsoft.com/office/drawing/2014/main" val="3287994484"/>
                    </a:ext>
                  </a:extLst>
                </a:gridCol>
                <a:gridCol w="437661">
                  <a:extLst>
                    <a:ext uri="{9D8B030D-6E8A-4147-A177-3AD203B41FA5}">
                      <a16:colId xmlns:a16="http://schemas.microsoft.com/office/drawing/2014/main" val="3774566324"/>
                    </a:ext>
                  </a:extLst>
                </a:gridCol>
              </a:tblGrid>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121,593,844</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6,332,726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5,895,425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8,420,432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6" name="표 25">
            <a:extLst>
              <a:ext uri="{FF2B5EF4-FFF2-40B4-BE49-F238E27FC236}">
                <a16:creationId xmlns:a16="http://schemas.microsoft.com/office/drawing/2014/main" id="{641D6228-48CC-3BBD-5A5F-D50EA5A4AB12}"/>
              </a:ext>
            </a:extLst>
          </p:cNvPr>
          <p:cNvGraphicFramePr>
            <a:graphicFrameLocks noGrp="1"/>
          </p:cNvGraphicFramePr>
          <p:nvPr>
            <p:extLst>
              <p:ext uri="{D42A27DB-BD31-4B8C-83A1-F6EECF244321}">
                <p14:modId xmlns:p14="http://schemas.microsoft.com/office/powerpoint/2010/main" val="3501925269"/>
              </p:ext>
            </p:extLst>
          </p:nvPr>
        </p:nvGraphicFramePr>
        <p:xfrm>
          <a:off x="6459590" y="5403336"/>
          <a:ext cx="1100404" cy="148200"/>
        </p:xfrm>
        <a:graphic>
          <a:graphicData uri="http://schemas.openxmlformats.org/drawingml/2006/table">
            <a:tbl>
              <a:tblPr firstRow="1" bandRow="1">
                <a:tableStyleId>{5940675A-B579-460E-94D1-54222C63F5DA}</a:tableStyleId>
              </a:tblPr>
              <a:tblGrid>
                <a:gridCol w="574256">
                  <a:extLst>
                    <a:ext uri="{9D8B030D-6E8A-4147-A177-3AD203B41FA5}">
                      <a16:colId xmlns:a16="http://schemas.microsoft.com/office/drawing/2014/main" val="3774566324"/>
                    </a:ext>
                  </a:extLst>
                </a:gridCol>
                <a:gridCol w="526148">
                  <a:extLst>
                    <a:ext uri="{9D8B030D-6E8A-4147-A177-3AD203B41FA5}">
                      <a16:colId xmlns:a16="http://schemas.microsoft.com/office/drawing/2014/main" val="282315940"/>
                    </a:ext>
                  </a:extLst>
                </a:gridCol>
              </a:tblGrid>
              <a:tr h="0">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14,670,876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sp>
        <p:nvSpPr>
          <p:cNvPr id="85" name="모서리가 둥근 직사각형 84">
            <a:extLst>
              <a:ext uri="{FF2B5EF4-FFF2-40B4-BE49-F238E27FC236}">
                <a16:creationId xmlns:a16="http://schemas.microsoft.com/office/drawing/2014/main" id="{AFCEE154-0FBC-A820-D232-FEDC0F5C4D34}"/>
              </a:ext>
            </a:extLst>
          </p:cNvPr>
          <p:cNvSpPr>
            <a:spLocks/>
          </p:cNvSpPr>
          <p:nvPr/>
        </p:nvSpPr>
        <p:spPr>
          <a:xfrm>
            <a:off x="6480007" y="357367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6</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8" name="모서리가 둥근 직사각형 7">
            <a:extLst>
              <a:ext uri="{FF2B5EF4-FFF2-40B4-BE49-F238E27FC236}">
                <a16:creationId xmlns:a16="http://schemas.microsoft.com/office/drawing/2014/main" id="{53A8771E-D568-55EF-983C-AFFC0ECEFA10}"/>
              </a:ext>
            </a:extLst>
          </p:cNvPr>
          <p:cNvSpPr>
            <a:spLocks/>
          </p:cNvSpPr>
          <p:nvPr/>
        </p:nvSpPr>
        <p:spPr>
          <a:xfrm>
            <a:off x="540000" y="244899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사업장명</a:t>
            </a:r>
          </a:p>
        </p:txBody>
      </p:sp>
      <p:sp>
        <p:nvSpPr>
          <p:cNvPr id="11" name="모서리가 둥근 직사각형 10">
            <a:extLst>
              <a:ext uri="{FF2B5EF4-FFF2-40B4-BE49-F238E27FC236}">
                <a16:creationId xmlns:a16="http://schemas.microsoft.com/office/drawing/2014/main" id="{D42E1ED3-15DF-D8B6-345A-CE7A71F11B91}"/>
              </a:ext>
            </a:extLst>
          </p:cNvPr>
          <p:cNvSpPr>
            <a:spLocks/>
          </p:cNvSpPr>
          <p:nvPr/>
        </p:nvSpPr>
        <p:spPr>
          <a:xfrm>
            <a:off x="1260000" y="244899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sp>
        <p:nvSpPr>
          <p:cNvPr id="13" name="모서리가 둥근 직사각형 12">
            <a:extLst>
              <a:ext uri="{FF2B5EF4-FFF2-40B4-BE49-F238E27FC236}">
                <a16:creationId xmlns:a16="http://schemas.microsoft.com/office/drawing/2014/main" id="{DEC52996-1C2B-E934-A1F7-F55478064191}"/>
              </a:ext>
            </a:extLst>
          </p:cNvPr>
          <p:cNvSpPr>
            <a:spLocks/>
          </p:cNvSpPr>
          <p:nvPr/>
        </p:nvSpPr>
        <p:spPr>
          <a:xfrm>
            <a:off x="157036" y="1347307"/>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4" name="모서리가 둥근 직사각형 13">
            <a:extLst>
              <a:ext uri="{FF2B5EF4-FFF2-40B4-BE49-F238E27FC236}">
                <a16:creationId xmlns:a16="http://schemas.microsoft.com/office/drawing/2014/main" id="{8E9900A7-6E82-A7A3-A26F-FD4354033253}"/>
              </a:ext>
            </a:extLst>
          </p:cNvPr>
          <p:cNvSpPr>
            <a:spLocks/>
          </p:cNvSpPr>
          <p:nvPr/>
        </p:nvSpPr>
        <p:spPr>
          <a:xfrm>
            <a:off x="173060" y="2967473"/>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5" name="모서리가 둥근 직사각형 14">
            <a:extLst>
              <a:ext uri="{FF2B5EF4-FFF2-40B4-BE49-F238E27FC236}">
                <a16:creationId xmlns:a16="http://schemas.microsoft.com/office/drawing/2014/main" id="{0DD7D0B0-7DB7-B17D-1F82-7871F486A305}"/>
              </a:ext>
            </a:extLst>
          </p:cNvPr>
          <p:cNvSpPr>
            <a:spLocks/>
          </p:cNvSpPr>
          <p:nvPr/>
        </p:nvSpPr>
        <p:spPr>
          <a:xfrm>
            <a:off x="7559994" y="3573679"/>
            <a:ext cx="92126" cy="1689430"/>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16" name="모서리가 둥근 직사각형 15">
            <a:extLst>
              <a:ext uri="{FF2B5EF4-FFF2-40B4-BE49-F238E27FC236}">
                <a16:creationId xmlns:a16="http://schemas.microsoft.com/office/drawing/2014/main" id="{1088E255-E46D-DD16-C616-94F4E41ED837}"/>
              </a:ext>
            </a:extLst>
          </p:cNvPr>
          <p:cNvSpPr>
            <a:spLocks/>
          </p:cNvSpPr>
          <p:nvPr/>
        </p:nvSpPr>
        <p:spPr>
          <a:xfrm>
            <a:off x="7581797" y="3632195"/>
            <a:ext cx="48561" cy="265700"/>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18" name="모서리가 둥근 직사각형 17">
            <a:extLst>
              <a:ext uri="{FF2B5EF4-FFF2-40B4-BE49-F238E27FC236}">
                <a16:creationId xmlns:a16="http://schemas.microsoft.com/office/drawing/2014/main" id="{8BD359A1-7BE1-811B-3977-212D80DBD63F}"/>
              </a:ext>
            </a:extLst>
          </p:cNvPr>
          <p:cNvSpPr>
            <a:spLocks/>
          </p:cNvSpPr>
          <p:nvPr/>
        </p:nvSpPr>
        <p:spPr>
          <a:xfrm>
            <a:off x="991414" y="424439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7</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7" name="모서리가 둥근 직사각형 6">
            <a:extLst>
              <a:ext uri="{FF2B5EF4-FFF2-40B4-BE49-F238E27FC236}">
                <a16:creationId xmlns:a16="http://schemas.microsoft.com/office/drawing/2014/main" id="{71136439-AF83-86E7-3FDA-9C1BED965233}"/>
              </a:ext>
            </a:extLst>
          </p:cNvPr>
          <p:cNvSpPr>
            <a:spLocks/>
          </p:cNvSpPr>
          <p:nvPr/>
        </p:nvSpPr>
        <p:spPr>
          <a:xfrm>
            <a:off x="7360434" y="6189225"/>
            <a:ext cx="2476815"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예산 기능 삭제</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사유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예산 관련 기능은 현재  </a:t>
            </a:r>
            <a:r>
              <a:rPr kumimoji="1" lang="en-US" altLang="ko-KR" sz="700" dirty="0">
                <a:solidFill>
                  <a:schemeClr val="tx1">
                    <a:lumMod val="75000"/>
                    <a:lumOff val="25000"/>
                  </a:schemeClr>
                </a:solidFill>
              </a:rPr>
              <a:t>page</a:t>
            </a:r>
            <a:r>
              <a:rPr kumimoji="1" lang="ko-KR" altLang="en-US" sz="700" dirty="0">
                <a:solidFill>
                  <a:schemeClr val="tx1">
                    <a:lumMod val="75000"/>
                    <a:lumOff val="25000"/>
                  </a:schemeClr>
                </a:solidFill>
              </a:rPr>
              <a:t>의 용도와 </a:t>
            </a:r>
            <a:r>
              <a:rPr kumimoji="1" lang="ko-KR" altLang="en-US" sz="700" dirty="0" err="1">
                <a:solidFill>
                  <a:schemeClr val="tx1">
                    <a:lumMod val="75000"/>
                    <a:lumOff val="25000"/>
                  </a:schemeClr>
                </a:solidFill>
              </a:rPr>
              <a:t>맞지않음</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미사용 기능으로 제거한다</a:t>
            </a:r>
            <a:r>
              <a:rPr kumimoji="1" lang="en-US" altLang="ko-KR" sz="700" dirty="0">
                <a:solidFill>
                  <a:schemeClr val="tx1">
                    <a:lumMod val="75000"/>
                    <a:lumOff val="25000"/>
                  </a:schemeClr>
                </a:solidFill>
              </a:rPr>
              <a:t>.</a:t>
            </a:r>
          </a:p>
        </p:txBody>
      </p:sp>
      <p:sp>
        <p:nvSpPr>
          <p:cNvPr id="21" name="모서리가 둥근 직사각형 20">
            <a:extLst>
              <a:ext uri="{FF2B5EF4-FFF2-40B4-BE49-F238E27FC236}">
                <a16:creationId xmlns:a16="http://schemas.microsoft.com/office/drawing/2014/main" id="{EF180FA0-37DE-AB7D-6DB7-9080491907EF}"/>
              </a:ext>
            </a:extLst>
          </p:cNvPr>
          <p:cNvSpPr>
            <a:spLocks/>
          </p:cNvSpPr>
          <p:nvPr/>
        </p:nvSpPr>
        <p:spPr>
          <a:xfrm>
            <a:off x="358926" y="5293563"/>
            <a:ext cx="7199999" cy="96112"/>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22" name="모서리가 둥근 직사각형 21">
            <a:extLst>
              <a:ext uri="{FF2B5EF4-FFF2-40B4-BE49-F238E27FC236}">
                <a16:creationId xmlns:a16="http://schemas.microsoft.com/office/drawing/2014/main" id="{0BBF0B39-70D8-7048-AC48-1F410CA80664}"/>
              </a:ext>
            </a:extLst>
          </p:cNvPr>
          <p:cNvSpPr>
            <a:spLocks/>
          </p:cNvSpPr>
          <p:nvPr/>
        </p:nvSpPr>
        <p:spPr>
          <a:xfrm>
            <a:off x="4904869" y="5322881"/>
            <a:ext cx="647213" cy="45719"/>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Tree>
    <p:extLst>
      <p:ext uri="{BB962C8B-B14F-4D97-AF65-F5344CB8AC3E}">
        <p14:creationId xmlns:p14="http://schemas.microsoft.com/office/powerpoint/2010/main" val="183180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40" name="표 39">
            <a:extLst>
              <a:ext uri="{FF2B5EF4-FFF2-40B4-BE49-F238E27FC236}">
                <a16:creationId xmlns:a16="http://schemas.microsoft.com/office/drawing/2014/main" id="{91AA4DED-F35D-CF75-8382-B336DCC6E7B0}"/>
              </a:ext>
            </a:extLst>
          </p:cNvPr>
          <p:cNvGraphicFramePr>
            <a:graphicFrameLocks noGrp="1"/>
          </p:cNvGraphicFramePr>
          <p:nvPr>
            <p:extLst>
              <p:ext uri="{D42A27DB-BD31-4B8C-83A1-F6EECF244321}">
                <p14:modId xmlns:p14="http://schemas.microsoft.com/office/powerpoint/2010/main" val="2398709563"/>
              </p:ext>
            </p:extLst>
          </p:nvPr>
        </p:nvGraphicFramePr>
        <p:xfrm>
          <a:off x="266700" y="3050540"/>
          <a:ext cx="9410700" cy="680720"/>
        </p:xfrm>
        <a:graphic>
          <a:graphicData uri="http://schemas.openxmlformats.org/drawingml/2006/table">
            <a:tbl>
              <a:tblPr/>
              <a:tblGrid>
                <a:gridCol w="9410700">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운영 관리</a:t>
                      </a:r>
                      <a:endParaRPr lang="ko-KR" altLang="en-US" sz="1600" dirty="0">
                        <a:effectLst/>
                        <a:latin typeface="Malgun Gothic" panose="020B0503020000020004" pitchFamily="34" charset="-127"/>
                        <a:ea typeface="Malgun Gothic" panose="020B0503020000020004" pitchFamily="34"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fontAlgn="t"/>
                      <a:r>
                        <a:rPr lang="ko-KR" altLang="en-US" sz="1200" dirty="0">
                          <a:effectLst/>
                          <a:latin typeface="Malgun Gothic" panose="020B0503020000020004" pitchFamily="34" charset="-127"/>
                          <a:ea typeface="Malgun Gothic" panose="020B0503020000020004" pitchFamily="34" charset="-127"/>
                        </a:rPr>
                        <a:t>구매사별 운영관리 </a:t>
                      </a:r>
                      <a:r>
                        <a:rPr lang="en-US" altLang="ko-KR" sz="1200" dirty="0">
                          <a:effectLst/>
                          <a:latin typeface="Malgun Gothic" panose="020B0503020000020004" pitchFamily="34" charset="-127"/>
                          <a:ea typeface="Malgun Gothic" panose="020B0503020000020004" pitchFamily="34" charset="-127"/>
                        </a:rPr>
                        <a:t>sub menu</a:t>
                      </a:r>
                      <a:r>
                        <a:rPr lang="ko-KR" altLang="en-US" sz="1200" dirty="0">
                          <a:effectLst/>
                          <a:latin typeface="Malgun Gothic" panose="020B0503020000020004" pitchFamily="34" charset="-127"/>
                          <a:ea typeface="Malgun Gothic" panose="020B0503020000020004" pitchFamily="34" charset="-127"/>
                        </a:rPr>
                        <a:t> </a:t>
                      </a:r>
                      <a:r>
                        <a:rPr lang="ko-KR" altLang="en-US" sz="1200" dirty="0" err="1">
                          <a:effectLst/>
                          <a:latin typeface="Malgun Gothic" panose="020B0503020000020004" pitchFamily="34" charset="-127"/>
                          <a:ea typeface="Malgun Gothic" panose="020B0503020000020004" pitchFamily="34" charset="-127"/>
                        </a:rPr>
                        <a:t>노출표</a:t>
                      </a:r>
                      <a:endParaRPr lang="ko-KR" altLang="en-US" sz="1200" dirty="0">
                        <a:effectLst/>
                        <a:latin typeface="Malgun Gothic" panose="020B0503020000020004" pitchFamily="34" charset="-127"/>
                        <a:ea typeface="Malgun Gothic" panose="020B0503020000020004" pitchFamily="34"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spTree>
    <p:extLst>
      <p:ext uri="{BB962C8B-B14F-4D97-AF65-F5344CB8AC3E}">
        <p14:creationId xmlns:p14="http://schemas.microsoft.com/office/powerpoint/2010/main" val="198572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A662FC3-B346-AA8C-C6F4-F42C4A6D52ED}"/>
              </a:ext>
            </a:extLst>
          </p:cNvPr>
          <p:cNvSpPr>
            <a:spLocks noGrp="1"/>
          </p:cNvSpPr>
          <p:nvPr>
            <p:ph type="sldNum" sz="quarter" idx="12"/>
          </p:nvPr>
        </p:nvSpPr>
        <p:spPr/>
        <p:txBody>
          <a:bodyPr/>
          <a:lstStyle/>
          <a:p>
            <a:fld id="{F144BD32-4B9B-4F24-A4E9-E22E202C55FA}" type="slidenum">
              <a:rPr lang="ko-KR" altLang="en-US" smtClean="0"/>
              <a:pPr/>
              <a:t>20</a:t>
            </a:fld>
            <a:r>
              <a:rPr lang="ko-KR" altLang="en-US"/>
              <a:t> </a:t>
            </a:r>
            <a:r>
              <a:rPr lang="en-US" altLang="ko-KR"/>
              <a:t>/ 30</a:t>
            </a:r>
            <a:endParaRPr lang="ko-KR" altLang="en-US" dirty="0"/>
          </a:p>
        </p:txBody>
      </p:sp>
      <p:sp>
        <p:nvSpPr>
          <p:cNvPr id="3" name="TextBox 2">
            <a:extLst>
              <a:ext uri="{FF2B5EF4-FFF2-40B4-BE49-F238E27FC236}">
                <a16:creationId xmlns:a16="http://schemas.microsoft.com/office/drawing/2014/main" id="{362821E9-53A6-89A3-1478-A434E716C7C1}"/>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홈앤서비스</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kumimoji="0" lang="ko-KR" altLang="en-US" sz="7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p:txBody>
      </p:sp>
      <p:graphicFrame>
        <p:nvGraphicFramePr>
          <p:cNvPr id="4" name="표 3">
            <a:extLst>
              <a:ext uri="{FF2B5EF4-FFF2-40B4-BE49-F238E27FC236}">
                <a16:creationId xmlns:a16="http://schemas.microsoft.com/office/drawing/2014/main" id="{C860A258-A195-2E77-48B8-A336E7574EAB}"/>
              </a:ext>
            </a:extLst>
          </p:cNvPr>
          <p:cNvGraphicFramePr>
            <a:graphicFrameLocks noGrp="1"/>
          </p:cNvGraphicFramePr>
          <p:nvPr>
            <p:extLst>
              <p:ext uri="{D42A27DB-BD31-4B8C-83A1-F6EECF244321}">
                <p14:modId xmlns:p14="http://schemas.microsoft.com/office/powerpoint/2010/main" val="3324595120"/>
              </p:ext>
            </p:extLst>
          </p:nvPr>
        </p:nvGraphicFramePr>
        <p:xfrm>
          <a:off x="7858125" y="426720"/>
          <a:ext cx="2047875" cy="133096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en-US" altLang="ko-KR"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화면명</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주문상세내역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bl>
          </a:graphicData>
        </a:graphic>
      </p:graphicFrame>
      <p:sp>
        <p:nvSpPr>
          <p:cNvPr id="5" name="Google Shape;1694;p44">
            <a:extLst>
              <a:ext uri="{FF2B5EF4-FFF2-40B4-BE49-F238E27FC236}">
                <a16:creationId xmlns:a16="http://schemas.microsoft.com/office/drawing/2014/main" id="{A7BB3399-6F4A-C620-2441-43C11306A92C}"/>
              </a:ext>
            </a:extLst>
          </p:cNvPr>
          <p:cNvSpPr/>
          <p:nvPr/>
        </p:nvSpPr>
        <p:spPr>
          <a:xfrm>
            <a:off x="449878" y="1340624"/>
            <a:ext cx="5523818" cy="3534881"/>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graphicFrame>
        <p:nvGraphicFramePr>
          <p:cNvPr id="6" name="Google Shape;1695;p44">
            <a:extLst>
              <a:ext uri="{FF2B5EF4-FFF2-40B4-BE49-F238E27FC236}">
                <a16:creationId xmlns:a16="http://schemas.microsoft.com/office/drawing/2014/main" id="{1E27B13F-1D22-BDA8-97DB-0039ADFC1C38}"/>
              </a:ext>
            </a:extLst>
          </p:cNvPr>
          <p:cNvGraphicFramePr/>
          <p:nvPr>
            <p:extLst>
              <p:ext uri="{D42A27DB-BD31-4B8C-83A1-F6EECF244321}">
                <p14:modId xmlns:p14="http://schemas.microsoft.com/office/powerpoint/2010/main" val="3070485224"/>
              </p:ext>
            </p:extLst>
          </p:nvPr>
        </p:nvGraphicFramePr>
        <p:xfrm>
          <a:off x="593206" y="1443995"/>
          <a:ext cx="5237716" cy="304775"/>
        </p:xfrm>
        <a:graphic>
          <a:graphicData uri="http://schemas.openxmlformats.org/drawingml/2006/table">
            <a:tbl>
              <a:tblPr>
                <a:noFill/>
              </a:tblPr>
              <a:tblGrid>
                <a:gridCol w="2618858">
                  <a:extLst>
                    <a:ext uri="{9D8B030D-6E8A-4147-A177-3AD203B41FA5}">
                      <a16:colId xmlns:a16="http://schemas.microsoft.com/office/drawing/2014/main" val="20000"/>
                    </a:ext>
                  </a:extLst>
                </a:gridCol>
                <a:gridCol w="2618858">
                  <a:extLst>
                    <a:ext uri="{9D8B030D-6E8A-4147-A177-3AD203B41FA5}">
                      <a16:colId xmlns:a16="http://schemas.microsoft.com/office/drawing/2014/main" val="3339663757"/>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주문상세내역</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800"/>
                        <a:buFont typeface="Arial"/>
                        <a:buNone/>
                      </a:pPr>
                      <a:r>
                        <a:rPr lang="en-US" sz="800" b="1" u="none" strike="noStrike" cap="none" dirty="0"/>
                        <a:t>X</a:t>
                      </a:r>
                      <a:endParaRPr sz="800" b="1"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모서리가 둥근 직사각형 6">
            <a:extLst>
              <a:ext uri="{FF2B5EF4-FFF2-40B4-BE49-F238E27FC236}">
                <a16:creationId xmlns:a16="http://schemas.microsoft.com/office/drawing/2014/main" id="{5BF8B4D4-89A5-19C7-D789-E855BF276D4D}"/>
              </a:ext>
            </a:extLst>
          </p:cNvPr>
          <p:cNvSpPr/>
          <p:nvPr/>
        </p:nvSpPr>
        <p:spPr>
          <a:xfrm>
            <a:off x="3031639" y="4633626"/>
            <a:ext cx="36000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graphicFrame>
        <p:nvGraphicFramePr>
          <p:cNvPr id="11" name="표 10">
            <a:extLst>
              <a:ext uri="{FF2B5EF4-FFF2-40B4-BE49-F238E27FC236}">
                <a16:creationId xmlns:a16="http://schemas.microsoft.com/office/drawing/2014/main" id="{3B834F75-4927-979B-1377-88928D9336D5}"/>
              </a:ext>
            </a:extLst>
          </p:cNvPr>
          <p:cNvGraphicFramePr>
            <a:graphicFrameLocks noGrp="1"/>
          </p:cNvGraphicFramePr>
          <p:nvPr>
            <p:extLst>
              <p:ext uri="{D42A27DB-BD31-4B8C-83A1-F6EECF244321}">
                <p14:modId xmlns:p14="http://schemas.microsoft.com/office/powerpoint/2010/main" val="65050119"/>
              </p:ext>
            </p:extLst>
          </p:nvPr>
        </p:nvGraphicFramePr>
        <p:xfrm>
          <a:off x="592356" y="1852141"/>
          <a:ext cx="5144565" cy="2713920"/>
        </p:xfrm>
        <a:graphic>
          <a:graphicData uri="http://schemas.openxmlformats.org/drawingml/2006/table">
            <a:tbl>
              <a:tblPr firstRow="1" bandRow="1">
                <a:tableStyleId>{5940675A-B579-460E-94D1-54222C63F5DA}</a:tableStyleId>
              </a:tblPr>
              <a:tblGrid>
                <a:gridCol w="685414">
                  <a:extLst>
                    <a:ext uri="{9D8B030D-6E8A-4147-A177-3AD203B41FA5}">
                      <a16:colId xmlns:a16="http://schemas.microsoft.com/office/drawing/2014/main" val="2923108080"/>
                    </a:ext>
                  </a:extLst>
                </a:gridCol>
                <a:gridCol w="2138575">
                  <a:extLst>
                    <a:ext uri="{9D8B030D-6E8A-4147-A177-3AD203B41FA5}">
                      <a16:colId xmlns:a16="http://schemas.microsoft.com/office/drawing/2014/main" val="3363256915"/>
                    </a:ext>
                  </a:extLst>
                </a:gridCol>
                <a:gridCol w="729273">
                  <a:extLst>
                    <a:ext uri="{9D8B030D-6E8A-4147-A177-3AD203B41FA5}">
                      <a16:colId xmlns:a16="http://schemas.microsoft.com/office/drawing/2014/main" val="2554143765"/>
                    </a:ext>
                  </a:extLst>
                </a:gridCol>
                <a:gridCol w="729273">
                  <a:extLst>
                    <a:ext uri="{9D8B030D-6E8A-4147-A177-3AD203B41FA5}">
                      <a16:colId xmlns:a16="http://schemas.microsoft.com/office/drawing/2014/main" val="3643036566"/>
                    </a:ext>
                  </a:extLst>
                </a:gridCol>
                <a:gridCol w="862030">
                  <a:extLst>
                    <a:ext uri="{9D8B030D-6E8A-4147-A177-3AD203B41FA5}">
                      <a16:colId xmlns:a16="http://schemas.microsoft.com/office/drawing/2014/main" val="674610066"/>
                    </a:ext>
                  </a:extLst>
                </a:gridCol>
              </a:tblGrid>
              <a:tr h="169620">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주문일</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a:effectLst/>
                          <a:latin typeface="Malgun Gothic" panose="020B0503020000020004" pitchFamily="34" charset="-127"/>
                          <a:ea typeface="Malgun Gothic" panose="020B0503020000020004" pitchFamily="34" charset="-127"/>
                        </a:rPr>
                        <a:t>상품명</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a:effectLst/>
                          <a:latin typeface="Malgun Gothic" panose="020B0503020000020004" pitchFamily="34" charset="-127"/>
                          <a:ea typeface="Malgun Gothic" panose="020B0503020000020004" pitchFamily="34" charset="-127"/>
                        </a:rPr>
                        <a:t>수량</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a:effectLst/>
                          <a:latin typeface="Malgun Gothic" panose="020B0503020000020004" pitchFamily="34" charset="-127"/>
                          <a:ea typeface="Malgun Gothic" panose="020B0503020000020004" pitchFamily="34" charset="-127"/>
                        </a:rPr>
                        <a:t>주문단가</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a:effectLst/>
                          <a:latin typeface="Malgun Gothic" panose="020B0503020000020004" pitchFamily="34" charset="-127"/>
                          <a:ea typeface="Malgun Gothic" panose="020B0503020000020004" pitchFamily="34" charset="-127"/>
                        </a:rPr>
                        <a:t>주문금액</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35897277"/>
                  </a:ext>
                </a:extLst>
              </a:tr>
              <a:tr h="169620">
                <a:tc>
                  <a:txBody>
                    <a:bodyPr/>
                    <a:lstStyle/>
                    <a:p>
                      <a:pPr algn="ctr">
                        <a:lnSpc>
                          <a:spcPct val="100000"/>
                        </a:lnSpc>
                      </a:pPr>
                      <a:r>
                        <a:rPr lang="en-US" altLang="ko-KR" sz="500" dirty="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각반</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3,700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33,300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5048438"/>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안전화 네파 </a:t>
                      </a:r>
                      <a:r>
                        <a:rPr lang="en" sz="500">
                          <a:effectLst/>
                          <a:latin typeface="Malgun Gothic" panose="020B0503020000020004" pitchFamily="34" charset="-127"/>
                          <a:ea typeface="Malgun Gothic" panose="020B0503020000020004" pitchFamily="34" charset="-127"/>
                        </a:rPr>
                        <a:t>GT-34</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57,732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519,588</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3574555"/>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안전모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5,100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45,900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6372202"/>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절단방지장갑</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9,460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85,140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3467495"/>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안전조끼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2524393"/>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안전조끼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148,410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6206"/>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안전조끼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148,410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632463"/>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안전조끼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98,940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4284576"/>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개인보호구 보관가방</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34,900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34,900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5377529"/>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전체식안전대 스왈록 </a:t>
                      </a:r>
                      <a:r>
                        <a:rPr lang="en" sz="500">
                          <a:effectLst/>
                          <a:latin typeface="Malgun Gothic" panose="020B0503020000020004" pitchFamily="34" charset="-127"/>
                          <a:ea typeface="Malgun Gothic" panose="020B0503020000020004" pitchFamily="34" charset="-127"/>
                        </a:rPr>
                        <a:t>CLOCK STW</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20,430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40,860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6733664"/>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네파 방한귀마개</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4,516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40,644</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5820701"/>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 sz="500">
                          <a:effectLst/>
                          <a:latin typeface="Malgun Gothic" panose="020B0503020000020004" pitchFamily="34" charset="-127"/>
                          <a:ea typeface="Malgun Gothic" panose="020B0503020000020004" pitchFamily="34" charset="-127"/>
                        </a:rPr>
                        <a:t>K2 </a:t>
                      </a:r>
                      <a:r>
                        <a:rPr lang="ko-KR" altLang="en-US" sz="500">
                          <a:effectLst/>
                          <a:latin typeface="Malgun Gothic" panose="020B0503020000020004" pitchFamily="34" charset="-127"/>
                          <a:ea typeface="Malgun Gothic" panose="020B0503020000020004" pitchFamily="34" charset="-127"/>
                        </a:rPr>
                        <a:t>웜넥게이터</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9,700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87,300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1138457"/>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안전모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5,100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5,100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3202698"/>
                  </a:ext>
                </a:extLst>
              </a:tr>
              <a:tr h="169620">
                <a:tc>
                  <a:txBody>
                    <a:bodyPr/>
                    <a:lstStyle/>
                    <a:p>
                      <a:pPr algn="ctr">
                        <a:lnSpc>
                          <a:spcPct val="100000"/>
                        </a:lnSpc>
                      </a:pPr>
                      <a:r>
                        <a:rPr lang="en-US" altLang="ko-KR" sz="500" dirty="0">
                          <a:effectLst/>
                          <a:latin typeface="Malgun Gothic" panose="020B0503020000020004" pitchFamily="34" charset="-127"/>
                          <a:ea typeface="Malgun Gothic" panose="020B0503020000020004" pitchFamily="34" charset="-127"/>
                        </a:rPr>
                        <a:t>2024-01-15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err="1">
                          <a:effectLst/>
                          <a:latin typeface="Malgun Gothic" panose="020B0503020000020004" pitchFamily="34" charset="-127"/>
                          <a:ea typeface="Malgun Gothic" panose="020B0503020000020004" pitchFamily="34" charset="-127"/>
                        </a:rPr>
                        <a:t>네파</a:t>
                      </a:r>
                      <a:r>
                        <a:rPr lang="ko-KR" altLang="en-US" sz="500" dirty="0">
                          <a:effectLst/>
                          <a:latin typeface="Malgun Gothic" panose="020B0503020000020004" pitchFamily="34" charset="-127"/>
                          <a:ea typeface="Malgun Gothic" panose="020B0503020000020004" pitchFamily="34" charset="-127"/>
                        </a:rPr>
                        <a:t> </a:t>
                      </a:r>
                      <a:r>
                        <a:rPr lang="ko-KR" altLang="en-US" sz="500" dirty="0" err="1">
                          <a:effectLst/>
                          <a:latin typeface="Malgun Gothic" panose="020B0503020000020004" pitchFamily="34" charset="-127"/>
                          <a:ea typeface="Malgun Gothic" panose="020B0503020000020004" pitchFamily="34" charset="-127"/>
                        </a:rPr>
                        <a:t>방한귀마개</a:t>
                      </a: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4,516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4,516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4520006"/>
                  </a:ext>
                </a:extLst>
              </a:tr>
              <a:tr h="169620">
                <a:tc gridSpan="4">
                  <a:txBody>
                    <a:bodyPr/>
                    <a:lstStyle/>
                    <a:p>
                      <a:pPr algn="ctr">
                        <a:lnSpc>
                          <a:spcPct val="100000"/>
                        </a:lnSpc>
                      </a:pPr>
                      <a:r>
                        <a:rPr lang="ko-KR" altLang="en-US" sz="500" dirty="0">
                          <a:effectLst/>
                          <a:latin typeface="Malgun Gothic" panose="020B0503020000020004" pitchFamily="34" charset="-127"/>
                          <a:ea typeface="Malgun Gothic" panose="020B0503020000020004" pitchFamily="34" charset="-127"/>
                        </a:rPr>
                        <a:t>합계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pPr algn="l">
                        <a:lnSpc>
                          <a:spcPct val="100000"/>
                        </a:lnSpc>
                      </a:pP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4,703,191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3528298116"/>
                  </a:ext>
                </a:extLst>
              </a:tr>
            </a:tbl>
          </a:graphicData>
        </a:graphic>
      </p:graphicFrame>
      <p:graphicFrame>
        <p:nvGraphicFramePr>
          <p:cNvPr id="23" name="표 22">
            <a:extLst>
              <a:ext uri="{FF2B5EF4-FFF2-40B4-BE49-F238E27FC236}">
                <a16:creationId xmlns:a16="http://schemas.microsoft.com/office/drawing/2014/main" id="{E67F56F0-3838-4364-BAD8-7E418E911024}"/>
              </a:ext>
            </a:extLst>
          </p:cNvPr>
          <p:cNvGraphicFramePr>
            <a:graphicFrameLocks noGrp="1"/>
          </p:cNvGraphicFramePr>
          <p:nvPr>
            <p:extLst>
              <p:ext uri="{D42A27DB-BD31-4B8C-83A1-F6EECF244321}">
                <p14:modId xmlns:p14="http://schemas.microsoft.com/office/powerpoint/2010/main" val="1598478453"/>
              </p:ext>
            </p:extLst>
          </p:nvPr>
        </p:nvGraphicFramePr>
        <p:xfrm>
          <a:off x="5736921" y="1852140"/>
          <a:ext cx="103462" cy="2713919"/>
        </p:xfrm>
        <a:graphic>
          <a:graphicData uri="http://schemas.openxmlformats.org/drawingml/2006/table">
            <a:tbl>
              <a:tblPr/>
              <a:tblGrid>
                <a:gridCol w="103462">
                  <a:extLst>
                    <a:ext uri="{9D8B030D-6E8A-4147-A177-3AD203B41FA5}">
                      <a16:colId xmlns:a16="http://schemas.microsoft.com/office/drawing/2014/main" val="697058069"/>
                    </a:ext>
                  </a:extLst>
                </a:gridCol>
              </a:tblGrid>
              <a:tr h="2713919">
                <a:tc>
                  <a:txBody>
                    <a:bodyPr/>
                    <a:lstStyle/>
                    <a:p>
                      <a:pPr rtl="0" fontAlgn="ctr">
                        <a:spcBef>
                          <a:spcPts val="0"/>
                        </a:spcBef>
                        <a:spcAft>
                          <a:spcPts val="0"/>
                        </a:spcAft>
                      </a:pPr>
                      <a:r>
                        <a:rPr lang="ko-KR" altLang="en-US" sz="500" b="0" i="0" u="none" strike="noStrike" dirty="0">
                          <a:solidFill>
                            <a:srgbClr val="000000"/>
                          </a:solidFill>
                          <a:effectLst/>
                          <a:latin typeface="Malgun Gothic" panose="020B0503020000020004" pitchFamily="34" charset="-127"/>
                          <a:ea typeface="Malgun Gothic" panose="020B0503020000020004" pitchFamily="34" charset="-127"/>
                        </a:rPr>
                        <a:t>▲</a:t>
                      </a: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r>
                        <a:rPr lang="ko-KR" altLang="en-US" sz="500" b="0" i="0" u="none" strike="noStrike" dirty="0">
                          <a:solidFill>
                            <a:srgbClr val="000000"/>
                          </a:solidFill>
                          <a:effectLst/>
                          <a:latin typeface="Malgun Gothic" panose="020B0503020000020004" pitchFamily="34" charset="-127"/>
                          <a:ea typeface="Malgun Gothic" panose="020B0503020000020004" pitchFamily="34" charset="-127"/>
                        </a:rPr>
                        <a:t>▼</a:t>
                      </a:r>
                      <a:endParaRPr lang="en" sz="500" dirty="0">
                        <a:effectLst/>
                      </a:endParaRPr>
                    </a:p>
                  </a:txBody>
                  <a:tcPr marL="19050" marR="19050" marT="19050" marB="1905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EFEFEF"/>
                    </a:solidFill>
                  </a:tcPr>
                </a:tc>
                <a:extLst>
                  <a:ext uri="{0D108BD9-81ED-4DB2-BD59-A6C34878D82A}">
                    <a16:rowId xmlns:a16="http://schemas.microsoft.com/office/drawing/2014/main" val="438875047"/>
                  </a:ext>
                </a:extLst>
              </a:tr>
            </a:tbl>
          </a:graphicData>
        </a:graphic>
      </p:graphicFrame>
    </p:spTree>
    <p:extLst>
      <p:ext uri="{BB962C8B-B14F-4D97-AF65-F5344CB8AC3E}">
        <p14:creationId xmlns:p14="http://schemas.microsoft.com/office/powerpoint/2010/main" val="309596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sp>
        <p:nvSpPr>
          <p:cNvPr id="13" name="Google Shape;105;g2ec99f20382_0_257">
            <a:extLst>
              <a:ext uri="{FF2B5EF4-FFF2-40B4-BE49-F238E27FC236}">
                <a16:creationId xmlns:a16="http://schemas.microsoft.com/office/drawing/2014/main" id="{51DE307D-1B12-6A99-5EE9-BA9AFE96CD0F}"/>
              </a:ext>
            </a:extLst>
          </p:cNvPr>
          <p:cNvSpPr/>
          <p:nvPr/>
        </p:nvSpPr>
        <p:spPr>
          <a:xfrm>
            <a:off x="1819564" y="213091"/>
            <a:ext cx="6066550" cy="540000"/>
          </a:xfrm>
          <a:prstGeom prst="roundRect">
            <a:avLst>
              <a:gd name="adj" fmla="val 0"/>
            </a:avLst>
          </a:prstGeom>
          <a:solidFill>
            <a:schemeClr val="bg1"/>
          </a:solidFill>
          <a:ln>
            <a:solidFill>
              <a:schemeClr val="bg1">
                <a:lumMod val="50000"/>
              </a:schemeClr>
            </a:solid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ko-KR" altLang="en-US" sz="900" b="1" i="0" u="none" strike="noStrike" cap="none" dirty="0">
                <a:solidFill>
                  <a:srgbClr val="000000"/>
                </a:solidFill>
                <a:latin typeface="Malgun Gothic"/>
                <a:ea typeface="Malgun Gothic"/>
                <a:cs typeface="Malgun Gothic"/>
                <a:sym typeface="Malgun Gothic"/>
              </a:rPr>
              <a:t>구매사별</a:t>
            </a:r>
            <a:r>
              <a:rPr lang="ko-KR" altLang="en-US" sz="900" b="1" dirty="0">
                <a:solidFill>
                  <a:srgbClr val="000000"/>
                </a:solidFill>
                <a:latin typeface="Malgun Gothic"/>
                <a:ea typeface="Malgun Gothic"/>
                <a:cs typeface="Malgun Gothic"/>
                <a:sym typeface="Malgun Gothic"/>
              </a:rPr>
              <a:t> 운영관리 </a:t>
            </a:r>
            <a:r>
              <a:rPr lang="en-US" altLang="ko-KR" sz="900" b="1" dirty="0">
                <a:solidFill>
                  <a:srgbClr val="000000"/>
                </a:solidFill>
                <a:latin typeface="Malgun Gothic"/>
                <a:ea typeface="Malgun Gothic"/>
                <a:cs typeface="Malgun Gothic"/>
                <a:sym typeface="Malgun Gothic"/>
              </a:rPr>
              <a:t>sub menu </a:t>
            </a:r>
            <a:r>
              <a:rPr lang="ko-KR" altLang="en-US" sz="900" b="1" dirty="0" err="1">
                <a:solidFill>
                  <a:srgbClr val="000000"/>
                </a:solidFill>
                <a:latin typeface="Malgun Gothic"/>
                <a:ea typeface="Malgun Gothic"/>
                <a:cs typeface="Malgun Gothic"/>
                <a:sym typeface="Malgun Gothic"/>
              </a:rPr>
              <a:t>노출표</a:t>
            </a:r>
            <a:endParaRPr sz="900" b="1" i="0" u="none" strike="noStrike" cap="none" dirty="0">
              <a:solidFill>
                <a:srgbClr val="000000"/>
              </a:solidFill>
              <a:latin typeface="Malgun Gothic"/>
              <a:ea typeface="Malgun Gothic"/>
              <a:cs typeface="Malgun Gothic"/>
              <a:sym typeface="Malgun Gothic"/>
            </a:endParaRPr>
          </a:p>
        </p:txBody>
      </p:sp>
      <p:sp>
        <p:nvSpPr>
          <p:cNvPr id="2" name="모서리가 둥근 직사각형 1">
            <a:extLst>
              <a:ext uri="{FF2B5EF4-FFF2-40B4-BE49-F238E27FC236}">
                <a16:creationId xmlns:a16="http://schemas.microsoft.com/office/drawing/2014/main" id="{37E77903-E052-A492-7EBB-E7B60E273842}"/>
              </a:ext>
            </a:extLst>
          </p:cNvPr>
          <p:cNvSpPr>
            <a:spLocks/>
          </p:cNvSpPr>
          <p:nvPr/>
        </p:nvSpPr>
        <p:spPr>
          <a:xfrm>
            <a:off x="1819564" y="885443"/>
            <a:ext cx="6066550" cy="539999"/>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ko-KR" altLang="en-US" sz="700" dirty="0">
                <a:solidFill>
                  <a:schemeClr val="tx1">
                    <a:lumMod val="75000"/>
                    <a:lumOff val="25000"/>
                  </a:schemeClr>
                </a:solidFill>
              </a:rPr>
              <a:t>운영관리 </a:t>
            </a:r>
            <a:r>
              <a:rPr kumimoji="1" lang="en-US" altLang="ko-KR" sz="700" dirty="0">
                <a:solidFill>
                  <a:schemeClr val="tx1">
                    <a:lumMod val="75000"/>
                    <a:lumOff val="25000"/>
                  </a:schemeClr>
                </a:solidFill>
              </a:rPr>
              <a:t>menu </a:t>
            </a:r>
            <a:r>
              <a:rPr kumimoji="1" lang="ko-KR" altLang="en-US" sz="700" dirty="0">
                <a:solidFill>
                  <a:schemeClr val="tx1">
                    <a:lumMod val="75000"/>
                    <a:lumOff val="25000"/>
                  </a:schemeClr>
                </a:solidFill>
              </a:rPr>
              <a:t>는 </a:t>
            </a:r>
            <a:r>
              <a:rPr kumimoji="1" lang="en-US" altLang="ko-KR" sz="700" dirty="0">
                <a:solidFill>
                  <a:schemeClr val="tx1">
                    <a:lumMod val="75000"/>
                    <a:lumOff val="25000"/>
                  </a:schemeClr>
                </a:solidFill>
              </a:rPr>
              <a:t>GNB</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에</a:t>
            </a:r>
            <a:r>
              <a:rPr kumimoji="1" lang="ko-KR" altLang="en-US" sz="700" dirty="0">
                <a:solidFill>
                  <a:schemeClr val="tx1">
                    <a:lumMod val="75000"/>
                    <a:lumOff val="25000"/>
                  </a:schemeClr>
                </a:solidFill>
              </a:rPr>
              <a:t> 위치한다</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endParaRPr kumimoji="1" lang="en-US" altLang="ko-KR" sz="700" dirty="0">
              <a:solidFill>
                <a:schemeClr val="tx1">
                  <a:lumMod val="75000"/>
                  <a:lumOff val="25000"/>
                </a:schemeClr>
              </a:solidFill>
            </a:endParaRPr>
          </a:p>
          <a:p>
            <a:pPr marL="171450" indent="-171450">
              <a:buFont typeface="Arial" panose="020B0604020202020204" pitchFamily="34" charset="0"/>
              <a:buChar char="•"/>
            </a:pPr>
            <a:r>
              <a:rPr kumimoji="1" lang="ko-KR" altLang="en-US" sz="700" dirty="0">
                <a:solidFill>
                  <a:schemeClr val="tx1">
                    <a:lumMod val="75000"/>
                    <a:lumOff val="25000"/>
                  </a:schemeClr>
                </a:solidFill>
              </a:rPr>
              <a:t>운영관리 </a:t>
            </a:r>
            <a:r>
              <a:rPr kumimoji="1" lang="en-US" altLang="ko-KR" sz="700" dirty="0">
                <a:solidFill>
                  <a:schemeClr val="tx1">
                    <a:lumMod val="75000"/>
                    <a:lumOff val="25000"/>
                  </a:schemeClr>
                </a:solidFill>
              </a:rPr>
              <a:t>menu</a:t>
            </a:r>
            <a:r>
              <a:rPr kumimoji="1" lang="ko-KR" altLang="en-US" sz="700" dirty="0">
                <a:solidFill>
                  <a:schemeClr val="tx1">
                    <a:lumMod val="75000"/>
                    <a:lumOff val="25000"/>
                  </a:schemeClr>
                </a:solidFill>
              </a:rPr>
              <a:t>의 </a:t>
            </a:r>
            <a:r>
              <a:rPr kumimoji="1" lang="en-US" altLang="ko-KR" sz="700" dirty="0">
                <a:solidFill>
                  <a:schemeClr val="tx1">
                    <a:lumMod val="75000"/>
                    <a:lumOff val="25000"/>
                  </a:schemeClr>
                </a:solidFill>
              </a:rPr>
              <a:t>sub menu</a:t>
            </a:r>
            <a:r>
              <a:rPr kumimoji="1" lang="ko-KR" altLang="en-US" sz="700" dirty="0">
                <a:solidFill>
                  <a:schemeClr val="tx1">
                    <a:lumMod val="75000"/>
                    <a:lumOff val="25000"/>
                  </a:schemeClr>
                </a:solidFill>
              </a:rPr>
              <a:t>는 </a:t>
            </a:r>
            <a:r>
              <a:rPr kumimoji="1" lang="en-US" altLang="ko-KR" sz="700" dirty="0">
                <a:solidFill>
                  <a:schemeClr val="tx1">
                    <a:lumMod val="75000"/>
                    <a:lumOff val="25000"/>
                  </a:schemeClr>
                </a:solidFill>
              </a:rPr>
              <a:t>GNB &gt;</a:t>
            </a:r>
            <a:r>
              <a:rPr kumimoji="1" lang="ko-KR" altLang="en-US" sz="700" dirty="0">
                <a:solidFill>
                  <a:schemeClr val="tx1">
                    <a:lumMod val="75000"/>
                    <a:lumOff val="25000"/>
                  </a:schemeClr>
                </a:solidFill>
              </a:rPr>
              <a:t> 업무영역 </a:t>
            </a:r>
            <a:r>
              <a:rPr kumimoji="1" lang="ko-KR" altLang="en-US" sz="700" dirty="0" err="1">
                <a:solidFill>
                  <a:schemeClr val="tx1">
                    <a:lumMod val="75000"/>
                    <a:lumOff val="25000"/>
                  </a:schemeClr>
                </a:solidFill>
              </a:rPr>
              <a:t>클릭시</a:t>
            </a:r>
            <a:r>
              <a:rPr kumimoji="1" lang="ko-KR" altLang="en-US" sz="700" dirty="0">
                <a:solidFill>
                  <a:schemeClr val="tx1">
                    <a:lumMod val="75000"/>
                    <a:lumOff val="25000"/>
                  </a:schemeClr>
                </a:solidFill>
              </a:rPr>
              <a:t> 호출되는 </a:t>
            </a:r>
            <a:r>
              <a:rPr kumimoji="1" lang="en-US" altLang="ko-KR" sz="700" dirty="0">
                <a:solidFill>
                  <a:schemeClr val="tx1">
                    <a:lumMod val="75000"/>
                    <a:lumOff val="25000"/>
                  </a:schemeClr>
                </a:solidFill>
              </a:rPr>
              <a:t>mega menu</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에</a:t>
            </a:r>
            <a:r>
              <a:rPr kumimoji="1" lang="ko-KR" altLang="en-US" sz="700" dirty="0">
                <a:solidFill>
                  <a:schemeClr val="tx1">
                    <a:lumMod val="75000"/>
                    <a:lumOff val="25000"/>
                  </a:schemeClr>
                </a:solidFill>
              </a:rPr>
              <a:t> 노출한다</a:t>
            </a:r>
            <a:r>
              <a:rPr kumimoji="1" lang="en-US" altLang="ko-KR" sz="700" dirty="0">
                <a:solidFill>
                  <a:schemeClr val="tx1">
                    <a:lumMod val="75000"/>
                    <a:lumOff val="25000"/>
                  </a:schemeClr>
                </a:solidFill>
              </a:rPr>
              <a:t>.</a:t>
            </a:r>
          </a:p>
          <a:p>
            <a:pPr marL="171450" indent="-171450">
              <a:buFont typeface="Arial" panose="020B0604020202020204" pitchFamily="34" charset="0"/>
              <a:buChar char="•"/>
            </a:pPr>
            <a:r>
              <a:rPr kumimoji="1" lang="ko-KR" altLang="en-US" sz="700" dirty="0">
                <a:solidFill>
                  <a:schemeClr val="tx1">
                    <a:lumMod val="75000"/>
                    <a:lumOff val="25000"/>
                  </a:schemeClr>
                </a:solidFill>
              </a:rPr>
              <a:t>운영관리 </a:t>
            </a:r>
            <a:r>
              <a:rPr kumimoji="1" lang="en-US" altLang="ko-KR" sz="700" dirty="0">
                <a:solidFill>
                  <a:schemeClr val="tx1">
                    <a:lumMod val="75000"/>
                    <a:lumOff val="25000"/>
                  </a:schemeClr>
                </a:solidFill>
              </a:rPr>
              <a:t>menu </a:t>
            </a:r>
            <a:r>
              <a:rPr kumimoji="1" lang="ko-KR" altLang="en-US" sz="700" dirty="0">
                <a:solidFill>
                  <a:schemeClr val="tx1">
                    <a:lumMod val="75000"/>
                    <a:lumOff val="25000"/>
                  </a:schemeClr>
                </a:solidFill>
              </a:rPr>
              <a:t>는 관리권한을 가진 사용자</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아래 표 참조</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에게만 노출한다</a:t>
            </a:r>
            <a:r>
              <a:rPr kumimoji="1" lang="en-US" altLang="ko-KR" sz="700" dirty="0">
                <a:solidFill>
                  <a:schemeClr val="tx1">
                    <a:lumMod val="75000"/>
                    <a:lumOff val="25000"/>
                  </a:schemeClr>
                </a:solidFill>
              </a:rPr>
              <a:t>.</a:t>
            </a:r>
          </a:p>
          <a:p>
            <a:pPr marL="171450" indent="-171450">
              <a:buFont typeface="Arial" panose="020B0604020202020204" pitchFamily="34" charset="0"/>
              <a:buChar char="•"/>
            </a:pPr>
            <a:r>
              <a:rPr kumimoji="1" lang="ko-KR" altLang="en-US" sz="700" dirty="0">
                <a:solidFill>
                  <a:schemeClr val="tx1">
                    <a:lumMod val="75000"/>
                    <a:lumOff val="25000"/>
                  </a:schemeClr>
                </a:solidFill>
              </a:rPr>
              <a:t>운영관리 </a:t>
            </a:r>
            <a:r>
              <a:rPr kumimoji="1" lang="en-US" altLang="ko-KR" sz="700" dirty="0">
                <a:solidFill>
                  <a:schemeClr val="tx1">
                    <a:lumMod val="75000"/>
                    <a:lumOff val="25000"/>
                  </a:schemeClr>
                </a:solidFill>
              </a:rPr>
              <a:t>sub menu</a:t>
            </a:r>
            <a:r>
              <a:rPr kumimoji="1" lang="ko-KR" altLang="en-US" sz="700" dirty="0">
                <a:solidFill>
                  <a:schemeClr val="tx1">
                    <a:lumMod val="75000"/>
                    <a:lumOff val="25000"/>
                  </a:schemeClr>
                </a:solidFill>
              </a:rPr>
              <a:t>의 노출 기준은 아래 표를 참조한다</a:t>
            </a:r>
            <a:r>
              <a:rPr kumimoji="1" lang="en-US" altLang="ko-KR" sz="700" dirty="0">
                <a:solidFill>
                  <a:schemeClr val="tx1">
                    <a:lumMod val="75000"/>
                    <a:lumOff val="25000"/>
                  </a:schemeClr>
                </a:solidFill>
              </a:rPr>
              <a:t>.</a:t>
            </a:r>
            <a:endParaRPr kumimoji="1" lang="ko-KR" altLang="en-US" sz="700" dirty="0">
              <a:solidFill>
                <a:schemeClr val="tx1">
                  <a:lumMod val="75000"/>
                  <a:lumOff val="25000"/>
                </a:schemeClr>
              </a:solidFill>
            </a:endParaRPr>
          </a:p>
        </p:txBody>
      </p:sp>
      <p:graphicFrame>
        <p:nvGraphicFramePr>
          <p:cNvPr id="8" name="표 7">
            <a:extLst>
              <a:ext uri="{FF2B5EF4-FFF2-40B4-BE49-F238E27FC236}">
                <a16:creationId xmlns:a16="http://schemas.microsoft.com/office/drawing/2014/main" id="{8836F2A2-84BD-75ED-C51D-C5110D8DB0AD}"/>
              </a:ext>
            </a:extLst>
          </p:cNvPr>
          <p:cNvGraphicFramePr>
            <a:graphicFrameLocks noGrp="1"/>
          </p:cNvGraphicFramePr>
          <p:nvPr>
            <p:extLst>
              <p:ext uri="{D42A27DB-BD31-4B8C-83A1-F6EECF244321}">
                <p14:modId xmlns:p14="http://schemas.microsoft.com/office/powerpoint/2010/main" val="517688075"/>
              </p:ext>
            </p:extLst>
          </p:nvPr>
        </p:nvGraphicFramePr>
        <p:xfrm>
          <a:off x="185105" y="1798216"/>
          <a:ext cx="1274162" cy="4785240"/>
        </p:xfrm>
        <a:graphic>
          <a:graphicData uri="http://schemas.openxmlformats.org/drawingml/2006/table">
            <a:tbl>
              <a:tblPr firstRow="1" bandRow="1">
                <a:tableStyleId>{5940675A-B579-460E-94D1-54222C63F5DA}</a:tableStyleId>
              </a:tblPr>
              <a:tblGrid>
                <a:gridCol w="1067322">
                  <a:extLst>
                    <a:ext uri="{9D8B030D-6E8A-4147-A177-3AD203B41FA5}">
                      <a16:colId xmlns:a16="http://schemas.microsoft.com/office/drawing/2014/main" val="2859381039"/>
                    </a:ext>
                  </a:extLst>
                </a:gridCol>
                <a:gridCol w="206840">
                  <a:extLst>
                    <a:ext uri="{9D8B030D-6E8A-4147-A177-3AD203B41FA5}">
                      <a16:colId xmlns:a16="http://schemas.microsoft.com/office/drawing/2014/main" val="4159137683"/>
                    </a:ext>
                  </a:extLst>
                </a:gridCol>
              </a:tblGrid>
              <a:tr h="169620">
                <a:tc>
                  <a:txBody>
                    <a:bodyPr/>
                    <a:lstStyle/>
                    <a:p>
                      <a:pPr latinLnBrk="1"/>
                      <a:r>
                        <a:rPr lang="ko-KR" altLang="en-US" sz="700" b="1" dirty="0">
                          <a:latin typeface="맑은 고딕" panose="020B0503020000020004" pitchFamily="50" charset="-127"/>
                          <a:ea typeface="맑은 고딕" panose="020B0503020000020004" pitchFamily="50" charset="-127"/>
                        </a:rPr>
                        <a:t>운영관리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94068551"/>
                  </a:ext>
                </a:extLst>
              </a:tr>
              <a:tr h="169620">
                <a:tc>
                  <a:txBody>
                    <a:bodyPr/>
                    <a:lstStyle/>
                    <a:p>
                      <a:pPr latinLnBrk="1"/>
                      <a:r>
                        <a:rPr lang="ko-KR" altLang="en-US" sz="600" dirty="0">
                          <a:solidFill>
                            <a:schemeClr val="tx1"/>
                          </a:solidFill>
                          <a:latin typeface="맑은 고딕" panose="020B0503020000020004" pitchFamily="50" charset="-127"/>
                          <a:ea typeface="맑은 고딕" panose="020B0503020000020004" pitchFamily="50" charset="-127"/>
                        </a:rPr>
                        <a:t>  조직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5790522"/>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사업장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6790786"/>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사용자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0571546"/>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실적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7798295"/>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실적조회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9698973"/>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세금계산서</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262545"/>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채무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051882"/>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재고 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0137550"/>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사업장별 재고</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6062721"/>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a:t>
                      </a:r>
                      <a:r>
                        <a:rPr lang="ko-KR" altLang="en-US" sz="600" b="0">
                          <a:latin typeface="맑은 고딕" panose="020B0503020000020004" pitchFamily="50" charset="-127"/>
                          <a:ea typeface="맑은 고딕" panose="020B0503020000020004" pitchFamily="50" charset="-127"/>
                        </a:rPr>
                        <a:t>재고 </a:t>
                      </a:r>
                      <a:r>
                        <a:rPr lang="ko-KR" altLang="en-US" sz="600" b="0" smtClean="0">
                          <a:latin typeface="맑은 고딕" panose="020B0503020000020004" pitchFamily="50" charset="-127"/>
                          <a:ea typeface="맑은 고딕" panose="020B0503020000020004" pitchFamily="50" charset="-127"/>
                        </a:rPr>
                        <a:t>조회</a:t>
                      </a:r>
                      <a:endParaRPr lang="ko-KR" altLang="en-US" sz="600" b="0" dirty="0">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7135368"/>
                  </a:ext>
                </a:extLst>
              </a:tr>
              <a:tr h="169620">
                <a:tc>
                  <a:txBody>
                    <a:bodyPr/>
                    <a:lstStyle/>
                    <a:p>
                      <a:pPr latinLnBrk="1"/>
                      <a:r>
                        <a:rPr lang="ko-KR" altLang="en-US" sz="600" b="0" smtClean="0">
                          <a:latin typeface="맑은 고딕" panose="020B0503020000020004" pitchFamily="50" charset="-127"/>
                          <a:ea typeface="+mn-ea"/>
                        </a:rPr>
                        <a:t>    재고이동승인</a:t>
                      </a:r>
                      <a:endParaRPr lang="ko-KR" altLang="en-US" sz="600" b="0" dirty="0">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8009781"/>
                  </a:ext>
                </a:extLst>
              </a:tr>
              <a:tr h="169620">
                <a:tc>
                  <a:txBody>
                    <a:bodyPr/>
                    <a:lstStyle/>
                    <a:p>
                      <a:pPr latinLnBrk="1"/>
                      <a:r>
                        <a:rPr lang="en-US" altLang="ko-KR" sz="600" b="0" smtClean="0">
                          <a:latin typeface="맑은 고딕" panose="020B0503020000020004" pitchFamily="50" charset="-127"/>
                          <a:ea typeface="+mn-ea"/>
                        </a:rPr>
                        <a:t>    </a:t>
                      </a:r>
                      <a:r>
                        <a:rPr lang="ko-KR" altLang="en-US" sz="600" b="0" smtClean="0">
                          <a:latin typeface="맑은 고딕" panose="020B0503020000020004" pitchFamily="50" charset="-127"/>
                          <a:ea typeface="+mn-ea"/>
                        </a:rPr>
                        <a:t>재고조사이력</a:t>
                      </a:r>
                      <a:endParaRPr lang="ko-KR" altLang="en-US" sz="600" b="0" dirty="0">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4436136"/>
                  </a:ext>
                </a:extLst>
              </a:tr>
              <a:tr h="169620">
                <a:tc>
                  <a:txBody>
                    <a:bodyPr/>
                    <a:lstStyle/>
                    <a:p>
                      <a:pPr latinLnBrk="1"/>
                      <a:r>
                        <a:rPr lang="ko-KR" altLang="en-US" sz="600" b="0">
                          <a:latin typeface="맑은 고딕" panose="020B0503020000020004" pitchFamily="50" charset="-127"/>
                          <a:ea typeface="맑은 고딕" panose="020B0503020000020004" pitchFamily="50" charset="-127"/>
                        </a:rPr>
                        <a:t>  </a:t>
                      </a:r>
                      <a:r>
                        <a:rPr lang="ko-KR" altLang="en-US" sz="600" b="0" smtClean="0">
                          <a:latin typeface="맑은 고딕" panose="020B0503020000020004" pitchFamily="50" charset="-127"/>
                          <a:ea typeface="맑은 고딕" panose="020B0503020000020004" pitchFamily="50" charset="-127"/>
                        </a:rPr>
                        <a:t>예산운영</a:t>
                      </a:r>
                      <a:endParaRPr lang="ko-KR" altLang="en-US" sz="600" b="0" dirty="0">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8445541"/>
                  </a:ext>
                </a:extLst>
              </a:tr>
              <a:tr h="169620">
                <a:tc>
                  <a:txBody>
                    <a:bodyPr/>
                    <a:lstStyle/>
                    <a:p>
                      <a:pPr latinLnBrk="1"/>
                      <a:r>
                        <a:rPr lang="en-US" altLang="ko-KR" sz="600" b="0" smtClean="0">
                          <a:latin typeface="맑은 고딕" panose="020B0503020000020004" pitchFamily="50" charset="-127"/>
                          <a:ea typeface="맑은 고딕" panose="020B0503020000020004" pitchFamily="50" charset="-127"/>
                        </a:rPr>
                        <a:t>    </a:t>
                      </a:r>
                      <a:r>
                        <a:rPr lang="ko-KR" altLang="en-US" sz="600" b="0" smtClean="0">
                          <a:latin typeface="맑은 고딕" panose="020B0503020000020004" pitchFamily="50" charset="-127"/>
                          <a:ea typeface="맑은 고딕" panose="020B0503020000020004" pitchFamily="50" charset="-127"/>
                        </a:rPr>
                        <a:t>예산관리</a:t>
                      </a:r>
                      <a:endParaRPr lang="ko-KR" altLang="en-US" sz="600" b="0" dirty="0">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6082585"/>
                  </a:ext>
                </a:extLst>
              </a:tr>
              <a:tr h="169620">
                <a:tc>
                  <a:txBody>
                    <a:bodyPr/>
                    <a:lstStyle/>
                    <a:p>
                      <a:pPr latinLnBrk="1"/>
                      <a:r>
                        <a:rPr lang="en-US" altLang="ko-KR" sz="600" b="0" smtClean="0">
                          <a:latin typeface="맑은 고딕" panose="020B0503020000020004" pitchFamily="50" charset="-127"/>
                          <a:ea typeface="맑은 고딕" panose="020B0503020000020004" pitchFamily="50" charset="-127"/>
                        </a:rPr>
                        <a:t>    </a:t>
                      </a:r>
                      <a:r>
                        <a:rPr lang="ko-KR" altLang="en-US" sz="600" b="0" smtClean="0">
                          <a:latin typeface="맑은 고딕" panose="020B0503020000020004" pitchFamily="50" charset="-127"/>
                          <a:ea typeface="맑은 고딕" panose="020B0503020000020004" pitchFamily="50" charset="-127"/>
                        </a:rPr>
                        <a:t>예산승인</a:t>
                      </a:r>
                      <a:endParaRPr lang="ko-KR" altLang="en-US" sz="600" b="0" dirty="0">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568309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상품관리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739634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상품승인</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3538490"/>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a:t>
                      </a:r>
                      <a:r>
                        <a:rPr lang="ko-KR" altLang="en-US" sz="600" b="0" dirty="0" err="1">
                          <a:latin typeface="맑은 고딕" panose="020B0503020000020004" pitchFamily="50" charset="-127"/>
                          <a:ea typeface="맑은 고딕" panose="020B0503020000020004" pitchFamily="50" charset="-127"/>
                        </a:rPr>
                        <a:t>상품진열</a:t>
                      </a:r>
                      <a:endParaRPr lang="ko-KR" altLang="en-US" sz="600" b="0" dirty="0">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4392938"/>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산업안전보건관리비</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609304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산업안전보건관리비</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511787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산업안전관리비 </a:t>
                      </a:r>
                      <a:endParaRPr lang="en-US" altLang="ko-KR" sz="600" b="0" dirty="0">
                        <a:latin typeface="맑은 고딕" panose="020B0503020000020004" pitchFamily="50" charset="-127"/>
                        <a:ea typeface="맑은 고딕" panose="020B0503020000020004" pitchFamily="50" charset="-127"/>
                      </a:endParaRPr>
                    </a:p>
                    <a:p>
                      <a:pPr latinLnBrk="1"/>
                      <a:r>
                        <a:rPr lang="ko-KR" altLang="en-US" sz="600" b="0" dirty="0">
                          <a:latin typeface="맑은 고딕" panose="020B0503020000020004" pitchFamily="50" charset="-127"/>
                          <a:ea typeface="맑은 고딕" panose="020B0503020000020004" pitchFamily="50" charset="-127"/>
                        </a:rPr>
                        <a:t>    월별 사용내역</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907562"/>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a:t>
                      </a:r>
                      <a:r>
                        <a:rPr lang="en-US" altLang="ko-KR" sz="600" b="0" dirty="0">
                          <a:latin typeface="맑은 고딕" panose="020B0503020000020004" pitchFamily="50" charset="-127"/>
                          <a:ea typeface="맑은 고딕" panose="020B0503020000020004" pitchFamily="50" charset="-127"/>
                        </a:rPr>
                        <a:t>SKB</a:t>
                      </a:r>
                      <a:r>
                        <a:rPr lang="ko-KR" altLang="en-US" sz="600" b="0" dirty="0">
                          <a:latin typeface="맑은 고딕" panose="020B0503020000020004" pitchFamily="50" charset="-127"/>
                          <a:ea typeface="맑은 고딕" panose="020B0503020000020004" pitchFamily="50" charset="-127"/>
                        </a:rPr>
                        <a:t>산업안전보건</a:t>
                      </a:r>
                      <a:endParaRPr lang="en-US" altLang="ko-KR" sz="600" b="0" dirty="0">
                        <a:latin typeface="맑은 고딕" panose="020B0503020000020004" pitchFamily="50" charset="-127"/>
                        <a:ea typeface="맑은 고딕" panose="020B0503020000020004" pitchFamily="50" charset="-127"/>
                      </a:endParaRPr>
                    </a:p>
                    <a:p>
                      <a:pPr latinLnBrk="1"/>
                      <a:r>
                        <a:rPr lang="ko-KR" altLang="en-US" sz="600" b="0" dirty="0">
                          <a:latin typeface="맑은 고딕" panose="020B0503020000020004" pitchFamily="50" charset="-127"/>
                          <a:ea typeface="맑은 고딕" panose="020B0503020000020004" pitchFamily="50" charset="-127"/>
                        </a:rPr>
                        <a:t>    관리비 월별 사용내역</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3553019"/>
                  </a:ext>
                </a:extLst>
              </a:tr>
            </a:tbl>
          </a:graphicData>
        </a:graphic>
      </p:graphicFrame>
      <p:graphicFrame>
        <p:nvGraphicFramePr>
          <p:cNvPr id="9" name="표 8">
            <a:extLst>
              <a:ext uri="{FF2B5EF4-FFF2-40B4-BE49-F238E27FC236}">
                <a16:creationId xmlns:a16="http://schemas.microsoft.com/office/drawing/2014/main" id="{35499493-6D95-809D-2BFD-F526308F154E}"/>
              </a:ext>
            </a:extLst>
          </p:cNvPr>
          <p:cNvGraphicFramePr>
            <a:graphicFrameLocks noGrp="1"/>
          </p:cNvGraphicFramePr>
          <p:nvPr>
            <p:extLst>
              <p:ext uri="{D42A27DB-BD31-4B8C-83A1-F6EECF244321}">
                <p14:modId xmlns:p14="http://schemas.microsoft.com/office/powerpoint/2010/main" val="2492329229"/>
              </p:ext>
            </p:extLst>
          </p:nvPr>
        </p:nvGraphicFramePr>
        <p:xfrm>
          <a:off x="1459266" y="1614016"/>
          <a:ext cx="6426834" cy="4969440"/>
        </p:xfrm>
        <a:graphic>
          <a:graphicData uri="http://schemas.openxmlformats.org/drawingml/2006/table">
            <a:tbl>
              <a:tblPr firstRow="1" bandRow="1">
                <a:tableStyleId>{5940675A-B579-460E-94D1-54222C63F5DA}</a:tableStyleId>
              </a:tblPr>
              <a:tblGrid>
                <a:gridCol w="1071139">
                  <a:extLst>
                    <a:ext uri="{9D8B030D-6E8A-4147-A177-3AD203B41FA5}">
                      <a16:colId xmlns:a16="http://schemas.microsoft.com/office/drawing/2014/main" val="2675675922"/>
                    </a:ext>
                  </a:extLst>
                </a:gridCol>
                <a:gridCol w="1071139">
                  <a:extLst>
                    <a:ext uri="{9D8B030D-6E8A-4147-A177-3AD203B41FA5}">
                      <a16:colId xmlns:a16="http://schemas.microsoft.com/office/drawing/2014/main" val="2726850600"/>
                    </a:ext>
                  </a:extLst>
                </a:gridCol>
                <a:gridCol w="1071139">
                  <a:extLst>
                    <a:ext uri="{9D8B030D-6E8A-4147-A177-3AD203B41FA5}">
                      <a16:colId xmlns:a16="http://schemas.microsoft.com/office/drawing/2014/main" val="1375109872"/>
                    </a:ext>
                  </a:extLst>
                </a:gridCol>
                <a:gridCol w="1071139">
                  <a:extLst>
                    <a:ext uri="{9D8B030D-6E8A-4147-A177-3AD203B41FA5}">
                      <a16:colId xmlns:a16="http://schemas.microsoft.com/office/drawing/2014/main" val="1543825254"/>
                    </a:ext>
                  </a:extLst>
                </a:gridCol>
                <a:gridCol w="1071139">
                  <a:extLst>
                    <a:ext uri="{9D8B030D-6E8A-4147-A177-3AD203B41FA5}">
                      <a16:colId xmlns:a16="http://schemas.microsoft.com/office/drawing/2014/main" val="4192029694"/>
                    </a:ext>
                  </a:extLst>
                </a:gridCol>
                <a:gridCol w="1071139">
                  <a:extLst>
                    <a:ext uri="{9D8B030D-6E8A-4147-A177-3AD203B41FA5}">
                      <a16:colId xmlns:a16="http://schemas.microsoft.com/office/drawing/2014/main" val="1328551162"/>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OK</a:t>
                      </a:r>
                      <a:r>
                        <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rPr>
                        <a:t>플라자 일반</a:t>
                      </a:r>
                      <a:endPar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홈앤서비스</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r>
                        <a:rPr kumimoji="0" lang="en-US" altLang="ko-KR"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OKSafety</a:t>
                      </a: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190040"/>
                  </a:ext>
                </a:extLst>
              </a:tr>
              <a:tr h="169620">
                <a:tc>
                  <a:txBody>
                    <a:bodyPr/>
                    <a:lstStyle/>
                    <a:p>
                      <a:pPr algn="ctr" latinLnBrk="1"/>
                      <a:r>
                        <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rPr>
                        <a:t>법인담당자</a:t>
                      </a: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HNS</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그룹관리자</a:t>
                      </a: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HNS </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본사관리자</a:t>
                      </a: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일반</a:t>
                      </a: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도급사</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8568624"/>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2375906"/>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4230221"/>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529811"/>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65066150"/>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0424737"/>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smtClean="0">
                        <a:ln>
                          <a:noFill/>
                        </a:ln>
                        <a:solidFill>
                          <a:schemeClr val="tx1">
                            <a:lumMod val="75000"/>
                            <a:lumOff val="25000"/>
                          </a:schemeClr>
                        </a:solidFill>
                        <a:effectLst/>
                        <a:uLnTx/>
                        <a:uFillTx/>
                        <a:latin typeface="맑은 고딕" panose="020B0503020000020004" pitchFamily="50" charset="-127"/>
                        <a:ea typeface="+mn-ea"/>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9820582"/>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0862109"/>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32849784"/>
                  </a:ext>
                </a:extLst>
              </a:tr>
              <a:tr h="169620">
                <a:tc>
                  <a:txBody>
                    <a:bodyPr/>
                    <a:lstStyle/>
                    <a:p>
                      <a:pPr algn="ctr" latinLnBrk="1"/>
                      <a:r>
                        <a:rPr lang="en-US" altLang="ko-KR" sz="600" smtClean="0">
                          <a:solidFill>
                            <a:schemeClr val="tx1">
                              <a:lumMod val="75000"/>
                              <a:lumOff val="25000"/>
                            </a:schemeClr>
                          </a:solidFill>
                          <a:latin typeface="맑은 고딕" panose="020B0503020000020004" pitchFamily="50" charset="-127"/>
                          <a:ea typeface="+mn-ea"/>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6346312"/>
                  </a:ext>
                </a:extLst>
              </a:tr>
              <a:tr h="169620">
                <a:tc>
                  <a:txBody>
                    <a:bodyPr/>
                    <a:lstStyle/>
                    <a:p>
                      <a:pPr algn="ctr" latinLnBrk="1"/>
                      <a:r>
                        <a:rPr lang="en-US" altLang="ko-KR" sz="600" smtClean="0">
                          <a:solidFill>
                            <a:schemeClr val="tx1">
                              <a:lumMod val="75000"/>
                              <a:lumOff val="25000"/>
                            </a:schemeClr>
                          </a:solidFill>
                          <a:latin typeface="맑은 고딕" panose="020B0503020000020004" pitchFamily="50" charset="-127"/>
                          <a:ea typeface="+mn-ea"/>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smtClean="0">
                          <a:solidFill>
                            <a:schemeClr val="tx1">
                              <a:lumMod val="75000"/>
                              <a:lumOff val="25000"/>
                            </a:schemeClr>
                          </a:solidFill>
                          <a:latin typeface="맑은 고딕" panose="020B0503020000020004" pitchFamily="50" charset="-127"/>
                          <a:ea typeface="+mn-ea"/>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8766310"/>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3185766"/>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5847361"/>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10689"/>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7310405"/>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5500142"/>
                  </a:ext>
                </a:extLst>
              </a:tr>
              <a:tr h="169620">
                <a:tc>
                  <a:txBody>
                    <a:bodyPr/>
                    <a:lstStyle/>
                    <a:p>
                      <a:pPr algn="ctr" latinLnBrk="1"/>
                      <a:endParaRPr lang="en-US" altLang="ko-KR" sz="600" b="0"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4895185"/>
                  </a:ext>
                </a:extLst>
              </a:tr>
              <a:tr h="169620">
                <a:tc>
                  <a:txBody>
                    <a:bodyPr/>
                    <a:lstStyle/>
                    <a:p>
                      <a:pPr algn="ctr" latinLnBrk="1"/>
                      <a:endParaRPr lang="en-US" altLang="ko-KR" sz="600" b="0"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9452105"/>
                  </a:ext>
                </a:extLst>
              </a:tr>
            </a:tbl>
          </a:graphicData>
        </a:graphic>
      </p:graphicFrame>
      <p:sp>
        <p:nvSpPr>
          <p:cNvPr id="10" name="모서리가 둥근 직사각형 9">
            <a:extLst>
              <a:ext uri="{FF2B5EF4-FFF2-40B4-BE49-F238E27FC236}">
                <a16:creationId xmlns:a16="http://schemas.microsoft.com/office/drawing/2014/main" id="{8158C877-31B8-AD3D-FAC6-F645DF43C9F2}"/>
              </a:ext>
            </a:extLst>
          </p:cNvPr>
          <p:cNvSpPr>
            <a:spLocks/>
          </p:cNvSpPr>
          <p:nvPr/>
        </p:nvSpPr>
        <p:spPr>
          <a:xfrm>
            <a:off x="185105" y="1303259"/>
            <a:ext cx="1274161" cy="390492"/>
          </a:xfrm>
          <a:prstGeom prst="roundRect">
            <a:avLst>
              <a:gd name="adj" fmla="val 1675"/>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GNB &gt; </a:t>
            </a:r>
            <a:r>
              <a:rPr kumimoji="1" lang="ko-KR" altLang="en-US" sz="700" dirty="0">
                <a:solidFill>
                  <a:schemeClr val="tx1">
                    <a:lumMod val="75000"/>
                    <a:lumOff val="25000"/>
                  </a:schemeClr>
                </a:solidFill>
              </a:rPr>
              <a:t>운영관리 </a:t>
            </a:r>
          </a:p>
        </p:txBody>
      </p:sp>
      <p:sp>
        <p:nvSpPr>
          <p:cNvPr id="14" name="직사각형 13"/>
          <p:cNvSpPr/>
          <p:nvPr/>
        </p:nvSpPr>
        <p:spPr>
          <a:xfrm>
            <a:off x="185104" y="5601070"/>
            <a:ext cx="7700995" cy="982386"/>
          </a:xfrm>
          <a:prstGeom prst="rect">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a:solidFill>
                <a:srgbClr val="FF0000"/>
              </a:solidFill>
            </a:endParaRPr>
          </a:p>
        </p:txBody>
      </p:sp>
    </p:spTree>
    <p:extLst>
      <p:ext uri="{BB962C8B-B14F-4D97-AF65-F5344CB8AC3E}">
        <p14:creationId xmlns:p14="http://schemas.microsoft.com/office/powerpoint/2010/main" val="128698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40" name="표 39">
            <a:extLst>
              <a:ext uri="{FF2B5EF4-FFF2-40B4-BE49-F238E27FC236}">
                <a16:creationId xmlns:a16="http://schemas.microsoft.com/office/drawing/2014/main" id="{91AA4DED-F35D-CF75-8382-B336DCC6E7B0}"/>
              </a:ext>
            </a:extLst>
          </p:cNvPr>
          <p:cNvGraphicFramePr>
            <a:graphicFrameLocks noGrp="1"/>
          </p:cNvGraphicFramePr>
          <p:nvPr>
            <p:extLst>
              <p:ext uri="{D42A27DB-BD31-4B8C-83A1-F6EECF244321}">
                <p14:modId xmlns:p14="http://schemas.microsoft.com/office/powerpoint/2010/main" val="3095427551"/>
              </p:ext>
            </p:extLst>
          </p:nvPr>
        </p:nvGraphicFramePr>
        <p:xfrm>
          <a:off x="266700" y="3050540"/>
          <a:ext cx="9410700" cy="680720"/>
        </p:xfrm>
        <a:graphic>
          <a:graphicData uri="http://schemas.openxmlformats.org/drawingml/2006/table">
            <a:tbl>
              <a:tblPr/>
              <a:tblGrid>
                <a:gridCol w="9410700">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운영</a:t>
                      </a:r>
                      <a:r>
                        <a:rPr lang="en-US" altLang="ko-KR"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관리</a:t>
                      </a:r>
                      <a:endParaRPr lang="ko-KR" altLang="en-US" sz="1600" dirty="0">
                        <a:effectLst/>
                        <a:latin typeface="Malgun Gothic" panose="020B0503020000020004" pitchFamily="34" charset="-127"/>
                        <a:ea typeface="Malgun Gothic" panose="020B0503020000020004" pitchFamily="34"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fontAlgn="t"/>
                      <a:r>
                        <a:rPr lang="ko-KR" altLang="en-US" sz="1200" b="0" dirty="0">
                          <a:effectLst/>
                          <a:latin typeface="Malgun Gothic" panose="020B0503020000020004" pitchFamily="34" charset="-127"/>
                          <a:ea typeface="Malgun Gothic" panose="020B0503020000020004" pitchFamily="34" charset="-127"/>
                        </a:rPr>
                        <a:t>산업안전보건관리비 </a:t>
                      </a:r>
                      <a:r>
                        <a:rPr lang="en-US" altLang="ko-KR" sz="1200" b="0" dirty="0">
                          <a:effectLst/>
                          <a:latin typeface="Malgun Gothic" panose="020B0503020000020004" pitchFamily="34" charset="-127"/>
                          <a:ea typeface="Malgun Gothic" panose="020B0503020000020004" pitchFamily="34" charset="-127"/>
                        </a:rPr>
                        <a:t>&gt;</a:t>
                      </a:r>
                      <a:r>
                        <a:rPr lang="ko-KR" altLang="en-US" sz="1200" b="0" dirty="0">
                          <a:effectLst/>
                          <a:latin typeface="Malgun Gothic" panose="020B0503020000020004" pitchFamily="34" charset="-127"/>
                          <a:ea typeface="Malgun Gothic" panose="020B0503020000020004" pitchFamily="34" charset="-127"/>
                        </a:rPr>
                        <a:t> 산업안전보건관리비 </a:t>
                      </a:r>
                      <a:r>
                        <a:rPr lang="en-US" altLang="ko-KR" sz="1200" b="0" dirty="0">
                          <a:effectLst/>
                          <a:latin typeface="Malgun Gothic" panose="020B0503020000020004" pitchFamily="34" charset="-127"/>
                          <a:ea typeface="Malgun Gothic" panose="020B0503020000020004" pitchFamily="34" charset="-127"/>
                        </a:rPr>
                        <a:t>(</a:t>
                      </a:r>
                      <a:r>
                        <a:rPr lang="ko-KR" altLang="en-US" sz="1200" b="0" dirty="0">
                          <a:effectLst/>
                          <a:latin typeface="Malgun Gothic" panose="020B0503020000020004" pitchFamily="34" charset="-127"/>
                          <a:ea typeface="Malgun Gothic" panose="020B0503020000020004" pitchFamily="34" charset="-127"/>
                        </a:rPr>
                        <a:t>권한 </a:t>
                      </a:r>
                      <a:r>
                        <a:rPr lang="en-US" altLang="ko-KR" sz="1200" b="0" dirty="0">
                          <a:effectLst/>
                          <a:latin typeface="Malgun Gothic" panose="020B0503020000020004" pitchFamily="34" charset="-127"/>
                          <a:ea typeface="Malgun Gothic" panose="020B0503020000020004" pitchFamily="34" charset="-127"/>
                        </a:rPr>
                        <a:t>:</a:t>
                      </a:r>
                      <a:r>
                        <a:rPr lang="ko-KR" altLang="en-US" sz="1200" b="0" dirty="0">
                          <a:effectLst/>
                          <a:latin typeface="Malgun Gothic" panose="020B0503020000020004" pitchFamily="34" charset="-127"/>
                          <a:ea typeface="Malgun Gothic" panose="020B0503020000020004" pitchFamily="34" charset="-127"/>
                        </a:rPr>
                        <a:t> </a:t>
                      </a:r>
                      <a:r>
                        <a:rPr lang="ko-KR" altLang="en-US" sz="1200" b="0" dirty="0" err="1">
                          <a:effectLst/>
                          <a:latin typeface="Malgun Gothic" panose="020B0503020000020004" pitchFamily="34" charset="-127"/>
                          <a:ea typeface="Malgun Gothic" panose="020B0503020000020004" pitchFamily="34" charset="-127"/>
                        </a:rPr>
                        <a:t>안전몰</a:t>
                      </a:r>
                      <a:r>
                        <a:rPr lang="ko-KR" altLang="en-US" sz="1200" b="0" dirty="0">
                          <a:effectLst/>
                          <a:latin typeface="Malgun Gothic" panose="020B0503020000020004" pitchFamily="34" charset="-127"/>
                          <a:ea typeface="Malgun Gothic" panose="020B0503020000020004" pitchFamily="34" charset="-127"/>
                        </a:rPr>
                        <a:t> 일반</a:t>
                      </a:r>
                      <a:r>
                        <a:rPr lang="en-US" altLang="ko-KR" sz="1200" b="0" dirty="0">
                          <a:effectLst/>
                          <a:latin typeface="Malgun Gothic" panose="020B0503020000020004" pitchFamily="34" charset="-127"/>
                          <a:ea typeface="Malgun Gothic" panose="020B0503020000020004" pitchFamily="34" charset="-127"/>
                        </a:rPr>
                        <a:t>)</a:t>
                      </a:r>
                      <a:endParaRPr lang="ko-KR" altLang="en-US" sz="1200" b="0" dirty="0">
                        <a:effectLst/>
                        <a:latin typeface="Malgun Gothic" panose="020B0503020000020004" pitchFamily="34" charset="-127"/>
                        <a:ea typeface="Malgun Gothic" panose="020B0503020000020004" pitchFamily="34"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spTree>
    <p:extLst>
      <p:ext uri="{BB962C8B-B14F-4D97-AF65-F5344CB8AC3E}">
        <p14:creationId xmlns:p14="http://schemas.microsoft.com/office/powerpoint/2010/main" val="80408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5</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21544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일반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847327797"/>
              </p:ext>
            </p:extLst>
          </p:nvPr>
        </p:nvGraphicFramePr>
        <p:xfrm>
          <a:off x="7858125" y="426720"/>
          <a:ext cx="2047875" cy="691896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페이지 구성요소 정의</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err="1">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일반 </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의 산업안전보건관리비 페이지</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4513847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구현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breadcrumb</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스토리보드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공통정의</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공통기능정의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&gt;breadcrumb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참조</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화면설계 참조</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목록 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SAF_OUTSOURCE</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&gt;</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코드명</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1</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SAF_BIZ_KIND</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사업년월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서업년월</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equals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calendar (input type = month)</a:t>
                      </a:r>
                      <a:endPar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처리상태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처리상태 값 선택</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전체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임시저장</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결재중</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승인</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반려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전체</a:t>
                      </a:r>
                      <a:endPar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조회</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
                      </a:r>
                      <a:b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b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검색조건 </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AND</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검색</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검색결과</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검색조건을 만족하는 </a:t>
                      </a:r>
                      <a:r>
                        <a:rPr lang="ko-KR" altLang="en-US" sz="600" b="1"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해당 </a:t>
                      </a:r>
                      <a:r>
                        <a:rPr lang="ko-KR" altLang="en-US" sz="600" b="1" dirty="0" err="1">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b="1" dirty="0">
                          <a:solidFill>
                            <a:srgbClr val="FF000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일반 구매사의 산업안전보건관리비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목록을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SAF_OUTSOURCE</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사업구분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구매사명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사용금액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사용금액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지역</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BRANCH_KIND_NM</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상태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상태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사업년월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사업년월</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상세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선택한 공사의 도급사가</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CIS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인 경우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안전보건관리비 등록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다음 페이지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선택한 공사의 도급사가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CIS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가 아닌 경우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다음 페이지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상태값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반려</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반려 사유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938610"/>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6</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반려 사유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도급사에서 해당 산업안전보건관리비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반려시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작성한 값을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0838359"/>
                  </a:ext>
                </a:extLst>
              </a:tr>
            </a:tbl>
          </a:graphicData>
        </a:graphic>
      </p:graphicFrame>
      <p:sp>
        <p:nvSpPr>
          <p:cNvPr id="33" name="모서리가 둥근 직사각형 32">
            <a:extLst>
              <a:ext uri="{FF2B5EF4-FFF2-40B4-BE49-F238E27FC236}">
                <a16:creationId xmlns:a16="http://schemas.microsoft.com/office/drawing/2014/main" id="{DC3AACF2-FF83-ADEB-2BBC-DFD8CE1960D4}"/>
              </a:ext>
            </a:extLst>
          </p:cNvPr>
          <p:cNvSpPr>
            <a:spLocks/>
          </p:cNvSpPr>
          <p:nvPr/>
        </p:nvSpPr>
        <p:spPr>
          <a:xfrm>
            <a:off x="360000" y="900000"/>
            <a:ext cx="7200000" cy="270000"/>
          </a:xfrm>
          <a:prstGeom prst="roundRect">
            <a:avLst>
              <a:gd name="adj"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800" b="1" dirty="0">
                <a:solidFill>
                  <a:schemeClr val="tx1">
                    <a:lumMod val="75000"/>
                    <a:lumOff val="25000"/>
                  </a:schemeClr>
                </a:solidFill>
              </a:rPr>
              <a:t>홈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a:t>
            </a:r>
          </a:p>
        </p:txBody>
      </p:sp>
      <p:sp>
        <p:nvSpPr>
          <p:cNvPr id="98" name="모서리가 둥근 직사각형 97">
            <a:extLst>
              <a:ext uri="{FF2B5EF4-FFF2-40B4-BE49-F238E27FC236}">
                <a16:creationId xmlns:a16="http://schemas.microsoft.com/office/drawing/2014/main" id="{6742F003-8C88-85E5-5210-39DC345A594B}"/>
              </a:ext>
            </a:extLst>
          </p:cNvPr>
          <p:cNvSpPr>
            <a:spLocks/>
          </p:cNvSpPr>
          <p:nvPr/>
        </p:nvSpPr>
        <p:spPr>
          <a:xfrm>
            <a:off x="156955" y="945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12" name="Google Shape;2233;g27fe52d962f_1_4247">
            <a:extLst>
              <a:ext uri="{FF2B5EF4-FFF2-40B4-BE49-F238E27FC236}">
                <a16:creationId xmlns:a16="http://schemas.microsoft.com/office/drawing/2014/main" id="{77CBAB8C-ADAB-2CBB-57D6-136563AE1587}"/>
              </a:ext>
            </a:extLst>
          </p:cNvPr>
          <p:cNvSpPr/>
          <p:nvPr/>
        </p:nvSpPr>
        <p:spPr>
          <a:xfrm>
            <a:off x="617780" y="5186404"/>
            <a:ext cx="2165195" cy="270000"/>
          </a:xfrm>
          <a:prstGeom prst="roundRect">
            <a:avLst>
              <a:gd name="adj" fmla="val 50000"/>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r>
              <a:rPr lang="ko-KR" altLang="en-US" sz="500" dirty="0" err="1">
                <a:solidFill>
                  <a:schemeClr val="tx1">
                    <a:lumMod val="75000"/>
                    <a:lumOff val="25000"/>
                  </a:schemeClr>
                </a:solidFill>
                <a:latin typeface="Malgun Gothic"/>
                <a:ea typeface="Malgun Gothic"/>
                <a:cs typeface="Malgun Gothic"/>
                <a:sym typeface="Malgun Gothic"/>
              </a:rPr>
              <a:t>테스트공사명테스트공사명테스트공사명테스트공사명테스트공사명</a:t>
            </a:r>
            <a:r>
              <a:rPr lang="en-US" altLang="ko-KR" sz="500" dirty="0">
                <a:solidFill>
                  <a:schemeClr val="tx1">
                    <a:lumMod val="75000"/>
                    <a:lumOff val="25000"/>
                  </a:schemeClr>
                </a:solidFill>
                <a:latin typeface="Malgun Gothic"/>
                <a:ea typeface="Malgun Gothic"/>
                <a:cs typeface="Malgun Gothic"/>
                <a:sym typeface="Malgun Gothic"/>
              </a:rPr>
              <a:t>10</a:t>
            </a:r>
            <a:endParaRPr sz="500" dirty="0">
              <a:solidFill>
                <a:schemeClr val="tx1">
                  <a:lumMod val="75000"/>
                  <a:lumOff val="25000"/>
                </a:schemeClr>
              </a:solidFill>
              <a:latin typeface="Malgun Gothic"/>
              <a:ea typeface="Malgun Gothic"/>
              <a:cs typeface="Malgun Gothic"/>
              <a:sym typeface="Malgun Gothic"/>
            </a:endParaRPr>
          </a:p>
        </p:txBody>
      </p:sp>
      <p:sp>
        <p:nvSpPr>
          <p:cNvPr id="4" name="모서리가 둥근 직사각형 3">
            <a:extLst>
              <a:ext uri="{FF2B5EF4-FFF2-40B4-BE49-F238E27FC236}">
                <a16:creationId xmlns:a16="http://schemas.microsoft.com/office/drawing/2014/main" id="{8FCC1F3A-873D-D009-BCF0-A2C3678CAA9E}"/>
              </a:ext>
            </a:extLst>
          </p:cNvPr>
          <p:cNvSpPr>
            <a:spLocks/>
          </p:cNvSpPr>
          <p:nvPr/>
        </p:nvSpPr>
        <p:spPr>
          <a:xfrm>
            <a:off x="360000" y="1354989"/>
            <a:ext cx="7200000" cy="489793"/>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산업안전보건관리비 관련 공사 정보를 조회할 수 있습니다</a:t>
            </a:r>
            <a:r>
              <a:rPr kumimoji="1"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p>
          <a:p>
            <a:pPr marL="171450" indent="-171450">
              <a:buFont typeface="Arial" panose="020B0604020202020204" pitchFamily="34" charset="0"/>
              <a:buChar char="•"/>
            </a:pPr>
            <a:r>
              <a:rPr kumimoji="1"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공사명을 클릭하면 산업안전보건관리비 상세내역을 확인 및 승인요청을 할 수 있습니다</a:t>
            </a:r>
            <a:r>
              <a:rPr kumimoji="1"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lang="en-US" altLang="ko-KR" sz="700" dirty="0">
              <a:effectLst/>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도급사가 </a:t>
            </a:r>
            <a:r>
              <a:rPr lang="en"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CIS</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인 경우 </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IOMS </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시스템에서 산업안전보건관리비를 등록해주세요</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 </a:t>
            </a:r>
          </a:p>
          <a:p>
            <a:pPr marL="171450" indent="-171450">
              <a:buFont typeface="Arial" panose="020B0604020202020204" pitchFamily="34" charset="0"/>
              <a:buChar char="•"/>
            </a:pPr>
            <a:r>
              <a:rPr lang="ko-KR" altLang="en-US" sz="700" dirty="0" err="1">
                <a:solidFill>
                  <a:schemeClr val="tx1">
                    <a:lumMod val="75000"/>
                    <a:lumOff val="25000"/>
                  </a:schemeClr>
                </a:solidFill>
                <a:latin typeface="Malgun Gothic" panose="020B0503020000020004" pitchFamily="34" charset="-127"/>
                <a:ea typeface="Malgun Gothic" panose="020B0503020000020004" pitchFamily="34" charset="-127"/>
              </a:rPr>
              <a:t>도급사</a:t>
            </a:r>
            <a:r>
              <a:rPr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 </a:t>
            </a:r>
            <a:r>
              <a:rPr lang="en"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CIS</a:t>
            </a:r>
            <a:r>
              <a:rPr lang="ko-KR" altLang="en-US" sz="700" dirty="0" err="1">
                <a:solidFill>
                  <a:schemeClr val="tx1">
                    <a:lumMod val="75000"/>
                    <a:lumOff val="25000"/>
                  </a:schemeClr>
                </a:solidFill>
                <a:effectLst/>
                <a:latin typeface="Malgun Gothic" panose="020B0503020000020004" pitchFamily="34" charset="-127"/>
                <a:ea typeface="Malgun Gothic" panose="020B0503020000020004" pitchFamily="34" charset="-127"/>
              </a:rPr>
              <a:t>에</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 대한 산업안전보건관리비는 </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IOMS</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에서 승인된 공사만 조회 가능합니다</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p>
        </p:txBody>
      </p:sp>
      <p:sp>
        <p:nvSpPr>
          <p:cNvPr id="27" name="모서리가 둥근 직사각형 26">
            <a:extLst>
              <a:ext uri="{FF2B5EF4-FFF2-40B4-BE49-F238E27FC236}">
                <a16:creationId xmlns:a16="http://schemas.microsoft.com/office/drawing/2014/main" id="{25BEB6EB-39CF-F20E-2670-914ECC7055C1}"/>
              </a:ext>
            </a:extLst>
          </p:cNvPr>
          <p:cNvSpPr>
            <a:spLocks/>
          </p:cNvSpPr>
          <p:nvPr/>
        </p:nvSpPr>
        <p:spPr>
          <a:xfrm>
            <a:off x="360000" y="1979568"/>
            <a:ext cx="7200000" cy="892078"/>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ko-KR" altLang="en-US" sz="800" b="1"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BC25C476-990A-3693-8345-E8197D6F3E36}"/>
              </a:ext>
            </a:extLst>
          </p:cNvPr>
          <p:cNvSpPr>
            <a:spLocks/>
          </p:cNvSpPr>
          <p:nvPr/>
        </p:nvSpPr>
        <p:spPr>
          <a:xfrm>
            <a:off x="154486" y="197956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6" name="모서리가 둥근 직사각형 35">
            <a:extLst>
              <a:ext uri="{FF2B5EF4-FFF2-40B4-BE49-F238E27FC236}">
                <a16:creationId xmlns:a16="http://schemas.microsoft.com/office/drawing/2014/main" id="{2226E6B5-997D-E4EC-B200-26DB8983691E}"/>
              </a:ext>
            </a:extLst>
          </p:cNvPr>
          <p:cNvSpPr>
            <a:spLocks/>
          </p:cNvSpPr>
          <p:nvPr/>
        </p:nvSpPr>
        <p:spPr>
          <a:xfrm>
            <a:off x="154097" y="332515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8" name="모서리가 둥근 직사각형 37">
            <a:extLst>
              <a:ext uri="{FF2B5EF4-FFF2-40B4-BE49-F238E27FC236}">
                <a16:creationId xmlns:a16="http://schemas.microsoft.com/office/drawing/2014/main" id="{6DF9106C-4978-2F8E-EEF7-C1705CD87375}"/>
              </a:ext>
            </a:extLst>
          </p:cNvPr>
          <p:cNvSpPr>
            <a:spLocks/>
          </p:cNvSpPr>
          <p:nvPr/>
        </p:nvSpPr>
        <p:spPr>
          <a:xfrm>
            <a:off x="360000" y="2965151"/>
            <a:ext cx="54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총  </a:t>
            </a:r>
            <a:r>
              <a:rPr kumimoji="1" lang="en-US" altLang="ko-KR" sz="700" dirty="0">
                <a:solidFill>
                  <a:schemeClr val="tx1">
                    <a:lumMod val="75000"/>
                    <a:lumOff val="25000"/>
                  </a:schemeClr>
                </a:solidFill>
              </a:rPr>
              <a:t>5</a:t>
            </a:r>
            <a:r>
              <a:rPr kumimoji="1" lang="ko-KR" altLang="en-US" sz="700" dirty="0">
                <a:solidFill>
                  <a:schemeClr val="tx1">
                    <a:lumMod val="75000"/>
                    <a:lumOff val="25000"/>
                  </a:schemeClr>
                </a:solidFill>
              </a:rPr>
              <a:t> 건</a:t>
            </a:r>
          </a:p>
        </p:txBody>
      </p:sp>
      <p:sp>
        <p:nvSpPr>
          <p:cNvPr id="47" name="모서리가 둥근 직사각형 46">
            <a:extLst>
              <a:ext uri="{FF2B5EF4-FFF2-40B4-BE49-F238E27FC236}">
                <a16:creationId xmlns:a16="http://schemas.microsoft.com/office/drawing/2014/main" id="{FBBC9988-4F44-4692-4FC6-C8E994821394}"/>
              </a:ext>
            </a:extLst>
          </p:cNvPr>
          <p:cNvSpPr>
            <a:spLocks/>
          </p:cNvSpPr>
          <p:nvPr/>
        </p:nvSpPr>
        <p:spPr>
          <a:xfrm>
            <a:off x="942687" y="2973683"/>
            <a:ext cx="90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30</a:t>
            </a:r>
            <a:r>
              <a:rPr kumimoji="1" lang="ko-KR" altLang="en-US" sz="700" dirty="0">
                <a:solidFill>
                  <a:schemeClr val="tx1">
                    <a:lumMod val="75000"/>
                    <a:lumOff val="25000"/>
                  </a:schemeClr>
                </a:solidFill>
              </a:rPr>
              <a:t>개씩 보기 </a:t>
            </a:r>
            <a:r>
              <a:rPr kumimoji="1" lang="en-US" altLang="ko-KR" sz="700" dirty="0">
                <a:solidFill>
                  <a:schemeClr val="tx1">
                    <a:lumMod val="75000"/>
                    <a:lumOff val="25000"/>
                  </a:schemeClr>
                </a:solidFill>
              </a:rPr>
              <a:t> </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48" name="모서리가 둥근 직사각형 47">
            <a:extLst>
              <a:ext uri="{FF2B5EF4-FFF2-40B4-BE49-F238E27FC236}">
                <a16:creationId xmlns:a16="http://schemas.microsoft.com/office/drawing/2014/main" id="{1B10180C-6AC7-0C10-52FD-A5C39981C8A8}"/>
              </a:ext>
            </a:extLst>
          </p:cNvPr>
          <p:cNvSpPr>
            <a:spLocks/>
          </p:cNvSpPr>
          <p:nvPr/>
        </p:nvSpPr>
        <p:spPr>
          <a:xfrm>
            <a:off x="6669718" y="2451167"/>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조회</a:t>
            </a:r>
          </a:p>
        </p:txBody>
      </p:sp>
      <p:grpSp>
        <p:nvGrpSpPr>
          <p:cNvPr id="179" name="그룹 178">
            <a:extLst>
              <a:ext uri="{FF2B5EF4-FFF2-40B4-BE49-F238E27FC236}">
                <a16:creationId xmlns:a16="http://schemas.microsoft.com/office/drawing/2014/main" id="{243431F0-C489-372E-93E2-BBD2D2DABCA2}"/>
              </a:ext>
            </a:extLst>
          </p:cNvPr>
          <p:cNvGrpSpPr/>
          <p:nvPr/>
        </p:nvGrpSpPr>
        <p:grpSpPr>
          <a:xfrm>
            <a:off x="3150841" y="5564818"/>
            <a:ext cx="2105082" cy="186100"/>
            <a:chOff x="19175035" y="-2703341"/>
            <a:chExt cx="2105082" cy="186100"/>
          </a:xfrm>
        </p:grpSpPr>
        <p:sp>
          <p:nvSpPr>
            <p:cNvPr id="180" name="모서리가 둥근 직사각형 179">
              <a:extLst>
                <a:ext uri="{FF2B5EF4-FFF2-40B4-BE49-F238E27FC236}">
                  <a16:creationId xmlns:a16="http://schemas.microsoft.com/office/drawing/2014/main" id="{181DEB29-CB83-395B-F713-E8E276E83A8D}"/>
                </a:ext>
              </a:extLst>
            </p:cNvPr>
            <p:cNvSpPr/>
            <p:nvPr/>
          </p:nvSpPr>
          <p:spPr>
            <a:xfrm>
              <a:off x="19175035" y="-269724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&lt;&lt;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1" name="모서리가 둥근 직사각형 180">
              <a:extLst>
                <a:ext uri="{FF2B5EF4-FFF2-40B4-BE49-F238E27FC236}">
                  <a16:creationId xmlns:a16="http://schemas.microsoft.com/office/drawing/2014/main" id="{BD111570-DD28-6268-159E-DFE0A38F8C0A}"/>
                </a:ext>
              </a:extLst>
            </p:cNvPr>
            <p:cNvSpPr/>
            <p:nvPr/>
          </p:nvSpPr>
          <p:spPr>
            <a:xfrm>
              <a:off x="19390219" y="-269860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&lt;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2" name="모서리가 둥근 직사각형 181">
              <a:extLst>
                <a:ext uri="{FF2B5EF4-FFF2-40B4-BE49-F238E27FC236}">
                  <a16:creationId xmlns:a16="http://schemas.microsoft.com/office/drawing/2014/main" id="{E6346586-9029-E7F0-294F-85EA3E0D1A1B}"/>
                </a:ext>
              </a:extLst>
            </p:cNvPr>
            <p:cNvSpPr/>
            <p:nvPr/>
          </p:nvSpPr>
          <p:spPr>
            <a:xfrm>
              <a:off x="2045188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5</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3" name="모서리가 둥근 직사각형 182">
              <a:extLst>
                <a:ext uri="{FF2B5EF4-FFF2-40B4-BE49-F238E27FC236}">
                  <a16:creationId xmlns:a16="http://schemas.microsoft.com/office/drawing/2014/main" id="{EC774543-45C7-BF85-C05E-3E2FBFA17EA9}"/>
                </a:ext>
              </a:extLst>
            </p:cNvPr>
            <p:cNvSpPr/>
            <p:nvPr/>
          </p:nvSpPr>
          <p:spPr>
            <a:xfrm>
              <a:off x="20667068" y="-270198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4" name="모서리가 둥근 직사각형 183">
              <a:extLst>
                <a:ext uri="{FF2B5EF4-FFF2-40B4-BE49-F238E27FC236}">
                  <a16:creationId xmlns:a16="http://schemas.microsoft.com/office/drawing/2014/main" id="{024C033E-6970-C650-7557-0F57ED00D0CC}"/>
                </a:ext>
              </a:extLst>
            </p:cNvPr>
            <p:cNvSpPr/>
            <p:nvPr/>
          </p:nvSpPr>
          <p:spPr>
            <a:xfrm>
              <a:off x="19605403" y="-2698601"/>
              <a:ext cx="180000" cy="180000"/>
            </a:xfrm>
            <a:prstGeom prst="roundRect">
              <a:avLst>
                <a:gd name="adj" fmla="val 50000"/>
              </a:avLst>
            </a:prstGeom>
            <a:solidFill>
              <a:schemeClr val="tx1">
                <a:lumMod val="50000"/>
                <a:lumOff val="5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bg1"/>
                  </a:solidFill>
                  <a:latin typeface="Malgun Gothic" panose="020B0503020000020004" pitchFamily="34" charset="-127"/>
                  <a:ea typeface="Malgun Gothic" panose="020B0503020000020004" pitchFamily="34" charset="-127"/>
                </a:rPr>
                <a:t>1</a:t>
              </a:r>
              <a:endParaRPr kumimoji="1" lang="ko-KR" altLang="en-US" sz="500" b="1" dirty="0">
                <a:solidFill>
                  <a:schemeClr val="bg1"/>
                </a:solidFill>
                <a:latin typeface="Malgun Gothic" panose="020B0503020000020004" pitchFamily="34" charset="-127"/>
                <a:ea typeface="Malgun Gothic" panose="020B0503020000020004" pitchFamily="34" charset="-127"/>
              </a:endParaRPr>
            </a:p>
          </p:txBody>
        </p:sp>
        <p:sp>
          <p:nvSpPr>
            <p:cNvPr id="185" name="모서리가 둥근 직사각형 184">
              <a:extLst>
                <a:ext uri="{FF2B5EF4-FFF2-40B4-BE49-F238E27FC236}">
                  <a16:creationId xmlns:a16="http://schemas.microsoft.com/office/drawing/2014/main" id="{15CE293D-820C-E0E4-7560-C49F197C9B7E}"/>
                </a:ext>
              </a:extLst>
            </p:cNvPr>
            <p:cNvSpPr/>
            <p:nvPr/>
          </p:nvSpPr>
          <p:spPr>
            <a:xfrm>
              <a:off x="19816353" y="-269860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2</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6" name="모서리가 둥근 직사각형 185">
              <a:extLst>
                <a:ext uri="{FF2B5EF4-FFF2-40B4-BE49-F238E27FC236}">
                  <a16:creationId xmlns:a16="http://schemas.microsoft.com/office/drawing/2014/main" id="{BA88CECE-421D-2160-23D1-5BDCCA6EBD65}"/>
                </a:ext>
              </a:extLst>
            </p:cNvPr>
            <p:cNvSpPr/>
            <p:nvPr/>
          </p:nvSpPr>
          <p:spPr>
            <a:xfrm>
              <a:off x="2002998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3</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7" name="모서리가 둥근 직사각형 186">
              <a:extLst>
                <a:ext uri="{FF2B5EF4-FFF2-40B4-BE49-F238E27FC236}">
                  <a16:creationId xmlns:a16="http://schemas.microsoft.com/office/drawing/2014/main" id="{E39F125C-4E0A-285F-397D-6F2A58D5F92A}"/>
                </a:ext>
              </a:extLst>
            </p:cNvPr>
            <p:cNvSpPr/>
            <p:nvPr/>
          </p:nvSpPr>
          <p:spPr>
            <a:xfrm>
              <a:off x="2024093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4</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8" name="모서리가 둥근 직사각형 187">
              <a:extLst>
                <a:ext uri="{FF2B5EF4-FFF2-40B4-BE49-F238E27FC236}">
                  <a16:creationId xmlns:a16="http://schemas.microsoft.com/office/drawing/2014/main" id="{B00F4C60-D6C2-2EC5-BCCF-251D225707B8}"/>
                </a:ext>
              </a:extLst>
            </p:cNvPr>
            <p:cNvSpPr/>
            <p:nvPr/>
          </p:nvSpPr>
          <p:spPr>
            <a:xfrm>
              <a:off x="20884933" y="-270198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&gt;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9" name="모서리가 둥근 직사각형 188">
              <a:extLst>
                <a:ext uri="{FF2B5EF4-FFF2-40B4-BE49-F238E27FC236}">
                  <a16:creationId xmlns:a16="http://schemas.microsoft.com/office/drawing/2014/main" id="{7F86167D-4A0E-059A-E0C7-B0CCE7CFE8D5}"/>
                </a:ext>
              </a:extLst>
            </p:cNvPr>
            <p:cNvSpPr/>
            <p:nvPr/>
          </p:nvSpPr>
          <p:spPr>
            <a:xfrm>
              <a:off x="21100117" y="-270334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&gt;&gt;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grpSp>
      <p:sp>
        <p:nvSpPr>
          <p:cNvPr id="5" name="모서리가 둥근 직사각형 4">
            <a:extLst>
              <a:ext uri="{FF2B5EF4-FFF2-40B4-BE49-F238E27FC236}">
                <a16:creationId xmlns:a16="http://schemas.microsoft.com/office/drawing/2014/main" id="{911116D1-6745-F60F-0B0D-A86846CE8C0C}"/>
              </a:ext>
            </a:extLst>
          </p:cNvPr>
          <p:cNvSpPr>
            <a:spLocks/>
          </p:cNvSpPr>
          <p:nvPr/>
        </p:nvSpPr>
        <p:spPr>
          <a:xfrm>
            <a:off x="540000"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공사명</a:t>
            </a:r>
            <a:endParaRPr kumimoji="1" lang="ko-KR" altLang="en-US" sz="700" dirty="0">
              <a:solidFill>
                <a:schemeClr val="tx1">
                  <a:lumMod val="75000"/>
                  <a:lumOff val="25000"/>
                </a:schemeClr>
              </a:solidFill>
            </a:endParaRPr>
          </a:p>
        </p:txBody>
      </p:sp>
      <p:sp>
        <p:nvSpPr>
          <p:cNvPr id="6" name="모서리가 둥근 직사각형 5">
            <a:extLst>
              <a:ext uri="{FF2B5EF4-FFF2-40B4-BE49-F238E27FC236}">
                <a16:creationId xmlns:a16="http://schemas.microsoft.com/office/drawing/2014/main" id="{957E2888-A688-FD74-524E-F442C7A0C6BC}"/>
              </a:ext>
            </a:extLst>
          </p:cNvPr>
          <p:cNvSpPr>
            <a:spLocks/>
          </p:cNvSpPr>
          <p:nvPr/>
        </p:nvSpPr>
        <p:spPr>
          <a:xfrm>
            <a:off x="1260000"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sp>
        <p:nvSpPr>
          <p:cNvPr id="7" name="모서리가 둥근 직사각형 6">
            <a:extLst>
              <a:ext uri="{FF2B5EF4-FFF2-40B4-BE49-F238E27FC236}">
                <a16:creationId xmlns:a16="http://schemas.microsoft.com/office/drawing/2014/main" id="{A168270B-9407-732C-0A55-EACB12CC9E54}"/>
              </a:ext>
            </a:extLst>
          </p:cNvPr>
          <p:cNvSpPr>
            <a:spLocks/>
          </p:cNvSpPr>
          <p:nvPr/>
        </p:nvSpPr>
        <p:spPr>
          <a:xfrm>
            <a:off x="2526001"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도급사</a:t>
            </a:r>
            <a:endParaRPr kumimoji="1" lang="ko-KR" altLang="en-US" sz="700" dirty="0">
              <a:solidFill>
                <a:schemeClr val="tx1">
                  <a:lumMod val="75000"/>
                  <a:lumOff val="25000"/>
                </a:schemeClr>
              </a:solidFill>
            </a:endParaRPr>
          </a:p>
        </p:txBody>
      </p:sp>
      <p:sp>
        <p:nvSpPr>
          <p:cNvPr id="8" name="모서리가 둥근 직사각형 7">
            <a:extLst>
              <a:ext uri="{FF2B5EF4-FFF2-40B4-BE49-F238E27FC236}">
                <a16:creationId xmlns:a16="http://schemas.microsoft.com/office/drawing/2014/main" id="{EBE9CFDF-1D04-78AB-53D6-9698896FDC23}"/>
              </a:ext>
            </a:extLst>
          </p:cNvPr>
          <p:cNvSpPr>
            <a:spLocks/>
          </p:cNvSpPr>
          <p:nvPr/>
        </p:nvSpPr>
        <p:spPr>
          <a:xfrm>
            <a:off x="3246001"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9" name="모서리가 둥근 직사각형 8">
            <a:extLst>
              <a:ext uri="{FF2B5EF4-FFF2-40B4-BE49-F238E27FC236}">
                <a16:creationId xmlns:a16="http://schemas.microsoft.com/office/drawing/2014/main" id="{6E70E971-A314-AFEC-50F1-DE0FA1DAA8D9}"/>
              </a:ext>
            </a:extLst>
          </p:cNvPr>
          <p:cNvSpPr>
            <a:spLocks/>
          </p:cNvSpPr>
          <p:nvPr/>
        </p:nvSpPr>
        <p:spPr>
          <a:xfrm>
            <a:off x="4514390" y="2091627"/>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사업구분</a:t>
            </a:r>
          </a:p>
        </p:txBody>
      </p:sp>
      <p:sp>
        <p:nvSpPr>
          <p:cNvPr id="10" name="모서리가 둥근 직사각형 9">
            <a:extLst>
              <a:ext uri="{FF2B5EF4-FFF2-40B4-BE49-F238E27FC236}">
                <a16:creationId xmlns:a16="http://schemas.microsoft.com/office/drawing/2014/main" id="{85080242-5CE9-02E4-A294-DC7C093F063D}"/>
              </a:ext>
            </a:extLst>
          </p:cNvPr>
          <p:cNvSpPr>
            <a:spLocks/>
          </p:cNvSpPr>
          <p:nvPr/>
        </p:nvSpPr>
        <p:spPr>
          <a:xfrm>
            <a:off x="5234390" y="2091627"/>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11" name="모서리가 둥근 직사각형 10">
            <a:extLst>
              <a:ext uri="{FF2B5EF4-FFF2-40B4-BE49-F238E27FC236}">
                <a16:creationId xmlns:a16="http://schemas.microsoft.com/office/drawing/2014/main" id="{86233447-CDB9-360F-4B1A-53BB7A99F2A8}"/>
              </a:ext>
            </a:extLst>
          </p:cNvPr>
          <p:cNvSpPr>
            <a:spLocks/>
          </p:cNvSpPr>
          <p:nvPr/>
        </p:nvSpPr>
        <p:spPr>
          <a:xfrm>
            <a:off x="540000"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사업년월</a:t>
            </a:r>
            <a:endParaRPr kumimoji="1" lang="ko-KR" altLang="en-US" sz="700" dirty="0">
              <a:solidFill>
                <a:schemeClr val="tx1">
                  <a:lumMod val="75000"/>
                  <a:lumOff val="25000"/>
                </a:schemeClr>
              </a:solidFill>
            </a:endParaRPr>
          </a:p>
        </p:txBody>
      </p:sp>
      <p:sp>
        <p:nvSpPr>
          <p:cNvPr id="13" name="모서리가 둥근 직사각형 12">
            <a:extLst>
              <a:ext uri="{FF2B5EF4-FFF2-40B4-BE49-F238E27FC236}">
                <a16:creationId xmlns:a16="http://schemas.microsoft.com/office/drawing/2014/main" id="{529EB836-566F-F7AE-3DCC-E9437113BB1E}"/>
              </a:ext>
            </a:extLst>
          </p:cNvPr>
          <p:cNvSpPr>
            <a:spLocks/>
          </p:cNvSpPr>
          <p:nvPr/>
        </p:nvSpPr>
        <p:spPr>
          <a:xfrm>
            <a:off x="1260000"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2023.11                    📅</a:t>
            </a:r>
            <a:endPar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endParaRPr>
          </a:p>
        </p:txBody>
      </p:sp>
      <p:sp>
        <p:nvSpPr>
          <p:cNvPr id="14" name="모서리가 둥근 직사각형 13">
            <a:extLst>
              <a:ext uri="{FF2B5EF4-FFF2-40B4-BE49-F238E27FC236}">
                <a16:creationId xmlns:a16="http://schemas.microsoft.com/office/drawing/2014/main" id="{391789E8-8F57-3B53-4761-F76C8BD36632}"/>
              </a:ext>
            </a:extLst>
          </p:cNvPr>
          <p:cNvSpPr>
            <a:spLocks/>
          </p:cNvSpPr>
          <p:nvPr/>
        </p:nvSpPr>
        <p:spPr>
          <a:xfrm>
            <a:off x="2526001"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처리상태</a:t>
            </a:r>
          </a:p>
        </p:txBody>
      </p:sp>
      <p:sp>
        <p:nvSpPr>
          <p:cNvPr id="15" name="모서리가 둥근 직사각형 14">
            <a:extLst>
              <a:ext uri="{FF2B5EF4-FFF2-40B4-BE49-F238E27FC236}">
                <a16:creationId xmlns:a16="http://schemas.microsoft.com/office/drawing/2014/main" id="{9122F54E-F16E-324F-588E-9CA714E8EC3B}"/>
              </a:ext>
            </a:extLst>
          </p:cNvPr>
          <p:cNvSpPr>
            <a:spLocks/>
          </p:cNvSpPr>
          <p:nvPr/>
        </p:nvSpPr>
        <p:spPr>
          <a:xfrm>
            <a:off x="3246001"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graphicFrame>
        <p:nvGraphicFramePr>
          <p:cNvPr id="22" name="표 21">
            <a:extLst>
              <a:ext uri="{FF2B5EF4-FFF2-40B4-BE49-F238E27FC236}">
                <a16:creationId xmlns:a16="http://schemas.microsoft.com/office/drawing/2014/main" id="{3A30FB00-B38D-D3F2-13F5-AF016225C967}"/>
              </a:ext>
            </a:extLst>
          </p:cNvPr>
          <p:cNvGraphicFramePr>
            <a:graphicFrameLocks noGrp="1"/>
          </p:cNvGraphicFramePr>
          <p:nvPr>
            <p:extLst>
              <p:ext uri="{D42A27DB-BD31-4B8C-83A1-F6EECF244321}">
                <p14:modId xmlns:p14="http://schemas.microsoft.com/office/powerpoint/2010/main" val="243190228"/>
              </p:ext>
            </p:extLst>
          </p:nvPr>
        </p:nvGraphicFramePr>
        <p:xfrm>
          <a:off x="359995" y="3338009"/>
          <a:ext cx="7199999" cy="1865820"/>
        </p:xfrm>
        <a:graphic>
          <a:graphicData uri="http://schemas.openxmlformats.org/drawingml/2006/table">
            <a:tbl>
              <a:tblPr firstRow="1" bandRow="1">
                <a:tableStyleId>{5940675A-B579-460E-94D1-54222C63F5DA}</a:tableStyleId>
              </a:tblPr>
              <a:tblGrid>
                <a:gridCol w="2144666">
                  <a:extLst>
                    <a:ext uri="{9D8B030D-6E8A-4147-A177-3AD203B41FA5}">
                      <a16:colId xmlns:a16="http://schemas.microsoft.com/office/drawing/2014/main" val="2726850600"/>
                    </a:ext>
                  </a:extLst>
                </a:gridCol>
                <a:gridCol w="427382">
                  <a:extLst>
                    <a:ext uri="{9D8B030D-6E8A-4147-A177-3AD203B41FA5}">
                      <a16:colId xmlns:a16="http://schemas.microsoft.com/office/drawing/2014/main" val="4192029694"/>
                    </a:ext>
                  </a:extLst>
                </a:gridCol>
                <a:gridCol w="566531">
                  <a:extLst>
                    <a:ext uri="{9D8B030D-6E8A-4147-A177-3AD203B41FA5}">
                      <a16:colId xmlns:a16="http://schemas.microsoft.com/office/drawing/2014/main" val="2135116775"/>
                    </a:ext>
                  </a:extLst>
                </a:gridCol>
                <a:gridCol w="1454632">
                  <a:extLst>
                    <a:ext uri="{9D8B030D-6E8A-4147-A177-3AD203B41FA5}">
                      <a16:colId xmlns:a16="http://schemas.microsoft.com/office/drawing/2014/main" val="1481606897"/>
                    </a:ext>
                  </a:extLst>
                </a:gridCol>
                <a:gridCol w="651697">
                  <a:extLst>
                    <a:ext uri="{9D8B030D-6E8A-4147-A177-3AD203B41FA5}">
                      <a16:colId xmlns:a16="http://schemas.microsoft.com/office/drawing/2014/main" val="3996311364"/>
                    </a:ext>
                  </a:extLst>
                </a:gridCol>
                <a:gridCol w="651697">
                  <a:extLst>
                    <a:ext uri="{9D8B030D-6E8A-4147-A177-3AD203B41FA5}">
                      <a16:colId xmlns:a16="http://schemas.microsoft.com/office/drawing/2014/main" val="1849918670"/>
                    </a:ext>
                  </a:extLst>
                </a:gridCol>
                <a:gridCol w="651697">
                  <a:extLst>
                    <a:ext uri="{9D8B030D-6E8A-4147-A177-3AD203B41FA5}">
                      <a16:colId xmlns:a16="http://schemas.microsoft.com/office/drawing/2014/main" val="3287994484"/>
                    </a:ext>
                  </a:extLst>
                </a:gridCol>
                <a:gridCol w="651697">
                  <a:extLst>
                    <a:ext uri="{9D8B030D-6E8A-4147-A177-3AD203B41FA5}">
                      <a16:colId xmlns:a16="http://schemas.microsoft.com/office/drawing/2014/main" val="3774566324"/>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공사명</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도급사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사업구분</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사용긍액</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지역</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상태</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사업년월</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375906"/>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23022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05</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52981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06</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임시저장</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07</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결재중</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08</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UBS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506615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09</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XLX</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반려</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0424737"/>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테스트공사명테스트공사명테스트공사명테스트공사명테스트공사명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ONS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비트구매사</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임시저장</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bl>
          </a:graphicData>
        </a:graphic>
      </p:graphicFrame>
      <p:sp>
        <p:nvSpPr>
          <p:cNvPr id="85" name="모서리가 둥근 직사각형 84">
            <a:extLst>
              <a:ext uri="{FF2B5EF4-FFF2-40B4-BE49-F238E27FC236}">
                <a16:creationId xmlns:a16="http://schemas.microsoft.com/office/drawing/2014/main" id="{AFCEE154-0FBC-A820-D232-FEDC0F5C4D34}"/>
              </a:ext>
            </a:extLst>
          </p:cNvPr>
          <p:cNvSpPr>
            <a:spLocks/>
          </p:cNvSpPr>
          <p:nvPr/>
        </p:nvSpPr>
        <p:spPr>
          <a:xfrm>
            <a:off x="886581" y="40124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29" name="모서리가 둥근 직사각형 28">
            <a:extLst>
              <a:ext uri="{FF2B5EF4-FFF2-40B4-BE49-F238E27FC236}">
                <a16:creationId xmlns:a16="http://schemas.microsoft.com/office/drawing/2014/main" id="{F16689B6-4328-5D01-5217-3009767C7A81}"/>
              </a:ext>
            </a:extLst>
          </p:cNvPr>
          <p:cNvSpPr>
            <a:spLocks/>
          </p:cNvSpPr>
          <p:nvPr/>
        </p:nvSpPr>
        <p:spPr>
          <a:xfrm>
            <a:off x="10093894" y="154523"/>
            <a:ext cx="2880000" cy="1014651"/>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도급사</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코드관리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a:t>
            </a:r>
            <a:r>
              <a:rPr lang="en" altLang="ko-KR" sz="700" b="0" i="0" kern="1200" dirty="0">
                <a:solidFill>
                  <a:schemeClr val="tx1"/>
                </a:solidFill>
                <a:effectLst/>
                <a:latin typeface="Malgun Gothic" panose="020B0503020000020004" pitchFamily="34" charset="-127"/>
                <a:ea typeface="Malgun Gothic" panose="020B0503020000020004" pitchFamily="34" charset="-127"/>
                <a:cs typeface="+mn-cs"/>
              </a:rPr>
              <a:t>SAF_OUTSOURCE</a:t>
            </a:r>
            <a:endParaRPr kumimoji="1" lang="en-US" altLang="ko-KR" sz="700" dirty="0">
              <a:solidFill>
                <a:schemeClr val="tx1">
                  <a:lumMod val="75000"/>
                  <a:lumOff val="25000"/>
                </a:schemeClr>
              </a:solidFill>
            </a:endParaRPr>
          </a:p>
          <a:p>
            <a:r>
              <a:rPr kumimoji="1" lang="ko-KR" altLang="en-US" sz="700" dirty="0" err="1">
                <a:solidFill>
                  <a:schemeClr val="tx1">
                    <a:lumMod val="75000"/>
                    <a:lumOff val="25000"/>
                  </a:schemeClr>
                </a:solidFill>
              </a:rPr>
              <a:t>도급사</a:t>
            </a:r>
            <a:r>
              <a:rPr kumimoji="1" lang="ko-KR" altLang="en-US" sz="700" dirty="0">
                <a:solidFill>
                  <a:schemeClr val="tx1">
                    <a:lumMod val="75000"/>
                    <a:lumOff val="25000"/>
                  </a:schemeClr>
                </a:solidFill>
              </a:rPr>
              <a:t>  목록 호출 조건 확인 필요</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산업안전보건관리비</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산업안전보건관리비 월별 사용내역</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의 목록이 다름</a:t>
            </a:r>
            <a:endParaRPr kumimoji="1" lang="en-US" altLang="ko-KR" sz="700" dirty="0">
              <a:solidFill>
                <a:schemeClr val="tx1">
                  <a:lumMod val="75000"/>
                  <a:lumOff val="25000"/>
                </a:schemeClr>
              </a:solidFill>
            </a:endParaRPr>
          </a:p>
          <a:p>
            <a:endParaRPr kumimoji="1" lang="en-US" altLang="ko-KR" sz="700" dirty="0">
              <a:solidFill>
                <a:schemeClr val="tx1">
                  <a:lumMod val="75000"/>
                  <a:lumOff val="25000"/>
                </a:schemeClr>
              </a:solidFill>
            </a:endParaRPr>
          </a:p>
          <a:p>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r>
              <a:rPr kumimoji="1" lang="ko-KR" altLang="en-US" sz="700" dirty="0">
                <a:solidFill>
                  <a:schemeClr val="tx1">
                    <a:lumMod val="75000"/>
                    <a:lumOff val="25000"/>
                  </a:schemeClr>
                </a:solidFill>
              </a:rPr>
              <a:t> 목록</a:t>
            </a:r>
            <a:endParaRPr kumimoji="1" lang="en-US" altLang="ko-KR" sz="700" dirty="0">
              <a:solidFill>
                <a:schemeClr val="tx1">
                  <a:lumMod val="75000"/>
                  <a:lumOff val="25000"/>
                </a:schemeClr>
              </a:solidFill>
            </a:endParaRPr>
          </a:p>
          <a:p>
            <a:r>
              <a:rPr kumimoji="1" lang="en-US" altLang="ko-KR" sz="700" dirty="0">
                <a:solidFill>
                  <a:schemeClr val="tx1">
                    <a:lumMod val="75000"/>
                    <a:lumOff val="25000"/>
                  </a:schemeClr>
                </a:solidFill>
              </a:rPr>
              <a:t>SKCIS :</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r>
              <a:rPr kumimoji="1" lang="ko-KR" altLang="en-US" sz="700" dirty="0">
                <a:solidFill>
                  <a:schemeClr val="tx1">
                    <a:lumMod val="75000"/>
                    <a:lumOff val="25000"/>
                  </a:schemeClr>
                </a:solidFill>
              </a:rPr>
              <a:t> 목록에 없음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확인 필요</a:t>
            </a:r>
            <a:r>
              <a:rPr kumimoji="1" lang="en-US" altLang="ko-KR" sz="700" dirty="0">
                <a:solidFill>
                  <a:schemeClr val="tx1">
                    <a:lumMod val="75000"/>
                    <a:lumOff val="25000"/>
                  </a:schemeClr>
                </a:solidFill>
              </a:rPr>
              <a:t>)</a:t>
            </a:r>
          </a:p>
        </p:txBody>
      </p:sp>
      <p:sp>
        <p:nvSpPr>
          <p:cNvPr id="37" name="모서리가 둥근 직사각형 36">
            <a:extLst>
              <a:ext uri="{FF2B5EF4-FFF2-40B4-BE49-F238E27FC236}">
                <a16:creationId xmlns:a16="http://schemas.microsoft.com/office/drawing/2014/main" id="{B5A4445A-A5C5-6E31-7803-42BB5AED7EAA}"/>
              </a:ext>
            </a:extLst>
          </p:cNvPr>
          <p:cNvSpPr>
            <a:spLocks/>
          </p:cNvSpPr>
          <p:nvPr/>
        </p:nvSpPr>
        <p:spPr>
          <a:xfrm>
            <a:off x="10029762" y="3901430"/>
            <a:ext cx="2880000" cy="1014651"/>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지역 </a:t>
            </a:r>
            <a:r>
              <a:rPr kumimoji="1" lang="en-US" altLang="ko-KR" sz="700" dirty="0">
                <a:solidFill>
                  <a:schemeClr val="tx1">
                    <a:lumMod val="75000"/>
                    <a:lumOff val="25000"/>
                  </a:schemeClr>
                </a:solidFill>
              </a:rPr>
              <a:t>column</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에</a:t>
            </a:r>
            <a:r>
              <a:rPr kumimoji="1" lang="ko-KR" altLang="en-US" sz="700" dirty="0">
                <a:solidFill>
                  <a:schemeClr val="tx1">
                    <a:lumMod val="75000"/>
                    <a:lumOff val="25000"/>
                  </a:schemeClr>
                </a:solidFill>
              </a:rPr>
              <a:t> 값이 호출되지 않는 이유</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확인 필요</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산업안전보건관리비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지역 </a:t>
            </a:r>
            <a:r>
              <a:rPr kumimoji="1" lang="en-US" altLang="ko-KR" sz="700" dirty="0">
                <a:solidFill>
                  <a:schemeClr val="tx1">
                    <a:lumMod val="75000"/>
                    <a:lumOff val="25000"/>
                  </a:schemeClr>
                </a:solidFill>
              </a:rPr>
              <a:t>field</a:t>
            </a:r>
            <a:r>
              <a:rPr kumimoji="1" lang="ko-KR" altLang="en-US" sz="700" dirty="0">
                <a:solidFill>
                  <a:schemeClr val="tx1">
                    <a:lumMod val="75000"/>
                    <a:lumOff val="25000"/>
                  </a:schemeClr>
                </a:solidFill>
              </a:rPr>
              <a:t> 있음</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검색 결과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지역 </a:t>
            </a:r>
            <a:r>
              <a:rPr kumimoji="1" lang="en-US" altLang="ko-KR" sz="700" dirty="0">
                <a:solidFill>
                  <a:schemeClr val="tx1">
                    <a:lumMod val="75000"/>
                    <a:lumOff val="25000"/>
                  </a:schemeClr>
                </a:solidFill>
              </a:rPr>
              <a:t>column</a:t>
            </a:r>
            <a:r>
              <a:rPr kumimoji="1" lang="ko-KR" altLang="en-US" sz="700" dirty="0">
                <a:solidFill>
                  <a:schemeClr val="tx1">
                    <a:lumMod val="75000"/>
                    <a:lumOff val="25000"/>
                  </a:schemeClr>
                </a:solidFill>
              </a:rPr>
              <a:t>에는 </a:t>
            </a:r>
            <a:r>
              <a:rPr kumimoji="1" lang="ko-KR" altLang="en-US" sz="700" dirty="0" err="1">
                <a:solidFill>
                  <a:schemeClr val="tx1">
                    <a:lumMod val="75000"/>
                    <a:lumOff val="25000"/>
                  </a:schemeClr>
                </a:solidFill>
              </a:rPr>
              <a:t>호출값</a:t>
            </a:r>
            <a:r>
              <a:rPr kumimoji="1" lang="ko-KR" altLang="en-US" sz="700" dirty="0">
                <a:solidFill>
                  <a:schemeClr val="tx1">
                    <a:lumMod val="75000"/>
                    <a:lumOff val="25000"/>
                  </a:schemeClr>
                </a:solidFill>
              </a:rPr>
              <a:t> 없음</a:t>
            </a:r>
            <a:endParaRPr kumimoji="1" lang="en-US" altLang="ko-KR" sz="700" dirty="0">
              <a:solidFill>
                <a:schemeClr val="tx1">
                  <a:lumMod val="75000"/>
                  <a:lumOff val="25000"/>
                </a:schemeClr>
              </a:solidFill>
            </a:endParaRPr>
          </a:p>
        </p:txBody>
      </p:sp>
      <p:sp>
        <p:nvSpPr>
          <p:cNvPr id="3" name="모서리가 둥근 직사각형 2">
            <a:extLst>
              <a:ext uri="{FF2B5EF4-FFF2-40B4-BE49-F238E27FC236}">
                <a16:creationId xmlns:a16="http://schemas.microsoft.com/office/drawing/2014/main" id="{226A9BE6-7CEA-BA36-EAF3-7D4FA7ADD8C6}"/>
              </a:ext>
            </a:extLst>
          </p:cNvPr>
          <p:cNvSpPr>
            <a:spLocks/>
          </p:cNvSpPr>
          <p:nvPr/>
        </p:nvSpPr>
        <p:spPr>
          <a:xfrm>
            <a:off x="10093894" y="1334535"/>
            <a:ext cx="2880000" cy="1014651"/>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강용준님 답변</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코드관리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a:t>
            </a:r>
            <a:r>
              <a:rPr lang="en" altLang="ko-KR" sz="700" b="0" i="0" kern="1200" dirty="0">
                <a:solidFill>
                  <a:schemeClr val="tx1"/>
                </a:solidFill>
                <a:effectLst/>
                <a:latin typeface="Malgun Gothic" panose="020B0503020000020004" pitchFamily="34" charset="-127"/>
                <a:ea typeface="Malgun Gothic" panose="020B0503020000020004" pitchFamily="34" charset="-127"/>
                <a:cs typeface="+mn-cs"/>
              </a:rPr>
              <a:t>SAF_OUTSOURCE</a:t>
            </a: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 </a:t>
            </a:r>
            <a:r>
              <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&gt;</a:t>
            </a: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 코드명</a:t>
            </a:r>
            <a:r>
              <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1</a:t>
            </a: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 사용해야 함</a:t>
            </a:r>
            <a:endPar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endParaRPr>
          </a:p>
        </p:txBody>
      </p:sp>
      <p:cxnSp>
        <p:nvCxnSpPr>
          <p:cNvPr id="21" name="꺾인 연결선[E] 20">
            <a:extLst>
              <a:ext uri="{FF2B5EF4-FFF2-40B4-BE49-F238E27FC236}">
                <a16:creationId xmlns:a16="http://schemas.microsoft.com/office/drawing/2014/main" id="{50D66FB6-88A9-6B59-77FF-5A8C1B62FB25}"/>
              </a:ext>
            </a:extLst>
          </p:cNvPr>
          <p:cNvCxnSpPr>
            <a:cxnSpLocks/>
            <a:stCxn id="29" idx="2"/>
            <a:endCxn id="3" idx="0"/>
          </p:cNvCxnSpPr>
          <p:nvPr/>
        </p:nvCxnSpPr>
        <p:spPr>
          <a:xfrm rot="5400000">
            <a:off x="11451214" y="1251854"/>
            <a:ext cx="165361" cy="1270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모서리가 둥근 직사각형 22">
            <a:extLst>
              <a:ext uri="{FF2B5EF4-FFF2-40B4-BE49-F238E27FC236}">
                <a16:creationId xmlns:a16="http://schemas.microsoft.com/office/drawing/2014/main" id="{13867CB8-7F93-0B89-8925-A43186DDEE80}"/>
              </a:ext>
            </a:extLst>
          </p:cNvPr>
          <p:cNvSpPr>
            <a:spLocks/>
          </p:cNvSpPr>
          <p:nvPr/>
        </p:nvSpPr>
        <p:spPr>
          <a:xfrm>
            <a:off x="10029762" y="5166055"/>
            <a:ext cx="2880000" cy="384363"/>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김은별님</a:t>
            </a:r>
            <a:r>
              <a:rPr kumimoji="1" lang="ko-KR" altLang="en-US" sz="700" dirty="0">
                <a:solidFill>
                  <a:schemeClr val="tx1">
                    <a:lumMod val="75000"/>
                    <a:lumOff val="25000"/>
                  </a:schemeClr>
                </a:solidFill>
              </a:rPr>
              <a:t> 소스 확인</a:t>
            </a:r>
            <a:endParaRPr kumimoji="1" lang="en-US" altLang="ko-KR" sz="700" dirty="0">
              <a:solidFill>
                <a:schemeClr val="tx1">
                  <a:lumMod val="75000"/>
                  <a:lumOff val="25000"/>
                </a:schemeClr>
              </a:solidFill>
            </a:endParaRPr>
          </a:p>
          <a:p>
            <a:pPr marL="171450" indent="-171450">
              <a:buFontTx/>
              <a:buChar char="-"/>
            </a:pP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지역 </a:t>
            </a:r>
            <a:r>
              <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column</a:t>
            </a:r>
            <a:r>
              <a:rPr kumimoji="1" lang="ko-KR" altLang="en-US" sz="700" dirty="0" err="1">
                <a:solidFill>
                  <a:schemeClr val="tx1">
                    <a:lumMod val="75000"/>
                    <a:lumOff val="25000"/>
                  </a:schemeClr>
                </a:solidFill>
                <a:latin typeface="Malgun Gothic" panose="020B0503020000020004" pitchFamily="34" charset="-127"/>
                <a:ea typeface="Malgun Gothic" panose="020B0503020000020004" pitchFamily="34" charset="-127"/>
              </a:rPr>
              <a:t>으로</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 호출하는 값이 없음</a:t>
            </a:r>
            <a:endPar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cxnSp>
        <p:nvCxnSpPr>
          <p:cNvPr id="24" name="꺾인 연결선[E] 23">
            <a:extLst>
              <a:ext uri="{FF2B5EF4-FFF2-40B4-BE49-F238E27FC236}">
                <a16:creationId xmlns:a16="http://schemas.microsoft.com/office/drawing/2014/main" id="{E813B29D-522C-8851-A479-6113B43379EF}"/>
              </a:ext>
            </a:extLst>
          </p:cNvPr>
          <p:cNvCxnSpPr>
            <a:cxnSpLocks/>
            <a:stCxn id="37" idx="2"/>
            <a:endCxn id="23" idx="0"/>
          </p:cNvCxnSpPr>
          <p:nvPr/>
        </p:nvCxnSpPr>
        <p:spPr>
          <a:xfrm rot="5400000">
            <a:off x="11344775" y="5041068"/>
            <a:ext cx="249974" cy="1270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모서리가 둥근 직사각형 27">
            <a:extLst>
              <a:ext uri="{FF2B5EF4-FFF2-40B4-BE49-F238E27FC236}">
                <a16:creationId xmlns:a16="http://schemas.microsoft.com/office/drawing/2014/main" id="{D9CE4951-1C31-8EE6-F7F9-936463E9BAB6}"/>
              </a:ext>
            </a:extLst>
          </p:cNvPr>
          <p:cNvSpPr>
            <a:spLocks/>
          </p:cNvSpPr>
          <p:nvPr/>
        </p:nvSpPr>
        <p:spPr>
          <a:xfrm>
            <a:off x="10029762" y="5782945"/>
            <a:ext cx="2880000" cy="389850"/>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기획팀 판단 </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&gt;</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 </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BRANCH_KIND_NM </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호출로 기획 예정</a:t>
            </a:r>
            <a:endPar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cxnSp>
        <p:nvCxnSpPr>
          <p:cNvPr id="31" name="꺾인 연결선[E] 30">
            <a:extLst>
              <a:ext uri="{FF2B5EF4-FFF2-40B4-BE49-F238E27FC236}">
                <a16:creationId xmlns:a16="http://schemas.microsoft.com/office/drawing/2014/main" id="{B2842480-9F25-46EF-FA36-FCF7A8DA8CFB}"/>
              </a:ext>
            </a:extLst>
          </p:cNvPr>
          <p:cNvCxnSpPr>
            <a:cxnSpLocks/>
            <a:stCxn id="23" idx="2"/>
            <a:endCxn id="28" idx="0"/>
          </p:cNvCxnSpPr>
          <p:nvPr/>
        </p:nvCxnSpPr>
        <p:spPr>
          <a:xfrm rot="5400000">
            <a:off x="11353499" y="5666681"/>
            <a:ext cx="232527" cy="1270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32" name="그림 31" descr="텍스트, 번호, 스크린샷, 폰트이(가) 표시된 사진&#10;&#10;자동 생성된 설명">
            <a:extLst>
              <a:ext uri="{FF2B5EF4-FFF2-40B4-BE49-F238E27FC236}">
                <a16:creationId xmlns:a16="http://schemas.microsoft.com/office/drawing/2014/main" id="{2BBC90AA-87E1-E40B-170A-95CC352A79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84606" y="2048436"/>
            <a:ext cx="3365807" cy="1209501"/>
          </a:xfrm>
          <a:prstGeom prst="rect">
            <a:avLst/>
          </a:prstGeom>
        </p:spPr>
      </p:pic>
      <p:sp>
        <p:nvSpPr>
          <p:cNvPr id="80" name="모서리가 둥근 직사각형 79">
            <a:extLst>
              <a:ext uri="{FF2B5EF4-FFF2-40B4-BE49-F238E27FC236}">
                <a16:creationId xmlns:a16="http://schemas.microsoft.com/office/drawing/2014/main" id="{31515FC3-28F2-EE37-5CD8-8F09040C21C6}"/>
              </a:ext>
            </a:extLst>
          </p:cNvPr>
          <p:cNvSpPr>
            <a:spLocks/>
          </p:cNvSpPr>
          <p:nvPr/>
        </p:nvSpPr>
        <p:spPr>
          <a:xfrm>
            <a:off x="-12981" y="413859"/>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권한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안전몰</a:t>
            </a:r>
            <a:r>
              <a:rPr kumimoji="1" lang="ko-KR" altLang="en-US" sz="700" dirty="0">
                <a:solidFill>
                  <a:schemeClr val="tx1">
                    <a:lumMod val="75000"/>
                    <a:lumOff val="25000"/>
                  </a:schemeClr>
                </a:solidFill>
              </a:rPr>
              <a:t> 일반</a:t>
            </a:r>
          </a:p>
        </p:txBody>
      </p:sp>
      <p:sp>
        <p:nvSpPr>
          <p:cNvPr id="30" name="모서리가 둥근 직사각형 29">
            <a:extLst>
              <a:ext uri="{FF2B5EF4-FFF2-40B4-BE49-F238E27FC236}">
                <a16:creationId xmlns:a16="http://schemas.microsoft.com/office/drawing/2014/main" id="{9379F836-A03A-BBE7-094C-682F2E46905D}"/>
              </a:ext>
            </a:extLst>
          </p:cNvPr>
          <p:cNvSpPr>
            <a:spLocks/>
          </p:cNvSpPr>
          <p:nvPr/>
        </p:nvSpPr>
        <p:spPr>
          <a:xfrm>
            <a:off x="6534996" y="4859655"/>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2" name="Google Shape;1694;p44">
            <a:extLst>
              <a:ext uri="{FF2B5EF4-FFF2-40B4-BE49-F238E27FC236}">
                <a16:creationId xmlns:a16="http://schemas.microsoft.com/office/drawing/2014/main" id="{191622BF-E8AD-5E52-18D3-DB065C0D9628}"/>
              </a:ext>
            </a:extLst>
          </p:cNvPr>
          <p:cNvSpPr/>
          <p:nvPr/>
        </p:nvSpPr>
        <p:spPr>
          <a:xfrm>
            <a:off x="4890424" y="5886853"/>
            <a:ext cx="2843939" cy="1677243"/>
          </a:xfrm>
          <a:prstGeom prst="roundRect">
            <a:avLst>
              <a:gd name="adj" fmla="val 1600"/>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graphicFrame>
        <p:nvGraphicFramePr>
          <p:cNvPr id="44" name="Google Shape;1695;p44">
            <a:extLst>
              <a:ext uri="{FF2B5EF4-FFF2-40B4-BE49-F238E27FC236}">
                <a16:creationId xmlns:a16="http://schemas.microsoft.com/office/drawing/2014/main" id="{AA62CDDE-E86E-06C3-9C24-07AE3C18FE87}"/>
              </a:ext>
            </a:extLst>
          </p:cNvPr>
          <p:cNvGraphicFramePr/>
          <p:nvPr>
            <p:extLst>
              <p:ext uri="{D42A27DB-BD31-4B8C-83A1-F6EECF244321}">
                <p14:modId xmlns:p14="http://schemas.microsoft.com/office/powerpoint/2010/main" val="4018526287"/>
              </p:ext>
            </p:extLst>
          </p:nvPr>
        </p:nvGraphicFramePr>
        <p:xfrm>
          <a:off x="5028462" y="5927813"/>
          <a:ext cx="2581916" cy="304775"/>
        </p:xfrm>
        <a:graphic>
          <a:graphicData uri="http://schemas.openxmlformats.org/drawingml/2006/table">
            <a:tbl>
              <a:tblPr>
                <a:noFill/>
              </a:tblPr>
              <a:tblGrid>
                <a:gridCol w="1290958">
                  <a:extLst>
                    <a:ext uri="{9D8B030D-6E8A-4147-A177-3AD203B41FA5}">
                      <a16:colId xmlns:a16="http://schemas.microsoft.com/office/drawing/2014/main" val="20000"/>
                    </a:ext>
                  </a:extLst>
                </a:gridCol>
                <a:gridCol w="1290958">
                  <a:extLst>
                    <a:ext uri="{9D8B030D-6E8A-4147-A177-3AD203B41FA5}">
                      <a16:colId xmlns:a16="http://schemas.microsoft.com/office/drawing/2014/main" val="3339663757"/>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반려 사유</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800"/>
                        <a:buFont typeface="Arial"/>
                        <a:buNone/>
                      </a:pPr>
                      <a:r>
                        <a:rPr lang="en-US" sz="800" b="1" u="none" strike="noStrike" cap="none" dirty="0"/>
                        <a:t>X</a:t>
                      </a:r>
                      <a:endParaRPr sz="800" b="1"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9" name="Google Shape;2233;g27fe52d962f_1_4247">
            <a:extLst>
              <a:ext uri="{FF2B5EF4-FFF2-40B4-BE49-F238E27FC236}">
                <a16:creationId xmlns:a16="http://schemas.microsoft.com/office/drawing/2014/main" id="{5729A790-21A0-C0D6-E027-563F49446AAC}"/>
              </a:ext>
            </a:extLst>
          </p:cNvPr>
          <p:cNvSpPr/>
          <p:nvPr/>
        </p:nvSpPr>
        <p:spPr>
          <a:xfrm>
            <a:off x="5028462" y="6269540"/>
            <a:ext cx="2581916" cy="859128"/>
          </a:xfrm>
          <a:prstGeom prst="roundRect">
            <a:avLst>
              <a:gd name="adj" fmla="val 5338"/>
            </a:avLst>
          </a:prstGeom>
          <a:solidFill>
            <a:schemeClr val="bg1"/>
          </a:solidFill>
          <a:ln w="9525" cap="flat" cmpd="sng">
            <a:solidFill>
              <a:schemeClr val="bg1">
                <a:lumMod val="50000"/>
              </a:schemeClr>
            </a:solidFill>
            <a:prstDash val="solid"/>
            <a:round/>
            <a:headEnd type="none" w="sm" len="sm"/>
            <a:tailEnd type="none" w="sm" len="sm"/>
          </a:ln>
        </p:spPr>
        <p:txBody>
          <a:bodyPr spcFirstLastPara="1" wrap="square" lIns="36000" tIns="91425" rIns="39600" bIns="90000" anchor="t" anchorCtr="0">
            <a:noAutofit/>
          </a:bodyPr>
          <a:lstStyle/>
          <a:p>
            <a:pPr marR="0" lvl="0" rtl="0">
              <a:lnSpc>
                <a:spcPct val="100000"/>
              </a:lnSpc>
              <a:spcBef>
                <a:spcPts val="0"/>
              </a:spcBef>
              <a:spcAft>
                <a:spcPts val="0"/>
              </a:spcAft>
              <a:buClr>
                <a:srgbClr val="000000"/>
              </a:buClr>
              <a:buSzPts val="800"/>
            </a:pPr>
            <a:r>
              <a:rPr lang="ko-KR" altLang="en-US" sz="700" dirty="0">
                <a:solidFill>
                  <a:schemeClr val="tx1">
                    <a:lumMod val="75000"/>
                    <a:lumOff val="25000"/>
                  </a:schemeClr>
                </a:solidFill>
                <a:latin typeface="Malgun Gothic"/>
                <a:ea typeface="Malgun Gothic"/>
                <a:cs typeface="Malgun Gothic"/>
                <a:sym typeface="Malgun Gothic"/>
              </a:rPr>
              <a:t>테스트 반려 입니다</a:t>
            </a:r>
            <a:r>
              <a:rPr lang="en-US" altLang="ko-KR" sz="700" dirty="0">
                <a:solidFill>
                  <a:schemeClr val="tx1">
                    <a:lumMod val="75000"/>
                    <a:lumOff val="25000"/>
                  </a:schemeClr>
                </a:solidFill>
                <a:latin typeface="Malgun Gothic"/>
                <a:ea typeface="Malgun Gothic"/>
                <a:cs typeface="Malgun Gothic"/>
                <a:sym typeface="Malgun Gothic"/>
              </a:rPr>
              <a:t>.</a:t>
            </a:r>
          </a:p>
        </p:txBody>
      </p:sp>
      <p:sp>
        <p:nvSpPr>
          <p:cNvPr id="72" name="모서리가 둥근 직사각형 71">
            <a:extLst>
              <a:ext uri="{FF2B5EF4-FFF2-40B4-BE49-F238E27FC236}">
                <a16:creationId xmlns:a16="http://schemas.microsoft.com/office/drawing/2014/main" id="{C80D1F35-5C0E-3CA8-8966-C977AABFAF56}"/>
              </a:ext>
            </a:extLst>
          </p:cNvPr>
          <p:cNvSpPr/>
          <p:nvPr/>
        </p:nvSpPr>
        <p:spPr>
          <a:xfrm>
            <a:off x="6098228" y="7219281"/>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cxnSp>
        <p:nvCxnSpPr>
          <p:cNvPr id="73" name="꺾인 연결선[E] 72">
            <a:extLst>
              <a:ext uri="{FF2B5EF4-FFF2-40B4-BE49-F238E27FC236}">
                <a16:creationId xmlns:a16="http://schemas.microsoft.com/office/drawing/2014/main" id="{C25AF8C6-9D2A-A73F-F90F-D08EC9D2519F}"/>
              </a:ext>
            </a:extLst>
          </p:cNvPr>
          <p:cNvCxnSpPr>
            <a:cxnSpLocks/>
            <a:stCxn id="30" idx="2"/>
            <a:endCxn id="44" idx="0"/>
          </p:cNvCxnSpPr>
          <p:nvPr/>
        </p:nvCxnSpPr>
        <p:spPr>
          <a:xfrm rot="5400000">
            <a:off x="6028129" y="5330946"/>
            <a:ext cx="888158" cy="305576"/>
          </a:xfrm>
          <a:prstGeom prst="bentConnector3">
            <a:avLst>
              <a:gd name="adj1" fmla="val 500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2" name="모서리가 둥근 직사각형 81">
            <a:extLst>
              <a:ext uri="{FF2B5EF4-FFF2-40B4-BE49-F238E27FC236}">
                <a16:creationId xmlns:a16="http://schemas.microsoft.com/office/drawing/2014/main" id="{6BF1DFB0-1C07-2EA2-2DA5-E9F269C90AD7}"/>
              </a:ext>
            </a:extLst>
          </p:cNvPr>
          <p:cNvSpPr>
            <a:spLocks/>
          </p:cNvSpPr>
          <p:nvPr/>
        </p:nvSpPr>
        <p:spPr>
          <a:xfrm>
            <a:off x="4724477" y="5868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6</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55" name="모서리가 둥근 직사각형 54">
            <a:extLst>
              <a:ext uri="{FF2B5EF4-FFF2-40B4-BE49-F238E27FC236}">
                <a16:creationId xmlns:a16="http://schemas.microsoft.com/office/drawing/2014/main" id="{A168270B-9407-732C-0A55-EACB12CC9E54}"/>
              </a:ext>
            </a:extLst>
          </p:cNvPr>
          <p:cNvSpPr>
            <a:spLocks/>
          </p:cNvSpPr>
          <p:nvPr/>
        </p:nvSpPr>
        <p:spPr>
          <a:xfrm>
            <a:off x="4514390" y="2451575"/>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a:solidFill>
                  <a:schemeClr val="tx1">
                    <a:lumMod val="75000"/>
                    <a:lumOff val="25000"/>
                  </a:schemeClr>
                </a:solidFill>
              </a:rPr>
              <a:t>구매사</a:t>
            </a:r>
            <a:endParaRPr kumimoji="1" lang="ko-KR" altLang="en-US" sz="700" dirty="0">
              <a:solidFill>
                <a:schemeClr val="tx1">
                  <a:lumMod val="75000"/>
                  <a:lumOff val="25000"/>
                </a:schemeClr>
              </a:solidFill>
            </a:endParaRPr>
          </a:p>
        </p:txBody>
      </p:sp>
      <p:sp>
        <p:nvSpPr>
          <p:cNvPr id="56" name="모서리가 둥근 직사각형 55">
            <a:extLst>
              <a:ext uri="{FF2B5EF4-FFF2-40B4-BE49-F238E27FC236}">
                <a16:creationId xmlns:a16="http://schemas.microsoft.com/office/drawing/2014/main" id="{EBE9CFDF-1D04-78AB-53D6-9698896FDC23}"/>
              </a:ext>
            </a:extLst>
          </p:cNvPr>
          <p:cNvSpPr>
            <a:spLocks/>
          </p:cNvSpPr>
          <p:nvPr/>
        </p:nvSpPr>
        <p:spPr>
          <a:xfrm>
            <a:off x="5234390" y="2451575"/>
            <a:ext cx="1260000" cy="270000"/>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a:solidFill>
                  <a:schemeClr val="tx1">
                    <a:lumMod val="75000"/>
                    <a:lumOff val="25000"/>
                  </a:schemeClr>
                </a:solidFill>
              </a:rPr>
              <a:t>비트구매사</a:t>
            </a:r>
            <a:endParaRPr kumimoji="1" lang="ko-KR" altLang="en-US" sz="700" dirty="0">
              <a:solidFill>
                <a:schemeClr val="tx1">
                  <a:lumMod val="75000"/>
                  <a:lumOff val="25000"/>
                </a:schemeClr>
              </a:solidFill>
            </a:endParaRPr>
          </a:p>
        </p:txBody>
      </p:sp>
      <p:sp>
        <p:nvSpPr>
          <p:cNvPr id="18" name="모서리가 둥근 직사각형 17">
            <a:extLst>
              <a:ext uri="{FF2B5EF4-FFF2-40B4-BE49-F238E27FC236}">
                <a16:creationId xmlns:a16="http://schemas.microsoft.com/office/drawing/2014/main" id="{885D76EE-2152-7EBC-0419-ECF0CDBECD78}"/>
              </a:ext>
            </a:extLst>
          </p:cNvPr>
          <p:cNvSpPr>
            <a:spLocks/>
          </p:cNvSpPr>
          <p:nvPr/>
        </p:nvSpPr>
        <p:spPr>
          <a:xfrm>
            <a:off x="1190652" y="5886853"/>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구매사</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구매사명 </a:t>
            </a:r>
            <a:r>
              <a:rPr kumimoji="1" lang="en-US" altLang="ko-KR" sz="700" dirty="0">
                <a:solidFill>
                  <a:schemeClr val="tx1">
                    <a:lumMod val="75000"/>
                    <a:lumOff val="25000"/>
                  </a:schemeClr>
                </a:solidFill>
              </a:rPr>
              <a:t>: 20</a:t>
            </a:r>
            <a:r>
              <a:rPr kumimoji="1" lang="ko-KR" altLang="en-US" sz="700" dirty="0">
                <a:solidFill>
                  <a:schemeClr val="tx1">
                    <a:lumMod val="75000"/>
                    <a:lumOff val="25000"/>
                  </a:schemeClr>
                </a:solidFill>
              </a:rPr>
              <a:t>자 초과시 </a:t>
            </a:r>
            <a:r>
              <a:rPr kumimoji="1" lang="ko-KR" altLang="en-US" sz="700" dirty="0" err="1">
                <a:solidFill>
                  <a:schemeClr val="tx1">
                    <a:lumMod val="75000"/>
                    <a:lumOff val="25000"/>
                  </a:schemeClr>
                </a:solidFill>
              </a:rPr>
              <a:t>말줄임</a:t>
            </a:r>
            <a:r>
              <a:rPr kumimoji="1" lang="ko-KR" altLang="en-US" sz="700" dirty="0">
                <a:solidFill>
                  <a:schemeClr val="tx1">
                    <a:lumMod val="75000"/>
                    <a:lumOff val="25000"/>
                  </a:schemeClr>
                </a:solidFill>
              </a:rPr>
              <a:t> 처리</a:t>
            </a:r>
          </a:p>
        </p:txBody>
      </p:sp>
      <p:cxnSp>
        <p:nvCxnSpPr>
          <p:cNvPr id="19" name="꺾인 연결선[E] 18">
            <a:extLst>
              <a:ext uri="{FF2B5EF4-FFF2-40B4-BE49-F238E27FC236}">
                <a16:creationId xmlns:a16="http://schemas.microsoft.com/office/drawing/2014/main" id="{9F7F4EA4-1DE8-66DD-1EBF-FB746DA12B58}"/>
              </a:ext>
            </a:extLst>
          </p:cNvPr>
          <p:cNvCxnSpPr>
            <a:cxnSpLocks/>
            <a:endCxn id="18" idx="3"/>
          </p:cNvCxnSpPr>
          <p:nvPr/>
        </p:nvCxnSpPr>
        <p:spPr>
          <a:xfrm rot="5400000">
            <a:off x="2987627" y="5354554"/>
            <a:ext cx="946323" cy="582023"/>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74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6</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21544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일반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3694061579"/>
              </p:ext>
            </p:extLst>
          </p:nvPr>
        </p:nvGraphicFramePr>
        <p:xfrm>
          <a:off x="7858125" y="426720"/>
          <a:ext cx="2047875" cy="265684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선택한 공사의 도급사가</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CIS</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인 경우 호출되는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정의</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안전보건관리비 등록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 </a:t>
                      </a:r>
                      <a:endPar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IOMS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에서 해당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IOMS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호출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이기때문에</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명 변경 불가</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닫기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해당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닫는다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안전보건관리비 상세내역</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err="1">
                          <a:latin typeface="Malgun Gothic" panose="020B0503020000020004" pitchFamily="34" charset="-127"/>
                          <a:ea typeface="Malgun Gothic" panose="020B0503020000020004" pitchFamily="34" charset="-127"/>
                          <a:cs typeface="Malgun Gothic Semilight" panose="020B0502040204020203" pitchFamily="50" charset="-127"/>
                        </a:rPr>
                        <a:t>호출값</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해당 내역은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IOMS</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에서 값 호출</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처리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read only</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제한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파일 업로드 제한</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파일 삭제 제한</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b.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허용</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파일 다운로드 허용</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bl>
          </a:graphicData>
        </a:graphic>
      </p:graphicFrame>
      <p:sp>
        <p:nvSpPr>
          <p:cNvPr id="49" name="Google Shape;1694;p44">
            <a:extLst>
              <a:ext uri="{FF2B5EF4-FFF2-40B4-BE49-F238E27FC236}">
                <a16:creationId xmlns:a16="http://schemas.microsoft.com/office/drawing/2014/main" id="{64D5BF24-8186-673A-0550-8F58E4D05CBE}"/>
              </a:ext>
            </a:extLst>
          </p:cNvPr>
          <p:cNvSpPr/>
          <p:nvPr/>
        </p:nvSpPr>
        <p:spPr>
          <a:xfrm>
            <a:off x="799850" y="541677"/>
            <a:ext cx="6320865" cy="6316324"/>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pic>
        <p:nvPicPr>
          <p:cNvPr id="59" name="그림 58" descr="텍스트, 스크린샷, 번호, 소프트웨어이(가) 표시된 사진&#10;&#10;자동 생성된 설명">
            <a:extLst>
              <a:ext uri="{FF2B5EF4-FFF2-40B4-BE49-F238E27FC236}">
                <a16:creationId xmlns:a16="http://schemas.microsoft.com/office/drawing/2014/main" id="{1FC855E5-24F1-B379-FE52-26E97228D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4" y="812800"/>
            <a:ext cx="6286500" cy="6045200"/>
          </a:xfrm>
          <a:prstGeom prst="rect">
            <a:avLst/>
          </a:prstGeom>
        </p:spPr>
      </p:pic>
      <p:sp>
        <p:nvSpPr>
          <p:cNvPr id="60" name="모서리가 둥근 직사각형 59">
            <a:extLst>
              <a:ext uri="{FF2B5EF4-FFF2-40B4-BE49-F238E27FC236}">
                <a16:creationId xmlns:a16="http://schemas.microsoft.com/office/drawing/2014/main" id="{CFCD45C5-BA75-BA91-DC11-3F3D5BB48588}"/>
              </a:ext>
            </a:extLst>
          </p:cNvPr>
          <p:cNvSpPr>
            <a:spLocks/>
          </p:cNvSpPr>
          <p:nvPr/>
        </p:nvSpPr>
        <p:spPr>
          <a:xfrm>
            <a:off x="695033" y="7228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1" name="모서리가 둥근 직사각형 60">
            <a:extLst>
              <a:ext uri="{FF2B5EF4-FFF2-40B4-BE49-F238E27FC236}">
                <a16:creationId xmlns:a16="http://schemas.microsoft.com/office/drawing/2014/main" id="{1CE1431D-69E3-CE4E-F959-5C87DCA6BF94}"/>
              </a:ext>
            </a:extLst>
          </p:cNvPr>
          <p:cNvSpPr>
            <a:spLocks/>
          </p:cNvSpPr>
          <p:nvPr/>
        </p:nvSpPr>
        <p:spPr>
          <a:xfrm>
            <a:off x="6740233" y="726212"/>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2" name="모서리가 둥근 직사각형 61">
            <a:extLst>
              <a:ext uri="{FF2B5EF4-FFF2-40B4-BE49-F238E27FC236}">
                <a16:creationId xmlns:a16="http://schemas.microsoft.com/office/drawing/2014/main" id="{1E045B01-5A13-1BA1-AF10-CD11B7727C08}"/>
              </a:ext>
            </a:extLst>
          </p:cNvPr>
          <p:cNvSpPr>
            <a:spLocks/>
          </p:cNvSpPr>
          <p:nvPr/>
        </p:nvSpPr>
        <p:spPr>
          <a:xfrm>
            <a:off x="695033" y="1151354"/>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69041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7</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kumimoji="0" lang="ko-KR" altLang="en-US" sz="8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3628247974"/>
              </p:ext>
            </p:extLst>
          </p:nvPr>
        </p:nvGraphicFramePr>
        <p:xfrm>
          <a:off x="7858125" y="426720"/>
          <a:ext cx="2047875" cy="402844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선택한 공사의 도급사가</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CIS</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인 경우 호출되는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정의</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r>
                      <a:b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 </a:t>
                      </a:r>
                      <a:endPar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31608655"/>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명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화면설계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기본정보</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기본 정보는 아래 권한의 사용자에게 노출한다</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panose="020B0503020000020004" pitchFamily="34" charset="-127"/>
                          <a:ea typeface="Malgun Gothic" panose="020B0503020000020004" pitchFamily="34" charset="-127"/>
                          <a:cs typeface="Malgun Gothic Semilight" panose="020B0502040204020203" pitchFamily="50" charset="-127"/>
                        </a:rPr>
                        <a:t>안전몰</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600" dirty="0" err="1">
                          <a:latin typeface="Malgun Gothic" panose="020B0503020000020004" pitchFamily="34" charset="-127"/>
                          <a:ea typeface="Malgun Gothic" panose="020B0503020000020004" pitchFamily="34" charset="-127"/>
                          <a:cs typeface="Malgun Gothic Semilight" panose="020B0502040204020203" pitchFamily="50" charset="-127"/>
                        </a:rPr>
                        <a:t>도급사</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panose="020B0503020000020004" pitchFamily="34" charset="-127"/>
                          <a:ea typeface="Malgun Gothic" panose="020B0503020000020004" pitchFamily="34" charset="-127"/>
                          <a:cs typeface="Malgun Gothic Semilight" panose="020B0502040204020203" pitchFamily="50" charset="-127"/>
                        </a:rPr>
                        <a:t>안전몰</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SKB</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관리자</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아래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field</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는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image uploader</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를</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제공한다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세금계산서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거래명세서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개인보호구지급대장</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기능 버튼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 설계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등록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삭제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6007712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6</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사용물품 목록</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기준</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주문 물품 목록을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171450" indent="-171450" algn="l" latinLnBrk="1">
                        <a:buFontTx/>
                        <a:buChar char="-"/>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row</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초과시 목록 영역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7</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사용물품 목록</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해당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row</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는 </a:t>
                      </a:r>
                      <a:r>
                        <a:rPr lang="en-US" altLang="ko-KR"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OKsafety</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에서 구매하지 않은 물품을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등록</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통해 입력한 예시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주문번호를 부여하지 않는다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15446195"/>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8</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결정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상태별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다른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으로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구성한다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다음페이지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59139037"/>
                  </a:ext>
                </a:extLst>
              </a:tr>
            </a:tbl>
          </a:graphicData>
        </a:graphic>
      </p:graphicFrame>
      <p:sp>
        <p:nvSpPr>
          <p:cNvPr id="49" name="Google Shape;1694;p44">
            <a:extLst>
              <a:ext uri="{FF2B5EF4-FFF2-40B4-BE49-F238E27FC236}">
                <a16:creationId xmlns:a16="http://schemas.microsoft.com/office/drawing/2014/main" id="{64D5BF24-8186-673A-0550-8F58E4D05CBE}"/>
              </a:ext>
            </a:extLst>
          </p:cNvPr>
          <p:cNvSpPr/>
          <p:nvPr/>
        </p:nvSpPr>
        <p:spPr>
          <a:xfrm>
            <a:off x="799850" y="541677"/>
            <a:ext cx="6320865" cy="5782923"/>
          </a:xfrm>
          <a:prstGeom prst="roundRect">
            <a:avLst>
              <a:gd name="adj" fmla="val 510"/>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60" name="모서리가 둥근 직사각형 59">
            <a:extLst>
              <a:ext uri="{FF2B5EF4-FFF2-40B4-BE49-F238E27FC236}">
                <a16:creationId xmlns:a16="http://schemas.microsoft.com/office/drawing/2014/main" id="{CFCD45C5-BA75-BA91-DC11-3F3D5BB48588}"/>
              </a:ext>
            </a:extLst>
          </p:cNvPr>
          <p:cNvSpPr>
            <a:spLocks/>
          </p:cNvSpPr>
          <p:nvPr/>
        </p:nvSpPr>
        <p:spPr>
          <a:xfrm>
            <a:off x="799849" y="68285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1" name="모서리가 둥근 직사각형 60">
            <a:extLst>
              <a:ext uri="{FF2B5EF4-FFF2-40B4-BE49-F238E27FC236}">
                <a16:creationId xmlns:a16="http://schemas.microsoft.com/office/drawing/2014/main" id="{1CE1431D-69E3-CE4E-F959-5C87DCA6BF94}"/>
              </a:ext>
            </a:extLst>
          </p:cNvPr>
          <p:cNvSpPr>
            <a:spLocks/>
          </p:cNvSpPr>
          <p:nvPr/>
        </p:nvSpPr>
        <p:spPr>
          <a:xfrm>
            <a:off x="801423" y="96808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2" name="모서리가 둥근 직사각형 61">
            <a:extLst>
              <a:ext uri="{FF2B5EF4-FFF2-40B4-BE49-F238E27FC236}">
                <a16:creationId xmlns:a16="http://schemas.microsoft.com/office/drawing/2014/main" id="{1E045B01-5A13-1BA1-AF10-CD11B7727C08}"/>
              </a:ext>
            </a:extLst>
          </p:cNvPr>
          <p:cNvSpPr>
            <a:spLocks/>
          </p:cNvSpPr>
          <p:nvPr/>
        </p:nvSpPr>
        <p:spPr>
          <a:xfrm>
            <a:off x="551243" y="1465767"/>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graphicFrame>
        <p:nvGraphicFramePr>
          <p:cNvPr id="3" name="Google Shape;1695;p44">
            <a:extLst>
              <a:ext uri="{FF2B5EF4-FFF2-40B4-BE49-F238E27FC236}">
                <a16:creationId xmlns:a16="http://schemas.microsoft.com/office/drawing/2014/main" id="{E2DA968D-9583-C5C8-5AE2-94F9100F4A3D}"/>
              </a:ext>
            </a:extLst>
          </p:cNvPr>
          <p:cNvGraphicFramePr/>
          <p:nvPr>
            <p:extLst>
              <p:ext uri="{D42A27DB-BD31-4B8C-83A1-F6EECF244321}">
                <p14:modId xmlns:p14="http://schemas.microsoft.com/office/powerpoint/2010/main" val="1628481795"/>
              </p:ext>
            </p:extLst>
          </p:nvPr>
        </p:nvGraphicFramePr>
        <p:xfrm>
          <a:off x="979849" y="609241"/>
          <a:ext cx="5940384" cy="304775"/>
        </p:xfrm>
        <a:graphic>
          <a:graphicData uri="http://schemas.openxmlformats.org/drawingml/2006/table">
            <a:tbl>
              <a:tblPr>
                <a:noFill/>
              </a:tblPr>
              <a:tblGrid>
                <a:gridCol w="2970192">
                  <a:extLst>
                    <a:ext uri="{9D8B030D-6E8A-4147-A177-3AD203B41FA5}">
                      <a16:colId xmlns:a16="http://schemas.microsoft.com/office/drawing/2014/main" val="20000"/>
                    </a:ext>
                  </a:extLst>
                </a:gridCol>
                <a:gridCol w="2970192">
                  <a:extLst>
                    <a:ext uri="{9D8B030D-6E8A-4147-A177-3AD203B41FA5}">
                      <a16:colId xmlns:a16="http://schemas.microsoft.com/office/drawing/2014/main" val="3339663757"/>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산업안전보건관리비</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800"/>
                        <a:buFont typeface="Arial"/>
                        <a:buNone/>
                      </a:pPr>
                      <a:r>
                        <a:rPr lang="en-US" sz="800" b="1" u="none" strike="noStrike" cap="none" dirty="0"/>
                        <a:t>X</a:t>
                      </a:r>
                      <a:endParaRPr sz="800" b="1"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 name="모서리가 둥근 직사각형 3">
            <a:extLst>
              <a:ext uri="{FF2B5EF4-FFF2-40B4-BE49-F238E27FC236}">
                <a16:creationId xmlns:a16="http://schemas.microsoft.com/office/drawing/2014/main" id="{EED12979-5326-B3F1-DCD9-49FE1A2F0F66}"/>
              </a:ext>
            </a:extLst>
          </p:cNvPr>
          <p:cNvSpPr/>
          <p:nvPr/>
        </p:nvSpPr>
        <p:spPr>
          <a:xfrm>
            <a:off x="3791545" y="6046185"/>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승인요청</a:t>
            </a:r>
          </a:p>
        </p:txBody>
      </p:sp>
      <p:graphicFrame>
        <p:nvGraphicFramePr>
          <p:cNvPr id="5" name="표 4">
            <a:extLst>
              <a:ext uri="{FF2B5EF4-FFF2-40B4-BE49-F238E27FC236}">
                <a16:creationId xmlns:a16="http://schemas.microsoft.com/office/drawing/2014/main" id="{3622D6B6-AC85-4692-8A63-CF81E925BE9F}"/>
              </a:ext>
            </a:extLst>
          </p:cNvPr>
          <p:cNvGraphicFramePr>
            <a:graphicFrameLocks noGrp="1"/>
          </p:cNvGraphicFramePr>
          <p:nvPr>
            <p:extLst>
              <p:ext uri="{D42A27DB-BD31-4B8C-83A1-F6EECF244321}">
                <p14:modId xmlns:p14="http://schemas.microsoft.com/office/powerpoint/2010/main" val="2397428338"/>
              </p:ext>
            </p:extLst>
          </p:nvPr>
        </p:nvGraphicFramePr>
        <p:xfrm>
          <a:off x="982683" y="3993658"/>
          <a:ext cx="5875322" cy="1920600"/>
        </p:xfrm>
        <a:graphic>
          <a:graphicData uri="http://schemas.openxmlformats.org/drawingml/2006/table">
            <a:tbl>
              <a:tblPr firstRow="1" bandRow="1">
                <a:tableStyleId>{5940675A-B579-460E-94D1-54222C63F5DA}</a:tableStyleId>
              </a:tblPr>
              <a:tblGrid>
                <a:gridCol w="191827">
                  <a:extLst>
                    <a:ext uri="{9D8B030D-6E8A-4147-A177-3AD203B41FA5}">
                      <a16:colId xmlns:a16="http://schemas.microsoft.com/office/drawing/2014/main" val="2923108080"/>
                    </a:ext>
                  </a:extLst>
                </a:gridCol>
                <a:gridCol w="758153">
                  <a:extLst>
                    <a:ext uri="{9D8B030D-6E8A-4147-A177-3AD203B41FA5}">
                      <a16:colId xmlns:a16="http://schemas.microsoft.com/office/drawing/2014/main" val="3363256915"/>
                    </a:ext>
                  </a:extLst>
                </a:gridCol>
                <a:gridCol w="489900">
                  <a:extLst>
                    <a:ext uri="{9D8B030D-6E8A-4147-A177-3AD203B41FA5}">
                      <a16:colId xmlns:a16="http://schemas.microsoft.com/office/drawing/2014/main" val="2554143765"/>
                    </a:ext>
                  </a:extLst>
                </a:gridCol>
                <a:gridCol w="864256">
                  <a:extLst>
                    <a:ext uri="{9D8B030D-6E8A-4147-A177-3AD203B41FA5}">
                      <a16:colId xmlns:a16="http://schemas.microsoft.com/office/drawing/2014/main" val="3643036566"/>
                    </a:ext>
                  </a:extLst>
                </a:gridCol>
                <a:gridCol w="1079269">
                  <a:extLst>
                    <a:ext uri="{9D8B030D-6E8A-4147-A177-3AD203B41FA5}">
                      <a16:colId xmlns:a16="http://schemas.microsoft.com/office/drawing/2014/main" val="674610066"/>
                    </a:ext>
                  </a:extLst>
                </a:gridCol>
                <a:gridCol w="349196">
                  <a:extLst>
                    <a:ext uri="{9D8B030D-6E8A-4147-A177-3AD203B41FA5}">
                      <a16:colId xmlns:a16="http://schemas.microsoft.com/office/drawing/2014/main" val="2224982879"/>
                    </a:ext>
                  </a:extLst>
                </a:gridCol>
                <a:gridCol w="497362">
                  <a:extLst>
                    <a:ext uri="{9D8B030D-6E8A-4147-A177-3AD203B41FA5}">
                      <a16:colId xmlns:a16="http://schemas.microsoft.com/office/drawing/2014/main" val="2302790517"/>
                    </a:ext>
                  </a:extLst>
                </a:gridCol>
                <a:gridCol w="497362">
                  <a:extLst>
                    <a:ext uri="{9D8B030D-6E8A-4147-A177-3AD203B41FA5}">
                      <a16:colId xmlns:a16="http://schemas.microsoft.com/office/drawing/2014/main" val="3704777136"/>
                    </a:ext>
                  </a:extLst>
                </a:gridCol>
                <a:gridCol w="497362">
                  <a:extLst>
                    <a:ext uri="{9D8B030D-6E8A-4147-A177-3AD203B41FA5}">
                      <a16:colId xmlns:a16="http://schemas.microsoft.com/office/drawing/2014/main" val="3545225833"/>
                    </a:ext>
                  </a:extLst>
                </a:gridCol>
                <a:gridCol w="650635">
                  <a:extLst>
                    <a:ext uri="{9D8B030D-6E8A-4147-A177-3AD203B41FA5}">
                      <a16:colId xmlns:a16="http://schemas.microsoft.com/office/drawing/2014/main" val="1768513682"/>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주문번호</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주문일자</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비목</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품목</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단위</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수량</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단가</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금액</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증빙자료</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35897277"/>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4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OKS2412090001-1</a:t>
                      </a: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err="1">
                          <a:effectLst/>
                          <a:latin typeface="Malgun Gothic" panose="020B0503020000020004" pitchFamily="34" charset="-127"/>
                          <a:ea typeface="Malgun Gothic" panose="020B0503020000020004" pitchFamily="34" charset="-127"/>
                        </a:rPr>
                        <a:t>안전인건비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EA</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u="sng" dirty="0">
                          <a:effectLst/>
                          <a:latin typeface="Malgun Gothic" panose="020B0503020000020004" pitchFamily="34" charset="-127"/>
                          <a:ea typeface="Malgun Gothic" panose="020B0503020000020004" pitchFamily="34" charset="-127"/>
                        </a:rPr>
                        <a:t>test_image01.jpg</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5048438"/>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OKS2412090001-2</a:t>
                      </a:r>
                      <a:endParaRPr lang="en"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안전시설비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EA</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3574555"/>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개인보호구</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EA</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6372202"/>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OKS2412090001-4</a:t>
                      </a: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안전진단비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04</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개</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3467495"/>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안전교육비 및 </a:t>
                      </a:r>
                      <a:r>
                        <a:rPr lang="ko-KR" altLang="en-US" sz="500" dirty="0" err="1">
                          <a:effectLst/>
                          <a:latin typeface="Malgun Gothic" panose="020B0503020000020004" pitchFamily="34" charset="-127"/>
                          <a:ea typeface="Malgun Gothic" panose="020B0503020000020004" pitchFamily="34" charset="-127"/>
                        </a:rPr>
                        <a:t>행사비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개</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2524393"/>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근로자건강관리비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개</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6206"/>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OKS2412090001-7</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err="1">
                          <a:effectLst/>
                          <a:latin typeface="Malgun Gothic" panose="020B0503020000020004" pitchFamily="34" charset="-127"/>
                          <a:ea typeface="Malgun Gothic" panose="020B0503020000020004" pitchFamily="34" charset="-127"/>
                        </a:rPr>
                        <a:t>재해예방기술지도비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07</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박스</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632463"/>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OKS2412090001-8</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본사사용비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08</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박스</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4284576"/>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위험성평가 등에 따른 소요비용</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박스</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500" u="sng" dirty="0">
                          <a:effectLst/>
                          <a:latin typeface="Malgun Gothic" panose="020B0503020000020004" pitchFamily="34" charset="-127"/>
                          <a:ea typeface="Malgun Gothic" panose="020B0503020000020004" pitchFamily="34" charset="-127"/>
                        </a:rPr>
                        <a:t>test_image01.jpg</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5377529"/>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lumMod val="75000"/>
                              <a:lumOff val="25000"/>
                            </a:schemeClr>
                          </a:solidFill>
                          <a:latin typeface="맑은 고딕" panose="020B0503020000020004" pitchFamily="50" charset="-127"/>
                          <a:ea typeface="맑은 고딕" panose="020B0503020000020004" pitchFamily="50" charset="-127"/>
                        </a:rPr>
                        <a:t>▢</a:t>
                      </a:r>
                      <a:endPar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endParaRPr lang="en"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500" dirty="0">
                          <a:effectLst/>
                          <a:latin typeface="Malgun Gothic" panose="020B0503020000020004" pitchFamily="34" charset="-127"/>
                          <a:ea typeface="Malgun Gothic" panose="020B0503020000020004" pitchFamily="34" charset="-127"/>
                        </a:rPr>
                        <a:t>2024-12-09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err="1">
                          <a:effectLst/>
                          <a:latin typeface="Malgun Gothic" panose="020B0503020000020004" pitchFamily="34" charset="-127"/>
                          <a:ea typeface="Malgun Gothic" panose="020B0503020000020004" pitchFamily="34" charset="-127"/>
                        </a:rPr>
                        <a:t>안전인건비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테스트상품</a:t>
                      </a:r>
                      <a:r>
                        <a:rPr lang="en-US" altLang="ko-KR" sz="500" dirty="0">
                          <a:effectLst/>
                          <a:latin typeface="Malgun Gothic" panose="020B0503020000020004" pitchFamily="34" charset="-127"/>
                          <a:ea typeface="Malgun Gothic" panose="020B0503020000020004" pitchFamily="34" charset="-127"/>
                        </a:rPr>
                        <a:t>10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a:effectLst/>
                          <a:latin typeface="Malgun Gothic" panose="020B0503020000020004" pitchFamily="34" charset="-127"/>
                          <a:ea typeface="Malgun Gothic" panose="020B0503020000020004" pitchFamily="34" charset="-127"/>
                        </a:rPr>
                        <a:t>박스</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10,000,000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500" u="sng" dirty="0">
                          <a:effectLst/>
                          <a:latin typeface="Malgun Gothic" panose="020B0503020000020004" pitchFamily="34" charset="-127"/>
                          <a:ea typeface="Malgun Gothic" panose="020B0503020000020004" pitchFamily="34" charset="-127"/>
                        </a:rPr>
                        <a:t>test_image02.jpg</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6733664"/>
                  </a:ext>
                </a:extLst>
              </a:tr>
            </a:tbl>
          </a:graphicData>
        </a:graphic>
      </p:graphicFrame>
      <p:sp>
        <p:nvSpPr>
          <p:cNvPr id="6" name="모서리가 둥근 직사각형 5">
            <a:extLst>
              <a:ext uri="{FF2B5EF4-FFF2-40B4-BE49-F238E27FC236}">
                <a16:creationId xmlns:a16="http://schemas.microsoft.com/office/drawing/2014/main" id="{CCCAEDE6-8FDD-BB49-9D5E-DA03DCE60DE4}"/>
              </a:ext>
            </a:extLst>
          </p:cNvPr>
          <p:cNvSpPr/>
          <p:nvPr/>
        </p:nvSpPr>
        <p:spPr>
          <a:xfrm>
            <a:off x="4247369" y="6046185"/>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sp>
        <p:nvSpPr>
          <p:cNvPr id="7" name="모서리가 둥근 직사각형 6">
            <a:extLst>
              <a:ext uri="{FF2B5EF4-FFF2-40B4-BE49-F238E27FC236}">
                <a16:creationId xmlns:a16="http://schemas.microsoft.com/office/drawing/2014/main" id="{2581F0C0-4A55-B73D-9262-26C7130801CC}"/>
              </a:ext>
            </a:extLst>
          </p:cNvPr>
          <p:cNvSpPr/>
          <p:nvPr/>
        </p:nvSpPr>
        <p:spPr>
          <a:xfrm>
            <a:off x="3322131" y="6046185"/>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임시저장</a:t>
            </a:r>
          </a:p>
        </p:txBody>
      </p:sp>
      <p:sp>
        <p:nvSpPr>
          <p:cNvPr id="8" name="모서리가 둥근 직사각형 7">
            <a:extLst>
              <a:ext uri="{FF2B5EF4-FFF2-40B4-BE49-F238E27FC236}">
                <a16:creationId xmlns:a16="http://schemas.microsoft.com/office/drawing/2014/main" id="{B383A0E3-9B6C-EFBE-CBCB-BBF77D338AD1}"/>
              </a:ext>
            </a:extLst>
          </p:cNvPr>
          <p:cNvSpPr/>
          <p:nvPr/>
        </p:nvSpPr>
        <p:spPr>
          <a:xfrm>
            <a:off x="6432743" y="3764384"/>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삭제</a:t>
            </a:r>
          </a:p>
        </p:txBody>
      </p:sp>
      <p:sp>
        <p:nvSpPr>
          <p:cNvPr id="9" name="모서리가 둥근 직사각형 8">
            <a:extLst>
              <a:ext uri="{FF2B5EF4-FFF2-40B4-BE49-F238E27FC236}">
                <a16:creationId xmlns:a16="http://schemas.microsoft.com/office/drawing/2014/main" id="{1374CF87-D425-EED1-CA80-2E1A57C351A6}"/>
              </a:ext>
            </a:extLst>
          </p:cNvPr>
          <p:cNvSpPr/>
          <p:nvPr/>
        </p:nvSpPr>
        <p:spPr>
          <a:xfrm>
            <a:off x="5963329" y="3764384"/>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수기입력</a:t>
            </a:r>
          </a:p>
        </p:txBody>
      </p:sp>
      <p:sp>
        <p:nvSpPr>
          <p:cNvPr id="10" name="모서리가 둥근 직사각형 9">
            <a:extLst>
              <a:ext uri="{FF2B5EF4-FFF2-40B4-BE49-F238E27FC236}">
                <a16:creationId xmlns:a16="http://schemas.microsoft.com/office/drawing/2014/main" id="{33AB03AF-E53F-3770-1B0D-21620C555E2E}"/>
              </a:ext>
            </a:extLst>
          </p:cNvPr>
          <p:cNvSpPr>
            <a:spLocks/>
          </p:cNvSpPr>
          <p:nvPr/>
        </p:nvSpPr>
        <p:spPr>
          <a:xfrm>
            <a:off x="982682" y="3771860"/>
            <a:ext cx="720000" cy="166837"/>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b="1" dirty="0">
                <a:solidFill>
                  <a:schemeClr val="tx1">
                    <a:lumMod val="75000"/>
                    <a:lumOff val="25000"/>
                  </a:schemeClr>
                </a:solidFill>
              </a:rPr>
              <a:t>사용물품</a:t>
            </a:r>
          </a:p>
        </p:txBody>
      </p:sp>
      <p:sp>
        <p:nvSpPr>
          <p:cNvPr id="24" name="모서리가 둥근 직사각형 23">
            <a:extLst>
              <a:ext uri="{FF2B5EF4-FFF2-40B4-BE49-F238E27FC236}">
                <a16:creationId xmlns:a16="http://schemas.microsoft.com/office/drawing/2014/main" id="{C137355D-8654-54C9-E3D7-E4E50C29EC62}"/>
              </a:ext>
            </a:extLst>
          </p:cNvPr>
          <p:cNvSpPr>
            <a:spLocks/>
          </p:cNvSpPr>
          <p:nvPr/>
        </p:nvSpPr>
        <p:spPr>
          <a:xfrm>
            <a:off x="6950559" y="3993659"/>
            <a:ext cx="92126" cy="1865820"/>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25" name="모서리가 둥근 직사각형 24">
            <a:extLst>
              <a:ext uri="{FF2B5EF4-FFF2-40B4-BE49-F238E27FC236}">
                <a16:creationId xmlns:a16="http://schemas.microsoft.com/office/drawing/2014/main" id="{418F1E72-9830-BE29-6E69-09A60D6C38B3}"/>
              </a:ext>
            </a:extLst>
          </p:cNvPr>
          <p:cNvSpPr>
            <a:spLocks/>
          </p:cNvSpPr>
          <p:nvPr/>
        </p:nvSpPr>
        <p:spPr>
          <a:xfrm>
            <a:off x="6972362" y="4062965"/>
            <a:ext cx="48561" cy="265700"/>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graphicFrame>
        <p:nvGraphicFramePr>
          <p:cNvPr id="30" name="표 29">
            <a:extLst>
              <a:ext uri="{FF2B5EF4-FFF2-40B4-BE49-F238E27FC236}">
                <a16:creationId xmlns:a16="http://schemas.microsoft.com/office/drawing/2014/main" id="{713E4C5A-C962-6C69-61CF-AA1C40ADF469}"/>
              </a:ext>
            </a:extLst>
          </p:cNvPr>
          <p:cNvGraphicFramePr>
            <a:graphicFrameLocks noGrp="1"/>
          </p:cNvGraphicFramePr>
          <p:nvPr>
            <p:extLst>
              <p:ext uri="{D42A27DB-BD31-4B8C-83A1-F6EECF244321}">
                <p14:modId xmlns:p14="http://schemas.microsoft.com/office/powerpoint/2010/main" val="896626108"/>
              </p:ext>
            </p:extLst>
          </p:nvPr>
        </p:nvGraphicFramePr>
        <p:xfrm>
          <a:off x="979849" y="1703103"/>
          <a:ext cx="5940383" cy="1068258"/>
        </p:xfrm>
        <a:graphic>
          <a:graphicData uri="http://schemas.openxmlformats.org/drawingml/2006/table">
            <a:tbl>
              <a:tblPr firstRow="1" bandRow="1">
                <a:tableStyleId>{5940675A-B579-460E-94D1-54222C63F5DA}</a:tableStyleId>
              </a:tblPr>
              <a:tblGrid>
                <a:gridCol w="1168991">
                  <a:extLst>
                    <a:ext uri="{9D8B030D-6E8A-4147-A177-3AD203B41FA5}">
                      <a16:colId xmlns:a16="http://schemas.microsoft.com/office/drawing/2014/main" val="3919538143"/>
                    </a:ext>
                  </a:extLst>
                </a:gridCol>
                <a:gridCol w="4771392">
                  <a:extLst>
                    <a:ext uri="{9D8B030D-6E8A-4147-A177-3AD203B41FA5}">
                      <a16:colId xmlns:a16="http://schemas.microsoft.com/office/drawing/2014/main" val="2837849897"/>
                    </a:ext>
                  </a:extLst>
                </a:gridCol>
              </a:tblGrid>
              <a:tr h="178043">
                <a:tc>
                  <a:txBody>
                    <a:bodyPr/>
                    <a:lstStyle/>
                    <a:p>
                      <a:pPr algn="l">
                        <a:lnSpc>
                          <a:spcPct val="100000"/>
                        </a:lnSpc>
                      </a:pPr>
                      <a:r>
                        <a:rPr lang="ko-KR" altLang="en-US" sz="600" b="0" dirty="0" err="1">
                          <a:effectLst/>
                          <a:latin typeface="Malgun Gothic" panose="020B0503020000020004" pitchFamily="34" charset="-127"/>
                          <a:ea typeface="Malgun Gothic" panose="020B0503020000020004" pitchFamily="34" charset="-127"/>
                        </a:rPr>
                        <a:t>도급사</a:t>
                      </a:r>
                      <a:endParaRPr lang="ko-KR" altLang="en-US"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600" b="0" dirty="0">
                          <a:effectLst/>
                          <a:latin typeface="Malgun Gothic" panose="020B0503020000020004" pitchFamily="34" charset="-127"/>
                          <a:ea typeface="Malgun Gothic" panose="020B0503020000020004" pitchFamily="34" charset="-127"/>
                        </a:rPr>
                        <a:t>TNS</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024675"/>
                  </a:ext>
                </a:extLst>
              </a:tr>
              <a:tr h="178043">
                <a:tc>
                  <a:txBody>
                    <a:bodyPr/>
                    <a:lstStyle/>
                    <a:p>
                      <a:pPr algn="l">
                        <a:lnSpc>
                          <a:spcPct val="100000"/>
                        </a:lnSpc>
                      </a:pPr>
                      <a:r>
                        <a:rPr lang="ko-KR" altLang="en-US" sz="600" b="0" dirty="0" err="1">
                          <a:effectLst/>
                          <a:latin typeface="Malgun Gothic" panose="020B0503020000020004" pitchFamily="34" charset="-127"/>
                          <a:ea typeface="Malgun Gothic" panose="020B0503020000020004" pitchFamily="34" charset="-127"/>
                        </a:rPr>
                        <a:t>구매사</a:t>
                      </a:r>
                      <a:endParaRPr lang="en"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600" b="0" dirty="0">
                          <a:effectLst/>
                          <a:latin typeface="Malgun Gothic" panose="020B0503020000020004" pitchFamily="34" charset="-127"/>
                          <a:ea typeface="Malgun Gothic" panose="020B0503020000020004" pitchFamily="34" charset="-127"/>
                        </a:rPr>
                        <a:t>테스트구매사</a:t>
                      </a:r>
                      <a:r>
                        <a:rPr lang="en-US" altLang="ko-KR" sz="600" b="0" dirty="0">
                          <a:effectLst/>
                          <a:latin typeface="Malgun Gothic" panose="020B0503020000020004" pitchFamily="34" charset="-127"/>
                          <a:ea typeface="Malgun Gothic" panose="020B0503020000020004" pitchFamily="34" charset="-127"/>
                        </a:rPr>
                        <a:t>01</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891145"/>
                  </a:ext>
                </a:extLst>
              </a:tr>
              <a:tr h="178043">
                <a:tc>
                  <a:txBody>
                    <a:bodyPr/>
                    <a:lstStyle/>
                    <a:p>
                      <a:pPr algn="l">
                        <a:lnSpc>
                          <a:spcPct val="100000"/>
                        </a:lnSpc>
                      </a:pPr>
                      <a:r>
                        <a:rPr lang="ko-KR" altLang="en-US" sz="600" b="0" dirty="0" err="1">
                          <a:effectLst/>
                          <a:latin typeface="Malgun Gothic" panose="020B0503020000020004" pitchFamily="34" charset="-127"/>
                          <a:ea typeface="Malgun Gothic" panose="020B0503020000020004" pitchFamily="34" charset="-127"/>
                        </a:rPr>
                        <a:t>공사명</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600" b="0" dirty="0">
                          <a:effectLst/>
                          <a:latin typeface="Malgun Gothic" panose="020B0503020000020004" pitchFamily="34" charset="-127"/>
                          <a:ea typeface="Malgun Gothic" panose="020B0503020000020004" pitchFamily="34" charset="-127"/>
                        </a:rPr>
                        <a:t>테스트공사</a:t>
                      </a:r>
                      <a:r>
                        <a:rPr lang="en-US" altLang="ko-KR" sz="600" b="0" dirty="0">
                          <a:effectLst/>
                          <a:latin typeface="Malgun Gothic" panose="020B0503020000020004" pitchFamily="34" charset="-127"/>
                          <a:ea typeface="Malgun Gothic" panose="020B0503020000020004" pitchFamily="34" charset="-127"/>
                        </a:rPr>
                        <a:t>01</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92837246"/>
                  </a:ext>
                </a:extLst>
              </a:tr>
              <a:tr h="178043">
                <a:tc>
                  <a:txBody>
                    <a:bodyPr/>
                    <a:lstStyle/>
                    <a:p>
                      <a:pPr algn="l">
                        <a:lnSpc>
                          <a:spcPct val="100000"/>
                        </a:lnSpc>
                      </a:pPr>
                      <a:r>
                        <a:rPr lang="ko-KR" altLang="en-US" sz="600" b="0" dirty="0">
                          <a:effectLst/>
                          <a:latin typeface="Malgun Gothic" panose="020B0503020000020004" pitchFamily="34" charset="-127"/>
                          <a:ea typeface="Malgun Gothic" panose="020B0503020000020004" pitchFamily="34" charset="-127"/>
                        </a:rPr>
                        <a:t>공사기간</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600" b="0" dirty="0">
                          <a:effectLst/>
                          <a:latin typeface="Malgun Gothic" panose="020B0503020000020004" pitchFamily="34" charset="-127"/>
                          <a:ea typeface="Malgun Gothic" panose="020B0503020000020004" pitchFamily="34" charset="-127"/>
                        </a:rPr>
                        <a:t>2024-12-01</a:t>
                      </a:r>
                      <a:r>
                        <a:rPr lang="ko-KR" altLang="en-US" sz="600" b="0" dirty="0">
                          <a:effectLst/>
                          <a:latin typeface="Malgun Gothic" panose="020B0503020000020004" pitchFamily="34" charset="-127"/>
                          <a:ea typeface="Malgun Gothic" panose="020B0503020000020004" pitchFamily="34" charset="-127"/>
                        </a:rPr>
                        <a:t> </a:t>
                      </a:r>
                      <a:r>
                        <a:rPr lang="en-US" altLang="ko-KR" sz="600" b="0" dirty="0">
                          <a:effectLst/>
                          <a:latin typeface="Malgun Gothic" panose="020B0503020000020004" pitchFamily="34" charset="-127"/>
                          <a:ea typeface="Malgun Gothic" panose="020B0503020000020004" pitchFamily="34" charset="-127"/>
                        </a:rPr>
                        <a:t>~</a:t>
                      </a:r>
                      <a:r>
                        <a:rPr lang="ko-KR" altLang="en-US" sz="600" b="0" dirty="0">
                          <a:effectLst/>
                          <a:latin typeface="Malgun Gothic" panose="020B0503020000020004" pitchFamily="34" charset="-127"/>
                          <a:ea typeface="Malgun Gothic" panose="020B0503020000020004" pitchFamily="34" charset="-127"/>
                        </a:rPr>
                        <a:t> </a:t>
                      </a:r>
                      <a:r>
                        <a:rPr lang="en-US" altLang="ko-KR" sz="600" b="0" dirty="0">
                          <a:effectLst/>
                          <a:latin typeface="Malgun Gothic" panose="020B0503020000020004" pitchFamily="34" charset="-127"/>
                          <a:ea typeface="Malgun Gothic" panose="020B0503020000020004" pitchFamily="34" charset="-127"/>
                        </a:rPr>
                        <a:t>2024-12-20</a:t>
                      </a: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6023585"/>
                  </a:ext>
                </a:extLst>
              </a:tr>
              <a:tr h="178043">
                <a:tc>
                  <a:txBody>
                    <a:bodyPr/>
                    <a:lstStyle/>
                    <a:p>
                      <a:pPr algn="l">
                        <a:lnSpc>
                          <a:spcPct val="100000"/>
                        </a:lnSpc>
                      </a:pPr>
                      <a:r>
                        <a:rPr lang="ko-KR" altLang="en-US" sz="600" b="0" dirty="0" err="1">
                          <a:effectLst/>
                          <a:latin typeface="Malgun Gothic" panose="020B0503020000020004" pitchFamily="34" charset="-127"/>
                          <a:ea typeface="Malgun Gothic" panose="020B0503020000020004" pitchFamily="34" charset="-127"/>
                        </a:rPr>
                        <a:t>사업년월</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600" b="0" dirty="0">
                          <a:effectLst/>
                          <a:latin typeface="Malgun Gothic" panose="020B0503020000020004" pitchFamily="34" charset="-127"/>
                          <a:ea typeface="Malgun Gothic" panose="020B0503020000020004" pitchFamily="34" charset="-127"/>
                        </a:rPr>
                        <a:t>2024</a:t>
                      </a:r>
                      <a:r>
                        <a:rPr lang="ko-KR" altLang="en-US" sz="600" b="0" dirty="0">
                          <a:effectLst/>
                          <a:latin typeface="Malgun Gothic" panose="020B0503020000020004" pitchFamily="34" charset="-127"/>
                          <a:ea typeface="Malgun Gothic" panose="020B0503020000020004" pitchFamily="34" charset="-127"/>
                        </a:rPr>
                        <a:t>년 </a:t>
                      </a:r>
                      <a:r>
                        <a:rPr lang="en-US" altLang="ko-KR" sz="600" b="0" dirty="0">
                          <a:effectLst/>
                          <a:latin typeface="Malgun Gothic" panose="020B0503020000020004" pitchFamily="34" charset="-127"/>
                          <a:ea typeface="Malgun Gothic" panose="020B0503020000020004" pitchFamily="34" charset="-127"/>
                        </a:rPr>
                        <a:t>12</a:t>
                      </a:r>
                      <a:r>
                        <a:rPr lang="ko-KR" altLang="en-US" sz="600" b="0" dirty="0">
                          <a:effectLst/>
                          <a:latin typeface="Malgun Gothic" panose="020B0503020000020004" pitchFamily="34" charset="-127"/>
                          <a:ea typeface="Malgun Gothic" panose="020B0503020000020004" pitchFamily="34" charset="-127"/>
                        </a:rPr>
                        <a:t>월</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6136007"/>
                  </a:ext>
                </a:extLst>
              </a:tr>
              <a:tr h="178043">
                <a:tc>
                  <a:txBody>
                    <a:bodyPr/>
                    <a:lstStyle/>
                    <a:p>
                      <a:pPr algn="l">
                        <a:lnSpc>
                          <a:spcPct val="100000"/>
                        </a:lnSpc>
                      </a:pPr>
                      <a:r>
                        <a:rPr lang="ko-KR" altLang="en-US" sz="600" b="0" dirty="0">
                          <a:effectLst/>
                          <a:latin typeface="Malgun Gothic" panose="020B0503020000020004" pitchFamily="34" charset="-127"/>
                          <a:ea typeface="Malgun Gothic" panose="020B0503020000020004" pitchFamily="34" charset="-127"/>
                        </a:rPr>
                        <a:t>사용품목금액</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US" altLang="ko-KR" sz="600" b="0" dirty="0">
                          <a:effectLst/>
                          <a:latin typeface="Malgun Gothic" panose="020B0503020000020004" pitchFamily="34" charset="-127"/>
                          <a:ea typeface="Malgun Gothic" panose="020B0503020000020004" pitchFamily="34" charset="-127"/>
                        </a:rPr>
                        <a:t>100,000,000</a:t>
                      </a:r>
                      <a:r>
                        <a:rPr lang="ko-KR" altLang="en-US" sz="600" b="0" dirty="0">
                          <a:effectLst/>
                          <a:latin typeface="Malgun Gothic" panose="020B0503020000020004" pitchFamily="34" charset="-127"/>
                          <a:ea typeface="Malgun Gothic" panose="020B0503020000020004" pitchFamily="34" charset="-127"/>
                        </a:rPr>
                        <a:t> 원</a:t>
                      </a:r>
                      <a:endParaRPr lang="en-US" altLang="ko-KR" sz="600" b="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5303330"/>
                  </a:ext>
                </a:extLst>
              </a:tr>
            </a:tbl>
          </a:graphicData>
        </a:graphic>
      </p:graphicFrame>
      <p:sp>
        <p:nvSpPr>
          <p:cNvPr id="31" name="Google Shape;2233;g27fe52d962f_1_4247">
            <a:extLst>
              <a:ext uri="{FF2B5EF4-FFF2-40B4-BE49-F238E27FC236}">
                <a16:creationId xmlns:a16="http://schemas.microsoft.com/office/drawing/2014/main" id="{5EEB3F62-8535-7C51-B280-C765AC66EBCA}"/>
              </a:ext>
            </a:extLst>
          </p:cNvPr>
          <p:cNvSpPr/>
          <p:nvPr/>
        </p:nvSpPr>
        <p:spPr>
          <a:xfrm>
            <a:off x="2191749" y="2934757"/>
            <a:ext cx="4666251" cy="270000"/>
          </a:xfrm>
          <a:prstGeom prst="roundRect">
            <a:avLst>
              <a:gd name="adj" fmla="val 14461"/>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endParaRPr sz="500" dirty="0">
              <a:solidFill>
                <a:schemeClr val="tx1">
                  <a:lumMod val="75000"/>
                  <a:lumOff val="25000"/>
                </a:schemeClr>
              </a:solidFill>
              <a:latin typeface="Malgun Gothic"/>
              <a:ea typeface="Malgun Gothic"/>
              <a:cs typeface="Malgun Gothic"/>
              <a:sym typeface="Malgun Gothic"/>
            </a:endParaRPr>
          </a:p>
        </p:txBody>
      </p:sp>
      <p:sp>
        <p:nvSpPr>
          <p:cNvPr id="32" name="모서리가 둥근 직사각형 31">
            <a:extLst>
              <a:ext uri="{FF2B5EF4-FFF2-40B4-BE49-F238E27FC236}">
                <a16:creationId xmlns:a16="http://schemas.microsoft.com/office/drawing/2014/main" id="{9C765B18-1D27-B649-6571-D2A7BC7359DE}"/>
              </a:ext>
            </a:extLst>
          </p:cNvPr>
          <p:cNvSpPr>
            <a:spLocks/>
          </p:cNvSpPr>
          <p:nvPr/>
        </p:nvSpPr>
        <p:spPr>
          <a:xfrm>
            <a:off x="2267922" y="2983603"/>
            <a:ext cx="380841" cy="172307"/>
          </a:xfrm>
          <a:prstGeom prst="roundRect">
            <a:avLst>
              <a:gd name="adj" fmla="val 23411"/>
            </a:avLst>
          </a:prstGeom>
          <a:solidFill>
            <a:schemeClr val="bg1">
              <a:lumMod val="50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500" dirty="0">
                <a:solidFill>
                  <a:schemeClr val="bg1"/>
                </a:solidFill>
              </a:rPr>
              <a:t>이미지 선택</a:t>
            </a:r>
          </a:p>
        </p:txBody>
      </p:sp>
      <p:sp>
        <p:nvSpPr>
          <p:cNvPr id="33" name="모서리가 둥근 직사각형 32">
            <a:extLst>
              <a:ext uri="{FF2B5EF4-FFF2-40B4-BE49-F238E27FC236}">
                <a16:creationId xmlns:a16="http://schemas.microsoft.com/office/drawing/2014/main" id="{39A1C957-B160-A095-6CAF-883A074A520D}"/>
              </a:ext>
            </a:extLst>
          </p:cNvPr>
          <p:cNvSpPr>
            <a:spLocks/>
          </p:cNvSpPr>
          <p:nvPr/>
        </p:nvSpPr>
        <p:spPr>
          <a:xfrm>
            <a:off x="2762003" y="2983603"/>
            <a:ext cx="858119" cy="172307"/>
          </a:xfrm>
          <a:prstGeom prst="roundRect">
            <a:avLst>
              <a:gd name="adj" fmla="val 5000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ko-KR" sz="600" dirty="0">
                <a:solidFill>
                  <a:schemeClr val="tx1">
                    <a:lumMod val="75000"/>
                    <a:lumOff val="25000"/>
                  </a:schemeClr>
                </a:solidFill>
              </a:rPr>
              <a:t>   </a:t>
            </a:r>
            <a:r>
              <a:rPr kumimoji="1" lang="ko-KR" altLang="en-US" sz="600" u="sng" dirty="0">
                <a:solidFill>
                  <a:schemeClr val="tx1">
                    <a:lumMod val="75000"/>
                    <a:lumOff val="25000"/>
                  </a:schemeClr>
                </a:solidFill>
              </a:rPr>
              <a:t>세금계산서</a:t>
            </a:r>
            <a:r>
              <a:rPr kumimoji="1" lang="en-US" altLang="ko-KR" sz="600" u="sng" dirty="0">
                <a:solidFill>
                  <a:schemeClr val="tx1">
                    <a:lumMod val="75000"/>
                    <a:lumOff val="25000"/>
                  </a:schemeClr>
                </a:solidFill>
              </a:rPr>
              <a:t>.jpg</a:t>
            </a:r>
            <a:endParaRPr kumimoji="1" lang="ko-KR" altLang="en-US" sz="600" u="sng"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16630A36-6BF8-2B2E-1A95-AA868CFE094F}"/>
              </a:ext>
            </a:extLst>
          </p:cNvPr>
          <p:cNvSpPr>
            <a:spLocks/>
          </p:cNvSpPr>
          <p:nvPr/>
        </p:nvSpPr>
        <p:spPr>
          <a:xfrm>
            <a:off x="3452223" y="3018334"/>
            <a:ext cx="108000" cy="108000"/>
          </a:xfrm>
          <a:prstGeom prst="roundRect">
            <a:avLst>
              <a:gd name="adj" fmla="val 50000"/>
            </a:avLst>
          </a:prstGeom>
          <a:solidFill>
            <a:schemeClr val="tx1">
              <a:lumMod val="50000"/>
              <a:lumOff val="50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600" b="1" dirty="0">
                <a:solidFill>
                  <a:schemeClr val="bg1"/>
                </a:solidFill>
              </a:rPr>
              <a:t>X</a:t>
            </a:r>
            <a:endParaRPr kumimoji="1" lang="ko-KR" altLang="en-US" sz="600" b="1" dirty="0">
              <a:solidFill>
                <a:schemeClr val="bg1"/>
              </a:solidFill>
            </a:endParaRPr>
          </a:p>
        </p:txBody>
      </p:sp>
      <p:sp>
        <p:nvSpPr>
          <p:cNvPr id="37" name="모서리가 둥근 직사각형 36">
            <a:extLst>
              <a:ext uri="{FF2B5EF4-FFF2-40B4-BE49-F238E27FC236}">
                <a16:creationId xmlns:a16="http://schemas.microsoft.com/office/drawing/2014/main" id="{E901B48F-15D3-0543-D9E7-0AD251C6B77B}"/>
              </a:ext>
            </a:extLst>
          </p:cNvPr>
          <p:cNvSpPr>
            <a:spLocks/>
          </p:cNvSpPr>
          <p:nvPr/>
        </p:nvSpPr>
        <p:spPr>
          <a:xfrm>
            <a:off x="3762823" y="2983603"/>
            <a:ext cx="858119" cy="172307"/>
          </a:xfrm>
          <a:prstGeom prst="roundRect">
            <a:avLst>
              <a:gd name="adj" fmla="val 5000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ko-KR" sz="600" dirty="0">
                <a:solidFill>
                  <a:schemeClr val="tx1">
                    <a:lumMod val="75000"/>
                    <a:lumOff val="25000"/>
                  </a:schemeClr>
                </a:solidFill>
              </a:rPr>
              <a:t>  </a:t>
            </a:r>
            <a:r>
              <a:rPr kumimoji="1" lang="ko-KR" altLang="en-US" sz="600" u="sng" dirty="0">
                <a:solidFill>
                  <a:schemeClr val="tx1">
                    <a:lumMod val="75000"/>
                    <a:lumOff val="25000"/>
                  </a:schemeClr>
                </a:solidFill>
              </a:rPr>
              <a:t>거래명세서</a:t>
            </a:r>
            <a:r>
              <a:rPr kumimoji="1" lang="en-US" altLang="ko-KR" sz="600" u="sng" dirty="0">
                <a:solidFill>
                  <a:schemeClr val="tx1">
                    <a:lumMod val="75000"/>
                    <a:lumOff val="25000"/>
                  </a:schemeClr>
                </a:solidFill>
              </a:rPr>
              <a:t>.jpg</a:t>
            </a:r>
            <a:endParaRPr kumimoji="1" lang="ko-KR" altLang="en-US" sz="600" u="sng" dirty="0">
              <a:solidFill>
                <a:schemeClr val="tx1">
                  <a:lumMod val="75000"/>
                  <a:lumOff val="25000"/>
                </a:schemeClr>
              </a:solidFill>
            </a:endParaRPr>
          </a:p>
        </p:txBody>
      </p:sp>
      <p:sp>
        <p:nvSpPr>
          <p:cNvPr id="38" name="모서리가 둥근 직사각형 37">
            <a:extLst>
              <a:ext uri="{FF2B5EF4-FFF2-40B4-BE49-F238E27FC236}">
                <a16:creationId xmlns:a16="http://schemas.microsoft.com/office/drawing/2014/main" id="{847737D0-B8DA-4C6A-AC0D-A139988ED7F7}"/>
              </a:ext>
            </a:extLst>
          </p:cNvPr>
          <p:cNvSpPr>
            <a:spLocks/>
          </p:cNvSpPr>
          <p:nvPr/>
        </p:nvSpPr>
        <p:spPr>
          <a:xfrm>
            <a:off x="4453043" y="3018334"/>
            <a:ext cx="108000" cy="108000"/>
          </a:xfrm>
          <a:prstGeom prst="roundRect">
            <a:avLst>
              <a:gd name="adj" fmla="val 50000"/>
            </a:avLst>
          </a:prstGeom>
          <a:solidFill>
            <a:schemeClr val="tx1">
              <a:lumMod val="50000"/>
              <a:lumOff val="50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600" b="1" dirty="0">
                <a:solidFill>
                  <a:schemeClr val="bg1"/>
                </a:solidFill>
              </a:rPr>
              <a:t>X</a:t>
            </a:r>
            <a:endParaRPr kumimoji="1" lang="ko-KR" altLang="en-US" sz="600" b="1" dirty="0">
              <a:solidFill>
                <a:schemeClr val="bg1"/>
              </a:solidFill>
            </a:endParaRPr>
          </a:p>
        </p:txBody>
      </p:sp>
      <p:sp>
        <p:nvSpPr>
          <p:cNvPr id="39" name="Google Shape;2233;g27fe52d962f_1_4247">
            <a:extLst>
              <a:ext uri="{FF2B5EF4-FFF2-40B4-BE49-F238E27FC236}">
                <a16:creationId xmlns:a16="http://schemas.microsoft.com/office/drawing/2014/main" id="{67884235-4F37-526B-E6E8-72543B6CD844}"/>
              </a:ext>
            </a:extLst>
          </p:cNvPr>
          <p:cNvSpPr/>
          <p:nvPr/>
        </p:nvSpPr>
        <p:spPr>
          <a:xfrm>
            <a:off x="2191749" y="3254020"/>
            <a:ext cx="4666251" cy="270000"/>
          </a:xfrm>
          <a:prstGeom prst="roundRect">
            <a:avLst>
              <a:gd name="adj" fmla="val 14461"/>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endParaRPr sz="500" dirty="0">
              <a:solidFill>
                <a:schemeClr val="tx1">
                  <a:lumMod val="75000"/>
                  <a:lumOff val="25000"/>
                </a:schemeClr>
              </a:solidFill>
              <a:latin typeface="Malgun Gothic"/>
              <a:ea typeface="Malgun Gothic"/>
              <a:cs typeface="Malgun Gothic"/>
              <a:sym typeface="Malgun Gothic"/>
            </a:endParaRPr>
          </a:p>
        </p:txBody>
      </p:sp>
      <p:sp>
        <p:nvSpPr>
          <p:cNvPr id="40" name="모서리가 둥근 직사각형 39">
            <a:extLst>
              <a:ext uri="{FF2B5EF4-FFF2-40B4-BE49-F238E27FC236}">
                <a16:creationId xmlns:a16="http://schemas.microsoft.com/office/drawing/2014/main" id="{4E605705-F607-5D93-2205-59DE4D07D814}"/>
              </a:ext>
            </a:extLst>
          </p:cNvPr>
          <p:cNvSpPr>
            <a:spLocks/>
          </p:cNvSpPr>
          <p:nvPr/>
        </p:nvSpPr>
        <p:spPr>
          <a:xfrm>
            <a:off x="2267922" y="3302866"/>
            <a:ext cx="380841" cy="172307"/>
          </a:xfrm>
          <a:prstGeom prst="roundRect">
            <a:avLst>
              <a:gd name="adj" fmla="val 23411"/>
            </a:avLst>
          </a:prstGeom>
          <a:solidFill>
            <a:schemeClr val="bg1">
              <a:lumMod val="50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500" dirty="0">
                <a:solidFill>
                  <a:schemeClr val="bg1"/>
                </a:solidFill>
              </a:rPr>
              <a:t>이미지 선택</a:t>
            </a:r>
          </a:p>
        </p:txBody>
      </p:sp>
      <p:sp>
        <p:nvSpPr>
          <p:cNvPr id="41" name="모서리가 둥근 직사각형 40">
            <a:extLst>
              <a:ext uri="{FF2B5EF4-FFF2-40B4-BE49-F238E27FC236}">
                <a16:creationId xmlns:a16="http://schemas.microsoft.com/office/drawing/2014/main" id="{2A6DA53C-B5CF-E106-2ED3-EBB9FE52FBC1}"/>
              </a:ext>
            </a:extLst>
          </p:cNvPr>
          <p:cNvSpPr>
            <a:spLocks/>
          </p:cNvSpPr>
          <p:nvPr/>
        </p:nvSpPr>
        <p:spPr>
          <a:xfrm>
            <a:off x="2762003" y="3302866"/>
            <a:ext cx="1111263" cy="172307"/>
          </a:xfrm>
          <a:prstGeom prst="roundRect">
            <a:avLst>
              <a:gd name="adj" fmla="val 5000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ko-KR" altLang="en-US" sz="600" dirty="0">
                <a:solidFill>
                  <a:schemeClr val="tx1">
                    <a:lumMod val="75000"/>
                    <a:lumOff val="25000"/>
                  </a:schemeClr>
                </a:solidFill>
              </a:rPr>
              <a:t>  </a:t>
            </a:r>
            <a:r>
              <a:rPr kumimoji="1" lang="ko-KR" altLang="en-US" sz="600" u="sng" dirty="0">
                <a:solidFill>
                  <a:schemeClr val="tx1">
                    <a:lumMod val="75000"/>
                    <a:lumOff val="25000"/>
                  </a:schemeClr>
                </a:solidFill>
              </a:rPr>
              <a:t>개인보호구지급대장</a:t>
            </a:r>
            <a:r>
              <a:rPr kumimoji="1" lang="en-US" altLang="ko-KR" sz="600" u="sng" dirty="0">
                <a:solidFill>
                  <a:schemeClr val="tx1">
                    <a:lumMod val="75000"/>
                    <a:lumOff val="25000"/>
                  </a:schemeClr>
                </a:solidFill>
              </a:rPr>
              <a:t>.jpg</a:t>
            </a:r>
            <a:endParaRPr kumimoji="1" lang="ko-KR" altLang="en-US" sz="600" u="sng" dirty="0">
              <a:solidFill>
                <a:schemeClr val="tx1">
                  <a:lumMod val="75000"/>
                  <a:lumOff val="25000"/>
                </a:schemeClr>
              </a:solidFill>
            </a:endParaRPr>
          </a:p>
        </p:txBody>
      </p:sp>
      <p:sp>
        <p:nvSpPr>
          <p:cNvPr id="42" name="모서리가 둥근 직사각형 41">
            <a:extLst>
              <a:ext uri="{FF2B5EF4-FFF2-40B4-BE49-F238E27FC236}">
                <a16:creationId xmlns:a16="http://schemas.microsoft.com/office/drawing/2014/main" id="{15CED4AA-AC9C-B588-2632-EEB3A82DA779}"/>
              </a:ext>
            </a:extLst>
          </p:cNvPr>
          <p:cNvSpPr>
            <a:spLocks/>
          </p:cNvSpPr>
          <p:nvPr/>
        </p:nvSpPr>
        <p:spPr>
          <a:xfrm>
            <a:off x="3701603" y="3337597"/>
            <a:ext cx="108000" cy="108000"/>
          </a:xfrm>
          <a:prstGeom prst="roundRect">
            <a:avLst>
              <a:gd name="adj" fmla="val 50000"/>
            </a:avLst>
          </a:prstGeom>
          <a:solidFill>
            <a:schemeClr val="tx1">
              <a:lumMod val="50000"/>
              <a:lumOff val="50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600" b="1" dirty="0">
                <a:solidFill>
                  <a:schemeClr val="bg1"/>
                </a:solidFill>
              </a:rPr>
              <a:t>X</a:t>
            </a:r>
            <a:endParaRPr kumimoji="1" lang="ko-KR" altLang="en-US" sz="600" b="1" dirty="0">
              <a:solidFill>
                <a:schemeClr val="bg1"/>
              </a:solidFill>
            </a:endParaRPr>
          </a:p>
        </p:txBody>
      </p:sp>
      <p:sp>
        <p:nvSpPr>
          <p:cNvPr id="43" name="모서리가 둥근 직사각형 42">
            <a:extLst>
              <a:ext uri="{FF2B5EF4-FFF2-40B4-BE49-F238E27FC236}">
                <a16:creationId xmlns:a16="http://schemas.microsoft.com/office/drawing/2014/main" id="{153F2419-2ABA-6E39-27C0-0EA00869239F}"/>
              </a:ext>
            </a:extLst>
          </p:cNvPr>
          <p:cNvSpPr>
            <a:spLocks/>
          </p:cNvSpPr>
          <p:nvPr/>
        </p:nvSpPr>
        <p:spPr>
          <a:xfrm>
            <a:off x="3939017" y="3302866"/>
            <a:ext cx="858119" cy="172307"/>
          </a:xfrm>
          <a:prstGeom prst="roundRect">
            <a:avLst>
              <a:gd name="adj" fmla="val 5000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ko-KR" altLang="en-US" sz="600" dirty="0">
                <a:solidFill>
                  <a:schemeClr val="tx1">
                    <a:lumMod val="75000"/>
                    <a:lumOff val="25000"/>
                  </a:schemeClr>
                </a:solidFill>
              </a:rPr>
              <a:t>  </a:t>
            </a:r>
            <a:r>
              <a:rPr kumimoji="1" lang="ko-KR" altLang="en-US" sz="600" u="sng" dirty="0">
                <a:solidFill>
                  <a:schemeClr val="tx1">
                    <a:lumMod val="75000"/>
                    <a:lumOff val="25000"/>
                  </a:schemeClr>
                </a:solidFill>
              </a:rPr>
              <a:t>증빙사진</a:t>
            </a:r>
            <a:r>
              <a:rPr kumimoji="1" lang="en-US" altLang="ko-KR" sz="600" u="sng" dirty="0">
                <a:solidFill>
                  <a:schemeClr val="tx1">
                    <a:lumMod val="75000"/>
                    <a:lumOff val="25000"/>
                  </a:schemeClr>
                </a:solidFill>
              </a:rPr>
              <a:t>01.jpg</a:t>
            </a:r>
            <a:endParaRPr kumimoji="1" lang="ko-KR" altLang="en-US" sz="600" u="sng" dirty="0">
              <a:solidFill>
                <a:schemeClr val="tx1">
                  <a:lumMod val="75000"/>
                  <a:lumOff val="25000"/>
                </a:schemeClr>
              </a:solidFill>
            </a:endParaRPr>
          </a:p>
        </p:txBody>
      </p:sp>
      <p:sp>
        <p:nvSpPr>
          <p:cNvPr id="44" name="모서리가 둥근 직사각형 43">
            <a:extLst>
              <a:ext uri="{FF2B5EF4-FFF2-40B4-BE49-F238E27FC236}">
                <a16:creationId xmlns:a16="http://schemas.microsoft.com/office/drawing/2014/main" id="{1DB889DB-A559-3F9C-EF95-0EC19C90DD21}"/>
              </a:ext>
            </a:extLst>
          </p:cNvPr>
          <p:cNvSpPr>
            <a:spLocks/>
          </p:cNvSpPr>
          <p:nvPr/>
        </p:nvSpPr>
        <p:spPr>
          <a:xfrm>
            <a:off x="4629237" y="3337597"/>
            <a:ext cx="108000" cy="108000"/>
          </a:xfrm>
          <a:prstGeom prst="roundRect">
            <a:avLst>
              <a:gd name="adj" fmla="val 50000"/>
            </a:avLst>
          </a:prstGeom>
          <a:solidFill>
            <a:schemeClr val="tx1">
              <a:lumMod val="50000"/>
              <a:lumOff val="50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600" b="1" dirty="0">
                <a:solidFill>
                  <a:schemeClr val="bg1"/>
                </a:solidFill>
              </a:rPr>
              <a:t>X</a:t>
            </a:r>
            <a:endParaRPr kumimoji="1" lang="ko-KR" altLang="en-US" sz="600" b="1" dirty="0">
              <a:solidFill>
                <a:schemeClr val="bg1"/>
              </a:solidFill>
            </a:endParaRPr>
          </a:p>
        </p:txBody>
      </p:sp>
      <p:sp>
        <p:nvSpPr>
          <p:cNvPr id="47" name="Google Shape;2233;g27fe52d962f_1_4247">
            <a:extLst>
              <a:ext uri="{FF2B5EF4-FFF2-40B4-BE49-F238E27FC236}">
                <a16:creationId xmlns:a16="http://schemas.microsoft.com/office/drawing/2014/main" id="{5B2B372B-6E19-F569-9203-A49D753B9291}"/>
              </a:ext>
            </a:extLst>
          </p:cNvPr>
          <p:cNvSpPr/>
          <p:nvPr/>
        </p:nvSpPr>
        <p:spPr>
          <a:xfrm>
            <a:off x="986172" y="981579"/>
            <a:ext cx="5934060" cy="436515"/>
          </a:xfrm>
          <a:prstGeom prst="roundRect">
            <a:avLst>
              <a:gd name="adj" fmla="val 14461"/>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171450" marR="0" lvl="0" indent="-171450" rtl="0">
              <a:lnSpc>
                <a:spcPct val="100000"/>
              </a:lnSpc>
              <a:spcBef>
                <a:spcPts val="0"/>
              </a:spcBef>
              <a:spcAft>
                <a:spcPts val="0"/>
              </a:spcAft>
              <a:buClr>
                <a:srgbClr val="000000"/>
              </a:buClr>
              <a:buSzPts val="800"/>
              <a:buFont typeface="Arial" panose="020B0604020202020204" pitchFamily="34" charset="0"/>
              <a:buChar char="•"/>
            </a:pPr>
            <a:r>
              <a:rPr lang="ko-KR" altLang="en-US" sz="500" dirty="0">
                <a:solidFill>
                  <a:schemeClr val="tx1">
                    <a:lumMod val="75000"/>
                    <a:lumOff val="25000"/>
                  </a:schemeClr>
                </a:solidFill>
                <a:latin typeface="Malgun Gothic"/>
                <a:ea typeface="Malgun Gothic"/>
                <a:cs typeface="Malgun Gothic"/>
                <a:sym typeface="Malgun Gothic"/>
              </a:rPr>
              <a:t>산업안전보건관리의 기본 정보와 사용된 물품 목록을 확인할 수 있습니다</a:t>
            </a:r>
            <a:r>
              <a:rPr lang="en-US" altLang="ko-KR" sz="500" dirty="0">
                <a:solidFill>
                  <a:schemeClr val="tx1">
                    <a:lumMod val="75000"/>
                    <a:lumOff val="25000"/>
                  </a:schemeClr>
                </a:solidFill>
                <a:latin typeface="Malgun Gothic"/>
                <a:ea typeface="Malgun Gothic"/>
                <a:cs typeface="Malgun Gothic"/>
                <a:sym typeface="Malgun Gothic"/>
              </a:rPr>
              <a:t>.</a:t>
            </a:r>
          </a:p>
          <a:p>
            <a:pPr marL="171450" marR="0" lvl="0" indent="-171450" rtl="0">
              <a:lnSpc>
                <a:spcPct val="100000"/>
              </a:lnSpc>
              <a:spcBef>
                <a:spcPts val="0"/>
              </a:spcBef>
              <a:spcAft>
                <a:spcPts val="0"/>
              </a:spcAft>
              <a:buClr>
                <a:srgbClr val="000000"/>
              </a:buClr>
              <a:buSzPts val="800"/>
              <a:buFont typeface="Arial" panose="020B0604020202020204" pitchFamily="34" charset="0"/>
              <a:buChar char="•"/>
            </a:pPr>
            <a:r>
              <a:rPr lang="ko-KR" altLang="en-US" sz="500" dirty="0">
                <a:solidFill>
                  <a:schemeClr val="tx1">
                    <a:lumMod val="75000"/>
                    <a:lumOff val="25000"/>
                  </a:schemeClr>
                </a:solidFill>
                <a:latin typeface="Malgun Gothic"/>
                <a:ea typeface="Malgun Gothic"/>
                <a:cs typeface="Malgun Gothic"/>
                <a:sym typeface="Malgun Gothic"/>
              </a:rPr>
              <a:t>이미지는 </a:t>
            </a:r>
            <a:r>
              <a:rPr lang="en-US" altLang="ko-KR" sz="500" dirty="0">
                <a:solidFill>
                  <a:schemeClr val="tx1">
                    <a:lumMod val="75000"/>
                    <a:lumOff val="25000"/>
                  </a:schemeClr>
                </a:solidFill>
                <a:latin typeface="Malgun Gothic"/>
                <a:ea typeface="Malgun Gothic"/>
                <a:cs typeface="Malgun Gothic"/>
                <a:sym typeface="Malgun Gothic"/>
              </a:rPr>
              <a:t>10MB </a:t>
            </a:r>
            <a:r>
              <a:rPr lang="ko-KR" altLang="en-US" sz="500" dirty="0">
                <a:solidFill>
                  <a:schemeClr val="tx1">
                    <a:lumMod val="75000"/>
                    <a:lumOff val="25000"/>
                  </a:schemeClr>
                </a:solidFill>
                <a:latin typeface="Malgun Gothic"/>
                <a:ea typeface="Malgun Gothic"/>
                <a:cs typeface="Malgun Gothic"/>
                <a:sym typeface="Malgun Gothic"/>
              </a:rPr>
              <a:t>이하의 </a:t>
            </a:r>
            <a:r>
              <a:rPr lang="en-US" altLang="ko-KR" sz="500" dirty="0">
                <a:solidFill>
                  <a:schemeClr val="tx1">
                    <a:lumMod val="75000"/>
                    <a:lumOff val="25000"/>
                  </a:schemeClr>
                </a:solidFill>
                <a:latin typeface="Malgun Gothic"/>
                <a:ea typeface="Malgun Gothic"/>
                <a:cs typeface="Malgun Gothic"/>
                <a:sym typeface="Malgun Gothic"/>
              </a:rPr>
              <a:t>jpg, jpeg, gif, </a:t>
            </a:r>
            <a:r>
              <a:rPr lang="en-US" altLang="ko-KR" sz="500" dirty="0" err="1">
                <a:solidFill>
                  <a:schemeClr val="tx1">
                    <a:lumMod val="75000"/>
                    <a:lumOff val="25000"/>
                  </a:schemeClr>
                </a:solidFill>
                <a:latin typeface="Malgun Gothic"/>
                <a:ea typeface="Malgun Gothic"/>
                <a:cs typeface="Malgun Gothic"/>
                <a:sym typeface="Malgun Gothic"/>
              </a:rPr>
              <a:t>png</a:t>
            </a:r>
            <a:r>
              <a:rPr lang="en-US" altLang="ko-KR" sz="500" dirty="0">
                <a:solidFill>
                  <a:schemeClr val="tx1">
                    <a:lumMod val="75000"/>
                    <a:lumOff val="25000"/>
                  </a:schemeClr>
                </a:solidFill>
                <a:latin typeface="Malgun Gothic"/>
                <a:ea typeface="Malgun Gothic"/>
                <a:cs typeface="Malgun Gothic"/>
                <a:sym typeface="Malgun Gothic"/>
              </a:rPr>
              <a:t>, pdf</a:t>
            </a:r>
            <a:r>
              <a:rPr lang="ko-KR" altLang="en-US" sz="500" dirty="0">
                <a:solidFill>
                  <a:schemeClr val="tx1">
                    <a:lumMod val="75000"/>
                    <a:lumOff val="25000"/>
                  </a:schemeClr>
                </a:solidFill>
                <a:latin typeface="Malgun Gothic"/>
                <a:ea typeface="Malgun Gothic"/>
                <a:cs typeface="Malgun Gothic"/>
                <a:sym typeface="Malgun Gothic"/>
              </a:rPr>
              <a:t> 형식 파일을 최대 </a:t>
            </a:r>
            <a:r>
              <a:rPr lang="en-US" altLang="ko-KR" sz="500" dirty="0">
                <a:solidFill>
                  <a:schemeClr val="tx1">
                    <a:lumMod val="75000"/>
                    <a:lumOff val="25000"/>
                  </a:schemeClr>
                </a:solidFill>
                <a:latin typeface="Malgun Gothic"/>
                <a:ea typeface="Malgun Gothic"/>
                <a:cs typeface="Malgun Gothic"/>
                <a:sym typeface="Malgun Gothic"/>
              </a:rPr>
              <a:t>5</a:t>
            </a:r>
            <a:r>
              <a:rPr lang="ko-KR" altLang="en-US" sz="500" dirty="0">
                <a:solidFill>
                  <a:schemeClr val="tx1">
                    <a:lumMod val="75000"/>
                    <a:lumOff val="25000"/>
                  </a:schemeClr>
                </a:solidFill>
                <a:latin typeface="Malgun Gothic"/>
                <a:ea typeface="Malgun Gothic"/>
                <a:cs typeface="Malgun Gothic"/>
                <a:sym typeface="Malgun Gothic"/>
              </a:rPr>
              <a:t>개까지 </a:t>
            </a:r>
            <a:r>
              <a:rPr lang="ko-KR" altLang="en-US" sz="500" dirty="0" err="1">
                <a:solidFill>
                  <a:schemeClr val="tx1">
                    <a:lumMod val="75000"/>
                    <a:lumOff val="25000"/>
                  </a:schemeClr>
                </a:solidFill>
                <a:latin typeface="Malgun Gothic"/>
                <a:ea typeface="Malgun Gothic"/>
                <a:cs typeface="Malgun Gothic"/>
                <a:sym typeface="Malgun Gothic"/>
              </a:rPr>
              <a:t>등록가능합니다</a:t>
            </a:r>
            <a:r>
              <a:rPr lang="en-US" altLang="ko-KR" sz="500" dirty="0">
                <a:solidFill>
                  <a:schemeClr val="tx1">
                    <a:lumMod val="75000"/>
                    <a:lumOff val="25000"/>
                  </a:schemeClr>
                </a:solidFill>
                <a:latin typeface="Malgun Gothic"/>
                <a:ea typeface="Malgun Gothic"/>
                <a:cs typeface="Malgun Gothic"/>
                <a:sym typeface="Malgun Gothic"/>
              </a:rPr>
              <a:t>.</a:t>
            </a:r>
          </a:p>
          <a:p>
            <a:pPr marL="171450" marR="0" lvl="0" indent="-171450" rtl="0">
              <a:lnSpc>
                <a:spcPct val="100000"/>
              </a:lnSpc>
              <a:spcBef>
                <a:spcPts val="0"/>
              </a:spcBef>
              <a:spcAft>
                <a:spcPts val="0"/>
              </a:spcAft>
              <a:buClr>
                <a:srgbClr val="000000"/>
              </a:buClr>
              <a:buSzPts val="800"/>
              <a:buFont typeface="Arial" panose="020B0604020202020204" pitchFamily="34" charset="0"/>
              <a:buChar char="•"/>
            </a:pPr>
            <a:r>
              <a:rPr lang="ko-KR" altLang="en-US" sz="500" dirty="0">
                <a:solidFill>
                  <a:schemeClr val="tx1">
                    <a:lumMod val="75000"/>
                    <a:lumOff val="25000"/>
                  </a:schemeClr>
                </a:solidFill>
                <a:latin typeface="Malgun Gothic"/>
                <a:ea typeface="Malgun Gothic"/>
                <a:cs typeface="Malgun Gothic"/>
                <a:sym typeface="Malgun Gothic"/>
              </a:rPr>
              <a:t>산업안전보건관리비 중 </a:t>
            </a:r>
            <a:r>
              <a:rPr lang="en-US" altLang="ko-KR" sz="500" dirty="0" err="1">
                <a:solidFill>
                  <a:schemeClr val="tx1">
                    <a:lumMod val="75000"/>
                    <a:lumOff val="25000"/>
                  </a:schemeClr>
                </a:solidFill>
                <a:latin typeface="Malgun Gothic"/>
                <a:ea typeface="Malgun Gothic"/>
                <a:cs typeface="Malgun Gothic"/>
                <a:sym typeface="Malgun Gothic"/>
              </a:rPr>
              <a:t>OKSafety</a:t>
            </a:r>
            <a:r>
              <a:rPr lang="ko-KR" altLang="en-US" sz="500" dirty="0">
                <a:solidFill>
                  <a:schemeClr val="tx1">
                    <a:lumMod val="75000"/>
                    <a:lumOff val="25000"/>
                  </a:schemeClr>
                </a:solidFill>
                <a:latin typeface="Malgun Gothic"/>
                <a:ea typeface="Malgun Gothic"/>
                <a:cs typeface="Malgun Gothic"/>
                <a:sym typeface="Malgun Gothic"/>
              </a:rPr>
              <a:t> 에서 구매하지 않은 품목은 </a:t>
            </a:r>
            <a:r>
              <a:rPr lang="en-US" altLang="ko-KR" sz="500" dirty="0">
                <a:solidFill>
                  <a:schemeClr val="tx1">
                    <a:lumMod val="75000"/>
                    <a:lumOff val="25000"/>
                  </a:schemeClr>
                </a:solidFill>
                <a:latin typeface="Malgun Gothic"/>
                <a:ea typeface="Malgun Gothic"/>
                <a:cs typeface="Malgun Gothic"/>
                <a:sym typeface="Malgun Gothic"/>
              </a:rPr>
              <a:t>“</a:t>
            </a:r>
            <a:r>
              <a:rPr lang="ko-KR" altLang="en-US" sz="500" dirty="0">
                <a:solidFill>
                  <a:schemeClr val="tx1">
                    <a:lumMod val="75000"/>
                    <a:lumOff val="25000"/>
                  </a:schemeClr>
                </a:solidFill>
                <a:latin typeface="Malgun Gothic"/>
                <a:ea typeface="Malgun Gothic"/>
                <a:cs typeface="Malgun Gothic"/>
                <a:sym typeface="Malgun Gothic"/>
              </a:rPr>
              <a:t>등록</a:t>
            </a:r>
            <a:r>
              <a:rPr lang="en-US" altLang="ko-KR" sz="500" dirty="0">
                <a:solidFill>
                  <a:schemeClr val="tx1">
                    <a:lumMod val="75000"/>
                    <a:lumOff val="25000"/>
                  </a:schemeClr>
                </a:solidFill>
                <a:latin typeface="Malgun Gothic"/>
                <a:ea typeface="Malgun Gothic"/>
                <a:cs typeface="Malgun Gothic"/>
                <a:sym typeface="Malgun Gothic"/>
              </a:rPr>
              <a:t>”</a:t>
            </a:r>
            <a:r>
              <a:rPr lang="ko-KR" altLang="en-US" sz="500" dirty="0">
                <a:solidFill>
                  <a:schemeClr val="tx1">
                    <a:lumMod val="75000"/>
                    <a:lumOff val="25000"/>
                  </a:schemeClr>
                </a:solidFill>
                <a:latin typeface="Malgun Gothic"/>
                <a:ea typeface="Malgun Gothic"/>
                <a:cs typeface="Malgun Gothic"/>
                <a:sym typeface="Malgun Gothic"/>
              </a:rPr>
              <a:t> 에서 개별 입력해주세요</a:t>
            </a:r>
            <a:r>
              <a:rPr lang="en-US" altLang="ko-KR" sz="500" dirty="0">
                <a:solidFill>
                  <a:schemeClr val="tx1">
                    <a:lumMod val="75000"/>
                    <a:lumOff val="25000"/>
                  </a:schemeClr>
                </a:solidFill>
                <a:latin typeface="Malgun Gothic"/>
                <a:ea typeface="Malgun Gothic"/>
                <a:cs typeface="Malgun Gothic"/>
                <a:sym typeface="Malgun Gothic"/>
              </a:rPr>
              <a:t>.</a:t>
            </a:r>
            <a:r>
              <a:rPr lang="ko-KR" altLang="en-US" sz="500" dirty="0">
                <a:solidFill>
                  <a:schemeClr val="tx1">
                    <a:lumMod val="75000"/>
                    <a:lumOff val="25000"/>
                  </a:schemeClr>
                </a:solidFill>
                <a:latin typeface="Malgun Gothic"/>
                <a:ea typeface="Malgun Gothic"/>
                <a:cs typeface="Malgun Gothic"/>
                <a:sym typeface="Malgun Gothic"/>
              </a:rPr>
              <a:t> </a:t>
            </a:r>
            <a:r>
              <a:rPr lang="en-US" altLang="ko-KR" sz="500" dirty="0">
                <a:solidFill>
                  <a:schemeClr val="tx1">
                    <a:lumMod val="75000"/>
                    <a:lumOff val="25000"/>
                  </a:schemeClr>
                </a:solidFill>
                <a:latin typeface="Malgun Gothic"/>
                <a:ea typeface="Malgun Gothic"/>
                <a:cs typeface="Malgun Gothic"/>
                <a:sym typeface="Malgun Gothic"/>
              </a:rPr>
              <a:t>(</a:t>
            </a:r>
            <a:r>
              <a:rPr lang="ko-KR" altLang="en-US" sz="500" dirty="0" err="1">
                <a:solidFill>
                  <a:schemeClr val="tx1">
                    <a:lumMod val="75000"/>
                    <a:lumOff val="25000"/>
                  </a:schemeClr>
                </a:solidFill>
                <a:latin typeface="Malgun Gothic"/>
                <a:ea typeface="Malgun Gothic"/>
                <a:cs typeface="Malgun Gothic"/>
                <a:sym typeface="Malgun Gothic"/>
              </a:rPr>
              <a:t>수기입력된</a:t>
            </a:r>
            <a:r>
              <a:rPr lang="ko-KR" altLang="en-US" sz="500" dirty="0">
                <a:solidFill>
                  <a:schemeClr val="tx1">
                    <a:lumMod val="75000"/>
                    <a:lumOff val="25000"/>
                  </a:schemeClr>
                </a:solidFill>
                <a:latin typeface="Malgun Gothic"/>
                <a:ea typeface="Malgun Gothic"/>
                <a:cs typeface="Malgun Gothic"/>
                <a:sym typeface="Malgun Gothic"/>
              </a:rPr>
              <a:t> 품목은 주문번호를 제공하지 않습니다</a:t>
            </a:r>
            <a:r>
              <a:rPr lang="en-US" altLang="ko-KR" sz="500" dirty="0">
                <a:solidFill>
                  <a:schemeClr val="tx1">
                    <a:lumMod val="75000"/>
                    <a:lumOff val="25000"/>
                  </a:schemeClr>
                </a:solidFill>
                <a:latin typeface="Malgun Gothic"/>
                <a:ea typeface="Malgun Gothic"/>
                <a:cs typeface="Malgun Gothic"/>
                <a:sym typeface="Malgun Gothic"/>
              </a:rPr>
              <a:t>.)</a:t>
            </a:r>
          </a:p>
        </p:txBody>
      </p:sp>
      <p:sp>
        <p:nvSpPr>
          <p:cNvPr id="48" name="모서리가 둥근 직사각형 47">
            <a:extLst>
              <a:ext uri="{FF2B5EF4-FFF2-40B4-BE49-F238E27FC236}">
                <a16:creationId xmlns:a16="http://schemas.microsoft.com/office/drawing/2014/main" id="{ACD0E841-20D2-44D0-7D39-497A633052DE}"/>
              </a:ext>
            </a:extLst>
          </p:cNvPr>
          <p:cNvSpPr>
            <a:spLocks/>
          </p:cNvSpPr>
          <p:nvPr/>
        </p:nvSpPr>
        <p:spPr>
          <a:xfrm>
            <a:off x="979849" y="1485657"/>
            <a:ext cx="720000" cy="166837"/>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b="1" dirty="0">
                <a:solidFill>
                  <a:schemeClr val="tx1">
                    <a:lumMod val="75000"/>
                    <a:lumOff val="25000"/>
                  </a:schemeClr>
                </a:solidFill>
              </a:rPr>
              <a:t>기본 정보</a:t>
            </a:r>
          </a:p>
        </p:txBody>
      </p:sp>
      <p:sp>
        <p:nvSpPr>
          <p:cNvPr id="87" name="모서리가 둥근 직사각형 86">
            <a:extLst>
              <a:ext uri="{FF2B5EF4-FFF2-40B4-BE49-F238E27FC236}">
                <a16:creationId xmlns:a16="http://schemas.microsoft.com/office/drawing/2014/main" id="{C40E4A98-630B-0D89-D7CD-B2FA526D92DD}"/>
              </a:ext>
            </a:extLst>
          </p:cNvPr>
          <p:cNvSpPr>
            <a:spLocks/>
          </p:cNvSpPr>
          <p:nvPr/>
        </p:nvSpPr>
        <p:spPr>
          <a:xfrm>
            <a:off x="922185" y="2934757"/>
            <a:ext cx="1102408"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600" dirty="0">
                <a:solidFill>
                  <a:schemeClr val="tx1">
                    <a:lumMod val="75000"/>
                    <a:lumOff val="25000"/>
                  </a:schemeClr>
                </a:solidFill>
              </a:rPr>
              <a:t>세금계산서</a:t>
            </a:r>
            <a:r>
              <a:rPr kumimoji="1" lang="en-US" altLang="ko-KR" sz="600" dirty="0">
                <a:solidFill>
                  <a:schemeClr val="tx1">
                    <a:lumMod val="75000"/>
                    <a:lumOff val="25000"/>
                  </a:schemeClr>
                </a:solidFill>
              </a:rPr>
              <a:t>/</a:t>
            </a:r>
            <a:r>
              <a:rPr kumimoji="1" lang="ko-KR" altLang="en-US" sz="600" dirty="0">
                <a:solidFill>
                  <a:schemeClr val="tx1">
                    <a:lumMod val="75000"/>
                    <a:lumOff val="25000"/>
                  </a:schemeClr>
                </a:solidFill>
              </a:rPr>
              <a:t>거래명세서</a:t>
            </a:r>
          </a:p>
        </p:txBody>
      </p:sp>
      <p:sp>
        <p:nvSpPr>
          <p:cNvPr id="88" name="모서리가 둥근 직사각형 87">
            <a:extLst>
              <a:ext uri="{FF2B5EF4-FFF2-40B4-BE49-F238E27FC236}">
                <a16:creationId xmlns:a16="http://schemas.microsoft.com/office/drawing/2014/main" id="{BB63913D-0E9E-ED12-72D2-F3220A5824BA}"/>
              </a:ext>
            </a:extLst>
          </p:cNvPr>
          <p:cNvSpPr>
            <a:spLocks/>
          </p:cNvSpPr>
          <p:nvPr/>
        </p:nvSpPr>
        <p:spPr>
          <a:xfrm>
            <a:off x="917179" y="3238100"/>
            <a:ext cx="1131869"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00000"/>
              </a:lnSpc>
            </a:pPr>
            <a:r>
              <a:rPr lang="ko-KR" altLang="en-US" sz="600" b="0" dirty="0">
                <a:solidFill>
                  <a:schemeClr val="tx1">
                    <a:lumMod val="75000"/>
                    <a:lumOff val="25000"/>
                  </a:schemeClr>
                </a:solidFill>
                <a:effectLst/>
                <a:latin typeface="Malgun Gothic" panose="020B0503020000020004" pitchFamily="34" charset="-127"/>
                <a:ea typeface="Malgun Gothic" panose="020B0503020000020004" pitchFamily="34" charset="-127"/>
              </a:rPr>
              <a:t>개인보호구지급대장</a:t>
            </a:r>
            <a:endParaRPr lang="en-US" altLang="ko-KR" sz="600" b="0" dirty="0">
              <a:solidFill>
                <a:schemeClr val="tx1">
                  <a:lumMod val="75000"/>
                  <a:lumOff val="25000"/>
                </a:schemeClr>
              </a:solidFill>
              <a:effectLst/>
              <a:latin typeface="Malgun Gothic" panose="020B0503020000020004" pitchFamily="34" charset="-127"/>
              <a:ea typeface="Malgun Gothic" panose="020B0503020000020004" pitchFamily="34" charset="-127"/>
            </a:endParaRPr>
          </a:p>
        </p:txBody>
      </p:sp>
      <p:cxnSp>
        <p:nvCxnSpPr>
          <p:cNvPr id="89" name="꺾인 연결선[E] 88">
            <a:extLst>
              <a:ext uri="{FF2B5EF4-FFF2-40B4-BE49-F238E27FC236}">
                <a16:creationId xmlns:a16="http://schemas.microsoft.com/office/drawing/2014/main" id="{F19F6136-02C8-0374-3DD4-3FA6354FCB98}"/>
              </a:ext>
            </a:extLst>
          </p:cNvPr>
          <p:cNvCxnSpPr>
            <a:cxnSpLocks/>
            <a:stCxn id="8" idx="3"/>
            <a:endCxn id="113" idx="1"/>
          </p:cNvCxnSpPr>
          <p:nvPr/>
        </p:nvCxnSpPr>
        <p:spPr>
          <a:xfrm>
            <a:off x="6861073" y="3851541"/>
            <a:ext cx="790076" cy="2437640"/>
          </a:xfrm>
          <a:prstGeom prst="bentConnector3">
            <a:avLst>
              <a:gd name="adj1" fmla="val 500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3" name="Google Shape;1694;p44">
            <a:extLst>
              <a:ext uri="{FF2B5EF4-FFF2-40B4-BE49-F238E27FC236}">
                <a16:creationId xmlns:a16="http://schemas.microsoft.com/office/drawing/2014/main" id="{F7156B85-568E-A4FF-F997-FE3BFC57257D}"/>
              </a:ext>
            </a:extLst>
          </p:cNvPr>
          <p:cNvSpPr/>
          <p:nvPr/>
        </p:nvSpPr>
        <p:spPr>
          <a:xfrm>
            <a:off x="9309002" y="6364291"/>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94" name="모서리가 둥근 직사각형 93">
            <a:extLst>
              <a:ext uri="{FF2B5EF4-FFF2-40B4-BE49-F238E27FC236}">
                <a16:creationId xmlns:a16="http://schemas.microsoft.com/office/drawing/2014/main" id="{AE667F04-AED1-9787-7B3A-0D2F3A6C9143}"/>
              </a:ext>
            </a:extLst>
          </p:cNvPr>
          <p:cNvSpPr/>
          <p:nvPr/>
        </p:nvSpPr>
        <p:spPr>
          <a:xfrm>
            <a:off x="10711771" y="7108459"/>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err="1">
                <a:solidFill>
                  <a:schemeClr val="bg1"/>
                </a:solidFill>
                <a:latin typeface="Malgun Gothic" panose="020B0503020000020004" pitchFamily="34" charset="-127"/>
                <a:ea typeface="Malgun Gothic" panose="020B0503020000020004" pitchFamily="34" charset="-127"/>
              </a:rPr>
              <a:t>아니오</a:t>
            </a:r>
            <a:endParaRPr kumimoji="1" lang="ko-KR" altLang="en-US" sz="700" dirty="0">
              <a:solidFill>
                <a:schemeClr val="bg1"/>
              </a:solidFill>
              <a:latin typeface="Malgun Gothic" panose="020B0503020000020004" pitchFamily="34" charset="-127"/>
              <a:ea typeface="Malgun Gothic" panose="020B0503020000020004" pitchFamily="34" charset="-127"/>
            </a:endParaRPr>
          </a:p>
        </p:txBody>
      </p:sp>
      <p:sp>
        <p:nvSpPr>
          <p:cNvPr id="95" name="Google Shape;810;g28120bc8d10_0_307">
            <a:extLst>
              <a:ext uri="{FF2B5EF4-FFF2-40B4-BE49-F238E27FC236}">
                <a16:creationId xmlns:a16="http://schemas.microsoft.com/office/drawing/2014/main" id="{8CE74414-53FA-4809-2593-F39846F894A8}"/>
              </a:ext>
            </a:extLst>
          </p:cNvPr>
          <p:cNvSpPr/>
          <p:nvPr/>
        </p:nvSpPr>
        <p:spPr>
          <a:xfrm>
            <a:off x="10193906" y="7108457"/>
            <a:ext cx="414577" cy="189397"/>
          </a:xfrm>
          <a:prstGeom prst="roundRect">
            <a:avLst>
              <a:gd name="adj" fmla="val 5768"/>
            </a:avLst>
          </a:prstGeom>
          <a:solidFill>
            <a:schemeClr val="tx1">
              <a:lumMod val="50000"/>
              <a:lumOff val="50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ko-KR" altLang="en-US" sz="700" b="1" i="0" u="none" strike="noStrike" cap="none" dirty="0">
                <a:solidFill>
                  <a:schemeClr val="bg1"/>
                </a:solidFill>
                <a:latin typeface="Malgun Gothic"/>
                <a:ea typeface="Malgun Gothic"/>
                <a:cs typeface="Malgun Gothic"/>
                <a:sym typeface="Malgun Gothic"/>
              </a:rPr>
              <a:t>예</a:t>
            </a:r>
            <a:endParaRPr sz="700" b="1" i="0" u="none" strike="noStrike" cap="none" dirty="0">
              <a:solidFill>
                <a:schemeClr val="bg1"/>
              </a:solidFill>
              <a:latin typeface="Malgun Gothic"/>
              <a:ea typeface="Malgun Gothic"/>
              <a:cs typeface="Malgun Gothic"/>
              <a:sym typeface="Malgun Gothic"/>
            </a:endParaRPr>
          </a:p>
        </p:txBody>
      </p:sp>
      <p:sp>
        <p:nvSpPr>
          <p:cNvPr id="96" name="Google Shape;1694;p44">
            <a:extLst>
              <a:ext uri="{FF2B5EF4-FFF2-40B4-BE49-F238E27FC236}">
                <a16:creationId xmlns:a16="http://schemas.microsoft.com/office/drawing/2014/main" id="{8B2C40D9-7EE6-C10B-1B65-9F9979272410}"/>
              </a:ext>
            </a:extLst>
          </p:cNvPr>
          <p:cNvSpPr/>
          <p:nvPr/>
        </p:nvSpPr>
        <p:spPr>
          <a:xfrm>
            <a:off x="9461401" y="6516691"/>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err="1">
                <a:solidFill>
                  <a:srgbClr val="434343"/>
                </a:solidFill>
                <a:latin typeface="Malgun Gothic" panose="020B0503020000020004" pitchFamily="34" charset="-127"/>
                <a:ea typeface="Malgun Gothic" panose="020B0503020000020004" pitchFamily="34" charset="-127"/>
                <a:cs typeface="Arial"/>
                <a:sym typeface="Arial"/>
              </a:rPr>
              <a:t>삭제하시겠습니까</a:t>
            </a:r>
            <a:r>
              <a:rPr lang="en-US" altLang="ko-KR" sz="700"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00" name="직사각형 99">
            <a:extLst>
              <a:ext uri="{FF2B5EF4-FFF2-40B4-BE49-F238E27FC236}">
                <a16:creationId xmlns:a16="http://schemas.microsoft.com/office/drawing/2014/main" id="{A7B21851-8139-A5A0-8E92-EC35C7C4C43D}"/>
              </a:ext>
            </a:extLst>
          </p:cNvPr>
          <p:cNvSpPr/>
          <p:nvPr/>
        </p:nvSpPr>
        <p:spPr>
          <a:xfrm>
            <a:off x="738157" y="1465767"/>
            <a:ext cx="6422859" cy="1406708"/>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1" name="직사각형 100">
            <a:extLst>
              <a:ext uri="{FF2B5EF4-FFF2-40B4-BE49-F238E27FC236}">
                <a16:creationId xmlns:a16="http://schemas.microsoft.com/office/drawing/2014/main" id="{242A0658-614B-531D-70E7-2080E461B36E}"/>
              </a:ext>
            </a:extLst>
          </p:cNvPr>
          <p:cNvSpPr/>
          <p:nvPr/>
        </p:nvSpPr>
        <p:spPr>
          <a:xfrm>
            <a:off x="738157" y="2867230"/>
            <a:ext cx="6422859" cy="693032"/>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3" name="직사각형 102">
            <a:extLst>
              <a:ext uri="{FF2B5EF4-FFF2-40B4-BE49-F238E27FC236}">
                <a16:creationId xmlns:a16="http://schemas.microsoft.com/office/drawing/2014/main" id="{02FFF3CF-01E5-01DD-7366-5AE1BDC6EDAB}"/>
              </a:ext>
            </a:extLst>
          </p:cNvPr>
          <p:cNvSpPr/>
          <p:nvPr/>
        </p:nvSpPr>
        <p:spPr>
          <a:xfrm>
            <a:off x="3182304" y="6003480"/>
            <a:ext cx="1614832" cy="245279"/>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4" name="직사각형 103">
            <a:extLst>
              <a:ext uri="{FF2B5EF4-FFF2-40B4-BE49-F238E27FC236}">
                <a16:creationId xmlns:a16="http://schemas.microsoft.com/office/drawing/2014/main" id="{4C9DA8BD-0E4F-663E-23C3-4D861FCE6BFD}"/>
              </a:ext>
            </a:extLst>
          </p:cNvPr>
          <p:cNvSpPr/>
          <p:nvPr/>
        </p:nvSpPr>
        <p:spPr>
          <a:xfrm>
            <a:off x="738158" y="3976350"/>
            <a:ext cx="6422858" cy="1938694"/>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5" name="모서리가 둥근 직사각형 104">
            <a:extLst>
              <a:ext uri="{FF2B5EF4-FFF2-40B4-BE49-F238E27FC236}">
                <a16:creationId xmlns:a16="http://schemas.microsoft.com/office/drawing/2014/main" id="{8477D426-3BCF-157F-E435-B36A3BB6E170}"/>
              </a:ext>
            </a:extLst>
          </p:cNvPr>
          <p:cNvSpPr>
            <a:spLocks/>
          </p:cNvSpPr>
          <p:nvPr/>
        </p:nvSpPr>
        <p:spPr>
          <a:xfrm>
            <a:off x="564302" y="2838334"/>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06" name="모서리가 둥근 직사각형 105">
            <a:extLst>
              <a:ext uri="{FF2B5EF4-FFF2-40B4-BE49-F238E27FC236}">
                <a16:creationId xmlns:a16="http://schemas.microsoft.com/office/drawing/2014/main" id="{3DFB5B77-0FE0-B2AF-B0B5-4342FCAC009A}"/>
              </a:ext>
            </a:extLst>
          </p:cNvPr>
          <p:cNvSpPr>
            <a:spLocks/>
          </p:cNvSpPr>
          <p:nvPr/>
        </p:nvSpPr>
        <p:spPr>
          <a:xfrm>
            <a:off x="566748" y="3972965"/>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6</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07" name="모서리가 둥근 직사각형 106">
            <a:extLst>
              <a:ext uri="{FF2B5EF4-FFF2-40B4-BE49-F238E27FC236}">
                <a16:creationId xmlns:a16="http://schemas.microsoft.com/office/drawing/2014/main" id="{DDE90706-E855-B543-D319-15200887D899}"/>
              </a:ext>
            </a:extLst>
          </p:cNvPr>
          <p:cNvSpPr>
            <a:spLocks/>
          </p:cNvSpPr>
          <p:nvPr/>
        </p:nvSpPr>
        <p:spPr>
          <a:xfrm>
            <a:off x="859798" y="543437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7</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08" name="모서리가 둥근 직사각형 107">
            <a:extLst>
              <a:ext uri="{FF2B5EF4-FFF2-40B4-BE49-F238E27FC236}">
                <a16:creationId xmlns:a16="http://schemas.microsoft.com/office/drawing/2014/main" id="{5C506F45-8E87-F479-DBC7-EF6C2CB97F7D}"/>
              </a:ext>
            </a:extLst>
          </p:cNvPr>
          <p:cNvSpPr>
            <a:spLocks/>
          </p:cNvSpPr>
          <p:nvPr/>
        </p:nvSpPr>
        <p:spPr>
          <a:xfrm>
            <a:off x="3002304" y="603611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8</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cxnSp>
        <p:nvCxnSpPr>
          <p:cNvPr id="109" name="꺾인 연결선[E] 108">
            <a:extLst>
              <a:ext uri="{FF2B5EF4-FFF2-40B4-BE49-F238E27FC236}">
                <a16:creationId xmlns:a16="http://schemas.microsoft.com/office/drawing/2014/main" id="{01E5BFC7-356D-A4CF-D2FB-69D6E3E73892}"/>
              </a:ext>
            </a:extLst>
          </p:cNvPr>
          <p:cNvCxnSpPr>
            <a:cxnSpLocks/>
            <a:stCxn id="9" idx="1"/>
            <a:endCxn id="140" idx="0"/>
          </p:cNvCxnSpPr>
          <p:nvPr/>
        </p:nvCxnSpPr>
        <p:spPr>
          <a:xfrm rot="10800000" flipV="1">
            <a:off x="5017801" y="3851540"/>
            <a:ext cx="945529" cy="3281707"/>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3" name="다이아몬드 112">
            <a:extLst>
              <a:ext uri="{FF2B5EF4-FFF2-40B4-BE49-F238E27FC236}">
                <a16:creationId xmlns:a16="http://schemas.microsoft.com/office/drawing/2014/main" id="{93E099BF-3D1C-0297-BF53-46F60749A239}"/>
              </a:ext>
            </a:extLst>
          </p:cNvPr>
          <p:cNvSpPr/>
          <p:nvPr/>
        </p:nvSpPr>
        <p:spPr>
          <a:xfrm>
            <a:off x="7651149" y="6010705"/>
            <a:ext cx="1163056" cy="556952"/>
          </a:xfrm>
          <a:prstGeom prst="diamon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rPr>
              <a:t>선택 항목이 있는가</a:t>
            </a:r>
            <a:r>
              <a:rPr kumimoji="1" lang="en-US" altLang="ko-KR" sz="700" dirty="0">
                <a:solidFill>
                  <a:schemeClr val="tx1">
                    <a:lumMod val="75000"/>
                    <a:lumOff val="25000"/>
                  </a:schemeClr>
                </a:solidFill>
              </a:rPr>
              <a:t>?</a:t>
            </a:r>
            <a:endParaRPr kumimoji="1" lang="ko-KR" altLang="en-US" sz="700" dirty="0">
              <a:solidFill>
                <a:schemeClr val="tx1">
                  <a:lumMod val="75000"/>
                  <a:lumOff val="25000"/>
                </a:schemeClr>
              </a:solidFill>
            </a:endParaRPr>
          </a:p>
        </p:txBody>
      </p:sp>
      <p:sp>
        <p:nvSpPr>
          <p:cNvPr id="116" name="Google Shape;1694;p44">
            <a:extLst>
              <a:ext uri="{FF2B5EF4-FFF2-40B4-BE49-F238E27FC236}">
                <a16:creationId xmlns:a16="http://schemas.microsoft.com/office/drawing/2014/main" id="{19B15252-28A6-4DF8-4808-6B84F983E7C2}"/>
              </a:ext>
            </a:extLst>
          </p:cNvPr>
          <p:cNvSpPr/>
          <p:nvPr/>
        </p:nvSpPr>
        <p:spPr>
          <a:xfrm>
            <a:off x="9311934" y="5219585"/>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17" name="모서리가 둥근 직사각형 116">
            <a:extLst>
              <a:ext uri="{FF2B5EF4-FFF2-40B4-BE49-F238E27FC236}">
                <a16:creationId xmlns:a16="http://schemas.microsoft.com/office/drawing/2014/main" id="{9384041F-52DF-CBB9-DD15-82DDDC8BFC4C}"/>
              </a:ext>
            </a:extLst>
          </p:cNvPr>
          <p:cNvSpPr/>
          <p:nvPr/>
        </p:nvSpPr>
        <p:spPr>
          <a:xfrm>
            <a:off x="10439274" y="5963753"/>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닫기</a:t>
            </a:r>
          </a:p>
        </p:txBody>
      </p:sp>
      <p:sp>
        <p:nvSpPr>
          <p:cNvPr id="119" name="Google Shape;1694;p44">
            <a:extLst>
              <a:ext uri="{FF2B5EF4-FFF2-40B4-BE49-F238E27FC236}">
                <a16:creationId xmlns:a16="http://schemas.microsoft.com/office/drawing/2014/main" id="{49655522-9E30-8209-3E97-BA6E50C0830F}"/>
              </a:ext>
            </a:extLst>
          </p:cNvPr>
          <p:cNvSpPr/>
          <p:nvPr/>
        </p:nvSpPr>
        <p:spPr>
          <a:xfrm>
            <a:off x="9464333" y="5371985"/>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사용물품을 선택해 </a:t>
            </a: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주세요</a:t>
            </a:r>
            <a:r>
              <a:rPr lang="en-US" altLang="ko-KR" sz="700"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cxnSp>
        <p:nvCxnSpPr>
          <p:cNvPr id="120" name="꺾인 연결선[E] 119">
            <a:extLst>
              <a:ext uri="{FF2B5EF4-FFF2-40B4-BE49-F238E27FC236}">
                <a16:creationId xmlns:a16="http://schemas.microsoft.com/office/drawing/2014/main" id="{E4AF0F31-9569-81C0-E286-F89EC628E4F1}"/>
              </a:ext>
            </a:extLst>
          </p:cNvPr>
          <p:cNvCxnSpPr>
            <a:cxnSpLocks/>
            <a:stCxn id="113" idx="0"/>
            <a:endCxn id="116" idx="1"/>
          </p:cNvCxnSpPr>
          <p:nvPr/>
        </p:nvCxnSpPr>
        <p:spPr>
          <a:xfrm rot="5400000" flipH="1" flipV="1">
            <a:off x="8636876" y="5335648"/>
            <a:ext cx="270859" cy="1079257"/>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꺾인 연결선[E] 122">
            <a:extLst>
              <a:ext uri="{FF2B5EF4-FFF2-40B4-BE49-F238E27FC236}">
                <a16:creationId xmlns:a16="http://schemas.microsoft.com/office/drawing/2014/main" id="{7A200582-AC50-EFBB-8BFD-339B84D43BCB}"/>
              </a:ext>
            </a:extLst>
          </p:cNvPr>
          <p:cNvCxnSpPr>
            <a:cxnSpLocks/>
            <a:stCxn id="113" idx="2"/>
            <a:endCxn id="93" idx="1"/>
          </p:cNvCxnSpPr>
          <p:nvPr/>
        </p:nvCxnSpPr>
        <p:spPr>
          <a:xfrm rot="16200000" flipH="1">
            <a:off x="8612392" y="6187941"/>
            <a:ext cx="316895" cy="1076325"/>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7" name="Google Shape;810;g28120bc8d10_0_307">
            <a:extLst>
              <a:ext uri="{FF2B5EF4-FFF2-40B4-BE49-F238E27FC236}">
                <a16:creationId xmlns:a16="http://schemas.microsoft.com/office/drawing/2014/main" id="{94265D37-1DB1-84D0-CC4F-51160F89A69B}"/>
              </a:ext>
            </a:extLst>
          </p:cNvPr>
          <p:cNvSpPr/>
          <p:nvPr/>
        </p:nvSpPr>
        <p:spPr>
          <a:xfrm>
            <a:off x="8596069" y="6792673"/>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altLang="ko-KR" sz="700" i="0" u="none" strike="noStrike" cap="none" dirty="0">
                <a:solidFill>
                  <a:schemeClr val="tx1">
                    <a:lumMod val="75000"/>
                    <a:lumOff val="25000"/>
                  </a:schemeClr>
                </a:solidFill>
                <a:latin typeface="Malgun Gothic"/>
                <a:ea typeface="Malgun Gothic"/>
                <a:cs typeface="Malgun Gothic"/>
                <a:sym typeface="Malgun Gothic"/>
              </a:rPr>
              <a:t>YES</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sp>
        <p:nvSpPr>
          <p:cNvPr id="128" name="Google Shape;810;g28120bc8d10_0_307">
            <a:extLst>
              <a:ext uri="{FF2B5EF4-FFF2-40B4-BE49-F238E27FC236}">
                <a16:creationId xmlns:a16="http://schemas.microsoft.com/office/drawing/2014/main" id="{E34EE6F8-7BCC-74D8-96C4-211B9E24C3F5}"/>
              </a:ext>
            </a:extLst>
          </p:cNvPr>
          <p:cNvSpPr/>
          <p:nvPr/>
        </p:nvSpPr>
        <p:spPr>
          <a:xfrm>
            <a:off x="8596069" y="5644406"/>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altLang="ko-KR" sz="700" i="0" u="none" strike="noStrike" cap="none" dirty="0">
                <a:solidFill>
                  <a:schemeClr val="tx1">
                    <a:lumMod val="75000"/>
                    <a:lumOff val="25000"/>
                  </a:schemeClr>
                </a:solidFill>
                <a:latin typeface="Malgun Gothic"/>
                <a:ea typeface="Malgun Gothic"/>
                <a:cs typeface="Malgun Gothic"/>
                <a:sym typeface="Malgun Gothic"/>
              </a:rPr>
              <a:t>NO</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sp>
        <p:nvSpPr>
          <p:cNvPr id="139" name="Google Shape;1694;p44">
            <a:extLst>
              <a:ext uri="{FF2B5EF4-FFF2-40B4-BE49-F238E27FC236}">
                <a16:creationId xmlns:a16="http://schemas.microsoft.com/office/drawing/2014/main" id="{DCE549EB-29E6-7B8F-517C-B633BFD6309B}"/>
              </a:ext>
            </a:extLst>
          </p:cNvPr>
          <p:cNvSpPr/>
          <p:nvPr/>
        </p:nvSpPr>
        <p:spPr>
          <a:xfrm>
            <a:off x="3588804" y="7092288"/>
            <a:ext cx="2843939" cy="3764451"/>
          </a:xfrm>
          <a:prstGeom prst="roundRect">
            <a:avLst>
              <a:gd name="adj" fmla="val 1600"/>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graphicFrame>
        <p:nvGraphicFramePr>
          <p:cNvPr id="140" name="Google Shape;1695;p44">
            <a:extLst>
              <a:ext uri="{FF2B5EF4-FFF2-40B4-BE49-F238E27FC236}">
                <a16:creationId xmlns:a16="http://schemas.microsoft.com/office/drawing/2014/main" id="{9EAB06B2-AAFE-60A5-6C07-0234DD7657B6}"/>
              </a:ext>
            </a:extLst>
          </p:cNvPr>
          <p:cNvGraphicFramePr/>
          <p:nvPr>
            <p:extLst>
              <p:ext uri="{D42A27DB-BD31-4B8C-83A1-F6EECF244321}">
                <p14:modId xmlns:p14="http://schemas.microsoft.com/office/powerpoint/2010/main" val="876863304"/>
              </p:ext>
            </p:extLst>
          </p:nvPr>
        </p:nvGraphicFramePr>
        <p:xfrm>
          <a:off x="3726842" y="7133248"/>
          <a:ext cx="2581916" cy="304775"/>
        </p:xfrm>
        <a:graphic>
          <a:graphicData uri="http://schemas.openxmlformats.org/drawingml/2006/table">
            <a:tbl>
              <a:tblPr>
                <a:noFill/>
              </a:tblPr>
              <a:tblGrid>
                <a:gridCol w="1290958">
                  <a:extLst>
                    <a:ext uri="{9D8B030D-6E8A-4147-A177-3AD203B41FA5}">
                      <a16:colId xmlns:a16="http://schemas.microsoft.com/office/drawing/2014/main" val="20000"/>
                    </a:ext>
                  </a:extLst>
                </a:gridCol>
                <a:gridCol w="1290958">
                  <a:extLst>
                    <a:ext uri="{9D8B030D-6E8A-4147-A177-3AD203B41FA5}">
                      <a16:colId xmlns:a16="http://schemas.microsoft.com/office/drawing/2014/main" val="3339663757"/>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사용물품 등록</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800"/>
                        <a:buFont typeface="Arial"/>
                        <a:buNone/>
                      </a:pPr>
                      <a:r>
                        <a:rPr lang="en-US" sz="800" b="1" u="none" strike="noStrike" cap="none" dirty="0"/>
                        <a:t>X</a:t>
                      </a:r>
                      <a:endParaRPr sz="800" b="1"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1" name="모서리가 둥근 직사각형 140">
            <a:extLst>
              <a:ext uri="{FF2B5EF4-FFF2-40B4-BE49-F238E27FC236}">
                <a16:creationId xmlns:a16="http://schemas.microsoft.com/office/drawing/2014/main" id="{D0E6520E-A94D-FF39-13BD-86EFCA0685B3}"/>
              </a:ext>
            </a:extLst>
          </p:cNvPr>
          <p:cNvSpPr>
            <a:spLocks/>
          </p:cNvSpPr>
          <p:nvPr/>
        </p:nvSpPr>
        <p:spPr>
          <a:xfrm>
            <a:off x="3726842" y="7947419"/>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rgbClr val="FF0000"/>
                </a:solidFill>
              </a:rPr>
              <a:t>*</a:t>
            </a:r>
            <a:r>
              <a:rPr kumimoji="1" lang="ko-KR" altLang="en-US" sz="700" dirty="0">
                <a:solidFill>
                  <a:schemeClr val="tx1">
                    <a:lumMod val="75000"/>
                    <a:lumOff val="25000"/>
                  </a:schemeClr>
                </a:solidFill>
              </a:rPr>
              <a:t> 주문일자</a:t>
            </a:r>
          </a:p>
        </p:txBody>
      </p:sp>
      <p:sp>
        <p:nvSpPr>
          <p:cNvPr id="142" name="모서리가 둥근 직사각형 141">
            <a:extLst>
              <a:ext uri="{FF2B5EF4-FFF2-40B4-BE49-F238E27FC236}">
                <a16:creationId xmlns:a16="http://schemas.microsoft.com/office/drawing/2014/main" id="{20B779D2-8EAE-39BC-6554-96A65849C27A}"/>
              </a:ext>
            </a:extLst>
          </p:cNvPr>
          <p:cNvSpPr>
            <a:spLocks/>
          </p:cNvSpPr>
          <p:nvPr/>
        </p:nvSpPr>
        <p:spPr>
          <a:xfrm>
            <a:off x="4446842" y="7947419"/>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2024.12.09               📅</a:t>
            </a:r>
            <a:endPar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endParaRPr>
          </a:p>
        </p:txBody>
      </p:sp>
      <p:sp>
        <p:nvSpPr>
          <p:cNvPr id="143" name="Google Shape;2233;g27fe52d962f_1_4247">
            <a:extLst>
              <a:ext uri="{FF2B5EF4-FFF2-40B4-BE49-F238E27FC236}">
                <a16:creationId xmlns:a16="http://schemas.microsoft.com/office/drawing/2014/main" id="{7B3BA691-B28E-DD6D-8497-4E5FD8BDD23D}"/>
              </a:ext>
            </a:extLst>
          </p:cNvPr>
          <p:cNvSpPr/>
          <p:nvPr/>
        </p:nvSpPr>
        <p:spPr>
          <a:xfrm>
            <a:off x="3726842" y="7474975"/>
            <a:ext cx="2581916" cy="423597"/>
          </a:xfrm>
          <a:prstGeom prst="roundRect">
            <a:avLst>
              <a:gd name="adj" fmla="val 14461"/>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171450" marR="0" lvl="0" indent="-171450" rtl="0">
              <a:lnSpc>
                <a:spcPct val="100000"/>
              </a:lnSpc>
              <a:spcBef>
                <a:spcPts val="0"/>
              </a:spcBef>
              <a:spcAft>
                <a:spcPts val="0"/>
              </a:spcAft>
              <a:buClr>
                <a:srgbClr val="000000"/>
              </a:buClr>
              <a:buSzPts val="800"/>
              <a:buFont typeface="Arial" panose="020B0604020202020204" pitchFamily="34" charset="0"/>
              <a:buChar char="•"/>
            </a:pPr>
            <a:r>
              <a:rPr lang="ko-KR" altLang="en-US" sz="400" dirty="0">
                <a:solidFill>
                  <a:schemeClr val="tx1">
                    <a:lumMod val="75000"/>
                    <a:lumOff val="25000"/>
                  </a:schemeClr>
                </a:solidFill>
                <a:latin typeface="Malgun Gothic"/>
                <a:ea typeface="Malgun Gothic"/>
                <a:cs typeface="Malgun Gothic"/>
                <a:sym typeface="Malgun Gothic"/>
              </a:rPr>
              <a:t>산업안전보건관리비 중 </a:t>
            </a:r>
            <a:r>
              <a:rPr lang="en-US" altLang="ko-KR" sz="400" dirty="0" err="1">
                <a:solidFill>
                  <a:schemeClr val="tx1">
                    <a:lumMod val="75000"/>
                    <a:lumOff val="25000"/>
                  </a:schemeClr>
                </a:solidFill>
                <a:latin typeface="Malgun Gothic"/>
                <a:ea typeface="Malgun Gothic"/>
                <a:cs typeface="Malgun Gothic"/>
                <a:sym typeface="Malgun Gothic"/>
              </a:rPr>
              <a:t>OKSafety</a:t>
            </a:r>
            <a:r>
              <a:rPr lang="ko-KR" altLang="en-US" sz="400" dirty="0">
                <a:solidFill>
                  <a:schemeClr val="tx1">
                    <a:lumMod val="75000"/>
                    <a:lumOff val="25000"/>
                  </a:schemeClr>
                </a:solidFill>
                <a:latin typeface="Malgun Gothic"/>
                <a:ea typeface="Malgun Gothic"/>
                <a:cs typeface="Malgun Gothic"/>
                <a:sym typeface="Malgun Gothic"/>
              </a:rPr>
              <a:t> 에서 구매하지 않은 품목은 직접 입력해주세요</a:t>
            </a:r>
            <a:r>
              <a:rPr lang="en-US" altLang="ko-KR" sz="400" dirty="0">
                <a:solidFill>
                  <a:schemeClr val="tx1">
                    <a:lumMod val="75000"/>
                    <a:lumOff val="25000"/>
                  </a:schemeClr>
                </a:solidFill>
                <a:latin typeface="Malgun Gothic"/>
                <a:ea typeface="Malgun Gothic"/>
                <a:cs typeface="Malgun Gothic"/>
                <a:sym typeface="Malgun Gothic"/>
              </a:rPr>
              <a:t>.</a:t>
            </a:r>
          </a:p>
          <a:p>
            <a:pPr marL="171450" marR="0" lvl="0" indent="-171450" rtl="0">
              <a:lnSpc>
                <a:spcPct val="100000"/>
              </a:lnSpc>
              <a:spcBef>
                <a:spcPts val="0"/>
              </a:spcBef>
              <a:spcAft>
                <a:spcPts val="0"/>
              </a:spcAft>
              <a:buClr>
                <a:srgbClr val="000000"/>
              </a:buClr>
              <a:buSzPts val="800"/>
              <a:buFont typeface="Arial" panose="020B0604020202020204" pitchFamily="34" charset="0"/>
              <a:buChar char="•"/>
            </a:pPr>
            <a:r>
              <a:rPr lang="ko-KR" altLang="en-US" sz="400" dirty="0">
                <a:solidFill>
                  <a:schemeClr val="tx1">
                    <a:lumMod val="75000"/>
                    <a:lumOff val="25000"/>
                  </a:schemeClr>
                </a:solidFill>
                <a:latin typeface="Malgun Gothic"/>
                <a:ea typeface="Malgun Gothic"/>
                <a:cs typeface="Malgun Gothic"/>
                <a:sym typeface="Malgun Gothic"/>
              </a:rPr>
              <a:t>금액은 입력하신 수량과 단가를 곱하여 자동 산출됩니다</a:t>
            </a:r>
            <a:r>
              <a:rPr lang="en-US" altLang="ko-KR" sz="400" dirty="0">
                <a:solidFill>
                  <a:schemeClr val="tx1">
                    <a:lumMod val="75000"/>
                    <a:lumOff val="25000"/>
                  </a:schemeClr>
                </a:solidFill>
                <a:latin typeface="Malgun Gothic"/>
                <a:ea typeface="Malgun Gothic"/>
                <a:cs typeface="Malgun Gothic"/>
                <a:sym typeface="Malgun Gothic"/>
              </a:rPr>
              <a:t>.</a:t>
            </a:r>
          </a:p>
          <a:p>
            <a:pPr marL="171450" marR="0" lvl="0" indent="-171450" rtl="0">
              <a:lnSpc>
                <a:spcPct val="100000"/>
              </a:lnSpc>
              <a:spcBef>
                <a:spcPts val="0"/>
              </a:spcBef>
              <a:spcAft>
                <a:spcPts val="0"/>
              </a:spcAft>
              <a:buClr>
                <a:srgbClr val="000000"/>
              </a:buClr>
              <a:buSzPts val="800"/>
              <a:buFont typeface="Arial" panose="020B0604020202020204" pitchFamily="34" charset="0"/>
              <a:buChar char="•"/>
            </a:pPr>
            <a:r>
              <a:rPr lang="ko-KR" altLang="en-US" sz="400" dirty="0">
                <a:solidFill>
                  <a:schemeClr val="tx1">
                    <a:lumMod val="75000"/>
                    <a:lumOff val="25000"/>
                  </a:schemeClr>
                </a:solidFill>
                <a:latin typeface="Malgun Gothic"/>
                <a:ea typeface="Malgun Gothic"/>
                <a:cs typeface="Malgun Gothic"/>
                <a:sym typeface="Malgun Gothic"/>
              </a:rPr>
              <a:t>품목수기에 입력한 정보를 증빙할 수 있는 자료</a:t>
            </a:r>
            <a:r>
              <a:rPr lang="en-US" altLang="ko-KR" sz="400" dirty="0">
                <a:solidFill>
                  <a:schemeClr val="tx1">
                    <a:lumMod val="75000"/>
                    <a:lumOff val="25000"/>
                  </a:schemeClr>
                </a:solidFill>
                <a:latin typeface="Malgun Gothic"/>
                <a:ea typeface="Malgun Gothic"/>
                <a:cs typeface="Malgun Gothic"/>
                <a:sym typeface="Malgun Gothic"/>
              </a:rPr>
              <a:t>(</a:t>
            </a:r>
            <a:r>
              <a:rPr lang="ko-KR" altLang="en-US" sz="400" dirty="0">
                <a:solidFill>
                  <a:schemeClr val="tx1">
                    <a:lumMod val="75000"/>
                    <a:lumOff val="25000"/>
                  </a:schemeClr>
                </a:solidFill>
                <a:latin typeface="Malgun Gothic"/>
                <a:ea typeface="Malgun Gothic"/>
                <a:cs typeface="Malgun Gothic"/>
                <a:sym typeface="Malgun Gothic"/>
              </a:rPr>
              <a:t>세금계산서</a:t>
            </a:r>
            <a:r>
              <a:rPr lang="en-US" altLang="ko-KR" sz="400" dirty="0">
                <a:solidFill>
                  <a:schemeClr val="tx1">
                    <a:lumMod val="75000"/>
                    <a:lumOff val="25000"/>
                  </a:schemeClr>
                </a:solidFill>
                <a:latin typeface="Malgun Gothic"/>
                <a:ea typeface="Malgun Gothic"/>
                <a:cs typeface="Malgun Gothic"/>
                <a:sym typeface="Malgun Gothic"/>
              </a:rPr>
              <a:t>,</a:t>
            </a:r>
            <a:r>
              <a:rPr lang="ko-KR" altLang="en-US" sz="400" dirty="0">
                <a:solidFill>
                  <a:schemeClr val="tx1">
                    <a:lumMod val="75000"/>
                    <a:lumOff val="25000"/>
                  </a:schemeClr>
                </a:solidFill>
                <a:latin typeface="Malgun Gothic"/>
                <a:ea typeface="Malgun Gothic"/>
                <a:cs typeface="Malgun Gothic"/>
                <a:sym typeface="Malgun Gothic"/>
              </a:rPr>
              <a:t> </a:t>
            </a:r>
            <a:r>
              <a:rPr lang="ko-KR" altLang="en-US" sz="400" dirty="0" err="1">
                <a:solidFill>
                  <a:schemeClr val="tx1">
                    <a:lumMod val="75000"/>
                    <a:lumOff val="25000"/>
                  </a:schemeClr>
                </a:solidFill>
                <a:latin typeface="Malgun Gothic"/>
                <a:ea typeface="Malgun Gothic"/>
                <a:cs typeface="Malgun Gothic"/>
                <a:sym typeface="Malgun Gothic"/>
              </a:rPr>
              <a:t>실사진</a:t>
            </a:r>
            <a:r>
              <a:rPr lang="en-US" altLang="ko-KR" sz="400" dirty="0">
                <a:solidFill>
                  <a:schemeClr val="tx1">
                    <a:lumMod val="75000"/>
                    <a:lumOff val="25000"/>
                  </a:schemeClr>
                </a:solidFill>
                <a:latin typeface="Malgun Gothic"/>
                <a:ea typeface="Malgun Gothic"/>
                <a:cs typeface="Malgun Gothic"/>
                <a:sym typeface="Malgun Gothic"/>
              </a:rPr>
              <a:t>,</a:t>
            </a:r>
            <a:r>
              <a:rPr lang="ko-KR" altLang="en-US" sz="400" dirty="0">
                <a:solidFill>
                  <a:schemeClr val="tx1">
                    <a:lumMod val="75000"/>
                    <a:lumOff val="25000"/>
                  </a:schemeClr>
                </a:solidFill>
                <a:latin typeface="Malgun Gothic"/>
                <a:ea typeface="Malgun Gothic"/>
                <a:cs typeface="Malgun Gothic"/>
                <a:sym typeface="Malgun Gothic"/>
              </a:rPr>
              <a:t> 기타</a:t>
            </a:r>
            <a:r>
              <a:rPr lang="en-US" altLang="ko-KR" sz="400" dirty="0">
                <a:solidFill>
                  <a:schemeClr val="tx1">
                    <a:lumMod val="75000"/>
                    <a:lumOff val="25000"/>
                  </a:schemeClr>
                </a:solidFill>
                <a:latin typeface="Malgun Gothic"/>
                <a:ea typeface="Malgun Gothic"/>
                <a:cs typeface="Malgun Gothic"/>
                <a:sym typeface="Malgun Gothic"/>
              </a:rPr>
              <a:t>)</a:t>
            </a:r>
            <a:r>
              <a:rPr lang="ko-KR" altLang="en-US" sz="400" dirty="0" err="1">
                <a:solidFill>
                  <a:schemeClr val="tx1">
                    <a:lumMod val="75000"/>
                    <a:lumOff val="25000"/>
                  </a:schemeClr>
                </a:solidFill>
                <a:latin typeface="Malgun Gothic"/>
                <a:ea typeface="Malgun Gothic"/>
                <a:cs typeface="Malgun Gothic"/>
                <a:sym typeface="Malgun Gothic"/>
              </a:rPr>
              <a:t>를</a:t>
            </a:r>
            <a:r>
              <a:rPr lang="ko-KR" altLang="en-US" sz="400" dirty="0">
                <a:solidFill>
                  <a:schemeClr val="tx1">
                    <a:lumMod val="75000"/>
                    <a:lumOff val="25000"/>
                  </a:schemeClr>
                </a:solidFill>
                <a:latin typeface="Malgun Gothic"/>
                <a:ea typeface="Malgun Gothic"/>
                <a:cs typeface="Malgun Gothic"/>
                <a:sym typeface="Malgun Gothic"/>
              </a:rPr>
              <a:t> 이미지로 등록해주세요</a:t>
            </a:r>
            <a:r>
              <a:rPr lang="en-US" altLang="ko-KR" sz="400" dirty="0">
                <a:solidFill>
                  <a:schemeClr val="tx1">
                    <a:lumMod val="75000"/>
                    <a:lumOff val="25000"/>
                  </a:schemeClr>
                </a:solidFill>
                <a:latin typeface="Malgun Gothic"/>
                <a:ea typeface="Malgun Gothic"/>
                <a:cs typeface="Malgun Gothic"/>
                <a:sym typeface="Malgun Gothic"/>
              </a:rPr>
              <a:t>.</a:t>
            </a:r>
          </a:p>
          <a:p>
            <a:pPr marL="171450" marR="0" lvl="0" indent="-171450" rtl="0">
              <a:lnSpc>
                <a:spcPct val="100000"/>
              </a:lnSpc>
              <a:spcBef>
                <a:spcPts val="0"/>
              </a:spcBef>
              <a:spcAft>
                <a:spcPts val="0"/>
              </a:spcAft>
              <a:buClr>
                <a:srgbClr val="000000"/>
              </a:buClr>
              <a:buSzPts val="800"/>
              <a:buFont typeface="Arial" panose="020B0604020202020204" pitchFamily="34" charset="0"/>
              <a:buChar char="•"/>
            </a:pPr>
            <a:r>
              <a:rPr lang="ko-KR" altLang="en-US" sz="400" dirty="0">
                <a:solidFill>
                  <a:schemeClr val="tx1">
                    <a:lumMod val="75000"/>
                    <a:lumOff val="25000"/>
                  </a:schemeClr>
                </a:solidFill>
                <a:latin typeface="Malgun Gothic"/>
                <a:ea typeface="Malgun Gothic"/>
                <a:cs typeface="Malgun Gothic"/>
                <a:sym typeface="Malgun Gothic"/>
              </a:rPr>
              <a:t>이미지는 </a:t>
            </a:r>
            <a:r>
              <a:rPr lang="en-US" altLang="ko-KR" sz="400" dirty="0">
                <a:solidFill>
                  <a:schemeClr val="tx1">
                    <a:lumMod val="75000"/>
                    <a:lumOff val="25000"/>
                  </a:schemeClr>
                </a:solidFill>
                <a:latin typeface="Malgun Gothic"/>
                <a:ea typeface="Malgun Gothic"/>
                <a:cs typeface="Malgun Gothic"/>
                <a:sym typeface="Malgun Gothic"/>
              </a:rPr>
              <a:t>10MB </a:t>
            </a:r>
            <a:r>
              <a:rPr lang="ko-KR" altLang="en-US" sz="400" dirty="0">
                <a:solidFill>
                  <a:schemeClr val="tx1">
                    <a:lumMod val="75000"/>
                    <a:lumOff val="25000"/>
                  </a:schemeClr>
                </a:solidFill>
                <a:latin typeface="Malgun Gothic"/>
                <a:ea typeface="Malgun Gothic"/>
                <a:cs typeface="Malgun Gothic"/>
                <a:sym typeface="Malgun Gothic"/>
              </a:rPr>
              <a:t>이하의 </a:t>
            </a:r>
            <a:r>
              <a:rPr lang="en-US" altLang="ko-KR" sz="400" dirty="0">
                <a:solidFill>
                  <a:schemeClr val="tx1">
                    <a:lumMod val="75000"/>
                    <a:lumOff val="25000"/>
                  </a:schemeClr>
                </a:solidFill>
                <a:latin typeface="Malgun Gothic"/>
                <a:ea typeface="Malgun Gothic"/>
                <a:cs typeface="Malgun Gothic"/>
                <a:sym typeface="Malgun Gothic"/>
              </a:rPr>
              <a:t>jpg, jpeg, gif, </a:t>
            </a:r>
            <a:r>
              <a:rPr lang="en-US" altLang="ko-KR" sz="400" dirty="0" err="1">
                <a:solidFill>
                  <a:schemeClr val="tx1">
                    <a:lumMod val="75000"/>
                    <a:lumOff val="25000"/>
                  </a:schemeClr>
                </a:solidFill>
                <a:latin typeface="Malgun Gothic"/>
                <a:ea typeface="Malgun Gothic"/>
                <a:cs typeface="Malgun Gothic"/>
                <a:sym typeface="Malgun Gothic"/>
              </a:rPr>
              <a:t>png</a:t>
            </a:r>
            <a:r>
              <a:rPr lang="en-US" altLang="ko-KR" sz="400" dirty="0">
                <a:solidFill>
                  <a:schemeClr val="tx1">
                    <a:lumMod val="75000"/>
                    <a:lumOff val="25000"/>
                  </a:schemeClr>
                </a:solidFill>
                <a:latin typeface="Malgun Gothic"/>
                <a:ea typeface="Malgun Gothic"/>
                <a:cs typeface="Malgun Gothic"/>
                <a:sym typeface="Malgun Gothic"/>
              </a:rPr>
              <a:t>, pdf</a:t>
            </a:r>
            <a:r>
              <a:rPr lang="ko-KR" altLang="en-US" sz="400" dirty="0">
                <a:solidFill>
                  <a:schemeClr val="tx1">
                    <a:lumMod val="75000"/>
                    <a:lumOff val="25000"/>
                  </a:schemeClr>
                </a:solidFill>
                <a:latin typeface="Malgun Gothic"/>
                <a:ea typeface="Malgun Gothic"/>
                <a:cs typeface="Malgun Gothic"/>
                <a:sym typeface="Malgun Gothic"/>
              </a:rPr>
              <a:t> 형식 파일을 최대 </a:t>
            </a:r>
            <a:r>
              <a:rPr lang="en-US" altLang="ko-KR" sz="400" dirty="0">
                <a:solidFill>
                  <a:schemeClr val="tx1">
                    <a:lumMod val="75000"/>
                    <a:lumOff val="25000"/>
                  </a:schemeClr>
                </a:solidFill>
                <a:latin typeface="Malgun Gothic"/>
                <a:ea typeface="Malgun Gothic"/>
                <a:cs typeface="Malgun Gothic"/>
                <a:sym typeface="Malgun Gothic"/>
              </a:rPr>
              <a:t>5</a:t>
            </a:r>
            <a:r>
              <a:rPr lang="ko-KR" altLang="en-US" sz="400" dirty="0">
                <a:solidFill>
                  <a:schemeClr val="tx1">
                    <a:lumMod val="75000"/>
                    <a:lumOff val="25000"/>
                  </a:schemeClr>
                </a:solidFill>
                <a:latin typeface="Malgun Gothic"/>
                <a:ea typeface="Malgun Gothic"/>
                <a:cs typeface="Malgun Gothic"/>
                <a:sym typeface="Malgun Gothic"/>
              </a:rPr>
              <a:t>개까지 </a:t>
            </a:r>
            <a:r>
              <a:rPr lang="ko-KR" altLang="en-US" sz="400" dirty="0" err="1">
                <a:solidFill>
                  <a:schemeClr val="tx1">
                    <a:lumMod val="75000"/>
                    <a:lumOff val="25000"/>
                  </a:schemeClr>
                </a:solidFill>
                <a:latin typeface="Malgun Gothic"/>
                <a:ea typeface="Malgun Gothic"/>
                <a:cs typeface="Malgun Gothic"/>
                <a:sym typeface="Malgun Gothic"/>
              </a:rPr>
              <a:t>등록가능합니다</a:t>
            </a:r>
            <a:r>
              <a:rPr lang="en-US" altLang="ko-KR" sz="400" dirty="0">
                <a:solidFill>
                  <a:schemeClr val="tx1">
                    <a:lumMod val="75000"/>
                    <a:lumOff val="25000"/>
                  </a:schemeClr>
                </a:solidFill>
                <a:latin typeface="Malgun Gothic"/>
                <a:ea typeface="Malgun Gothic"/>
                <a:cs typeface="Malgun Gothic"/>
                <a:sym typeface="Malgun Gothic"/>
              </a:rPr>
              <a:t>.</a:t>
            </a:r>
          </a:p>
        </p:txBody>
      </p:sp>
      <p:sp>
        <p:nvSpPr>
          <p:cNvPr id="144" name="모서리가 둥근 직사각형 143">
            <a:extLst>
              <a:ext uri="{FF2B5EF4-FFF2-40B4-BE49-F238E27FC236}">
                <a16:creationId xmlns:a16="http://schemas.microsoft.com/office/drawing/2014/main" id="{44185F64-F761-44E0-2146-11223D8A659E}"/>
              </a:ext>
            </a:extLst>
          </p:cNvPr>
          <p:cNvSpPr>
            <a:spLocks/>
          </p:cNvSpPr>
          <p:nvPr/>
        </p:nvSpPr>
        <p:spPr>
          <a:xfrm>
            <a:off x="3726842" y="8253096"/>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rgbClr val="FF0000"/>
                </a:solidFill>
              </a:rPr>
              <a:t>*</a:t>
            </a:r>
            <a:r>
              <a:rPr kumimoji="1" lang="ko-KR" altLang="en-US" sz="700" dirty="0">
                <a:solidFill>
                  <a:schemeClr val="tx1">
                    <a:lumMod val="75000"/>
                    <a:lumOff val="25000"/>
                  </a:schemeClr>
                </a:solidFill>
              </a:rPr>
              <a:t> 비목</a:t>
            </a:r>
          </a:p>
        </p:txBody>
      </p:sp>
      <p:sp>
        <p:nvSpPr>
          <p:cNvPr id="145" name="모서리가 둥근 직사각형 144">
            <a:extLst>
              <a:ext uri="{FF2B5EF4-FFF2-40B4-BE49-F238E27FC236}">
                <a16:creationId xmlns:a16="http://schemas.microsoft.com/office/drawing/2014/main" id="{AB361E5D-5A01-257D-CA35-80F8A69D419B}"/>
              </a:ext>
            </a:extLst>
          </p:cNvPr>
          <p:cNvSpPr>
            <a:spLocks/>
          </p:cNvSpPr>
          <p:nvPr/>
        </p:nvSpPr>
        <p:spPr>
          <a:xfrm>
            <a:off x="4446841" y="8253096"/>
            <a:ext cx="1260001"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rPr>
              <a:t>선택해주세요</a:t>
            </a:r>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a:t>
            </a:r>
            <a:r>
              <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rPr>
              <a:t>            </a:t>
            </a:r>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v</a:t>
            </a:r>
            <a:endPar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endParaRPr>
          </a:p>
        </p:txBody>
      </p:sp>
      <p:sp>
        <p:nvSpPr>
          <p:cNvPr id="146" name="모서리가 둥근 직사각형 145">
            <a:extLst>
              <a:ext uri="{FF2B5EF4-FFF2-40B4-BE49-F238E27FC236}">
                <a16:creationId xmlns:a16="http://schemas.microsoft.com/office/drawing/2014/main" id="{84604DCA-294D-4191-320F-E9D12F8144B7}"/>
              </a:ext>
            </a:extLst>
          </p:cNvPr>
          <p:cNvSpPr>
            <a:spLocks/>
          </p:cNvSpPr>
          <p:nvPr/>
        </p:nvSpPr>
        <p:spPr>
          <a:xfrm>
            <a:off x="3726842" y="8554206"/>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rgbClr val="FF0000"/>
                </a:solidFill>
              </a:rPr>
              <a:t>*</a:t>
            </a:r>
            <a:r>
              <a:rPr kumimoji="1" lang="ko-KR" altLang="en-US" sz="700" dirty="0">
                <a:solidFill>
                  <a:schemeClr val="tx1">
                    <a:lumMod val="75000"/>
                    <a:lumOff val="25000"/>
                  </a:schemeClr>
                </a:solidFill>
              </a:rPr>
              <a:t> 품목</a:t>
            </a:r>
          </a:p>
        </p:txBody>
      </p:sp>
      <p:sp>
        <p:nvSpPr>
          <p:cNvPr id="147" name="모서리가 둥근 직사각형 146">
            <a:extLst>
              <a:ext uri="{FF2B5EF4-FFF2-40B4-BE49-F238E27FC236}">
                <a16:creationId xmlns:a16="http://schemas.microsoft.com/office/drawing/2014/main" id="{1FFC00B2-EFC3-3B64-A850-887F6992C294}"/>
              </a:ext>
            </a:extLst>
          </p:cNvPr>
          <p:cNvSpPr>
            <a:spLocks/>
          </p:cNvSpPr>
          <p:nvPr/>
        </p:nvSpPr>
        <p:spPr>
          <a:xfrm>
            <a:off x="4446841" y="8554206"/>
            <a:ext cx="1861915"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rPr>
              <a:t>입력해주세요</a:t>
            </a:r>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a:t>
            </a:r>
            <a:endPar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endParaRPr>
          </a:p>
        </p:txBody>
      </p:sp>
      <p:sp>
        <p:nvSpPr>
          <p:cNvPr id="148" name="모서리가 둥근 직사각형 147">
            <a:extLst>
              <a:ext uri="{FF2B5EF4-FFF2-40B4-BE49-F238E27FC236}">
                <a16:creationId xmlns:a16="http://schemas.microsoft.com/office/drawing/2014/main" id="{EBB36957-E656-5D33-0946-4C7963343266}"/>
              </a:ext>
            </a:extLst>
          </p:cNvPr>
          <p:cNvSpPr>
            <a:spLocks/>
          </p:cNvSpPr>
          <p:nvPr/>
        </p:nvSpPr>
        <p:spPr>
          <a:xfrm>
            <a:off x="3719021" y="8855316"/>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rgbClr val="FF0000"/>
                </a:solidFill>
              </a:rPr>
              <a:t>*  </a:t>
            </a:r>
            <a:r>
              <a:rPr kumimoji="1" lang="ko-KR" altLang="en-US" sz="700" dirty="0">
                <a:solidFill>
                  <a:schemeClr val="tx1">
                    <a:lumMod val="75000"/>
                    <a:lumOff val="25000"/>
                  </a:schemeClr>
                </a:solidFill>
              </a:rPr>
              <a:t>단위</a:t>
            </a:r>
          </a:p>
        </p:txBody>
      </p:sp>
      <p:sp>
        <p:nvSpPr>
          <p:cNvPr id="149" name="모서리가 둥근 직사각형 148">
            <a:extLst>
              <a:ext uri="{FF2B5EF4-FFF2-40B4-BE49-F238E27FC236}">
                <a16:creationId xmlns:a16="http://schemas.microsoft.com/office/drawing/2014/main" id="{AC1F2ABD-FB1C-B4FB-2C3B-0E2AEA809309}"/>
              </a:ext>
            </a:extLst>
          </p:cNvPr>
          <p:cNvSpPr>
            <a:spLocks/>
          </p:cNvSpPr>
          <p:nvPr/>
        </p:nvSpPr>
        <p:spPr>
          <a:xfrm>
            <a:off x="4439020" y="8855316"/>
            <a:ext cx="1861915"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rPr>
              <a:t>입력해주세요</a:t>
            </a:r>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a:t>
            </a:r>
            <a:endPar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endParaRPr>
          </a:p>
        </p:txBody>
      </p:sp>
      <p:sp>
        <p:nvSpPr>
          <p:cNvPr id="150" name="모서리가 둥근 직사각형 149">
            <a:extLst>
              <a:ext uri="{FF2B5EF4-FFF2-40B4-BE49-F238E27FC236}">
                <a16:creationId xmlns:a16="http://schemas.microsoft.com/office/drawing/2014/main" id="{3B1642EE-B172-288C-FDF8-C0A307EF10EF}"/>
              </a:ext>
            </a:extLst>
          </p:cNvPr>
          <p:cNvSpPr>
            <a:spLocks/>
          </p:cNvSpPr>
          <p:nvPr/>
        </p:nvSpPr>
        <p:spPr>
          <a:xfrm>
            <a:off x="3719021" y="9156426"/>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rgbClr val="FF0000"/>
                </a:solidFill>
              </a:rPr>
              <a:t>*</a:t>
            </a:r>
            <a:r>
              <a:rPr kumimoji="1" lang="ko-KR" altLang="en-US" sz="700" dirty="0">
                <a:solidFill>
                  <a:schemeClr val="tx1">
                    <a:lumMod val="75000"/>
                    <a:lumOff val="25000"/>
                  </a:schemeClr>
                </a:solidFill>
              </a:rPr>
              <a:t> 수량</a:t>
            </a:r>
          </a:p>
        </p:txBody>
      </p:sp>
      <p:sp>
        <p:nvSpPr>
          <p:cNvPr id="151" name="모서리가 둥근 직사각형 150">
            <a:extLst>
              <a:ext uri="{FF2B5EF4-FFF2-40B4-BE49-F238E27FC236}">
                <a16:creationId xmlns:a16="http://schemas.microsoft.com/office/drawing/2014/main" id="{5E7D4CC8-354C-B3DF-E789-AD78D319C797}"/>
              </a:ext>
            </a:extLst>
          </p:cNvPr>
          <p:cNvSpPr>
            <a:spLocks/>
          </p:cNvSpPr>
          <p:nvPr/>
        </p:nvSpPr>
        <p:spPr>
          <a:xfrm>
            <a:off x="4439020" y="9156426"/>
            <a:ext cx="1861915"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rPr>
              <a:t>입력해주세요</a:t>
            </a:r>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a:t>
            </a:r>
            <a:endPar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endParaRPr>
          </a:p>
        </p:txBody>
      </p:sp>
      <p:sp>
        <p:nvSpPr>
          <p:cNvPr id="152" name="모서리가 둥근 직사각형 151">
            <a:extLst>
              <a:ext uri="{FF2B5EF4-FFF2-40B4-BE49-F238E27FC236}">
                <a16:creationId xmlns:a16="http://schemas.microsoft.com/office/drawing/2014/main" id="{EC827EC2-0F66-19DB-8D0A-DFA6E6F2DA7B}"/>
              </a:ext>
            </a:extLst>
          </p:cNvPr>
          <p:cNvSpPr>
            <a:spLocks/>
          </p:cNvSpPr>
          <p:nvPr/>
        </p:nvSpPr>
        <p:spPr>
          <a:xfrm>
            <a:off x="3719021" y="9457536"/>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rgbClr val="FF0000"/>
                </a:solidFill>
              </a:rPr>
              <a:t>*</a:t>
            </a:r>
            <a:r>
              <a:rPr kumimoji="1" lang="ko-KR" altLang="en-US" sz="700" dirty="0">
                <a:solidFill>
                  <a:schemeClr val="tx1">
                    <a:lumMod val="75000"/>
                    <a:lumOff val="25000"/>
                  </a:schemeClr>
                </a:solidFill>
              </a:rPr>
              <a:t> 단가</a:t>
            </a:r>
          </a:p>
        </p:txBody>
      </p:sp>
      <p:sp>
        <p:nvSpPr>
          <p:cNvPr id="153" name="모서리가 둥근 직사각형 152">
            <a:extLst>
              <a:ext uri="{FF2B5EF4-FFF2-40B4-BE49-F238E27FC236}">
                <a16:creationId xmlns:a16="http://schemas.microsoft.com/office/drawing/2014/main" id="{3370DB90-71DA-BFCC-3909-451A463BA5B5}"/>
              </a:ext>
            </a:extLst>
          </p:cNvPr>
          <p:cNvSpPr>
            <a:spLocks/>
          </p:cNvSpPr>
          <p:nvPr/>
        </p:nvSpPr>
        <p:spPr>
          <a:xfrm>
            <a:off x="4439020" y="9457536"/>
            <a:ext cx="1861915"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rPr>
              <a:t>입력해주세요</a:t>
            </a:r>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a:t>
            </a:r>
            <a:endPar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endParaRPr>
          </a:p>
        </p:txBody>
      </p:sp>
      <p:sp>
        <p:nvSpPr>
          <p:cNvPr id="154" name="모서리가 둥근 직사각형 153">
            <a:extLst>
              <a:ext uri="{FF2B5EF4-FFF2-40B4-BE49-F238E27FC236}">
                <a16:creationId xmlns:a16="http://schemas.microsoft.com/office/drawing/2014/main" id="{96BAFF87-0729-42E9-819C-D8D600601181}"/>
              </a:ext>
            </a:extLst>
          </p:cNvPr>
          <p:cNvSpPr>
            <a:spLocks/>
          </p:cNvSpPr>
          <p:nvPr/>
        </p:nvSpPr>
        <p:spPr>
          <a:xfrm>
            <a:off x="3719021" y="9756301"/>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금액</a:t>
            </a:r>
          </a:p>
        </p:txBody>
      </p:sp>
      <p:sp>
        <p:nvSpPr>
          <p:cNvPr id="155" name="모서리가 둥근 직사각형 154">
            <a:extLst>
              <a:ext uri="{FF2B5EF4-FFF2-40B4-BE49-F238E27FC236}">
                <a16:creationId xmlns:a16="http://schemas.microsoft.com/office/drawing/2014/main" id="{56290F94-E472-959E-A33A-529E5CAE9F81}"/>
              </a:ext>
            </a:extLst>
          </p:cNvPr>
          <p:cNvSpPr>
            <a:spLocks/>
          </p:cNvSpPr>
          <p:nvPr/>
        </p:nvSpPr>
        <p:spPr>
          <a:xfrm>
            <a:off x="4439020" y="9756301"/>
            <a:ext cx="1861915"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rPr>
              <a:t>원</a:t>
            </a:r>
          </a:p>
        </p:txBody>
      </p:sp>
      <p:sp>
        <p:nvSpPr>
          <p:cNvPr id="156" name="모서리가 둥근 직사각형 155">
            <a:extLst>
              <a:ext uri="{FF2B5EF4-FFF2-40B4-BE49-F238E27FC236}">
                <a16:creationId xmlns:a16="http://schemas.microsoft.com/office/drawing/2014/main" id="{9499403F-F06D-C658-A587-FE3BF32E03B2}"/>
              </a:ext>
            </a:extLst>
          </p:cNvPr>
          <p:cNvSpPr>
            <a:spLocks/>
          </p:cNvSpPr>
          <p:nvPr/>
        </p:nvSpPr>
        <p:spPr>
          <a:xfrm>
            <a:off x="3719021" y="10057411"/>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rgbClr val="FF0000"/>
                </a:solidFill>
              </a:rPr>
              <a:t>*</a:t>
            </a:r>
            <a:r>
              <a:rPr kumimoji="1" lang="ko-KR" altLang="en-US" sz="700" dirty="0">
                <a:solidFill>
                  <a:schemeClr val="tx1">
                    <a:lumMod val="75000"/>
                    <a:lumOff val="25000"/>
                  </a:schemeClr>
                </a:solidFill>
              </a:rPr>
              <a:t> 증빙자료</a:t>
            </a:r>
          </a:p>
        </p:txBody>
      </p:sp>
      <p:sp>
        <p:nvSpPr>
          <p:cNvPr id="157" name="Google Shape;2233;g27fe52d962f_1_4247">
            <a:extLst>
              <a:ext uri="{FF2B5EF4-FFF2-40B4-BE49-F238E27FC236}">
                <a16:creationId xmlns:a16="http://schemas.microsoft.com/office/drawing/2014/main" id="{E4231528-B075-B77D-6630-87E68A395D02}"/>
              </a:ext>
            </a:extLst>
          </p:cNvPr>
          <p:cNvSpPr/>
          <p:nvPr/>
        </p:nvSpPr>
        <p:spPr>
          <a:xfrm>
            <a:off x="4446843" y="10051373"/>
            <a:ext cx="1861916" cy="270000"/>
          </a:xfrm>
          <a:prstGeom prst="roundRect">
            <a:avLst>
              <a:gd name="adj" fmla="val 14461"/>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endParaRPr sz="500" dirty="0">
              <a:solidFill>
                <a:schemeClr val="tx1">
                  <a:lumMod val="75000"/>
                  <a:lumOff val="25000"/>
                </a:schemeClr>
              </a:solidFill>
              <a:latin typeface="Malgun Gothic"/>
              <a:ea typeface="Malgun Gothic"/>
              <a:cs typeface="Malgun Gothic"/>
              <a:sym typeface="Malgun Gothic"/>
            </a:endParaRPr>
          </a:p>
        </p:txBody>
      </p:sp>
      <p:sp>
        <p:nvSpPr>
          <p:cNvPr id="158" name="모서리가 둥근 직사각형 157">
            <a:extLst>
              <a:ext uri="{FF2B5EF4-FFF2-40B4-BE49-F238E27FC236}">
                <a16:creationId xmlns:a16="http://schemas.microsoft.com/office/drawing/2014/main" id="{52CCE12A-D635-2D23-7C4B-721AAC4F3758}"/>
              </a:ext>
            </a:extLst>
          </p:cNvPr>
          <p:cNvSpPr>
            <a:spLocks/>
          </p:cNvSpPr>
          <p:nvPr/>
        </p:nvSpPr>
        <p:spPr>
          <a:xfrm>
            <a:off x="4523015" y="10100219"/>
            <a:ext cx="380841" cy="172307"/>
          </a:xfrm>
          <a:prstGeom prst="roundRect">
            <a:avLst>
              <a:gd name="adj" fmla="val 23411"/>
            </a:avLst>
          </a:prstGeom>
          <a:solidFill>
            <a:schemeClr val="bg1">
              <a:lumMod val="50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600" dirty="0">
                <a:solidFill>
                  <a:schemeClr val="bg1"/>
                </a:solidFill>
              </a:rPr>
              <a:t>파일선택</a:t>
            </a:r>
          </a:p>
        </p:txBody>
      </p:sp>
      <p:sp>
        <p:nvSpPr>
          <p:cNvPr id="159" name="모서리가 둥근 직사각형 158">
            <a:extLst>
              <a:ext uri="{FF2B5EF4-FFF2-40B4-BE49-F238E27FC236}">
                <a16:creationId xmlns:a16="http://schemas.microsoft.com/office/drawing/2014/main" id="{F5E1202B-4081-2FBC-3E64-EC1DB6EE857B}"/>
              </a:ext>
            </a:extLst>
          </p:cNvPr>
          <p:cNvSpPr>
            <a:spLocks/>
          </p:cNvSpPr>
          <p:nvPr/>
        </p:nvSpPr>
        <p:spPr>
          <a:xfrm>
            <a:off x="5017096" y="10100219"/>
            <a:ext cx="858119" cy="172307"/>
          </a:xfrm>
          <a:prstGeom prst="roundRect">
            <a:avLst>
              <a:gd name="adj" fmla="val 5000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ko-KR" sz="600" dirty="0">
                <a:solidFill>
                  <a:schemeClr val="tx1">
                    <a:lumMod val="75000"/>
                    <a:lumOff val="25000"/>
                  </a:schemeClr>
                </a:solidFill>
              </a:rPr>
              <a:t>   </a:t>
            </a:r>
            <a:r>
              <a:rPr kumimoji="1" lang="ko-KR" altLang="en-US" sz="600" u="sng" dirty="0">
                <a:solidFill>
                  <a:schemeClr val="tx1">
                    <a:lumMod val="75000"/>
                    <a:lumOff val="25000"/>
                  </a:schemeClr>
                </a:solidFill>
              </a:rPr>
              <a:t>세금계산서</a:t>
            </a:r>
            <a:r>
              <a:rPr kumimoji="1" lang="en-US" altLang="ko-KR" sz="600" u="sng" dirty="0">
                <a:solidFill>
                  <a:schemeClr val="tx1">
                    <a:lumMod val="75000"/>
                    <a:lumOff val="25000"/>
                  </a:schemeClr>
                </a:solidFill>
              </a:rPr>
              <a:t>.jpg</a:t>
            </a:r>
            <a:endParaRPr kumimoji="1" lang="ko-KR" altLang="en-US" sz="600" u="sng" dirty="0">
              <a:solidFill>
                <a:schemeClr val="tx1">
                  <a:lumMod val="75000"/>
                  <a:lumOff val="25000"/>
                </a:schemeClr>
              </a:solidFill>
            </a:endParaRPr>
          </a:p>
        </p:txBody>
      </p:sp>
      <p:sp>
        <p:nvSpPr>
          <p:cNvPr id="160" name="모서리가 둥근 직사각형 159">
            <a:extLst>
              <a:ext uri="{FF2B5EF4-FFF2-40B4-BE49-F238E27FC236}">
                <a16:creationId xmlns:a16="http://schemas.microsoft.com/office/drawing/2014/main" id="{6285F4DE-9E5F-9D37-18A6-7B78AB814579}"/>
              </a:ext>
            </a:extLst>
          </p:cNvPr>
          <p:cNvSpPr/>
          <p:nvPr/>
        </p:nvSpPr>
        <p:spPr>
          <a:xfrm>
            <a:off x="4523015" y="10506065"/>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저장</a:t>
            </a:r>
          </a:p>
        </p:txBody>
      </p:sp>
      <p:sp>
        <p:nvSpPr>
          <p:cNvPr id="161" name="모서리가 둥근 직사각형 160">
            <a:extLst>
              <a:ext uri="{FF2B5EF4-FFF2-40B4-BE49-F238E27FC236}">
                <a16:creationId xmlns:a16="http://schemas.microsoft.com/office/drawing/2014/main" id="{619D2A21-CD37-2652-00CF-B2EFC098A872}"/>
              </a:ext>
            </a:extLst>
          </p:cNvPr>
          <p:cNvSpPr/>
          <p:nvPr/>
        </p:nvSpPr>
        <p:spPr>
          <a:xfrm>
            <a:off x="4978839" y="10506065"/>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취소</a:t>
            </a:r>
          </a:p>
        </p:txBody>
      </p:sp>
      <p:sp>
        <p:nvSpPr>
          <p:cNvPr id="162" name="모서리가 둥근 직사각형 161">
            <a:extLst>
              <a:ext uri="{FF2B5EF4-FFF2-40B4-BE49-F238E27FC236}">
                <a16:creationId xmlns:a16="http://schemas.microsoft.com/office/drawing/2014/main" id="{28CEFE22-9F63-E9C5-4A59-0793CA648B64}"/>
              </a:ext>
            </a:extLst>
          </p:cNvPr>
          <p:cNvSpPr>
            <a:spLocks/>
          </p:cNvSpPr>
          <p:nvPr/>
        </p:nvSpPr>
        <p:spPr>
          <a:xfrm>
            <a:off x="6307765" y="361590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63" name="다이아몬드 162">
            <a:extLst>
              <a:ext uri="{FF2B5EF4-FFF2-40B4-BE49-F238E27FC236}">
                <a16:creationId xmlns:a16="http://schemas.microsoft.com/office/drawing/2014/main" id="{B872FBE8-26CA-1EAA-A0D1-4E8249D287D0}"/>
              </a:ext>
            </a:extLst>
          </p:cNvPr>
          <p:cNvSpPr/>
          <p:nvPr/>
        </p:nvSpPr>
        <p:spPr>
          <a:xfrm>
            <a:off x="2062935" y="8843868"/>
            <a:ext cx="1163056" cy="556952"/>
          </a:xfrm>
          <a:prstGeom prst="diamon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rPr>
              <a:t>필수 항목이 입력되었는가</a:t>
            </a:r>
            <a:r>
              <a:rPr kumimoji="1" lang="en-US" altLang="ko-KR" sz="700" dirty="0">
                <a:solidFill>
                  <a:schemeClr val="tx1">
                    <a:lumMod val="75000"/>
                    <a:lumOff val="25000"/>
                  </a:schemeClr>
                </a:solidFill>
              </a:rPr>
              <a:t>?</a:t>
            </a:r>
            <a:endParaRPr kumimoji="1" lang="ko-KR" altLang="en-US" sz="700" dirty="0">
              <a:solidFill>
                <a:schemeClr val="tx1">
                  <a:lumMod val="75000"/>
                  <a:lumOff val="25000"/>
                </a:schemeClr>
              </a:solidFill>
            </a:endParaRPr>
          </a:p>
        </p:txBody>
      </p:sp>
      <p:cxnSp>
        <p:nvCxnSpPr>
          <p:cNvPr id="164" name="꺾인 연결선[E] 163">
            <a:extLst>
              <a:ext uri="{FF2B5EF4-FFF2-40B4-BE49-F238E27FC236}">
                <a16:creationId xmlns:a16="http://schemas.microsoft.com/office/drawing/2014/main" id="{41E99B15-5152-2881-382D-77DF4EE10CA9}"/>
              </a:ext>
            </a:extLst>
          </p:cNvPr>
          <p:cNvCxnSpPr>
            <a:cxnSpLocks/>
            <a:stCxn id="160" idx="1"/>
            <a:endCxn id="163" idx="3"/>
          </p:cNvCxnSpPr>
          <p:nvPr/>
        </p:nvCxnSpPr>
        <p:spPr>
          <a:xfrm rot="10800000">
            <a:off x="3225991" y="9122344"/>
            <a:ext cx="1297024" cy="1470878"/>
          </a:xfrm>
          <a:prstGeom prst="bentConnector3">
            <a:avLst>
              <a:gd name="adj1" fmla="val 829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7" name="Google Shape;1694;p44">
            <a:extLst>
              <a:ext uri="{FF2B5EF4-FFF2-40B4-BE49-F238E27FC236}">
                <a16:creationId xmlns:a16="http://schemas.microsoft.com/office/drawing/2014/main" id="{D8888C4E-A2A8-DA1A-97F0-222F4B94D662}"/>
              </a:ext>
            </a:extLst>
          </p:cNvPr>
          <p:cNvSpPr/>
          <p:nvPr/>
        </p:nvSpPr>
        <p:spPr>
          <a:xfrm>
            <a:off x="-705402" y="9285865"/>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68" name="모서리가 둥근 직사각형 167">
            <a:extLst>
              <a:ext uri="{FF2B5EF4-FFF2-40B4-BE49-F238E27FC236}">
                <a16:creationId xmlns:a16="http://schemas.microsoft.com/office/drawing/2014/main" id="{7E9FFE70-0D56-4A77-D703-0CDEA99B452E}"/>
              </a:ext>
            </a:extLst>
          </p:cNvPr>
          <p:cNvSpPr/>
          <p:nvPr/>
        </p:nvSpPr>
        <p:spPr>
          <a:xfrm>
            <a:off x="421938" y="10030033"/>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닫기</a:t>
            </a:r>
          </a:p>
        </p:txBody>
      </p:sp>
      <p:sp>
        <p:nvSpPr>
          <p:cNvPr id="169" name="Google Shape;1694;p44">
            <a:extLst>
              <a:ext uri="{FF2B5EF4-FFF2-40B4-BE49-F238E27FC236}">
                <a16:creationId xmlns:a16="http://schemas.microsoft.com/office/drawing/2014/main" id="{ABFA86E4-A0E7-29D8-8862-47B02388BE14}"/>
              </a:ext>
            </a:extLst>
          </p:cNvPr>
          <p:cNvSpPr/>
          <p:nvPr/>
        </p:nvSpPr>
        <p:spPr>
          <a:xfrm>
            <a:off x="-553003" y="9438265"/>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필수 항목을 입력해 </a:t>
            </a: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주세요</a:t>
            </a:r>
            <a:r>
              <a:rPr lang="en-US" altLang="ko-KR" sz="700"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70" name="Google Shape;1694;p44">
            <a:extLst>
              <a:ext uri="{FF2B5EF4-FFF2-40B4-BE49-F238E27FC236}">
                <a16:creationId xmlns:a16="http://schemas.microsoft.com/office/drawing/2014/main" id="{FC16E59D-62EB-E619-9924-B8C416C11C93}"/>
              </a:ext>
            </a:extLst>
          </p:cNvPr>
          <p:cNvSpPr/>
          <p:nvPr/>
        </p:nvSpPr>
        <p:spPr>
          <a:xfrm>
            <a:off x="-705402" y="7900068"/>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71" name="모서리가 둥근 직사각형 170">
            <a:extLst>
              <a:ext uri="{FF2B5EF4-FFF2-40B4-BE49-F238E27FC236}">
                <a16:creationId xmlns:a16="http://schemas.microsoft.com/office/drawing/2014/main" id="{A783BB1C-1F7F-7993-E75E-F43FC9059703}"/>
              </a:ext>
            </a:extLst>
          </p:cNvPr>
          <p:cNvSpPr/>
          <p:nvPr/>
        </p:nvSpPr>
        <p:spPr>
          <a:xfrm>
            <a:off x="697367" y="8644236"/>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err="1">
                <a:solidFill>
                  <a:schemeClr val="bg1"/>
                </a:solidFill>
                <a:latin typeface="Malgun Gothic" panose="020B0503020000020004" pitchFamily="34" charset="-127"/>
                <a:ea typeface="Malgun Gothic" panose="020B0503020000020004" pitchFamily="34" charset="-127"/>
              </a:rPr>
              <a:t>아니오</a:t>
            </a:r>
            <a:endParaRPr kumimoji="1" lang="ko-KR" altLang="en-US" sz="700" dirty="0">
              <a:solidFill>
                <a:schemeClr val="bg1"/>
              </a:solidFill>
              <a:latin typeface="Malgun Gothic" panose="020B0503020000020004" pitchFamily="34" charset="-127"/>
              <a:ea typeface="Malgun Gothic" panose="020B0503020000020004" pitchFamily="34" charset="-127"/>
            </a:endParaRPr>
          </a:p>
        </p:txBody>
      </p:sp>
      <p:sp>
        <p:nvSpPr>
          <p:cNvPr id="172" name="Google Shape;810;g28120bc8d10_0_307">
            <a:extLst>
              <a:ext uri="{FF2B5EF4-FFF2-40B4-BE49-F238E27FC236}">
                <a16:creationId xmlns:a16="http://schemas.microsoft.com/office/drawing/2014/main" id="{8CFD5B9C-8FD2-EA50-2A53-39935F0E4E1E}"/>
              </a:ext>
            </a:extLst>
          </p:cNvPr>
          <p:cNvSpPr/>
          <p:nvPr/>
        </p:nvSpPr>
        <p:spPr>
          <a:xfrm>
            <a:off x="179502" y="8644234"/>
            <a:ext cx="414577" cy="189397"/>
          </a:xfrm>
          <a:prstGeom prst="roundRect">
            <a:avLst>
              <a:gd name="adj" fmla="val 5768"/>
            </a:avLst>
          </a:prstGeom>
          <a:solidFill>
            <a:schemeClr val="tx1">
              <a:lumMod val="50000"/>
              <a:lumOff val="50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ko-KR" altLang="en-US" sz="700" b="1" i="0" u="none" strike="noStrike" cap="none" dirty="0">
                <a:solidFill>
                  <a:schemeClr val="bg1"/>
                </a:solidFill>
                <a:latin typeface="Malgun Gothic"/>
                <a:ea typeface="Malgun Gothic"/>
                <a:cs typeface="Malgun Gothic"/>
                <a:sym typeface="Malgun Gothic"/>
              </a:rPr>
              <a:t>예</a:t>
            </a:r>
            <a:endParaRPr sz="700" b="1" i="0" u="none" strike="noStrike" cap="none" dirty="0">
              <a:solidFill>
                <a:schemeClr val="bg1"/>
              </a:solidFill>
              <a:latin typeface="Malgun Gothic"/>
              <a:ea typeface="Malgun Gothic"/>
              <a:cs typeface="Malgun Gothic"/>
              <a:sym typeface="Malgun Gothic"/>
            </a:endParaRPr>
          </a:p>
        </p:txBody>
      </p:sp>
      <p:sp>
        <p:nvSpPr>
          <p:cNvPr id="173" name="Google Shape;1694;p44">
            <a:extLst>
              <a:ext uri="{FF2B5EF4-FFF2-40B4-BE49-F238E27FC236}">
                <a16:creationId xmlns:a16="http://schemas.microsoft.com/office/drawing/2014/main" id="{3E6F86EF-28D0-EF8C-3E63-3076D99C1B86}"/>
              </a:ext>
            </a:extLst>
          </p:cNvPr>
          <p:cNvSpPr/>
          <p:nvPr/>
        </p:nvSpPr>
        <p:spPr>
          <a:xfrm>
            <a:off x="-553003" y="8052468"/>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err="1">
                <a:solidFill>
                  <a:srgbClr val="434343"/>
                </a:solidFill>
                <a:latin typeface="Malgun Gothic" panose="020B0503020000020004" pitchFamily="34" charset="-127"/>
                <a:ea typeface="Malgun Gothic" panose="020B0503020000020004" pitchFamily="34" charset="-127"/>
                <a:cs typeface="Arial"/>
                <a:sym typeface="Arial"/>
              </a:rPr>
              <a:t>저장하시겠습니까</a:t>
            </a:r>
            <a:r>
              <a:rPr lang="en-US" altLang="ko-KR" sz="700"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cxnSp>
        <p:nvCxnSpPr>
          <p:cNvPr id="177" name="꺾인 연결선[E] 176">
            <a:extLst>
              <a:ext uri="{FF2B5EF4-FFF2-40B4-BE49-F238E27FC236}">
                <a16:creationId xmlns:a16="http://schemas.microsoft.com/office/drawing/2014/main" id="{84299869-A71F-EED0-AD43-DC7DA721134E}"/>
              </a:ext>
            </a:extLst>
          </p:cNvPr>
          <p:cNvCxnSpPr>
            <a:cxnSpLocks/>
            <a:stCxn id="163" idx="0"/>
            <a:endCxn id="170" idx="3"/>
          </p:cNvCxnSpPr>
          <p:nvPr/>
        </p:nvCxnSpPr>
        <p:spPr>
          <a:xfrm rot="16200000" flipV="1">
            <a:off x="2065102" y="8264506"/>
            <a:ext cx="423539" cy="735185"/>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4" name="Google Shape;810;g28120bc8d10_0_307">
            <a:extLst>
              <a:ext uri="{FF2B5EF4-FFF2-40B4-BE49-F238E27FC236}">
                <a16:creationId xmlns:a16="http://schemas.microsoft.com/office/drawing/2014/main" id="{C14C6357-F550-5FB4-262B-F774D0374EAB}"/>
              </a:ext>
            </a:extLst>
          </p:cNvPr>
          <p:cNvSpPr/>
          <p:nvPr/>
        </p:nvSpPr>
        <p:spPr>
          <a:xfrm>
            <a:off x="2165556" y="8325811"/>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altLang="ko-KR" sz="700" i="0" u="none" strike="noStrike" cap="none" dirty="0">
                <a:solidFill>
                  <a:schemeClr val="tx1">
                    <a:lumMod val="75000"/>
                    <a:lumOff val="25000"/>
                  </a:schemeClr>
                </a:solidFill>
                <a:latin typeface="Malgun Gothic"/>
                <a:ea typeface="Malgun Gothic"/>
                <a:cs typeface="Malgun Gothic"/>
                <a:sym typeface="Malgun Gothic"/>
              </a:rPr>
              <a:t>YES</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cxnSp>
        <p:nvCxnSpPr>
          <p:cNvPr id="185" name="꺾인 연결선[E] 184">
            <a:extLst>
              <a:ext uri="{FF2B5EF4-FFF2-40B4-BE49-F238E27FC236}">
                <a16:creationId xmlns:a16="http://schemas.microsoft.com/office/drawing/2014/main" id="{3B9119B2-C974-A6D4-6A47-09E56BC188AC}"/>
              </a:ext>
            </a:extLst>
          </p:cNvPr>
          <p:cNvCxnSpPr>
            <a:cxnSpLocks/>
            <a:stCxn id="163" idx="2"/>
            <a:endCxn id="167" idx="3"/>
          </p:cNvCxnSpPr>
          <p:nvPr/>
        </p:nvCxnSpPr>
        <p:spPr>
          <a:xfrm rot="5400000">
            <a:off x="2074218" y="9235881"/>
            <a:ext cx="405306" cy="735185"/>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5" name="Google Shape;810;g28120bc8d10_0_307">
            <a:extLst>
              <a:ext uri="{FF2B5EF4-FFF2-40B4-BE49-F238E27FC236}">
                <a16:creationId xmlns:a16="http://schemas.microsoft.com/office/drawing/2014/main" id="{8EFDF5D1-2E81-047F-CA3B-3150F347841C}"/>
              </a:ext>
            </a:extLst>
          </p:cNvPr>
          <p:cNvSpPr/>
          <p:nvPr/>
        </p:nvSpPr>
        <p:spPr>
          <a:xfrm>
            <a:off x="2163118" y="9711427"/>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altLang="ko-KR" sz="700" i="0" u="none" strike="noStrike" cap="none" dirty="0">
                <a:solidFill>
                  <a:schemeClr val="tx1">
                    <a:lumMod val="75000"/>
                    <a:lumOff val="25000"/>
                  </a:schemeClr>
                </a:solidFill>
                <a:latin typeface="Malgun Gothic"/>
                <a:ea typeface="Malgun Gothic"/>
                <a:cs typeface="Malgun Gothic"/>
                <a:sym typeface="Malgun Gothic"/>
              </a:rPr>
              <a:t>NO</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sp>
        <p:nvSpPr>
          <p:cNvPr id="188" name="Google Shape;1694;p44">
            <a:extLst>
              <a:ext uri="{FF2B5EF4-FFF2-40B4-BE49-F238E27FC236}">
                <a16:creationId xmlns:a16="http://schemas.microsoft.com/office/drawing/2014/main" id="{92F8CBB5-69E0-D7C8-E362-24AE4B6CED7A}"/>
              </a:ext>
            </a:extLst>
          </p:cNvPr>
          <p:cNvSpPr/>
          <p:nvPr/>
        </p:nvSpPr>
        <p:spPr>
          <a:xfrm>
            <a:off x="-3448221" y="7900067"/>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89" name="모서리가 둥근 직사각형 188">
            <a:extLst>
              <a:ext uri="{FF2B5EF4-FFF2-40B4-BE49-F238E27FC236}">
                <a16:creationId xmlns:a16="http://schemas.microsoft.com/office/drawing/2014/main" id="{C27964DF-5A55-741F-0055-278BC7344078}"/>
              </a:ext>
            </a:extLst>
          </p:cNvPr>
          <p:cNvSpPr/>
          <p:nvPr/>
        </p:nvSpPr>
        <p:spPr>
          <a:xfrm>
            <a:off x="-2320881" y="8644235"/>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닫기</a:t>
            </a:r>
          </a:p>
        </p:txBody>
      </p:sp>
      <p:sp>
        <p:nvSpPr>
          <p:cNvPr id="190" name="Google Shape;1694;p44">
            <a:extLst>
              <a:ext uri="{FF2B5EF4-FFF2-40B4-BE49-F238E27FC236}">
                <a16:creationId xmlns:a16="http://schemas.microsoft.com/office/drawing/2014/main" id="{A7AF7426-7FAC-75B4-A349-CB72D58BAA23}"/>
              </a:ext>
            </a:extLst>
          </p:cNvPr>
          <p:cNvSpPr/>
          <p:nvPr/>
        </p:nvSpPr>
        <p:spPr>
          <a:xfrm>
            <a:off x="-3295822" y="8052467"/>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저장되었습니다</a:t>
            </a:r>
            <a:r>
              <a:rPr lang="en-US" altLang="ko-K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cxnSp>
        <p:nvCxnSpPr>
          <p:cNvPr id="191" name="꺾인 연결선[E] 190">
            <a:extLst>
              <a:ext uri="{FF2B5EF4-FFF2-40B4-BE49-F238E27FC236}">
                <a16:creationId xmlns:a16="http://schemas.microsoft.com/office/drawing/2014/main" id="{3E301DD4-BF63-A729-29D4-1D4DD7FD4A30}"/>
              </a:ext>
            </a:extLst>
          </p:cNvPr>
          <p:cNvCxnSpPr>
            <a:cxnSpLocks/>
            <a:stCxn id="172" idx="1"/>
            <a:endCxn id="188" idx="3"/>
          </p:cNvCxnSpPr>
          <p:nvPr/>
        </p:nvCxnSpPr>
        <p:spPr>
          <a:xfrm rot="10800000">
            <a:off x="-833540" y="8420329"/>
            <a:ext cx="1013043" cy="318605"/>
          </a:xfrm>
          <a:prstGeom prst="bentConnector3">
            <a:avLst>
              <a:gd name="adj1" fmla="val 500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4" name="꺾인 연결선[E] 193">
            <a:extLst>
              <a:ext uri="{FF2B5EF4-FFF2-40B4-BE49-F238E27FC236}">
                <a16:creationId xmlns:a16="http://schemas.microsoft.com/office/drawing/2014/main" id="{2251570D-AAAD-BB39-309B-CC0A5727468D}"/>
              </a:ext>
            </a:extLst>
          </p:cNvPr>
          <p:cNvCxnSpPr>
            <a:cxnSpLocks/>
            <a:stCxn id="201" idx="0"/>
            <a:endCxn id="52" idx="1"/>
          </p:cNvCxnSpPr>
          <p:nvPr/>
        </p:nvCxnSpPr>
        <p:spPr>
          <a:xfrm rot="5400000" flipH="1" flipV="1">
            <a:off x="-210229" y="5607801"/>
            <a:ext cx="1025584" cy="1259164"/>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2" name="직사각형 51">
            <a:extLst>
              <a:ext uri="{FF2B5EF4-FFF2-40B4-BE49-F238E27FC236}">
                <a16:creationId xmlns:a16="http://schemas.microsoft.com/office/drawing/2014/main" id="{E917CAEB-EA1D-168C-2732-5CF6D76E5E50}"/>
              </a:ext>
            </a:extLst>
          </p:cNvPr>
          <p:cNvSpPr/>
          <p:nvPr/>
        </p:nvSpPr>
        <p:spPr>
          <a:xfrm>
            <a:off x="932145" y="5555836"/>
            <a:ext cx="5988087" cy="337510"/>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1" name="모서리가 둥근 직사각형 200">
            <a:extLst>
              <a:ext uri="{FF2B5EF4-FFF2-40B4-BE49-F238E27FC236}">
                <a16:creationId xmlns:a16="http://schemas.microsoft.com/office/drawing/2014/main" id="{147A2335-28E8-80C3-DF76-42CCFF315E1B}"/>
              </a:ext>
            </a:extLst>
          </p:cNvPr>
          <p:cNvSpPr>
            <a:spLocks/>
          </p:cNvSpPr>
          <p:nvPr/>
        </p:nvSpPr>
        <p:spPr>
          <a:xfrm>
            <a:off x="-1364253" y="6750175"/>
            <a:ext cx="2074467"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kumimoji="1" lang="ko-KR" altLang="en-US" sz="700" dirty="0">
                <a:solidFill>
                  <a:schemeClr val="tx1">
                    <a:lumMod val="75000"/>
                    <a:lumOff val="25000"/>
                  </a:schemeClr>
                </a:solidFill>
              </a:rPr>
              <a:t>사용물품 목록에 등록한다</a:t>
            </a:r>
            <a:r>
              <a:rPr kumimoji="1" lang="en-US" altLang="ko-KR" sz="700" dirty="0">
                <a:solidFill>
                  <a:schemeClr val="tx1">
                    <a:lumMod val="75000"/>
                    <a:lumOff val="25000"/>
                  </a:schemeClr>
                </a:solidFill>
              </a:rPr>
              <a:t>.</a:t>
            </a:r>
          </a:p>
          <a:p>
            <a:pPr marL="228600" indent="-228600">
              <a:buAutoNum type="arabicPeriod"/>
            </a:pPr>
            <a:r>
              <a:rPr kumimoji="1" lang="ko-KR" altLang="en-US" sz="700" dirty="0">
                <a:solidFill>
                  <a:schemeClr val="tx1">
                    <a:lumMod val="75000"/>
                    <a:lumOff val="25000"/>
                  </a:schemeClr>
                </a:solidFill>
              </a:rPr>
              <a:t>개별 등록한 사용물품은 주문번호를 부여하지 않는다</a:t>
            </a:r>
            <a:r>
              <a:rPr kumimoji="1" lang="en-US" altLang="ko-KR" sz="700" dirty="0">
                <a:solidFill>
                  <a:schemeClr val="tx1">
                    <a:lumMod val="75000"/>
                    <a:lumOff val="25000"/>
                  </a:schemeClr>
                </a:solidFill>
              </a:rPr>
              <a:t>.</a:t>
            </a:r>
            <a:endParaRPr kumimoji="1" lang="ko-KR" altLang="en-US" sz="700" dirty="0">
              <a:solidFill>
                <a:schemeClr val="tx1">
                  <a:lumMod val="75000"/>
                  <a:lumOff val="25000"/>
                </a:schemeClr>
              </a:solidFill>
            </a:endParaRPr>
          </a:p>
        </p:txBody>
      </p:sp>
      <p:cxnSp>
        <p:nvCxnSpPr>
          <p:cNvPr id="204" name="꺾인 연결선[E] 203">
            <a:extLst>
              <a:ext uri="{FF2B5EF4-FFF2-40B4-BE49-F238E27FC236}">
                <a16:creationId xmlns:a16="http://schemas.microsoft.com/office/drawing/2014/main" id="{010B26EB-24B3-9D23-C7CD-84F5C9AB83DC}"/>
              </a:ext>
            </a:extLst>
          </p:cNvPr>
          <p:cNvCxnSpPr>
            <a:cxnSpLocks/>
            <a:stCxn id="172" idx="1"/>
            <a:endCxn id="201" idx="2"/>
          </p:cNvCxnSpPr>
          <p:nvPr/>
        </p:nvCxnSpPr>
        <p:spPr>
          <a:xfrm rot="10800000">
            <a:off x="-327018" y="7213923"/>
            <a:ext cx="506521" cy="1525010"/>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9" name="모서리가 둥근 직사각형 218">
            <a:extLst>
              <a:ext uri="{FF2B5EF4-FFF2-40B4-BE49-F238E27FC236}">
                <a16:creationId xmlns:a16="http://schemas.microsoft.com/office/drawing/2014/main" id="{C06CD2D2-3589-1294-D159-BE0AB68F3C05}"/>
              </a:ext>
            </a:extLst>
          </p:cNvPr>
          <p:cNvSpPr>
            <a:spLocks/>
          </p:cNvSpPr>
          <p:nvPr/>
        </p:nvSpPr>
        <p:spPr>
          <a:xfrm>
            <a:off x="6748369" y="7657731"/>
            <a:ext cx="2074467" cy="2633564"/>
          </a:xfrm>
          <a:prstGeom prst="roundRect">
            <a:avLst>
              <a:gd name="adj" fmla="val 5507"/>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사용물품 등록 </a:t>
            </a:r>
            <a:r>
              <a:rPr kumimoji="1" lang="en-US" altLang="ko-KR" sz="700" dirty="0">
                <a:solidFill>
                  <a:schemeClr val="tx1">
                    <a:lumMod val="75000"/>
                    <a:lumOff val="25000"/>
                  </a:schemeClr>
                </a:solidFill>
              </a:rPr>
              <a:t>popup</a:t>
            </a:r>
          </a:p>
          <a:p>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안내문구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화면설계 참조</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주문일자</a:t>
            </a:r>
            <a:r>
              <a:rPr kumimoji="1" lang="en-US" altLang="ko-KR" sz="700" dirty="0">
                <a:solidFill>
                  <a:schemeClr val="tx1">
                    <a:lumMod val="75000"/>
                    <a:lumOff val="25000"/>
                  </a:schemeClr>
                </a:solidFill>
              </a:rPr>
              <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 calendar (input type =date)</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 default : today</a:t>
            </a:r>
          </a:p>
          <a:p>
            <a:pPr marL="228600" indent="-228600">
              <a:buAutoNum type="arabicPeriod"/>
            </a:pPr>
            <a:r>
              <a:rPr kumimoji="1" lang="ko-KR" altLang="en-US" sz="700" dirty="0">
                <a:solidFill>
                  <a:schemeClr val="tx1">
                    <a:lumMod val="75000"/>
                    <a:lumOff val="25000"/>
                  </a:schemeClr>
                </a:solidFill>
              </a:rPr>
              <a:t>비목</a:t>
            </a:r>
            <a:r>
              <a:rPr kumimoji="1" lang="en-US" altLang="ko-KR" sz="700" dirty="0">
                <a:solidFill>
                  <a:schemeClr val="tx1">
                    <a:lumMod val="75000"/>
                    <a:lumOff val="25000"/>
                  </a:schemeClr>
                </a:solidFill>
              </a:rPr>
              <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호출값</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코드관리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SAF_MGMT_ITM</a:t>
            </a:r>
          </a:p>
          <a:p>
            <a:pPr marL="228600" indent="-228600">
              <a:buAutoNum type="arabicPeriod"/>
            </a:pPr>
            <a:r>
              <a:rPr kumimoji="1" lang="ko-KR" altLang="en-US" sz="700" dirty="0">
                <a:solidFill>
                  <a:schemeClr val="tx1">
                    <a:lumMod val="75000"/>
                    <a:lumOff val="25000"/>
                  </a:schemeClr>
                </a:solidFill>
              </a:rPr>
              <a:t>품목</a:t>
            </a:r>
            <a:r>
              <a:rPr kumimoji="1" lang="en-US" altLang="ko-KR" sz="700" dirty="0">
                <a:solidFill>
                  <a:schemeClr val="tx1">
                    <a:lumMod val="75000"/>
                    <a:lumOff val="25000"/>
                  </a:schemeClr>
                </a:solidFill>
              </a:rPr>
              <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input box</a:t>
            </a:r>
          </a:p>
          <a:p>
            <a:pPr marL="228600" indent="-228600">
              <a:buAutoNum type="arabicPeriod"/>
            </a:pPr>
            <a:r>
              <a:rPr kumimoji="1" lang="ko-KR" altLang="en-US" sz="700" dirty="0">
                <a:solidFill>
                  <a:schemeClr val="tx1">
                    <a:lumMod val="75000"/>
                    <a:lumOff val="25000"/>
                  </a:schemeClr>
                </a:solidFill>
              </a:rPr>
              <a:t>단위</a:t>
            </a:r>
            <a:r>
              <a:rPr kumimoji="1" lang="en-US" altLang="ko-KR" sz="700" dirty="0">
                <a:solidFill>
                  <a:schemeClr val="tx1">
                    <a:lumMod val="75000"/>
                    <a:lumOff val="25000"/>
                  </a:schemeClr>
                </a:solidFill>
              </a:rPr>
              <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호출값</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코드관리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ORDERUNIT</a:t>
            </a:r>
          </a:p>
          <a:p>
            <a:pPr marL="228600" indent="-228600">
              <a:buAutoNum type="arabicPeriod"/>
            </a:pPr>
            <a:r>
              <a:rPr kumimoji="1" lang="ko-KR" altLang="en-US" sz="700" dirty="0">
                <a:solidFill>
                  <a:schemeClr val="tx1">
                    <a:lumMod val="75000"/>
                    <a:lumOff val="25000"/>
                  </a:schemeClr>
                </a:solidFill>
              </a:rPr>
              <a:t>수량</a:t>
            </a:r>
            <a:r>
              <a:rPr kumimoji="1" lang="en-US" altLang="ko-KR" sz="700" dirty="0">
                <a:solidFill>
                  <a:schemeClr val="tx1">
                    <a:lumMod val="75000"/>
                    <a:lumOff val="25000"/>
                  </a:schemeClr>
                </a:solidFill>
              </a:rPr>
              <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제한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정수입력</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천단위</a:t>
            </a:r>
            <a:r>
              <a:rPr kumimoji="1" lang="ko-KR" altLang="en-US" sz="700" dirty="0">
                <a:solidFill>
                  <a:schemeClr val="tx1">
                    <a:lumMod val="75000"/>
                    <a:lumOff val="25000"/>
                  </a:schemeClr>
                </a:solidFill>
              </a:rPr>
              <a:t> 콤마</a:t>
            </a:r>
            <a:r>
              <a:rPr kumimoji="1" lang="en-US" altLang="ko-KR" sz="700" dirty="0">
                <a:solidFill>
                  <a:schemeClr val="tx1">
                    <a:lumMod val="75000"/>
                    <a:lumOff val="25000"/>
                  </a:schemeClr>
                </a:solidFill>
              </a:rPr>
              <a:t>(,)</a:t>
            </a:r>
          </a:p>
          <a:p>
            <a:pPr marL="228600" indent="-228600">
              <a:buFontTx/>
              <a:buAutoNum type="arabicPeriod"/>
            </a:pPr>
            <a:r>
              <a:rPr kumimoji="1" lang="ko-KR" altLang="en-US" sz="700" dirty="0">
                <a:solidFill>
                  <a:schemeClr val="tx1">
                    <a:lumMod val="75000"/>
                    <a:lumOff val="25000"/>
                  </a:schemeClr>
                </a:solidFill>
              </a:rPr>
              <a:t>단가</a:t>
            </a:r>
            <a:r>
              <a:rPr kumimoji="1" lang="en-US" altLang="ko-KR" sz="700" dirty="0">
                <a:solidFill>
                  <a:schemeClr val="tx1">
                    <a:lumMod val="75000"/>
                    <a:lumOff val="25000"/>
                  </a:schemeClr>
                </a:solidFill>
              </a:rPr>
              <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제한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정수입력</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천단위</a:t>
            </a:r>
            <a:r>
              <a:rPr kumimoji="1" lang="ko-KR" altLang="en-US" sz="700" dirty="0">
                <a:solidFill>
                  <a:schemeClr val="tx1">
                    <a:lumMod val="75000"/>
                    <a:lumOff val="25000"/>
                  </a:schemeClr>
                </a:solidFill>
              </a:rPr>
              <a:t> 콤마</a:t>
            </a:r>
            <a:r>
              <a:rPr kumimoji="1" lang="en-US" altLang="ko-KR" sz="700" dirty="0">
                <a:solidFill>
                  <a:schemeClr val="tx1">
                    <a:lumMod val="75000"/>
                    <a:lumOff val="25000"/>
                  </a:schemeClr>
                </a:solidFill>
              </a:rPr>
              <a:t>(,)</a:t>
            </a:r>
          </a:p>
          <a:p>
            <a:pPr marL="228600" indent="-228600">
              <a:buAutoNum type="arabicPeriod"/>
            </a:pPr>
            <a:r>
              <a:rPr kumimoji="1" lang="ko-KR" altLang="en-US" sz="700" dirty="0">
                <a:solidFill>
                  <a:schemeClr val="tx1">
                    <a:lumMod val="75000"/>
                    <a:lumOff val="25000"/>
                  </a:schemeClr>
                </a:solidFill>
              </a:rPr>
              <a:t>금액</a:t>
            </a:r>
            <a:r>
              <a:rPr kumimoji="1" lang="en-US" altLang="ko-KR" sz="700" dirty="0">
                <a:solidFill>
                  <a:schemeClr val="tx1">
                    <a:lumMod val="75000"/>
                    <a:lumOff val="25000"/>
                  </a:schemeClr>
                </a:solidFill>
              </a:rPr>
              <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연산식</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단가 * 수량</a:t>
            </a:r>
            <a:r>
              <a:rPr kumimoji="1" lang="en-US" altLang="ko-KR" sz="700" dirty="0">
                <a:solidFill>
                  <a:schemeClr val="tx1">
                    <a:lumMod val="75000"/>
                    <a:lumOff val="25000"/>
                  </a:schemeClr>
                </a:solidFill>
              </a:rPr>
              <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통화단위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원 표시</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증빙자료</a:t>
            </a:r>
            <a:r>
              <a:rPr kumimoji="1" lang="en-US" altLang="ko-KR" sz="700" dirty="0">
                <a:solidFill>
                  <a:schemeClr val="tx1">
                    <a:lumMod val="75000"/>
                    <a:lumOff val="25000"/>
                  </a:schemeClr>
                </a:solidFill>
              </a:rPr>
              <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구현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image uploader</a:t>
            </a:r>
          </a:p>
          <a:p>
            <a:pPr marL="228600" indent="-228600">
              <a:buAutoNum type="arabicPeriod"/>
            </a:pPr>
            <a:r>
              <a:rPr kumimoji="1" lang="ko-KR" altLang="en-US" sz="700" dirty="0">
                <a:solidFill>
                  <a:schemeClr val="tx1">
                    <a:lumMod val="75000"/>
                    <a:lumOff val="25000"/>
                  </a:schemeClr>
                </a:solidFill>
              </a:rPr>
              <a:t>결정 </a:t>
            </a:r>
            <a:r>
              <a:rPr kumimoji="1" lang="en-US" altLang="ko-KR" sz="700" dirty="0">
                <a:solidFill>
                  <a:schemeClr val="tx1">
                    <a:lumMod val="75000"/>
                    <a:lumOff val="25000"/>
                  </a:schemeClr>
                </a:solidFill>
              </a:rPr>
              <a:t>button</a:t>
            </a:r>
            <a:br>
              <a:rPr kumimoji="1" lang="en-US" altLang="ko-KR" sz="700" dirty="0">
                <a:solidFill>
                  <a:schemeClr val="tx1">
                    <a:lumMod val="75000"/>
                    <a:lumOff val="25000"/>
                  </a:schemeClr>
                </a:solidFill>
              </a:rPr>
            </a:b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화면설계 참조</a:t>
            </a:r>
            <a:endParaRPr kumimoji="1" lang="en-US" altLang="ko-KR" sz="700" dirty="0">
              <a:solidFill>
                <a:schemeClr val="tx1">
                  <a:lumMod val="75000"/>
                  <a:lumOff val="25000"/>
                </a:schemeClr>
              </a:solidFill>
            </a:endParaRPr>
          </a:p>
        </p:txBody>
      </p:sp>
      <p:cxnSp>
        <p:nvCxnSpPr>
          <p:cNvPr id="220" name="꺾인 연결선[E] 219">
            <a:extLst>
              <a:ext uri="{FF2B5EF4-FFF2-40B4-BE49-F238E27FC236}">
                <a16:creationId xmlns:a16="http://schemas.microsoft.com/office/drawing/2014/main" id="{E5A76FE9-A7DC-AB63-2945-9953CDB9FDC5}"/>
              </a:ext>
            </a:extLst>
          </p:cNvPr>
          <p:cNvCxnSpPr>
            <a:cxnSpLocks/>
            <a:stCxn id="139" idx="3"/>
            <a:endCxn id="219" idx="1"/>
          </p:cNvCxnSpPr>
          <p:nvPr/>
        </p:nvCxnSpPr>
        <p:spPr>
          <a:xfrm flipV="1">
            <a:off x="6432743" y="8974513"/>
            <a:ext cx="315626" cy="1"/>
          </a:xfrm>
          <a:prstGeom prst="bentConnector3">
            <a:avLst>
              <a:gd name="adj1" fmla="val 500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42" name="모서리가 둥근 직사각형 241">
            <a:extLst>
              <a:ext uri="{FF2B5EF4-FFF2-40B4-BE49-F238E27FC236}">
                <a16:creationId xmlns:a16="http://schemas.microsoft.com/office/drawing/2014/main" id="{34E8F85A-6D7F-BE23-1028-73A1F1337B4C}"/>
              </a:ext>
            </a:extLst>
          </p:cNvPr>
          <p:cNvSpPr>
            <a:spLocks/>
          </p:cNvSpPr>
          <p:nvPr/>
        </p:nvSpPr>
        <p:spPr>
          <a:xfrm>
            <a:off x="6748368" y="7103832"/>
            <a:ext cx="2074467"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증빙자료 </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이미지 파일명 </a:t>
            </a:r>
            <a:r>
              <a:rPr kumimoji="1" lang="ko-KR" altLang="en-US" sz="700" dirty="0" err="1">
                <a:solidFill>
                  <a:schemeClr val="tx1">
                    <a:lumMod val="75000"/>
                    <a:lumOff val="25000"/>
                  </a:schemeClr>
                </a:solidFill>
              </a:rPr>
              <a:t>클릭시</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image</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viewer popup </a:t>
            </a:r>
            <a:r>
              <a:rPr kumimoji="1" lang="ko-KR" altLang="en-US" sz="700" dirty="0">
                <a:solidFill>
                  <a:schemeClr val="tx1">
                    <a:lumMod val="75000"/>
                    <a:lumOff val="25000"/>
                  </a:schemeClr>
                </a:solidFill>
              </a:rPr>
              <a:t>호출</a:t>
            </a:r>
          </a:p>
        </p:txBody>
      </p:sp>
      <p:sp>
        <p:nvSpPr>
          <p:cNvPr id="243" name="직사각형 242">
            <a:extLst>
              <a:ext uri="{FF2B5EF4-FFF2-40B4-BE49-F238E27FC236}">
                <a16:creationId xmlns:a16="http://schemas.microsoft.com/office/drawing/2014/main" id="{07BB43FC-735A-5631-3F4E-99CCE802D5DB}"/>
              </a:ext>
            </a:extLst>
          </p:cNvPr>
          <p:cNvSpPr/>
          <p:nvPr/>
        </p:nvSpPr>
        <p:spPr>
          <a:xfrm>
            <a:off x="6146540" y="5556990"/>
            <a:ext cx="714533" cy="173456"/>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244" name="꺾인 연결선[E] 243">
            <a:extLst>
              <a:ext uri="{FF2B5EF4-FFF2-40B4-BE49-F238E27FC236}">
                <a16:creationId xmlns:a16="http://schemas.microsoft.com/office/drawing/2014/main" id="{1966415D-047B-3F28-806D-6A401CFC4E93}"/>
              </a:ext>
            </a:extLst>
          </p:cNvPr>
          <p:cNvCxnSpPr>
            <a:cxnSpLocks/>
            <a:stCxn id="243" idx="2"/>
            <a:endCxn id="242" idx="1"/>
          </p:cNvCxnSpPr>
          <p:nvPr/>
        </p:nvCxnSpPr>
        <p:spPr>
          <a:xfrm rot="16200000" flipH="1">
            <a:off x="5823457" y="6410795"/>
            <a:ext cx="1605260" cy="244561"/>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47" name="Google Shape;1694;p44">
            <a:extLst>
              <a:ext uri="{FF2B5EF4-FFF2-40B4-BE49-F238E27FC236}">
                <a16:creationId xmlns:a16="http://schemas.microsoft.com/office/drawing/2014/main" id="{FF017B8E-35F9-E071-4A0D-DA4B8733E143}"/>
              </a:ext>
            </a:extLst>
          </p:cNvPr>
          <p:cNvSpPr/>
          <p:nvPr/>
        </p:nvSpPr>
        <p:spPr>
          <a:xfrm>
            <a:off x="9309002" y="7603712"/>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248" name="모서리가 둥근 직사각형 247">
            <a:extLst>
              <a:ext uri="{FF2B5EF4-FFF2-40B4-BE49-F238E27FC236}">
                <a16:creationId xmlns:a16="http://schemas.microsoft.com/office/drawing/2014/main" id="{78146C70-6288-F379-5EBD-8FC376BE2CBF}"/>
              </a:ext>
            </a:extLst>
          </p:cNvPr>
          <p:cNvSpPr/>
          <p:nvPr/>
        </p:nvSpPr>
        <p:spPr>
          <a:xfrm>
            <a:off x="10436342" y="8347880"/>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닫기</a:t>
            </a:r>
          </a:p>
        </p:txBody>
      </p:sp>
      <p:sp>
        <p:nvSpPr>
          <p:cNvPr id="249" name="Google Shape;1694;p44">
            <a:extLst>
              <a:ext uri="{FF2B5EF4-FFF2-40B4-BE49-F238E27FC236}">
                <a16:creationId xmlns:a16="http://schemas.microsoft.com/office/drawing/2014/main" id="{9CB6575E-EB7D-9CCA-13A1-36B625F69837}"/>
              </a:ext>
            </a:extLst>
          </p:cNvPr>
          <p:cNvSpPr/>
          <p:nvPr/>
        </p:nvSpPr>
        <p:spPr>
          <a:xfrm>
            <a:off x="9461401" y="7756112"/>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삭제되었습니다</a:t>
            </a:r>
            <a:r>
              <a:rPr lang="en-US" altLang="ko-K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cxnSp>
        <p:nvCxnSpPr>
          <p:cNvPr id="250" name="꺾인 연결선[E] 249">
            <a:extLst>
              <a:ext uri="{FF2B5EF4-FFF2-40B4-BE49-F238E27FC236}">
                <a16:creationId xmlns:a16="http://schemas.microsoft.com/office/drawing/2014/main" id="{B2955F95-00E8-A1B7-36AC-D1EF902278FB}"/>
              </a:ext>
            </a:extLst>
          </p:cNvPr>
          <p:cNvCxnSpPr>
            <a:cxnSpLocks/>
            <a:stCxn id="95" idx="1"/>
            <a:endCxn id="247" idx="1"/>
          </p:cNvCxnSpPr>
          <p:nvPr/>
        </p:nvCxnSpPr>
        <p:spPr>
          <a:xfrm rot="10800000" flipV="1">
            <a:off x="9309002" y="7203155"/>
            <a:ext cx="884904" cy="920817"/>
          </a:xfrm>
          <a:prstGeom prst="bentConnector3">
            <a:avLst>
              <a:gd name="adj1" fmla="val 125833"/>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58" name="모서리가 둥근 직사각형 257">
            <a:extLst>
              <a:ext uri="{FF2B5EF4-FFF2-40B4-BE49-F238E27FC236}">
                <a16:creationId xmlns:a16="http://schemas.microsoft.com/office/drawing/2014/main" id="{30F8F384-82E1-21DC-4774-5F3DB6A286B3}"/>
              </a:ext>
            </a:extLst>
          </p:cNvPr>
          <p:cNvSpPr>
            <a:spLocks/>
          </p:cNvSpPr>
          <p:nvPr/>
        </p:nvSpPr>
        <p:spPr>
          <a:xfrm>
            <a:off x="1049187" y="6750175"/>
            <a:ext cx="2074467"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상태별</a:t>
            </a:r>
            <a:r>
              <a:rPr kumimoji="1" lang="ko-KR" altLang="en-US" sz="700" dirty="0">
                <a:solidFill>
                  <a:schemeClr val="tx1">
                    <a:lumMod val="75000"/>
                    <a:lumOff val="25000"/>
                  </a:schemeClr>
                </a:solidFill>
              </a:rPr>
              <a:t> 결정 </a:t>
            </a:r>
            <a:r>
              <a:rPr kumimoji="1" lang="en-US" altLang="ko-KR" sz="700" dirty="0" err="1">
                <a:solidFill>
                  <a:schemeClr val="tx1">
                    <a:lumMod val="75000"/>
                    <a:lumOff val="25000"/>
                  </a:schemeClr>
                </a:solidFill>
              </a:rPr>
              <a:t>burron</a:t>
            </a:r>
            <a:r>
              <a:rPr kumimoji="1" lang="ko-KR" altLang="en-US" sz="700" dirty="0">
                <a:solidFill>
                  <a:schemeClr val="tx1">
                    <a:lumMod val="75000"/>
                    <a:lumOff val="25000"/>
                  </a:schemeClr>
                </a:solidFill>
              </a:rPr>
              <a:t> 영역 정의</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다음 페이지 참조</a:t>
            </a:r>
          </a:p>
        </p:txBody>
      </p:sp>
      <p:cxnSp>
        <p:nvCxnSpPr>
          <p:cNvPr id="259" name="꺾인 연결선[E] 258">
            <a:extLst>
              <a:ext uri="{FF2B5EF4-FFF2-40B4-BE49-F238E27FC236}">
                <a16:creationId xmlns:a16="http://schemas.microsoft.com/office/drawing/2014/main" id="{F2C437AE-EC4D-9A90-AD05-BAA8D14B7A2C}"/>
              </a:ext>
            </a:extLst>
          </p:cNvPr>
          <p:cNvCxnSpPr>
            <a:cxnSpLocks/>
            <a:stCxn id="103" idx="2"/>
            <a:endCxn id="258" idx="3"/>
          </p:cNvCxnSpPr>
          <p:nvPr/>
        </p:nvCxnSpPr>
        <p:spPr>
          <a:xfrm rot="5400000">
            <a:off x="3190042" y="6182371"/>
            <a:ext cx="733290" cy="866066"/>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18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22" name="직사각형 21">
            <a:extLst>
              <a:ext uri="{FF2B5EF4-FFF2-40B4-BE49-F238E27FC236}">
                <a16:creationId xmlns:a16="http://schemas.microsoft.com/office/drawing/2014/main" id="{D87D915A-66D7-C3FE-446F-5039907D65C5}"/>
              </a:ext>
            </a:extLst>
          </p:cNvPr>
          <p:cNvSpPr/>
          <p:nvPr/>
        </p:nvSpPr>
        <p:spPr>
          <a:xfrm>
            <a:off x="2998374" y="2677021"/>
            <a:ext cx="1614832" cy="245279"/>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3" name="직사각형 22">
            <a:extLst>
              <a:ext uri="{FF2B5EF4-FFF2-40B4-BE49-F238E27FC236}">
                <a16:creationId xmlns:a16="http://schemas.microsoft.com/office/drawing/2014/main" id="{B62A3DC2-4623-CA11-930A-F66C2432BA73}"/>
              </a:ext>
            </a:extLst>
          </p:cNvPr>
          <p:cNvSpPr/>
          <p:nvPr/>
        </p:nvSpPr>
        <p:spPr>
          <a:xfrm>
            <a:off x="2998374" y="4914157"/>
            <a:ext cx="1614832" cy="245279"/>
          </a:xfrm>
          <a:prstGeom prst="rect">
            <a:avLst/>
          </a:prstGeom>
          <a:solidFill>
            <a:srgbClr val="000000">
              <a:alpha val="1176"/>
            </a:srgbClr>
          </a:solidFill>
          <a:ln w="63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8</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21544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일반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955740293"/>
              </p:ext>
            </p:extLst>
          </p:nvPr>
        </p:nvGraphicFramePr>
        <p:xfrm>
          <a:off x="7858125" y="426720"/>
          <a:ext cx="2047875" cy="188976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a:t>
                      </a:r>
                      <a:r>
                        <a:rPr lang="ko-KR" altLang="en-US" sz="7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상태별</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결정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 </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영역 정의</a:t>
                      </a:r>
                      <a:endPar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bl>
          </a:graphicData>
        </a:graphic>
      </p:graphicFrame>
      <p:sp>
        <p:nvSpPr>
          <p:cNvPr id="11" name="모서리가 둥근 직사각형 10">
            <a:extLst>
              <a:ext uri="{FF2B5EF4-FFF2-40B4-BE49-F238E27FC236}">
                <a16:creationId xmlns:a16="http://schemas.microsoft.com/office/drawing/2014/main" id="{FA58B8AE-327C-EDC4-CD29-EECF930CC4AD}"/>
              </a:ext>
            </a:extLst>
          </p:cNvPr>
          <p:cNvSpPr/>
          <p:nvPr/>
        </p:nvSpPr>
        <p:spPr>
          <a:xfrm>
            <a:off x="3591625" y="2712504"/>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승인요청</a:t>
            </a:r>
          </a:p>
        </p:txBody>
      </p:sp>
      <p:sp>
        <p:nvSpPr>
          <p:cNvPr id="13" name="모서리가 둥근 직사각형 12">
            <a:extLst>
              <a:ext uri="{FF2B5EF4-FFF2-40B4-BE49-F238E27FC236}">
                <a16:creationId xmlns:a16="http://schemas.microsoft.com/office/drawing/2014/main" id="{F8DB56B4-F9BF-707A-D834-BEE57156C606}"/>
              </a:ext>
            </a:extLst>
          </p:cNvPr>
          <p:cNvSpPr/>
          <p:nvPr/>
        </p:nvSpPr>
        <p:spPr>
          <a:xfrm>
            <a:off x="4047449" y="2712504"/>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sp>
        <p:nvSpPr>
          <p:cNvPr id="14" name="모서리가 둥근 직사각형 13">
            <a:extLst>
              <a:ext uri="{FF2B5EF4-FFF2-40B4-BE49-F238E27FC236}">
                <a16:creationId xmlns:a16="http://schemas.microsoft.com/office/drawing/2014/main" id="{A6FFA2F4-3566-31C3-F8EA-B1743F4F634E}"/>
              </a:ext>
            </a:extLst>
          </p:cNvPr>
          <p:cNvSpPr/>
          <p:nvPr/>
        </p:nvSpPr>
        <p:spPr>
          <a:xfrm>
            <a:off x="3122211" y="2712504"/>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임시저장</a:t>
            </a:r>
          </a:p>
        </p:txBody>
      </p:sp>
      <p:sp>
        <p:nvSpPr>
          <p:cNvPr id="20" name="다이아몬드 19">
            <a:extLst>
              <a:ext uri="{FF2B5EF4-FFF2-40B4-BE49-F238E27FC236}">
                <a16:creationId xmlns:a16="http://schemas.microsoft.com/office/drawing/2014/main" id="{CEAA9A48-95A2-9FA2-BF28-F126208A43E2}"/>
              </a:ext>
            </a:extLst>
          </p:cNvPr>
          <p:cNvSpPr/>
          <p:nvPr/>
        </p:nvSpPr>
        <p:spPr>
          <a:xfrm>
            <a:off x="1694498" y="3457326"/>
            <a:ext cx="1163056" cy="556952"/>
          </a:xfrm>
          <a:prstGeom prst="diamond">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err="1">
                <a:solidFill>
                  <a:schemeClr val="tx1">
                    <a:lumMod val="75000"/>
                    <a:lumOff val="25000"/>
                  </a:schemeClr>
                </a:solidFill>
              </a:rPr>
              <a:t>결제중</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승인 </a:t>
            </a:r>
            <a:endParaRPr kumimoji="1" lang="en-US" altLang="ko-KR" sz="700" dirty="0">
              <a:solidFill>
                <a:schemeClr val="tx1">
                  <a:lumMod val="75000"/>
                  <a:lumOff val="25000"/>
                </a:schemeClr>
              </a:solidFill>
            </a:endParaRPr>
          </a:p>
          <a:p>
            <a:pPr algn="ctr"/>
            <a:r>
              <a:rPr kumimoji="1" lang="ko-KR" altLang="en-US" sz="700" dirty="0">
                <a:solidFill>
                  <a:schemeClr val="tx1">
                    <a:lumMod val="75000"/>
                    <a:lumOff val="25000"/>
                  </a:schemeClr>
                </a:solidFill>
              </a:rPr>
              <a:t>상태 인가</a:t>
            </a:r>
            <a:r>
              <a:rPr kumimoji="1" lang="en-US" altLang="ko-KR" sz="700" dirty="0">
                <a:solidFill>
                  <a:schemeClr val="tx1">
                    <a:lumMod val="75000"/>
                    <a:lumOff val="25000"/>
                  </a:schemeClr>
                </a:solidFill>
              </a:rPr>
              <a:t>?</a:t>
            </a:r>
            <a:endParaRPr kumimoji="1" lang="ko-KR" altLang="en-US" sz="700" dirty="0">
              <a:solidFill>
                <a:schemeClr val="tx1">
                  <a:lumMod val="75000"/>
                  <a:lumOff val="25000"/>
                </a:schemeClr>
              </a:solidFill>
            </a:endParaRPr>
          </a:p>
        </p:txBody>
      </p:sp>
      <p:sp>
        <p:nvSpPr>
          <p:cNvPr id="21" name="모서리가 둥근 직사각형 20">
            <a:extLst>
              <a:ext uri="{FF2B5EF4-FFF2-40B4-BE49-F238E27FC236}">
                <a16:creationId xmlns:a16="http://schemas.microsoft.com/office/drawing/2014/main" id="{D8F9AD7F-DA20-ECA2-2C8A-6BFE0D6C2C7E}"/>
              </a:ext>
            </a:extLst>
          </p:cNvPr>
          <p:cNvSpPr/>
          <p:nvPr/>
        </p:nvSpPr>
        <p:spPr>
          <a:xfrm>
            <a:off x="4047449" y="4946384"/>
            <a:ext cx="42833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cxnSp>
        <p:nvCxnSpPr>
          <p:cNvPr id="29" name="꺾인 연결선[E] 28">
            <a:extLst>
              <a:ext uri="{FF2B5EF4-FFF2-40B4-BE49-F238E27FC236}">
                <a16:creationId xmlns:a16="http://schemas.microsoft.com/office/drawing/2014/main" id="{C31C5DF4-8149-F8F8-94B8-8C9835D139A1}"/>
              </a:ext>
            </a:extLst>
          </p:cNvPr>
          <p:cNvCxnSpPr>
            <a:cxnSpLocks/>
            <a:stCxn id="20" idx="0"/>
            <a:endCxn id="22" idx="1"/>
          </p:cNvCxnSpPr>
          <p:nvPr/>
        </p:nvCxnSpPr>
        <p:spPr>
          <a:xfrm rot="5400000" flipH="1" flipV="1">
            <a:off x="2308368" y="2767320"/>
            <a:ext cx="657665" cy="722348"/>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9" name="꺾인 연결선[E] 58">
            <a:extLst>
              <a:ext uri="{FF2B5EF4-FFF2-40B4-BE49-F238E27FC236}">
                <a16:creationId xmlns:a16="http://schemas.microsoft.com/office/drawing/2014/main" id="{6D1CFBB2-AB7D-68CD-DD4C-3F3B7409CA4E}"/>
              </a:ext>
            </a:extLst>
          </p:cNvPr>
          <p:cNvCxnSpPr>
            <a:cxnSpLocks/>
            <a:stCxn id="20" idx="2"/>
            <a:endCxn id="23" idx="1"/>
          </p:cNvCxnSpPr>
          <p:nvPr/>
        </p:nvCxnSpPr>
        <p:spPr>
          <a:xfrm rot="16200000" flipH="1">
            <a:off x="2125941" y="4164363"/>
            <a:ext cx="1022519" cy="722348"/>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8" name="Google Shape;810;g28120bc8d10_0_307">
            <a:extLst>
              <a:ext uri="{FF2B5EF4-FFF2-40B4-BE49-F238E27FC236}">
                <a16:creationId xmlns:a16="http://schemas.microsoft.com/office/drawing/2014/main" id="{E65E2429-5364-86C6-1FF4-A9A2977A9212}"/>
              </a:ext>
            </a:extLst>
          </p:cNvPr>
          <p:cNvSpPr/>
          <p:nvPr/>
        </p:nvSpPr>
        <p:spPr>
          <a:xfrm>
            <a:off x="2387617" y="4954942"/>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altLang="ko-KR" sz="700" i="0" u="none" strike="noStrike" cap="none" dirty="0">
                <a:solidFill>
                  <a:schemeClr val="tx1">
                    <a:lumMod val="75000"/>
                    <a:lumOff val="25000"/>
                  </a:schemeClr>
                </a:solidFill>
                <a:latin typeface="Malgun Gothic"/>
                <a:ea typeface="Malgun Gothic"/>
                <a:cs typeface="Malgun Gothic"/>
                <a:sym typeface="Malgun Gothic"/>
              </a:rPr>
              <a:t>YES</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sp>
        <p:nvSpPr>
          <p:cNvPr id="84" name="Google Shape;810;g28120bc8d10_0_307">
            <a:extLst>
              <a:ext uri="{FF2B5EF4-FFF2-40B4-BE49-F238E27FC236}">
                <a16:creationId xmlns:a16="http://schemas.microsoft.com/office/drawing/2014/main" id="{256AB343-0535-F3C7-FB47-3F989364F724}"/>
              </a:ext>
            </a:extLst>
          </p:cNvPr>
          <p:cNvSpPr/>
          <p:nvPr/>
        </p:nvSpPr>
        <p:spPr>
          <a:xfrm>
            <a:off x="2387618" y="2727901"/>
            <a:ext cx="349563" cy="189397"/>
          </a:xfrm>
          <a:prstGeom prst="roundRect">
            <a:avLst>
              <a:gd name="adj" fmla="val 5768"/>
            </a:avLst>
          </a:prstGeom>
          <a:solidFill>
            <a:schemeClr val="bg1">
              <a:lumMod val="95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altLang="ko-KR" sz="700" i="0" u="none" strike="noStrike" cap="none" dirty="0">
                <a:solidFill>
                  <a:schemeClr val="tx1">
                    <a:lumMod val="75000"/>
                    <a:lumOff val="25000"/>
                  </a:schemeClr>
                </a:solidFill>
                <a:latin typeface="Malgun Gothic"/>
                <a:ea typeface="Malgun Gothic"/>
                <a:cs typeface="Malgun Gothic"/>
                <a:sym typeface="Malgun Gothic"/>
              </a:rPr>
              <a:t>NO</a:t>
            </a:r>
            <a:endParaRPr sz="700" i="0" u="none" strike="noStrike" cap="none" dirty="0">
              <a:solidFill>
                <a:schemeClr val="tx1">
                  <a:lumMod val="75000"/>
                  <a:lumOff val="25000"/>
                </a:schemeClr>
              </a:solidFill>
              <a:latin typeface="Malgun Gothic"/>
              <a:ea typeface="Malgun Gothic"/>
              <a:cs typeface="Malgun Gothic"/>
              <a:sym typeface="Malgun Gothic"/>
            </a:endParaRPr>
          </a:p>
        </p:txBody>
      </p:sp>
      <p:sp>
        <p:nvSpPr>
          <p:cNvPr id="90" name="Google Shape;1694;p44">
            <a:extLst>
              <a:ext uri="{FF2B5EF4-FFF2-40B4-BE49-F238E27FC236}">
                <a16:creationId xmlns:a16="http://schemas.microsoft.com/office/drawing/2014/main" id="{36ADAB77-4EA5-289E-C884-E50EEC5F3086}"/>
              </a:ext>
            </a:extLst>
          </p:cNvPr>
          <p:cNvSpPr/>
          <p:nvPr/>
        </p:nvSpPr>
        <p:spPr>
          <a:xfrm>
            <a:off x="5132759" y="1127136"/>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91" name="모서리가 둥근 직사각형 90">
            <a:extLst>
              <a:ext uri="{FF2B5EF4-FFF2-40B4-BE49-F238E27FC236}">
                <a16:creationId xmlns:a16="http://schemas.microsoft.com/office/drawing/2014/main" id="{9EC4D757-6E7F-337A-CF9C-988409D15C48}"/>
              </a:ext>
            </a:extLst>
          </p:cNvPr>
          <p:cNvSpPr/>
          <p:nvPr/>
        </p:nvSpPr>
        <p:spPr>
          <a:xfrm>
            <a:off x="6535528" y="1871304"/>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err="1">
                <a:solidFill>
                  <a:schemeClr val="bg1"/>
                </a:solidFill>
                <a:latin typeface="Malgun Gothic" panose="020B0503020000020004" pitchFamily="34" charset="-127"/>
                <a:ea typeface="Malgun Gothic" panose="020B0503020000020004" pitchFamily="34" charset="-127"/>
              </a:rPr>
              <a:t>아니오</a:t>
            </a:r>
            <a:endParaRPr kumimoji="1" lang="ko-KR" altLang="en-US" sz="700" dirty="0">
              <a:solidFill>
                <a:schemeClr val="bg1"/>
              </a:solidFill>
              <a:latin typeface="Malgun Gothic" panose="020B0503020000020004" pitchFamily="34" charset="-127"/>
              <a:ea typeface="Malgun Gothic" panose="020B0503020000020004" pitchFamily="34" charset="-127"/>
            </a:endParaRPr>
          </a:p>
        </p:txBody>
      </p:sp>
      <p:sp>
        <p:nvSpPr>
          <p:cNvPr id="92" name="Google Shape;810;g28120bc8d10_0_307">
            <a:extLst>
              <a:ext uri="{FF2B5EF4-FFF2-40B4-BE49-F238E27FC236}">
                <a16:creationId xmlns:a16="http://schemas.microsoft.com/office/drawing/2014/main" id="{82446082-BC5C-6E93-11BA-F2B6AD9207B4}"/>
              </a:ext>
            </a:extLst>
          </p:cNvPr>
          <p:cNvSpPr/>
          <p:nvPr/>
        </p:nvSpPr>
        <p:spPr>
          <a:xfrm>
            <a:off x="6017663" y="1871302"/>
            <a:ext cx="414577" cy="189397"/>
          </a:xfrm>
          <a:prstGeom prst="roundRect">
            <a:avLst>
              <a:gd name="adj" fmla="val 5768"/>
            </a:avLst>
          </a:prstGeom>
          <a:solidFill>
            <a:schemeClr val="tx1">
              <a:lumMod val="50000"/>
              <a:lumOff val="50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ko-KR" altLang="en-US" sz="700" b="1" i="0" u="none" strike="noStrike" cap="none" dirty="0">
                <a:solidFill>
                  <a:schemeClr val="bg1"/>
                </a:solidFill>
                <a:latin typeface="Malgun Gothic"/>
                <a:ea typeface="Malgun Gothic"/>
                <a:cs typeface="Malgun Gothic"/>
                <a:sym typeface="Malgun Gothic"/>
              </a:rPr>
              <a:t>예</a:t>
            </a:r>
            <a:endParaRPr sz="700" b="1" i="0" u="none" strike="noStrike" cap="none" dirty="0">
              <a:solidFill>
                <a:schemeClr val="bg1"/>
              </a:solidFill>
              <a:latin typeface="Malgun Gothic"/>
              <a:ea typeface="Malgun Gothic"/>
              <a:cs typeface="Malgun Gothic"/>
              <a:sym typeface="Malgun Gothic"/>
            </a:endParaRPr>
          </a:p>
        </p:txBody>
      </p:sp>
      <p:sp>
        <p:nvSpPr>
          <p:cNvPr id="93" name="Google Shape;1694;p44">
            <a:extLst>
              <a:ext uri="{FF2B5EF4-FFF2-40B4-BE49-F238E27FC236}">
                <a16:creationId xmlns:a16="http://schemas.microsoft.com/office/drawing/2014/main" id="{430F2773-182E-9B1C-EF15-0FB138EDD0EF}"/>
              </a:ext>
            </a:extLst>
          </p:cNvPr>
          <p:cNvSpPr/>
          <p:nvPr/>
        </p:nvSpPr>
        <p:spPr>
          <a:xfrm>
            <a:off x="5285158" y="1279536"/>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임시저장 하시겠습니까</a:t>
            </a:r>
            <a:r>
              <a:rPr lang="en-US" altLang="ko-KR" sz="700"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94" name="Google Shape;1694;p44">
            <a:extLst>
              <a:ext uri="{FF2B5EF4-FFF2-40B4-BE49-F238E27FC236}">
                <a16:creationId xmlns:a16="http://schemas.microsoft.com/office/drawing/2014/main" id="{CE55D739-01FA-CAF9-45F6-0D6FF2BC2ABA}"/>
              </a:ext>
            </a:extLst>
          </p:cNvPr>
          <p:cNvSpPr/>
          <p:nvPr/>
        </p:nvSpPr>
        <p:spPr>
          <a:xfrm>
            <a:off x="5132759" y="2366557"/>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95" name="모서리가 둥근 직사각형 94">
            <a:extLst>
              <a:ext uri="{FF2B5EF4-FFF2-40B4-BE49-F238E27FC236}">
                <a16:creationId xmlns:a16="http://schemas.microsoft.com/office/drawing/2014/main" id="{04CB1C45-8024-5127-7BA3-EBE516B2EC2C}"/>
              </a:ext>
            </a:extLst>
          </p:cNvPr>
          <p:cNvSpPr/>
          <p:nvPr/>
        </p:nvSpPr>
        <p:spPr>
          <a:xfrm>
            <a:off x="6260099" y="3110725"/>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닫기</a:t>
            </a:r>
          </a:p>
        </p:txBody>
      </p:sp>
      <p:sp>
        <p:nvSpPr>
          <p:cNvPr id="96" name="Google Shape;1694;p44">
            <a:extLst>
              <a:ext uri="{FF2B5EF4-FFF2-40B4-BE49-F238E27FC236}">
                <a16:creationId xmlns:a16="http://schemas.microsoft.com/office/drawing/2014/main" id="{4489ECD7-9845-355D-742A-4971296C5819}"/>
              </a:ext>
            </a:extLst>
          </p:cNvPr>
          <p:cNvSpPr/>
          <p:nvPr/>
        </p:nvSpPr>
        <p:spPr>
          <a:xfrm>
            <a:off x="5285158" y="2518957"/>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저장 </a:t>
            </a: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되었습니다</a:t>
            </a:r>
            <a:r>
              <a:rPr lang="en-US" altLang="ko-K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cxnSp>
        <p:nvCxnSpPr>
          <p:cNvPr id="97" name="꺾인 연결선[E] 96">
            <a:extLst>
              <a:ext uri="{FF2B5EF4-FFF2-40B4-BE49-F238E27FC236}">
                <a16:creationId xmlns:a16="http://schemas.microsoft.com/office/drawing/2014/main" id="{12E022D6-B42D-0F87-B98E-1B76FC04360C}"/>
              </a:ext>
            </a:extLst>
          </p:cNvPr>
          <p:cNvCxnSpPr>
            <a:cxnSpLocks/>
            <a:stCxn id="92" idx="2"/>
            <a:endCxn id="94" idx="0"/>
          </p:cNvCxnSpPr>
          <p:nvPr/>
        </p:nvCxnSpPr>
        <p:spPr>
          <a:xfrm rot="16200000" flipH="1">
            <a:off x="6179596" y="2106054"/>
            <a:ext cx="305858" cy="215147"/>
          </a:xfrm>
          <a:prstGeom prst="bentConnector3">
            <a:avLst>
              <a:gd name="adj1" fmla="val 50000"/>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꺾인 연결선[E] 99">
            <a:extLst>
              <a:ext uri="{FF2B5EF4-FFF2-40B4-BE49-F238E27FC236}">
                <a16:creationId xmlns:a16="http://schemas.microsoft.com/office/drawing/2014/main" id="{CCCD8581-1DF9-1B12-09A6-A9C7BF165DDE}"/>
              </a:ext>
            </a:extLst>
          </p:cNvPr>
          <p:cNvCxnSpPr>
            <a:cxnSpLocks/>
            <a:stCxn id="14" idx="0"/>
            <a:endCxn id="90" idx="1"/>
          </p:cNvCxnSpPr>
          <p:nvPr/>
        </p:nvCxnSpPr>
        <p:spPr>
          <a:xfrm rot="5400000" flipH="1" flipV="1">
            <a:off x="3702014" y="1281760"/>
            <a:ext cx="1065107" cy="1796383"/>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꺾인 연결선[E] 123">
            <a:extLst>
              <a:ext uri="{FF2B5EF4-FFF2-40B4-BE49-F238E27FC236}">
                <a16:creationId xmlns:a16="http://schemas.microsoft.com/office/drawing/2014/main" id="{0F8CBE99-103C-5D23-71FC-BF16BAF9DC31}"/>
              </a:ext>
            </a:extLst>
          </p:cNvPr>
          <p:cNvCxnSpPr>
            <a:cxnSpLocks/>
            <a:stCxn id="11" idx="2"/>
            <a:endCxn id="127" idx="1"/>
          </p:cNvCxnSpPr>
          <p:nvPr/>
        </p:nvCxnSpPr>
        <p:spPr>
          <a:xfrm rot="16200000" flipH="1">
            <a:off x="3786364" y="2906244"/>
            <a:ext cx="1369246" cy="1330394"/>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7" name="Google Shape;1694;p44">
            <a:extLst>
              <a:ext uri="{FF2B5EF4-FFF2-40B4-BE49-F238E27FC236}">
                <a16:creationId xmlns:a16="http://schemas.microsoft.com/office/drawing/2014/main" id="{83061827-758E-1AB7-BB66-A6EAE7C2A95E}"/>
              </a:ext>
            </a:extLst>
          </p:cNvPr>
          <p:cNvSpPr/>
          <p:nvPr/>
        </p:nvSpPr>
        <p:spPr>
          <a:xfrm>
            <a:off x="5136184" y="3735803"/>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28" name="모서리가 둥근 직사각형 127">
            <a:extLst>
              <a:ext uri="{FF2B5EF4-FFF2-40B4-BE49-F238E27FC236}">
                <a16:creationId xmlns:a16="http://schemas.microsoft.com/office/drawing/2014/main" id="{B12A31A4-5699-ABE6-40E7-410CCC064845}"/>
              </a:ext>
            </a:extLst>
          </p:cNvPr>
          <p:cNvSpPr/>
          <p:nvPr/>
        </p:nvSpPr>
        <p:spPr>
          <a:xfrm>
            <a:off x="6538953" y="4479971"/>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err="1">
                <a:solidFill>
                  <a:schemeClr val="bg1"/>
                </a:solidFill>
                <a:latin typeface="Malgun Gothic" panose="020B0503020000020004" pitchFamily="34" charset="-127"/>
                <a:ea typeface="Malgun Gothic" panose="020B0503020000020004" pitchFamily="34" charset="-127"/>
              </a:rPr>
              <a:t>아니오</a:t>
            </a:r>
            <a:endParaRPr kumimoji="1" lang="ko-KR" altLang="en-US" sz="700" dirty="0">
              <a:solidFill>
                <a:schemeClr val="bg1"/>
              </a:solidFill>
              <a:latin typeface="Malgun Gothic" panose="020B0503020000020004" pitchFamily="34" charset="-127"/>
              <a:ea typeface="Malgun Gothic" panose="020B0503020000020004" pitchFamily="34" charset="-127"/>
            </a:endParaRPr>
          </a:p>
        </p:txBody>
      </p:sp>
      <p:sp>
        <p:nvSpPr>
          <p:cNvPr id="129" name="Google Shape;810;g28120bc8d10_0_307">
            <a:extLst>
              <a:ext uri="{FF2B5EF4-FFF2-40B4-BE49-F238E27FC236}">
                <a16:creationId xmlns:a16="http://schemas.microsoft.com/office/drawing/2014/main" id="{205DEA7D-A28D-8BC6-71B4-FA35CCFEF9E3}"/>
              </a:ext>
            </a:extLst>
          </p:cNvPr>
          <p:cNvSpPr/>
          <p:nvPr/>
        </p:nvSpPr>
        <p:spPr>
          <a:xfrm>
            <a:off x="6021088" y="4479969"/>
            <a:ext cx="414577" cy="189397"/>
          </a:xfrm>
          <a:prstGeom prst="roundRect">
            <a:avLst>
              <a:gd name="adj" fmla="val 5768"/>
            </a:avLst>
          </a:prstGeom>
          <a:solidFill>
            <a:schemeClr val="tx1">
              <a:lumMod val="50000"/>
              <a:lumOff val="50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ko-KR" altLang="en-US" sz="700" b="1" i="0" u="none" strike="noStrike" cap="none" dirty="0">
                <a:solidFill>
                  <a:schemeClr val="bg1"/>
                </a:solidFill>
                <a:latin typeface="Malgun Gothic"/>
                <a:ea typeface="Malgun Gothic"/>
                <a:cs typeface="Malgun Gothic"/>
                <a:sym typeface="Malgun Gothic"/>
              </a:rPr>
              <a:t>예</a:t>
            </a:r>
            <a:endParaRPr sz="700" b="1" i="0" u="none" strike="noStrike" cap="none" dirty="0">
              <a:solidFill>
                <a:schemeClr val="bg1"/>
              </a:solidFill>
              <a:latin typeface="Malgun Gothic"/>
              <a:ea typeface="Malgun Gothic"/>
              <a:cs typeface="Malgun Gothic"/>
              <a:sym typeface="Malgun Gothic"/>
            </a:endParaRPr>
          </a:p>
        </p:txBody>
      </p:sp>
      <p:sp>
        <p:nvSpPr>
          <p:cNvPr id="130" name="Google Shape;1694;p44">
            <a:extLst>
              <a:ext uri="{FF2B5EF4-FFF2-40B4-BE49-F238E27FC236}">
                <a16:creationId xmlns:a16="http://schemas.microsoft.com/office/drawing/2014/main" id="{EAD9E92D-7E2F-C1B5-9244-EF08A71E084C}"/>
              </a:ext>
            </a:extLst>
          </p:cNvPr>
          <p:cNvSpPr/>
          <p:nvPr/>
        </p:nvSpPr>
        <p:spPr>
          <a:xfrm>
            <a:off x="5288583" y="3888203"/>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승인요청 하시겠습니까</a:t>
            </a:r>
            <a:r>
              <a:rPr lang="en-US" altLang="ko-KR" sz="700"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31" name="Google Shape;1694;p44">
            <a:extLst>
              <a:ext uri="{FF2B5EF4-FFF2-40B4-BE49-F238E27FC236}">
                <a16:creationId xmlns:a16="http://schemas.microsoft.com/office/drawing/2014/main" id="{5B5ACBF5-ECE7-320D-581D-766F8F30E874}"/>
              </a:ext>
            </a:extLst>
          </p:cNvPr>
          <p:cNvSpPr/>
          <p:nvPr/>
        </p:nvSpPr>
        <p:spPr>
          <a:xfrm>
            <a:off x="5136184" y="5494188"/>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32" name="모서리가 둥근 직사각형 131">
            <a:extLst>
              <a:ext uri="{FF2B5EF4-FFF2-40B4-BE49-F238E27FC236}">
                <a16:creationId xmlns:a16="http://schemas.microsoft.com/office/drawing/2014/main" id="{7663296F-AE72-A522-202D-592A47FEC839}"/>
              </a:ext>
            </a:extLst>
          </p:cNvPr>
          <p:cNvSpPr/>
          <p:nvPr/>
        </p:nvSpPr>
        <p:spPr>
          <a:xfrm>
            <a:off x="6263524" y="6238356"/>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bg1"/>
                </a:solidFill>
                <a:latin typeface="Malgun Gothic" panose="020B0503020000020004" pitchFamily="34" charset="-127"/>
                <a:ea typeface="Malgun Gothic" panose="020B0503020000020004" pitchFamily="34" charset="-127"/>
              </a:rPr>
              <a:t>닫기</a:t>
            </a:r>
          </a:p>
        </p:txBody>
      </p:sp>
      <p:sp>
        <p:nvSpPr>
          <p:cNvPr id="133" name="Google Shape;1694;p44">
            <a:extLst>
              <a:ext uri="{FF2B5EF4-FFF2-40B4-BE49-F238E27FC236}">
                <a16:creationId xmlns:a16="http://schemas.microsoft.com/office/drawing/2014/main" id="{E169C695-3CF7-ABFC-19E5-AFEF77189156}"/>
              </a:ext>
            </a:extLst>
          </p:cNvPr>
          <p:cNvSpPr/>
          <p:nvPr/>
        </p:nvSpPr>
        <p:spPr>
          <a:xfrm>
            <a:off x="5288583" y="5646588"/>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dirty="0">
                <a:solidFill>
                  <a:srgbClr val="434343"/>
                </a:solidFill>
                <a:latin typeface="Malgun Gothic" panose="020B0503020000020004" pitchFamily="34" charset="-127"/>
                <a:ea typeface="Malgun Gothic" panose="020B0503020000020004" pitchFamily="34" charset="-127"/>
                <a:cs typeface="Arial"/>
                <a:sym typeface="Arial"/>
              </a:rPr>
              <a:t>승인요청 </a:t>
            </a: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되었습니다</a:t>
            </a:r>
            <a:r>
              <a:rPr lang="en-US" altLang="ko-K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cxnSp>
        <p:nvCxnSpPr>
          <p:cNvPr id="134" name="꺾인 연결선[E] 133">
            <a:extLst>
              <a:ext uri="{FF2B5EF4-FFF2-40B4-BE49-F238E27FC236}">
                <a16:creationId xmlns:a16="http://schemas.microsoft.com/office/drawing/2014/main" id="{B3E03818-73EC-18C9-8FCB-283EDE4813FD}"/>
              </a:ext>
            </a:extLst>
          </p:cNvPr>
          <p:cNvCxnSpPr>
            <a:cxnSpLocks/>
            <a:stCxn id="129" idx="1"/>
            <a:endCxn id="131" idx="1"/>
          </p:cNvCxnSpPr>
          <p:nvPr/>
        </p:nvCxnSpPr>
        <p:spPr>
          <a:xfrm rot="10800000" flipV="1">
            <a:off x="5136184" y="4574667"/>
            <a:ext cx="884904" cy="1439781"/>
          </a:xfrm>
          <a:prstGeom prst="bentConnector3">
            <a:avLst>
              <a:gd name="adj1" fmla="val 125833"/>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6" name="모서리가 둥근 직사각형 135">
            <a:extLst>
              <a:ext uri="{FF2B5EF4-FFF2-40B4-BE49-F238E27FC236}">
                <a16:creationId xmlns:a16="http://schemas.microsoft.com/office/drawing/2014/main" id="{57AC716D-75E0-5AAC-3495-78817311AD7D}"/>
              </a:ext>
            </a:extLst>
          </p:cNvPr>
          <p:cNvSpPr>
            <a:spLocks/>
          </p:cNvSpPr>
          <p:nvPr/>
        </p:nvSpPr>
        <p:spPr>
          <a:xfrm>
            <a:off x="5145478" y="4903382"/>
            <a:ext cx="1979124" cy="463748"/>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해당 산업안전보건관리비 </a:t>
            </a:r>
            <a:r>
              <a:rPr kumimoji="1" lang="ko-KR" altLang="en-US" sz="700" dirty="0" err="1">
                <a:solidFill>
                  <a:schemeClr val="tx1">
                    <a:lumMod val="75000"/>
                    <a:lumOff val="25000"/>
                  </a:schemeClr>
                </a:solidFill>
              </a:rPr>
              <a:t>상태값을</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a:t>
            </a:r>
            <a:r>
              <a:rPr kumimoji="1" lang="ko-KR" altLang="en-US" sz="700" dirty="0" err="1">
                <a:solidFill>
                  <a:schemeClr val="tx1">
                    <a:lumMod val="75000"/>
                    <a:lumOff val="25000"/>
                  </a:schemeClr>
                </a:solidFill>
              </a:rPr>
              <a:t>결재중</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으로</a:t>
            </a:r>
            <a:r>
              <a:rPr kumimoji="1" lang="ko-KR" altLang="en-US" sz="700" dirty="0">
                <a:solidFill>
                  <a:schemeClr val="tx1">
                    <a:lumMod val="75000"/>
                    <a:lumOff val="25000"/>
                  </a:schemeClr>
                </a:solidFill>
              </a:rPr>
              <a:t> 변경</a:t>
            </a:r>
          </a:p>
        </p:txBody>
      </p:sp>
      <p:cxnSp>
        <p:nvCxnSpPr>
          <p:cNvPr id="137" name="꺾인 연결선[E] 136">
            <a:extLst>
              <a:ext uri="{FF2B5EF4-FFF2-40B4-BE49-F238E27FC236}">
                <a16:creationId xmlns:a16="http://schemas.microsoft.com/office/drawing/2014/main" id="{51B510A9-EA86-14B5-6AAE-105AAFB2D598}"/>
              </a:ext>
            </a:extLst>
          </p:cNvPr>
          <p:cNvCxnSpPr>
            <a:cxnSpLocks/>
            <a:stCxn id="129" idx="1"/>
            <a:endCxn id="136" idx="1"/>
          </p:cNvCxnSpPr>
          <p:nvPr/>
        </p:nvCxnSpPr>
        <p:spPr>
          <a:xfrm rot="10800000" flipV="1">
            <a:off x="5145478" y="4574668"/>
            <a:ext cx="875610" cy="560588"/>
          </a:xfrm>
          <a:prstGeom prst="bentConnector3">
            <a:avLst>
              <a:gd name="adj1" fmla="val 126108"/>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04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40" name="표 39">
            <a:extLst>
              <a:ext uri="{FF2B5EF4-FFF2-40B4-BE49-F238E27FC236}">
                <a16:creationId xmlns:a16="http://schemas.microsoft.com/office/drawing/2014/main" id="{91AA4DED-F35D-CF75-8382-B336DCC6E7B0}"/>
              </a:ext>
            </a:extLst>
          </p:cNvPr>
          <p:cNvGraphicFramePr>
            <a:graphicFrameLocks noGrp="1"/>
          </p:cNvGraphicFramePr>
          <p:nvPr>
            <p:extLst>
              <p:ext uri="{D42A27DB-BD31-4B8C-83A1-F6EECF244321}">
                <p14:modId xmlns:p14="http://schemas.microsoft.com/office/powerpoint/2010/main" val="3227918020"/>
              </p:ext>
            </p:extLst>
          </p:nvPr>
        </p:nvGraphicFramePr>
        <p:xfrm>
          <a:off x="266700" y="3050540"/>
          <a:ext cx="9410700" cy="680720"/>
        </p:xfrm>
        <a:graphic>
          <a:graphicData uri="http://schemas.openxmlformats.org/drawingml/2006/table">
            <a:tbl>
              <a:tblPr/>
              <a:tblGrid>
                <a:gridCol w="9410700">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운영</a:t>
                      </a:r>
                      <a:r>
                        <a:rPr lang="en-US" altLang="ko-KR"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관리</a:t>
                      </a:r>
                      <a:endParaRPr lang="ko-KR" altLang="en-US" sz="1600" dirty="0">
                        <a:effectLst/>
                        <a:latin typeface="Malgun Gothic" panose="020B0503020000020004" pitchFamily="34" charset="-127"/>
                        <a:ea typeface="Malgun Gothic" panose="020B0503020000020004" pitchFamily="34"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fontAlgn="t"/>
                      <a:r>
                        <a:rPr lang="ko-KR" altLang="en-US" sz="1200" b="0" dirty="0">
                          <a:effectLst/>
                          <a:latin typeface="Malgun Gothic" panose="020B0503020000020004" pitchFamily="34" charset="-127"/>
                          <a:ea typeface="Malgun Gothic" panose="020B0503020000020004" pitchFamily="34" charset="-127"/>
                        </a:rPr>
                        <a:t>산업안전보건관리비 </a:t>
                      </a:r>
                      <a:r>
                        <a:rPr lang="en-US" altLang="ko-KR" sz="1200" b="0" dirty="0">
                          <a:effectLst/>
                          <a:latin typeface="Malgun Gothic" panose="020B0503020000020004" pitchFamily="34" charset="-127"/>
                          <a:ea typeface="Malgun Gothic" panose="020B0503020000020004" pitchFamily="34" charset="-127"/>
                        </a:rPr>
                        <a:t>&gt;</a:t>
                      </a:r>
                      <a:r>
                        <a:rPr lang="ko-KR" altLang="en-US" sz="1200" b="0" dirty="0">
                          <a:effectLst/>
                          <a:latin typeface="Malgun Gothic" panose="020B0503020000020004" pitchFamily="34" charset="-127"/>
                          <a:ea typeface="Malgun Gothic" panose="020B0503020000020004" pitchFamily="34" charset="-127"/>
                        </a:rPr>
                        <a:t> 산업안전보건관리비 </a:t>
                      </a:r>
                      <a:r>
                        <a:rPr lang="en-US" altLang="ko-KR" sz="1200" b="0" dirty="0">
                          <a:effectLst/>
                          <a:latin typeface="Malgun Gothic" panose="020B0503020000020004" pitchFamily="34" charset="-127"/>
                          <a:ea typeface="Malgun Gothic" panose="020B0503020000020004" pitchFamily="34" charset="-127"/>
                        </a:rPr>
                        <a:t>(</a:t>
                      </a:r>
                      <a:r>
                        <a:rPr lang="ko-KR" altLang="en-US" sz="1200" b="0" dirty="0">
                          <a:effectLst/>
                          <a:latin typeface="Malgun Gothic" panose="020B0503020000020004" pitchFamily="34" charset="-127"/>
                          <a:ea typeface="Malgun Gothic" panose="020B0503020000020004" pitchFamily="34" charset="-127"/>
                        </a:rPr>
                        <a:t>권한 </a:t>
                      </a:r>
                      <a:r>
                        <a:rPr lang="en-US" altLang="ko-KR" sz="1200" b="0" dirty="0">
                          <a:effectLst/>
                          <a:latin typeface="Malgun Gothic" panose="020B0503020000020004" pitchFamily="34" charset="-127"/>
                          <a:ea typeface="Malgun Gothic" panose="020B0503020000020004" pitchFamily="34" charset="-127"/>
                        </a:rPr>
                        <a:t>:</a:t>
                      </a:r>
                      <a:r>
                        <a:rPr lang="ko-KR" altLang="en-US" sz="1200" b="0" dirty="0">
                          <a:effectLst/>
                          <a:latin typeface="Malgun Gothic" panose="020B0503020000020004" pitchFamily="34" charset="-127"/>
                          <a:ea typeface="Malgun Gothic" panose="020B0503020000020004" pitchFamily="34" charset="-127"/>
                        </a:rPr>
                        <a:t> </a:t>
                      </a:r>
                      <a:r>
                        <a:rPr lang="ko-KR" altLang="en-US" sz="1200" b="0" dirty="0" err="1">
                          <a:effectLst/>
                          <a:latin typeface="Malgun Gothic" panose="020B0503020000020004" pitchFamily="34" charset="-127"/>
                          <a:ea typeface="Malgun Gothic" panose="020B0503020000020004" pitchFamily="34" charset="-127"/>
                        </a:rPr>
                        <a:t>안전몰</a:t>
                      </a:r>
                      <a:r>
                        <a:rPr lang="ko-KR" altLang="en-US" sz="1200" b="0" dirty="0">
                          <a:effectLst/>
                          <a:latin typeface="Malgun Gothic" panose="020B0503020000020004" pitchFamily="34" charset="-127"/>
                          <a:ea typeface="Malgun Gothic" panose="020B0503020000020004" pitchFamily="34" charset="-127"/>
                        </a:rPr>
                        <a:t> </a:t>
                      </a:r>
                      <a:r>
                        <a:rPr lang="ko-KR" altLang="en-US" sz="1200" b="0" dirty="0" err="1">
                          <a:effectLst/>
                          <a:latin typeface="Malgun Gothic" panose="020B0503020000020004" pitchFamily="34" charset="-127"/>
                          <a:ea typeface="Malgun Gothic" panose="020B0503020000020004" pitchFamily="34" charset="-127"/>
                        </a:rPr>
                        <a:t>도급사</a:t>
                      </a:r>
                      <a:r>
                        <a:rPr lang="en-US" altLang="ko-KR" sz="1200" b="0" dirty="0">
                          <a:effectLst/>
                          <a:latin typeface="Malgun Gothic" panose="020B0503020000020004" pitchFamily="34" charset="-127"/>
                          <a:ea typeface="Malgun Gothic" panose="020B0503020000020004" pitchFamily="34" charset="-127"/>
                        </a:rPr>
                        <a:t>)</a:t>
                      </a:r>
                      <a:endParaRPr lang="ko-KR" altLang="en-US" sz="1200" b="0" dirty="0">
                        <a:effectLst/>
                        <a:latin typeface="Malgun Gothic" panose="020B0503020000020004" pitchFamily="34" charset="-127"/>
                        <a:ea typeface="Malgun Gothic" panose="020B0503020000020004" pitchFamily="34"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spTree>
    <p:extLst>
      <p:ext uri="{BB962C8B-B14F-4D97-AF65-F5344CB8AC3E}">
        <p14:creationId xmlns:p14="http://schemas.microsoft.com/office/powerpoint/2010/main" val="1836215316"/>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테마">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36219</TotalTime>
  <Words>4584</Words>
  <Application>Microsoft Office PowerPoint</Application>
  <PresentationFormat>A4 용지(210x297mm)</PresentationFormat>
  <Paragraphs>1787</Paragraphs>
  <Slides>20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Aptos</vt:lpstr>
      <vt:lpstr>Aptos Display</vt:lpstr>
      <vt:lpstr>Malgun Gothic Semilight</vt:lpstr>
      <vt:lpstr>Malgun Gothic</vt:lpstr>
      <vt:lpstr>Malgun Gothic</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민기 김</dc:creator>
  <cp:lastModifiedBy>jameskang</cp:lastModifiedBy>
  <cp:revision>81</cp:revision>
  <dcterms:created xsi:type="dcterms:W3CDTF">2024-10-08T00:49:16Z</dcterms:created>
  <dcterms:modified xsi:type="dcterms:W3CDTF">2025-01-03T07:51:33Z</dcterms:modified>
</cp:coreProperties>
</file>