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62" r:id="rId3"/>
    <p:sldId id="299" r:id="rId4"/>
    <p:sldId id="363" r:id="rId5"/>
    <p:sldId id="347" r:id="rId6"/>
    <p:sldId id="353" r:id="rId7"/>
    <p:sldId id="346" r:id="rId8"/>
    <p:sldId id="360" r:id="rId9"/>
    <p:sldId id="355" r:id="rId10"/>
    <p:sldId id="356" r:id="rId11"/>
    <p:sldId id="296" r:id="rId12"/>
    <p:sldId id="317" r:id="rId13"/>
    <p:sldId id="322" r:id="rId14"/>
    <p:sldId id="318" r:id="rId15"/>
    <p:sldId id="319" r:id="rId16"/>
    <p:sldId id="308" r:id="rId17"/>
    <p:sldId id="320" r:id="rId18"/>
    <p:sldId id="361" r:id="rId19"/>
    <p:sldId id="362" r:id="rId2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7F7F7F"/>
    <a:srgbClr val="FFC000"/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87" autoAdjust="0"/>
    <p:restoredTop sz="96259"/>
  </p:normalViewPr>
  <p:slideViewPr>
    <p:cSldViewPr snapToGrid="0">
      <p:cViewPr varScale="1">
        <p:scale>
          <a:sx n="101" d="100"/>
          <a:sy n="101" d="100"/>
        </p:scale>
        <p:origin x="930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265019"/>
              </p:ext>
            </p:extLst>
          </p:nvPr>
        </p:nvGraphicFramePr>
        <p:xfrm>
          <a:off x="7858125" y="426720"/>
          <a:ext cx="2047875" cy="440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 조회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허용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본사관리자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소속 부서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부서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 포함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부서의 재고 조회 범위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하위조직의 재고 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미포함 설정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radio button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160800"/>
              </p:ext>
            </p:extLst>
          </p:nvPr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05174"/>
              </p:ext>
            </p:extLst>
          </p:nvPr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권한별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r>
              <a:rPr kumimoji="1" lang="en-US" altLang="ko-KR" sz="700" dirty="0">
                <a:solidFill>
                  <a:srgbClr val="FF0000"/>
                </a:solidFill>
              </a:rPr>
              <a:t>default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>
                <a:solidFill>
                  <a:srgbClr val="FF0000"/>
                </a:solidFill>
              </a:rPr>
              <a:t>수정 허용</a:t>
            </a:r>
            <a:r>
              <a:rPr kumimoji="1" lang="en-US" altLang="ko-KR" sz="700" dirty="0">
                <a:solidFill>
                  <a:srgbClr val="FF0000"/>
                </a:solidFill>
              </a:rPr>
              <a:t>)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사용자가 속한 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그룹명</a:t>
            </a:r>
            <a:r>
              <a:rPr kumimoji="1" lang="ko-KR" altLang="en-US" sz="700" dirty="0">
                <a:solidFill>
                  <a:srgbClr val="FF0000"/>
                </a:solidFill>
              </a:rPr>
              <a:t> 호출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본사명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ko-KR" altLang="en-US" sz="700" dirty="0">
                <a:solidFill>
                  <a:srgbClr val="FF0000"/>
                </a:solidFill>
              </a:rPr>
              <a:t> 주식회사</a:t>
            </a:r>
            <a:r>
              <a:rPr kumimoji="1" lang="en-US" altLang="ko-KR" sz="700" dirty="0">
                <a:solidFill>
                  <a:srgbClr val="FF0000"/>
                </a:solidFill>
              </a:rPr>
              <a:t>)</a:t>
            </a:r>
            <a:r>
              <a:rPr kumimoji="1" lang="ko-KR" altLang="en-US" sz="700" dirty="0">
                <a:solidFill>
                  <a:srgbClr val="FF0000"/>
                </a:solidFill>
              </a:rPr>
              <a:t> 호출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rgbClr val="FF0000"/>
                </a:solidFill>
              </a:rPr>
              <a:t>조회 범위 </a:t>
            </a:r>
            <a:r>
              <a:rPr kumimoji="1" lang="en-US" altLang="ko-KR" sz="700" dirty="0">
                <a:solidFill>
                  <a:srgbClr val="FF0000"/>
                </a:solidFill>
              </a:rPr>
              <a:t>: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ko-KR" altLang="en-US" sz="700" dirty="0">
                <a:solidFill>
                  <a:srgbClr val="FF0000"/>
                </a:solidFill>
              </a:rPr>
              <a:t> 전체 부서 조회 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>
                <a:solidFill>
                  <a:srgbClr val="FF0000"/>
                </a:solidFill>
              </a:rPr>
              <a:t>권한에 관계없이 전체 부서를 조회 가능</a:t>
            </a:r>
            <a:r>
              <a:rPr kumimoji="1" lang="en-US" altLang="ko-KR" sz="7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818701"/>
            <a:ext cx="4226885" cy="2785932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재고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권한은 모든 사용자에게 부여한다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en-US" altLang="ko-KR" sz="700" dirty="0">
                <a:solidFill>
                  <a:srgbClr val="FF0000"/>
                </a:solidFill>
              </a:rPr>
              <a:t> 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ko-KR" altLang="en-US" sz="700" dirty="0">
                <a:solidFill>
                  <a:srgbClr val="FF0000"/>
                </a:solidFill>
              </a:rPr>
              <a:t> 전체 부서 목록</a:t>
            </a:r>
            <a:r>
              <a:rPr kumimoji="1" lang="en-US" altLang="ko-KR" sz="700" dirty="0">
                <a:solidFill>
                  <a:srgbClr val="FF0000"/>
                </a:solidFill>
              </a:rPr>
              <a:t>)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2758688" y="4205669"/>
            <a:ext cx="301511" cy="5998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1088080" y="4927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3FDD567-66B4-4999-A167-8E8C5FEC3A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657452"/>
              </p:ext>
            </p:extLst>
          </p:nvPr>
        </p:nvGraphicFramePr>
        <p:xfrm>
          <a:off x="4320805" y="702372"/>
          <a:ext cx="2387163" cy="270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08">
                  <a:extLst>
                    <a:ext uri="{9D8B030D-6E8A-4147-A177-3AD203B41FA5}">
                      <a16:colId xmlns:a16="http://schemas.microsoft.com/office/drawing/2014/main" val="2582623940"/>
                    </a:ext>
                  </a:extLst>
                </a:gridCol>
                <a:gridCol w="1502255">
                  <a:extLst>
                    <a:ext uri="{9D8B030D-6E8A-4147-A177-3AD203B41FA5}">
                      <a16:colId xmlns:a16="http://schemas.microsoft.com/office/drawing/2014/main" val="2181751274"/>
                    </a:ext>
                  </a:extLst>
                </a:gridCol>
              </a:tblGrid>
              <a:tr h="2707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●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○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12208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56DBC6B2-6D6D-FCC0-3E63-21822D87A802}"/>
              </a:ext>
            </a:extLst>
          </p:cNvPr>
          <p:cNvSpPr>
            <a:spLocks/>
          </p:cNvSpPr>
          <p:nvPr/>
        </p:nvSpPr>
        <p:spPr>
          <a:xfrm>
            <a:off x="4301346" y="5498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946268"/>
              </p:ext>
            </p:extLst>
          </p:nvPr>
        </p:nvGraphicFramePr>
        <p:xfrm>
          <a:off x="205419" y="3321542"/>
          <a:ext cx="6248954" cy="316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6993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017741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618521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6768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5470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65470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65470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5470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504038"/>
              </p:ext>
            </p:extLst>
          </p:nvPr>
        </p:nvGraphicFramePr>
        <p:xfrm>
          <a:off x="7858125" y="426720"/>
          <a:ext cx="2074262" cy="570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다음 페이지 참조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1311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898528"/>
              </p:ext>
            </p:extLst>
          </p:nvPr>
        </p:nvGraphicFramePr>
        <p:xfrm>
          <a:off x="207991" y="1428925"/>
          <a:ext cx="6361643" cy="147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3820"/>
              </p:ext>
            </p:extLst>
          </p:nvPr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2189"/>
              </p:ext>
            </p:extLst>
          </p:nvPr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524"/>
              </p:ext>
            </p:extLst>
          </p:nvPr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30788"/>
              </p:ext>
            </p:extLst>
          </p:nvPr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196056" y="1002767"/>
            <a:ext cx="6369609" cy="28616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99D6C5BD-4941-26F8-1644-1BE13544920D}"/>
              </a:ext>
            </a:extLst>
          </p:cNvPr>
          <p:cNvSpPr/>
          <p:nvPr/>
        </p:nvSpPr>
        <p:spPr>
          <a:xfrm>
            <a:off x="53056" y="14817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94824"/>
              </p:ext>
            </p:extLst>
          </p:nvPr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4334"/>
              </p:ext>
            </p:extLst>
          </p:nvPr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125633"/>
              </p:ext>
            </p:extLst>
          </p:nvPr>
        </p:nvGraphicFramePr>
        <p:xfrm>
          <a:off x="7858125" y="426720"/>
          <a:ext cx="2047875" cy="573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권한에 따라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호출값을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다르게한다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소속 부서명 호출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허용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범위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부서 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권한 동일한 검색 범위를 가진다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지정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taday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217705"/>
              </p:ext>
            </p:extLst>
          </p:nvPr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6" idx="1"/>
          </p:cNvCxnSpPr>
          <p:nvPr/>
        </p:nvCxnSpPr>
        <p:spPr>
          <a:xfrm rot="16200000" flipH="1">
            <a:off x="1778742" y="2038130"/>
            <a:ext cx="5207915" cy="457381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A208C179-7F2E-3523-6D41-2D8C7300C26E}"/>
              </a:ext>
            </a:extLst>
          </p:cNvPr>
          <p:cNvSpPr/>
          <p:nvPr/>
        </p:nvSpPr>
        <p:spPr>
          <a:xfrm>
            <a:off x="6669607" y="4972511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954886E-39BC-1A6F-C3C7-4AAACD1D8322}"/>
              </a:ext>
            </a:extLst>
          </p:cNvPr>
          <p:cNvSpPr/>
          <p:nvPr/>
        </p:nvSpPr>
        <p:spPr>
          <a:xfrm>
            <a:off x="8097452" y="8600385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F697ADE5-1A41-033E-1635-6AF28DE3E2B1}"/>
              </a:ext>
            </a:extLst>
          </p:cNvPr>
          <p:cNvSpPr/>
          <p:nvPr/>
        </p:nvSpPr>
        <p:spPr>
          <a:xfrm>
            <a:off x="7579587" y="8600383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5;p44">
            <a:extLst>
              <a:ext uri="{FF2B5EF4-FFF2-40B4-BE49-F238E27FC236}">
                <a16:creationId xmlns:a16="http://schemas.microsoft.com/office/drawing/2014/main" id="{A19B4D53-DD0F-3039-9717-399269ADE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90504"/>
              </p:ext>
            </p:extLst>
          </p:nvPr>
        </p:nvGraphicFramePr>
        <p:xfrm>
          <a:off x="6777993" y="5001994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D4B76F7-7310-54CE-C71F-93F78101F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99055"/>
              </p:ext>
            </p:extLst>
          </p:nvPr>
        </p:nvGraphicFramePr>
        <p:xfrm>
          <a:off x="6779643" y="5968735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81D5B1E6-AF14-C214-3D5D-680E55DFE2CD}"/>
              </a:ext>
            </a:extLst>
          </p:cNvPr>
          <p:cNvSpPr>
            <a:spLocks/>
          </p:cNvSpPr>
          <p:nvPr/>
        </p:nvSpPr>
        <p:spPr>
          <a:xfrm>
            <a:off x="6780584" y="540991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ACAA5F3-390B-5C18-D5BD-73C2164FC966}"/>
              </a:ext>
            </a:extLst>
          </p:cNvPr>
          <p:cNvSpPr>
            <a:spLocks/>
          </p:cNvSpPr>
          <p:nvPr/>
        </p:nvSpPr>
        <p:spPr>
          <a:xfrm>
            <a:off x="7507059" y="540991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테스트그룹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56E80FDD-3F23-DD5B-465A-94057C64BE0A}"/>
              </a:ext>
            </a:extLst>
          </p:cNvPr>
          <p:cNvSpPr/>
          <p:nvPr/>
        </p:nvSpPr>
        <p:spPr>
          <a:xfrm>
            <a:off x="8797469" y="5430814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5D4EDE-5645-EFF4-5200-A4D8CA98A541}"/>
              </a:ext>
            </a:extLst>
          </p:cNvPr>
          <p:cNvGrpSpPr/>
          <p:nvPr/>
        </p:nvGrpSpPr>
        <p:grpSpPr>
          <a:xfrm>
            <a:off x="6941623" y="8237066"/>
            <a:ext cx="2105082" cy="186100"/>
            <a:chOff x="19175035" y="-2703341"/>
            <a:chExt cx="2105082" cy="186100"/>
          </a:xfrm>
        </p:grpSpPr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5D4CB240-E6DD-F69B-756A-57AC7FA98C9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BF7A68A-B33E-4D50-7344-060D658D7A5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45F47C2A-5E7A-8875-7A30-56E96FCA43E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1747F18-9511-D7D1-3CA1-7DD5C9F031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7D6C6C6D-37F3-B91F-B290-F0312276607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A4C8E14F-19CF-C1D3-66EB-78381E0209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3050F13B-FA05-E01E-7C59-B9227FFEA5F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3718F48B-6B72-C7DE-0B4E-0922FF7ECA7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모서리가 둥근 직사각형 110">
              <a:extLst>
                <a:ext uri="{FF2B5EF4-FFF2-40B4-BE49-F238E27FC236}">
                  <a16:creationId xmlns:a16="http://schemas.microsoft.com/office/drawing/2014/main" id="{E96B4FCF-B024-2AB9-A17F-319AB5ABDC5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7243742A-E920-6C6B-3402-88F9B3A728A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15C924CC-8053-66B7-589A-B634CE03E8B0}"/>
              </a:ext>
            </a:extLst>
          </p:cNvPr>
          <p:cNvSpPr>
            <a:spLocks/>
          </p:cNvSpPr>
          <p:nvPr/>
        </p:nvSpPr>
        <p:spPr>
          <a:xfrm>
            <a:off x="6785203" y="5740670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628855"/>
              </p:ext>
            </p:extLst>
          </p:nvPr>
        </p:nvGraphicFramePr>
        <p:xfrm>
          <a:off x="205420" y="3006782"/>
          <a:ext cx="6341318" cy="32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956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31139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552835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64468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2786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2786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627862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2786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36967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88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6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1596" cy="231596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2A2C8597-0129-5105-029E-5CC044A365FE}"/>
              </a:ext>
            </a:extLst>
          </p:cNvPr>
          <p:cNvSpPr/>
          <p:nvPr/>
        </p:nvSpPr>
        <p:spPr>
          <a:xfrm>
            <a:off x="7849043" y="3519577"/>
            <a:ext cx="2074264" cy="1063998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</a:p>
        </p:txBody>
      </p: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4205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사용자가 적정재고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중인 상품의 수량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보유중인 재고 수량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당일재고 에서 지정한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반품대기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 예정인 상품의 수량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(B-A)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적정재고확보율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의 백분율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소수점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재고 이력을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208403"/>
              </p:ext>
            </p:extLst>
          </p:nvPr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182338"/>
              </p:ext>
            </p:extLst>
          </p:nvPr>
        </p:nvGraphicFramePr>
        <p:xfrm>
          <a:off x="205420" y="3006782"/>
          <a:ext cx="6390299" cy="327395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3435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321523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557105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657388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63271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632712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632712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32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36967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6881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875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564884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6727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댁내작업용 광폭사다리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SU-G3-3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3043619"/>
            <a:ext cx="231596" cy="231596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14419" y="30160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</p:spTree>
    <p:extLst>
      <p:ext uri="{BB962C8B-B14F-4D97-AF65-F5344CB8AC3E}">
        <p14:creationId xmlns:p14="http://schemas.microsoft.com/office/powerpoint/2010/main" val="3483615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/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/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/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490209"/>
            <a:ext cx="4117975" cy="2771287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532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532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802645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1415088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2954846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300035" y="1695192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2954846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766167"/>
              </p:ext>
            </p:extLst>
          </p:nvPr>
        </p:nvGraphicFramePr>
        <p:xfrm>
          <a:off x="831453" y="1700518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804274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작업자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31" idx="3"/>
            <a:endCxn id="70" idx="0"/>
          </p:cNvCxnSpPr>
          <p:nvPr/>
        </p:nvCxnSpPr>
        <p:spPr>
          <a:xfrm>
            <a:off x="4142457" y="1780917"/>
            <a:ext cx="2077067" cy="1825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6" y="4375633"/>
            <a:ext cx="2079618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5370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297484" y="4399564"/>
            <a:ext cx="842422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작업자 조회</a:t>
            </a: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164798"/>
              </p:ext>
            </p:extLst>
          </p:nvPr>
        </p:nvGraphicFramePr>
        <p:xfrm>
          <a:off x="831453" y="4404890"/>
          <a:ext cx="2388932" cy="171450"/>
        </p:xfrm>
        <a:graphic>
          <a:graphicData uri="http://schemas.openxmlformats.org/drawingml/2006/table">
            <a:tbl>
              <a:tblPr/>
              <a:tblGrid>
                <a:gridCol w="23889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2337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4797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480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67254" y="899826"/>
            <a:ext cx="3962828" cy="39062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출고처리 시 출고 이력을 남기기 위해 작업자를 조회하여 입력할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작업자를 입력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선택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),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출고수량을 입력하시고 출고처리를 하실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716625" y="13318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운영관리의 재고조회는 출고 및 반납입고 처리 기능 제외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B88FD5-4CF4-A133-82E6-89B1B962BB1D}"/>
              </a:ext>
            </a:extLst>
          </p:cNvPr>
          <p:cNvSpPr/>
          <p:nvPr/>
        </p:nvSpPr>
        <p:spPr>
          <a:xfrm>
            <a:off x="1" y="424815"/>
            <a:ext cx="9905998" cy="6433186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r>
              <a:rPr lang="ko-KR" altLang="en-US" sz="1000" dirty="0"/>
              <a:t>사유</a:t>
            </a:r>
            <a:endParaRPr lang="en-US" altLang="ko-KR" sz="1000" dirty="0"/>
          </a:p>
          <a:p>
            <a:r>
              <a:rPr lang="ko-KR" altLang="en-US" sz="1000" dirty="0"/>
              <a:t>운영관리 </a:t>
            </a:r>
            <a:r>
              <a:rPr lang="en-US" altLang="ko-KR" sz="1000" dirty="0"/>
              <a:t>&gt;</a:t>
            </a:r>
            <a:r>
              <a:rPr lang="ko-KR" altLang="en-US" sz="1000" dirty="0"/>
              <a:t> 재고조회 </a:t>
            </a:r>
            <a:r>
              <a:rPr lang="en-US" altLang="ko-KR" sz="1000" dirty="0"/>
              <a:t>page</a:t>
            </a:r>
            <a:r>
              <a:rPr lang="ko-KR" altLang="en-US" sz="1000" dirty="0"/>
              <a:t>는 재고 출고</a:t>
            </a:r>
            <a:r>
              <a:rPr lang="en-US" altLang="ko-KR" sz="1000" dirty="0"/>
              <a:t>/</a:t>
            </a:r>
            <a:r>
              <a:rPr lang="ko-KR" altLang="en-US" sz="1000" dirty="0"/>
              <a:t>반납입고 기능을 제공하지 않는다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재고 조회 기능만 제공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/>
        </p:nvGraphicFramePr>
        <p:xfrm>
          <a:off x="266271" y="1536617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307183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307183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207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405171"/>
            <a:ext cx="2130126" cy="31630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632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710965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597466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181296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06768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310590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56230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281416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05805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29432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5466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381290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0577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312808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244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30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2174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/>
        </p:nvGraphicFramePr>
        <p:xfrm>
          <a:off x="4386664" y="1748974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178640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04112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28380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53574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7819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0317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27216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529853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78536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403554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8" name="직사각형 67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운영관리의 재고조회는 출고 및 반납입고 처리 기능 제외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530CAC8-CDDF-3392-2170-3ED948993280}"/>
              </a:ext>
            </a:extLst>
          </p:cNvPr>
          <p:cNvSpPr/>
          <p:nvPr/>
        </p:nvSpPr>
        <p:spPr>
          <a:xfrm>
            <a:off x="1" y="424815"/>
            <a:ext cx="9905998" cy="6433186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r>
              <a:rPr lang="ko-KR" altLang="en-US" sz="1000" dirty="0"/>
              <a:t>사유</a:t>
            </a:r>
            <a:endParaRPr lang="en-US" altLang="ko-KR" sz="1000" dirty="0"/>
          </a:p>
          <a:p>
            <a:r>
              <a:rPr lang="ko-KR" altLang="en-US" sz="1000" dirty="0"/>
              <a:t>운영관리 </a:t>
            </a:r>
            <a:r>
              <a:rPr lang="en-US" altLang="ko-KR" sz="1000" dirty="0"/>
              <a:t>&gt;</a:t>
            </a:r>
            <a:r>
              <a:rPr lang="ko-KR" altLang="en-US" sz="1000" dirty="0"/>
              <a:t> 재고조회 </a:t>
            </a:r>
            <a:r>
              <a:rPr lang="en-US" altLang="ko-KR" sz="1000" dirty="0"/>
              <a:t>page</a:t>
            </a:r>
            <a:r>
              <a:rPr lang="ko-KR" altLang="en-US" sz="1000" dirty="0"/>
              <a:t>는 재고 출고</a:t>
            </a:r>
            <a:r>
              <a:rPr lang="en-US" altLang="ko-KR" sz="1000" dirty="0"/>
              <a:t>/</a:t>
            </a:r>
            <a:r>
              <a:rPr lang="ko-KR" altLang="en-US" sz="1000" dirty="0"/>
              <a:t>반납입고 기능을 제공하지 않는다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재고 조회 기능만 제공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/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/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/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/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/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136" name="직사각형 135"/>
          <p:cNvSpPr/>
          <p:nvPr/>
        </p:nvSpPr>
        <p:spPr>
          <a:xfrm>
            <a:off x="1869011" y="1704074"/>
            <a:ext cx="4569341" cy="3567760"/>
          </a:xfrm>
          <a:prstGeom prst="rect">
            <a:avLst/>
          </a:prstGeom>
          <a:solidFill>
            <a:schemeClr val="accent5">
              <a:lumMod val="20000"/>
              <a:lumOff val="80000"/>
              <a:alpha val="72000"/>
            </a:schemeClr>
          </a:solidFill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rgbClr val="FF0000"/>
                </a:solidFill>
              </a:rPr>
              <a:t>운영관리의 재고조회는 출고 및 반납입고 처리 기능 제외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8A0F19-3827-6EFA-E03C-BDE52339ADAC}"/>
              </a:ext>
            </a:extLst>
          </p:cNvPr>
          <p:cNvSpPr/>
          <p:nvPr/>
        </p:nvSpPr>
        <p:spPr>
          <a:xfrm>
            <a:off x="1" y="424815"/>
            <a:ext cx="9905998" cy="6433186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  <a:endParaRPr lang="en-US" altLang="ko-KR" sz="1000" dirty="0"/>
          </a:p>
          <a:p>
            <a:pPr algn="ctr"/>
            <a:endParaRPr lang="en-US" altLang="ko-KR" sz="1000" dirty="0"/>
          </a:p>
          <a:p>
            <a:r>
              <a:rPr lang="ko-KR" altLang="en-US" sz="1000" dirty="0"/>
              <a:t>사유</a:t>
            </a:r>
            <a:endParaRPr lang="en-US" altLang="ko-KR" sz="1000" dirty="0"/>
          </a:p>
          <a:p>
            <a:r>
              <a:rPr lang="ko-KR" altLang="en-US" sz="1000" dirty="0"/>
              <a:t>운영관리 </a:t>
            </a:r>
            <a:r>
              <a:rPr lang="en-US" altLang="ko-KR" sz="1000" dirty="0"/>
              <a:t>&gt;</a:t>
            </a:r>
            <a:r>
              <a:rPr lang="ko-KR" altLang="en-US" sz="1000" dirty="0"/>
              <a:t> 재고조회 </a:t>
            </a:r>
            <a:r>
              <a:rPr lang="en-US" altLang="ko-KR" sz="1000" dirty="0"/>
              <a:t>page</a:t>
            </a:r>
            <a:r>
              <a:rPr lang="ko-KR" altLang="en-US" sz="1000" dirty="0"/>
              <a:t>는 재고 출고</a:t>
            </a:r>
            <a:r>
              <a:rPr lang="en-US" altLang="ko-KR" sz="1000" dirty="0"/>
              <a:t>/</a:t>
            </a:r>
            <a:r>
              <a:rPr lang="ko-KR" altLang="en-US" sz="1000" dirty="0"/>
              <a:t>반납입고 기능을 제공하지 않는다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  <a:r>
              <a:rPr lang="en-US" altLang="ko-KR" sz="1000" dirty="0"/>
              <a:t>(</a:t>
            </a:r>
            <a:r>
              <a:rPr lang="ko-KR" altLang="en-US" sz="1000" dirty="0"/>
              <a:t>재고 조회 기능만 제공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1526017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/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/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/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/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/>
        </p:nvGraphicFramePr>
        <p:xfrm>
          <a:off x="288874" y="4753560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/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/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/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/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/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/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D3101-4C49-19B4-AF68-B15A4EDA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A4CCE07-D932-BEFB-72E8-8A9BE8DB4F66}"/>
              </a:ext>
            </a:extLst>
          </p:cNvPr>
          <p:cNvGraphicFramePr>
            <a:graphicFrameLocks noGrp="1"/>
          </p:cNvGraphicFramePr>
          <p:nvPr/>
        </p:nvGraphicFramePr>
        <p:xfrm>
          <a:off x="204656" y="2472341"/>
          <a:ext cx="6361642" cy="27901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8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1821792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294572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595597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137466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572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7053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3661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 사업장명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입고 사업장명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출고자명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출고일자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4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MONCROSS)</a:t>
                      </a:r>
                      <a:b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XM-1D : 265mm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인치안전화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밀레 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6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 </a:t>
                      </a: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M-05 : 270mm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8576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각반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서울서부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85701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공구가방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)</a:t>
                      </a:r>
                      <a:b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백팩용</a:t>
                      </a: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  <a:endParaRPr lang="ko-KR" altLang="en-US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8417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kern="1200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니퍼</a:t>
                      </a:r>
                      <a:b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</a:br>
                      <a:r>
                        <a:rPr lang="en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MN-115, TTC 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일본 정품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4.5</a:t>
                      </a:r>
                      <a:r>
                        <a:rPr lang="ko-KR" altLang="en-US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인치</a:t>
                      </a:r>
                      <a:r>
                        <a:rPr lang="en-US" altLang="ko-KR" sz="600" b="0" i="0" u="none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기업</a:t>
                      </a:r>
                      <a:r>
                        <a:rPr lang="en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Post_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서울북부</a:t>
                      </a: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강남운용팀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이창구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pic>
        <p:nvPicPr>
          <p:cNvPr id="27" name="그래픽 26" descr="확인란 선택됨 단색으로 채워진">
            <a:extLst>
              <a:ext uri="{FF2B5EF4-FFF2-40B4-BE49-F238E27FC236}">
                <a16:creationId xmlns:a16="http://schemas.microsoft.com/office/drawing/2014/main" id="{7689630D-609B-B219-3AA3-3BA79F39B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2509178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87F44CEC-3BED-5D19-B9BA-1AEA3C513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2906745"/>
            <a:ext cx="236572" cy="236572"/>
          </a:xfrm>
          <a:prstGeom prst="rect">
            <a:avLst/>
          </a:prstGeom>
        </p:spPr>
      </p:pic>
      <p:pic>
        <p:nvPicPr>
          <p:cNvPr id="51" name="그래픽 50" descr="확인란 선택됨 단색으로 채워진">
            <a:extLst>
              <a:ext uri="{FF2B5EF4-FFF2-40B4-BE49-F238E27FC236}">
                <a16:creationId xmlns:a16="http://schemas.microsoft.com/office/drawing/2014/main" id="{0519CA4B-BDD0-9074-4F95-DEB85D9A2A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3372420"/>
            <a:ext cx="236572" cy="236572"/>
          </a:xfrm>
          <a:prstGeom prst="rect">
            <a:avLst/>
          </a:prstGeom>
        </p:spPr>
      </p:pic>
      <p:pic>
        <p:nvPicPr>
          <p:cNvPr id="52" name="그래픽 51" descr="확인란 선택됨 단색으로 채워진">
            <a:extLst>
              <a:ext uri="{FF2B5EF4-FFF2-40B4-BE49-F238E27FC236}">
                <a16:creationId xmlns:a16="http://schemas.microsoft.com/office/drawing/2014/main" id="{7FA9A698-3FE5-D2A9-9160-CAB519562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3838095"/>
            <a:ext cx="236572" cy="236572"/>
          </a:xfrm>
          <a:prstGeom prst="rect">
            <a:avLst/>
          </a:prstGeom>
        </p:spPr>
      </p:pic>
      <p:pic>
        <p:nvPicPr>
          <p:cNvPr id="53" name="그래픽 52" descr="확인란 선택됨 단색으로 채워진">
            <a:extLst>
              <a:ext uri="{FF2B5EF4-FFF2-40B4-BE49-F238E27FC236}">
                <a16:creationId xmlns:a16="http://schemas.microsoft.com/office/drawing/2014/main" id="{81597CF2-F545-DF55-113B-925FF8FCA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4846671"/>
            <a:ext cx="236572" cy="236572"/>
          </a:xfrm>
          <a:prstGeom prst="rect">
            <a:avLst/>
          </a:prstGeom>
        </p:spPr>
      </p:pic>
      <p:pic>
        <p:nvPicPr>
          <p:cNvPr id="55" name="그래픽 54" descr="확인란 선택됨 단색으로 채워진">
            <a:extLst>
              <a:ext uri="{FF2B5EF4-FFF2-40B4-BE49-F238E27FC236}">
                <a16:creationId xmlns:a16="http://schemas.microsoft.com/office/drawing/2014/main" id="{5F3D2CD4-2496-0027-F941-175C8CA1BA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6682" y="4322415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5C96761-7120-942F-ACEC-FC5FD649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B68C7-A752-DDFA-202E-7F2041F1FB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재고이동승인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DEA7A5-6A96-D2FD-FB8E-EC3DDDA8C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4158323"/>
              </p:ext>
            </p:extLst>
          </p:nvPr>
        </p:nvGraphicFramePr>
        <p:xfrm>
          <a:off x="7858125" y="426720"/>
          <a:ext cx="2047875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재고이동화면 </a:t>
                      </a:r>
                      <a:r>
                        <a:rPr lang="en-US" altLang="ko-KR" sz="7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메뉴는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그룹관리자에게만 노출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Homs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의 모든 사용자가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재고관리재고조회탭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출고팝업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조직간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자재출고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에서 요청한 항목을 검색결과에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접속계정의 부서명 값 호출</a:t>
                      </a:r>
                      <a:b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불가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목록에서 선택한 주문 일괄변경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승인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모든 목록의 상품코드 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공통으로 적용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후 더블클릭으로 선택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FBE7AE06-132D-CD1F-1184-C79D82B7DFE3}"/>
              </a:ext>
            </a:extLst>
          </p:cNvPr>
          <p:cNvCxnSpPr>
            <a:cxnSpLocks/>
          </p:cNvCxnSpPr>
          <p:nvPr/>
        </p:nvCxnSpPr>
        <p:spPr>
          <a:xfrm>
            <a:off x="204656" y="875219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97E172-41B3-879A-E7EC-D0C59E7964D4}"/>
              </a:ext>
            </a:extLst>
          </p:cNvPr>
          <p:cNvGraphicFramePr>
            <a:graphicFrameLocks noGrp="1"/>
          </p:cNvGraphicFramePr>
          <p:nvPr/>
        </p:nvGraphicFramePr>
        <p:xfrm>
          <a:off x="204656" y="1481358"/>
          <a:ext cx="6361643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9076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0999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79898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34797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규격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7901889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/>
        </p:nvGraphicFramePr>
        <p:xfrm>
          <a:off x="2689286" y="1542994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F05065B-B4AC-E527-87D3-78E366715B69}"/>
              </a:ext>
            </a:extLst>
          </p:cNvPr>
          <p:cNvSpPr/>
          <p:nvPr/>
        </p:nvSpPr>
        <p:spPr>
          <a:xfrm>
            <a:off x="5691924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승인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3;g27fe52d962f_1_4247">
            <a:extLst>
              <a:ext uri="{FF2B5EF4-FFF2-40B4-BE49-F238E27FC236}">
                <a16:creationId xmlns:a16="http://schemas.microsoft.com/office/drawing/2014/main" id="{D650FC06-E9B1-4BCA-B520-58D785CD2D1C}"/>
              </a:ext>
            </a:extLst>
          </p:cNvPr>
          <p:cNvSpPr/>
          <p:nvPr/>
        </p:nvSpPr>
        <p:spPr>
          <a:xfrm>
            <a:off x="6148442" y="2241192"/>
            <a:ext cx="4178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4" name="Google Shape;1698;g2fb18904de5_2_107">
            <a:extLst>
              <a:ext uri="{FF2B5EF4-FFF2-40B4-BE49-F238E27FC236}">
                <a16:creationId xmlns:a16="http://schemas.microsoft.com/office/drawing/2014/main" id="{F33A5842-76E0-CA69-9853-1799EF2D1E2F}"/>
              </a:ext>
            </a:extLst>
          </p:cNvPr>
          <p:cNvGrpSpPr/>
          <p:nvPr/>
        </p:nvGrpSpPr>
        <p:grpSpPr>
          <a:xfrm>
            <a:off x="2155886" y="5357958"/>
            <a:ext cx="2265000" cy="180000"/>
            <a:chOff x="4065288" y="6528825"/>
            <a:chExt cx="2265000" cy="180000"/>
          </a:xfrm>
        </p:grpSpPr>
        <p:sp>
          <p:nvSpPr>
            <p:cNvPr id="35" name="Google Shape;1699;g2fb18904de5_2_107">
              <a:extLst>
                <a:ext uri="{FF2B5EF4-FFF2-40B4-BE49-F238E27FC236}">
                  <a16:creationId xmlns:a16="http://schemas.microsoft.com/office/drawing/2014/main" id="{E354D543-3996-FAC6-BCBE-04BD91DED23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0;g2fb18904de5_2_107">
              <a:extLst>
                <a:ext uri="{FF2B5EF4-FFF2-40B4-BE49-F238E27FC236}">
                  <a16:creationId xmlns:a16="http://schemas.microsoft.com/office/drawing/2014/main" id="{4EB555AC-DCBF-B43F-CECB-8E9C34A560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1;g2fb18904de5_2_107">
              <a:extLst>
                <a:ext uri="{FF2B5EF4-FFF2-40B4-BE49-F238E27FC236}">
                  <a16:creationId xmlns:a16="http://schemas.microsoft.com/office/drawing/2014/main" id="{6E54FDC9-7D0F-5589-EC91-84A5006D323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2;g2fb18904de5_2_107">
              <a:extLst>
                <a:ext uri="{FF2B5EF4-FFF2-40B4-BE49-F238E27FC236}">
                  <a16:creationId xmlns:a16="http://schemas.microsoft.com/office/drawing/2014/main" id="{6E36F898-BB3D-4570-91C7-D16BE36C4F7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03;g2fb18904de5_2_107">
              <a:extLst>
                <a:ext uri="{FF2B5EF4-FFF2-40B4-BE49-F238E27FC236}">
                  <a16:creationId xmlns:a16="http://schemas.microsoft.com/office/drawing/2014/main" id="{E429B434-8B27-B83F-F099-B89AFB44F1E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1704;g2fb18904de5_2_107">
              <a:extLst>
                <a:ext uri="{FF2B5EF4-FFF2-40B4-BE49-F238E27FC236}">
                  <a16:creationId xmlns:a16="http://schemas.microsoft.com/office/drawing/2014/main" id="{871CDC45-7E4C-F50D-A128-4A6D8267A62D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1705;g2fb18904de5_2_107">
              <a:extLst>
                <a:ext uri="{FF2B5EF4-FFF2-40B4-BE49-F238E27FC236}">
                  <a16:creationId xmlns:a16="http://schemas.microsoft.com/office/drawing/2014/main" id="{69BF62A1-9F4F-BC26-9C4D-943DC7C80C6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06;g2fb18904de5_2_107">
              <a:extLst>
                <a:ext uri="{FF2B5EF4-FFF2-40B4-BE49-F238E27FC236}">
                  <a16:creationId xmlns:a16="http://schemas.microsoft.com/office/drawing/2014/main" id="{79C4CEDC-0048-E455-7477-711039D179FB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7;g2fb18904de5_2_107">
              <a:extLst>
                <a:ext uri="{FF2B5EF4-FFF2-40B4-BE49-F238E27FC236}">
                  <a16:creationId xmlns:a16="http://schemas.microsoft.com/office/drawing/2014/main" id="{8BFAB74E-4BAE-A075-C4D8-EEB69C95AF2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276AA6A1-9A0A-CFAE-FC6F-DC2D5526542E}"/>
              </a:ext>
            </a:extLst>
          </p:cNvPr>
          <p:cNvSpPr/>
          <p:nvPr/>
        </p:nvSpPr>
        <p:spPr>
          <a:xfrm>
            <a:off x="6030208" y="21140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CC97634-E246-DED0-FEBB-20B15551D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0721743"/>
              </p:ext>
            </p:extLst>
          </p:nvPr>
        </p:nvGraphicFramePr>
        <p:xfrm>
          <a:off x="773211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700" baseline="0">
                          <a:effectLst/>
                        </a:rPr>
                        <a:t> </a:t>
                      </a:r>
                      <a:r>
                        <a:rPr lang="ko-KR" altLang="en-US" sz="700" baseline="0">
                          <a:effectLst/>
                        </a:rPr>
                        <a:t>자신의 그룹사업장명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55DAC6-1EA5-A036-767C-C4E83F49FD1F}"/>
              </a:ext>
            </a:extLst>
          </p:cNvPr>
          <p:cNvGraphicFramePr>
            <a:graphicFrameLocks noGrp="1"/>
          </p:cNvGraphicFramePr>
          <p:nvPr/>
        </p:nvGraphicFramePr>
        <p:xfrm>
          <a:off x="773211" y="1835126"/>
          <a:ext cx="1217964" cy="171450"/>
        </p:xfrm>
        <a:graphic>
          <a:graphicData uri="http://schemas.openxmlformats.org/drawingml/2006/table">
            <a:tbl>
              <a:tblPr/>
              <a:tblGrid>
                <a:gridCol w="121796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BC1E2D77-B6D8-13B7-AB27-BA1D1A7DA209}"/>
              </a:ext>
            </a:extLst>
          </p:cNvPr>
          <p:cNvSpPr/>
          <p:nvPr/>
        </p:nvSpPr>
        <p:spPr>
          <a:xfrm>
            <a:off x="876776" y="278384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0CC45422-8070-E185-6E9C-11F00CFCA794}"/>
              </a:ext>
            </a:extLst>
          </p:cNvPr>
          <p:cNvSpPr/>
          <p:nvPr/>
        </p:nvSpPr>
        <p:spPr>
          <a:xfrm>
            <a:off x="184598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36497D7A-F669-D0D8-3A1D-5D8685873CC2}"/>
              </a:ext>
            </a:extLst>
          </p:cNvPr>
          <p:cNvSpPr>
            <a:spLocks/>
          </p:cNvSpPr>
          <p:nvPr/>
        </p:nvSpPr>
        <p:spPr>
          <a:xfrm>
            <a:off x="200024" y="945604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 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3C026A2A-B0F2-97AA-C0A8-1B7CB293A88B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24861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0B88DA79-15B5-11E7-2476-F92E5ADB00BE}"/>
              </a:ext>
            </a:extLst>
          </p:cNvPr>
          <p:cNvSpPr txBox="1"/>
          <p:nvPr/>
        </p:nvSpPr>
        <p:spPr>
          <a:xfrm>
            <a:off x="141416" y="218513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0A20B23-A132-D5CE-E824-028A47AA27B1}"/>
              </a:ext>
            </a:extLst>
          </p:cNvPr>
          <p:cNvSpPr/>
          <p:nvPr/>
        </p:nvSpPr>
        <p:spPr>
          <a:xfrm>
            <a:off x="6046560" y="151828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5D51D418-28FE-78EC-EDA2-1C854EBA6671}"/>
              </a:ext>
            </a:extLst>
          </p:cNvPr>
          <p:cNvSpPr/>
          <p:nvPr/>
        </p:nvSpPr>
        <p:spPr>
          <a:xfrm>
            <a:off x="6046560" y="178608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5FA20357-DC29-E339-CD0F-455FC530D0F5}"/>
              </a:ext>
            </a:extLst>
          </p:cNvPr>
          <p:cNvSpPr/>
          <p:nvPr/>
        </p:nvSpPr>
        <p:spPr>
          <a:xfrm>
            <a:off x="1835962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2;g28120bc8d10_0_0">
            <a:extLst>
              <a:ext uri="{FF2B5EF4-FFF2-40B4-BE49-F238E27FC236}">
                <a16:creationId xmlns:a16="http://schemas.microsoft.com/office/drawing/2014/main" id="{707E5B60-FD12-AFB7-DE4E-5FBB65D6CB71}"/>
              </a:ext>
            </a:extLst>
          </p:cNvPr>
          <p:cNvSpPr/>
          <p:nvPr/>
        </p:nvSpPr>
        <p:spPr>
          <a:xfrm>
            <a:off x="1916811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3;g28120bc8d10_0_0">
            <a:extLst>
              <a:ext uri="{FF2B5EF4-FFF2-40B4-BE49-F238E27FC236}">
                <a16:creationId xmlns:a16="http://schemas.microsoft.com/office/drawing/2014/main" id="{4D3E91E5-FC0F-84B7-DFC3-ABD1FC60E7FC}"/>
              </a:ext>
            </a:extLst>
          </p:cNvPr>
          <p:cNvSpPr/>
          <p:nvPr/>
        </p:nvSpPr>
        <p:spPr>
          <a:xfrm>
            <a:off x="3813170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" name="직선 연결선 30">
            <a:extLst>
              <a:ext uri="{FF2B5EF4-FFF2-40B4-BE49-F238E27FC236}">
                <a16:creationId xmlns:a16="http://schemas.microsoft.com/office/drawing/2014/main" id="{5F43FDB6-62C4-1D2D-0803-0E8648D10BE2}"/>
              </a:ext>
            </a:extLst>
          </p:cNvPr>
          <p:cNvCxnSpPr>
            <a:cxnSpLocks/>
          </p:cNvCxnSpPr>
          <p:nvPr/>
        </p:nvCxnSpPr>
        <p:spPr>
          <a:xfrm>
            <a:off x="1903407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9D02AD3-312A-BAC0-43BA-F1EF1E66749C}"/>
              </a:ext>
            </a:extLst>
          </p:cNvPr>
          <p:cNvGraphicFramePr>
            <a:graphicFrameLocks noGrp="1"/>
          </p:cNvGraphicFramePr>
          <p:nvPr/>
        </p:nvGraphicFramePr>
        <p:xfrm>
          <a:off x="1916810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승인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6CBAEB68-067C-67BF-177E-F93034655F46}"/>
              </a:ext>
            </a:extLst>
          </p:cNvPr>
          <p:cNvSpPr/>
          <p:nvPr/>
        </p:nvSpPr>
        <p:spPr>
          <a:xfrm>
            <a:off x="3055334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810;g28120bc8d10_0_307">
            <a:extLst>
              <a:ext uri="{FF2B5EF4-FFF2-40B4-BE49-F238E27FC236}">
                <a16:creationId xmlns:a16="http://schemas.microsoft.com/office/drawing/2014/main" id="{3AA1E694-11D0-1F54-C9A7-B7E73C1F5BA7}"/>
              </a:ext>
            </a:extLst>
          </p:cNvPr>
          <p:cNvSpPr/>
          <p:nvPr/>
        </p:nvSpPr>
        <p:spPr>
          <a:xfrm>
            <a:off x="2587829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EB531994-B8BF-B6D0-9220-326DB3ECAC0B}"/>
              </a:ext>
            </a:extLst>
          </p:cNvPr>
          <p:cNvSpPr/>
          <p:nvPr/>
        </p:nvSpPr>
        <p:spPr>
          <a:xfrm>
            <a:off x="4297623" y="5909158"/>
            <a:ext cx="2307808" cy="88391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2FCE4981-C4A9-C0C3-F6B9-6B69956C9B27}"/>
              </a:ext>
            </a:extLst>
          </p:cNvPr>
          <p:cNvSpPr/>
          <p:nvPr/>
        </p:nvSpPr>
        <p:spPr>
          <a:xfrm>
            <a:off x="4378472" y="5909158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Confirm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10C3FFC5-B981-9275-4FC6-10399BE35A35}"/>
              </a:ext>
            </a:extLst>
          </p:cNvPr>
          <p:cNvSpPr/>
          <p:nvPr/>
        </p:nvSpPr>
        <p:spPr>
          <a:xfrm>
            <a:off x="6274831" y="5909158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1CB1FF11-153B-F05A-12B7-BA163399A7B7}"/>
              </a:ext>
            </a:extLst>
          </p:cNvPr>
          <p:cNvCxnSpPr>
            <a:cxnSpLocks/>
          </p:cNvCxnSpPr>
          <p:nvPr/>
        </p:nvCxnSpPr>
        <p:spPr>
          <a:xfrm>
            <a:off x="4365068" y="6179158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9594A3FA-550A-281C-607B-1147C3416794}"/>
              </a:ext>
            </a:extLst>
          </p:cNvPr>
          <p:cNvGraphicFramePr>
            <a:graphicFrameLocks noGrp="1"/>
          </p:cNvGraphicFramePr>
          <p:nvPr/>
        </p:nvGraphicFramePr>
        <p:xfrm>
          <a:off x="4378471" y="6213581"/>
          <a:ext cx="2171334" cy="2752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133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7529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해당 상품을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 하시겠습니까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?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3E7ED75B-7405-89A9-8763-4145D9473CF1}"/>
              </a:ext>
            </a:extLst>
          </p:cNvPr>
          <p:cNvSpPr/>
          <p:nvPr/>
        </p:nvSpPr>
        <p:spPr>
          <a:xfrm>
            <a:off x="5516995" y="6523304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1B6668E6-6B59-C5D6-E835-67D74EC02A79}"/>
              </a:ext>
            </a:extLst>
          </p:cNvPr>
          <p:cNvSpPr/>
          <p:nvPr/>
        </p:nvSpPr>
        <p:spPr>
          <a:xfrm>
            <a:off x="5049490" y="6523304"/>
            <a:ext cx="39980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0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8" name="꺾인 연결선[E] 77">
            <a:extLst>
              <a:ext uri="{FF2B5EF4-FFF2-40B4-BE49-F238E27FC236}">
                <a16:creationId xmlns:a16="http://schemas.microsoft.com/office/drawing/2014/main" id="{0D5A4D3D-4D48-6559-DA71-E4188C974569}"/>
              </a:ext>
            </a:extLst>
          </p:cNvPr>
          <p:cNvCxnSpPr>
            <a:cxnSpLocks/>
            <a:stCxn id="32" idx="1"/>
            <a:endCxn id="5" idx="0"/>
          </p:cNvCxnSpPr>
          <p:nvPr/>
        </p:nvCxnSpPr>
        <p:spPr>
          <a:xfrm rot="10800000" flipV="1">
            <a:off x="2989866" y="2333554"/>
            <a:ext cx="2702058" cy="357560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꺾인 연결선[E] 80">
            <a:extLst>
              <a:ext uri="{FF2B5EF4-FFF2-40B4-BE49-F238E27FC236}">
                <a16:creationId xmlns:a16="http://schemas.microsoft.com/office/drawing/2014/main" id="{1A7AF10C-6CD3-F0F4-7C36-029B80912A34}"/>
              </a:ext>
            </a:extLst>
          </p:cNvPr>
          <p:cNvCxnSpPr>
            <a:cxnSpLocks/>
            <a:stCxn id="33" idx="2"/>
            <a:endCxn id="71" idx="0"/>
          </p:cNvCxnSpPr>
          <p:nvPr/>
        </p:nvCxnSpPr>
        <p:spPr>
          <a:xfrm rot="5400000">
            <a:off x="4162829" y="3714616"/>
            <a:ext cx="3483241" cy="90584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id="{62473908-7A42-CF50-B3EB-BEB1E31A417E}"/>
              </a:ext>
            </a:extLst>
          </p:cNvPr>
          <p:cNvGraphicFramePr>
            <a:graphicFrameLocks noGrp="1"/>
          </p:cNvGraphicFramePr>
          <p:nvPr/>
        </p:nvGraphicFramePr>
        <p:xfrm>
          <a:off x="2689286" y="1830198"/>
          <a:ext cx="3138911" cy="171450"/>
        </p:xfrm>
        <a:graphic>
          <a:graphicData uri="http://schemas.openxmlformats.org/drawingml/2006/table">
            <a:tbl>
              <a:tblPr/>
              <a:tblGrid>
                <a:gridCol w="31389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5782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재고이동승인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재고이동승인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2456" y="1505671"/>
            <a:ext cx="2108814" cy="256628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8784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9E4-E26F-DFF2-AA52-4FF2FA3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9E4C4E1D-645E-429E-1E79-B81791AE9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55519"/>
              </p:ext>
            </p:extLst>
          </p:nvPr>
        </p:nvGraphicFramePr>
        <p:xfrm>
          <a:off x="199345" y="3053746"/>
          <a:ext cx="6357013" cy="28015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533">
                  <a:extLst>
                    <a:ext uri="{9D8B030D-6E8A-4147-A177-3AD203B41FA5}">
                      <a16:colId xmlns:a16="http://schemas.microsoft.com/office/drawing/2014/main" val="727139436"/>
                    </a:ext>
                  </a:extLst>
                </a:gridCol>
                <a:gridCol w="518809">
                  <a:extLst>
                    <a:ext uri="{9D8B030D-6E8A-4147-A177-3AD203B41FA5}">
                      <a16:colId xmlns:a16="http://schemas.microsoft.com/office/drawing/2014/main" val="2666933012"/>
                    </a:ext>
                  </a:extLst>
                </a:gridCol>
                <a:gridCol w="1491574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28017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810107">
                  <a:extLst>
                    <a:ext uri="{9D8B030D-6E8A-4147-A177-3AD203B41FA5}">
                      <a16:colId xmlns:a16="http://schemas.microsoft.com/office/drawing/2014/main" val="3966602120"/>
                    </a:ext>
                  </a:extLst>
                </a:gridCol>
                <a:gridCol w="460910">
                  <a:extLst>
                    <a:ext uri="{9D8B030D-6E8A-4147-A177-3AD203B41FA5}">
                      <a16:colId xmlns:a16="http://schemas.microsoft.com/office/drawing/2014/main" val="1571063152"/>
                    </a:ext>
                  </a:extLst>
                </a:gridCol>
                <a:gridCol w="408626">
                  <a:extLst>
                    <a:ext uri="{9D8B030D-6E8A-4147-A177-3AD203B41FA5}">
                      <a16:colId xmlns:a16="http://schemas.microsoft.com/office/drawing/2014/main" val="2514421858"/>
                    </a:ext>
                  </a:extLst>
                </a:gridCol>
                <a:gridCol w="30779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31508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51234">
                  <a:extLst>
                    <a:ext uri="{9D8B030D-6E8A-4147-A177-3AD203B41FA5}">
                      <a16:colId xmlns:a16="http://schemas.microsoft.com/office/drawing/2014/main" val="2072786156"/>
                    </a:ext>
                  </a:extLst>
                </a:gridCol>
                <a:gridCol w="608901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27845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기준월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조사일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dirty="0" err="1"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endParaRPr lang="ko-KR" altLang="en-US" sz="700" b="0" i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재고일치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월말재고금액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차이금액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  <a:endParaRPr lang="en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승인자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승인일</a:t>
                      </a: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문자전송여부</a:t>
                      </a: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3926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강북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14,833,146</a:t>
                      </a:r>
                      <a:r>
                        <a:rPr lang="ko-KR" altLang="en-US" sz="7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한희락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FF0000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반려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윤혁진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3543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수북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 dirty="0" err="1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경기북서부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134,566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이윤성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송찬호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2490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서울동부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7,098,539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이승주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최필규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262455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동대문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10,310,958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김대수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김기혁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아니오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서울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성북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18,628,013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고영삼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김영준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5,601,179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이정용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4825991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기업</a:t>
                      </a: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Post_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광주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내선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650,200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정미진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추교진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44984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지점</a:t>
                      </a:r>
                      <a:r>
                        <a:rPr lang="en-US" altLang="ko-KR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서광주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7,134,798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최명준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이도형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93568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중부센터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아산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9,315,788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김봉수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서형구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116550"/>
                  </a:ext>
                </a:extLst>
              </a:tr>
              <a:tr h="253917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24.10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</a:pPr>
                      <a:r>
                        <a:rPr lang="en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HNS_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케이블고객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팀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수남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센터</a:t>
                      </a:r>
                      <a:r>
                        <a:rPr lang="en-US" altLang="ko-KR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_</a:t>
                      </a:r>
                      <a:r>
                        <a:rPr lang="ko-KR" altLang="en-US" sz="700" b="0" i="0" dirty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용</a:t>
                      </a:r>
                      <a:endParaRPr lang="en" sz="700" b="0" i="0" dirty="0">
                        <a:solidFill>
                          <a:srgbClr val="0000FF"/>
                        </a:solidFill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Y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7,422,561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0</a:t>
                      </a: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박현수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solidFill>
                            <a:srgbClr val="0000FF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승인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최병익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altLang="ko-KR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2024-11-05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ko-KR" altLang="en-US" sz="700" b="0" i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예</a:t>
                      </a:r>
                      <a:endParaRPr lang="en" sz="7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465783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07283D-FD70-2B1D-30B4-211CE6DA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BA8FE3-F952-F77C-416D-BE084FB0793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재고조사승인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DD4D960-E51F-54E2-DAE2-A355F4FE5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048445"/>
              </p:ext>
            </p:extLst>
          </p:nvPr>
        </p:nvGraphicFramePr>
        <p:xfrm>
          <a:off x="7858125" y="426720"/>
          <a:ext cx="2047875" cy="5501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재고조사화면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경우만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메뉴는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본사관리자에게만 노출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Homs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의 모든 사용자가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재고조사 에서 등록한 항목을 검색결과에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재고일치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 제외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승인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조사대상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검색한 기준월 재고조사 총계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월말 재고금액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총 차이금액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파일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 다운로드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상세엑셀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검색한 목록의 상세내역까지 포함한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내역확인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기준재고조사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반려사유  팝업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반려 사유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수정 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09;g2f2558950df_0_15">
            <a:extLst>
              <a:ext uri="{FF2B5EF4-FFF2-40B4-BE49-F238E27FC236}">
                <a16:creationId xmlns:a16="http://schemas.microsoft.com/office/drawing/2014/main" id="{89261CF9-23BC-30F9-9E15-043684BCC29C}"/>
              </a:ext>
            </a:extLst>
          </p:cNvPr>
          <p:cNvSpPr txBox="1"/>
          <p:nvPr/>
        </p:nvSpPr>
        <p:spPr>
          <a:xfrm>
            <a:off x="128433" y="577901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재고조사 이력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7D61762-3A81-2E13-327F-313E06C8E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5102"/>
              </p:ext>
            </p:extLst>
          </p:nvPr>
        </p:nvGraphicFramePr>
        <p:xfrm>
          <a:off x="199345" y="1407516"/>
          <a:ext cx="6361643" cy="8340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258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0662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6153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81913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2589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재고조사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기준월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년             월 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재고일치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처리상태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4482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2311754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C3D1918-9A81-D5EF-D1B2-02A05BE41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76641"/>
              </p:ext>
            </p:extLst>
          </p:nvPr>
        </p:nvGraphicFramePr>
        <p:xfrm>
          <a:off x="677150" y="1479709"/>
          <a:ext cx="1421225" cy="171450"/>
        </p:xfrm>
        <a:graphic>
          <a:graphicData uri="http://schemas.openxmlformats.org/drawingml/2006/table">
            <a:tbl>
              <a:tblPr/>
              <a:tblGrid>
                <a:gridCol w="142122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142625CB-746D-51EA-3337-D263CB07CBAD}"/>
              </a:ext>
            </a:extLst>
          </p:cNvPr>
          <p:cNvSpPr/>
          <p:nvPr/>
        </p:nvSpPr>
        <p:spPr>
          <a:xfrm>
            <a:off x="2170361" y="1473637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412E4AD-7B3E-23CE-0D4F-433CD4A82BA4}"/>
              </a:ext>
            </a:extLst>
          </p:cNvPr>
          <p:cNvGraphicFramePr>
            <a:graphicFrameLocks noGrp="1"/>
          </p:cNvGraphicFramePr>
          <p:nvPr/>
        </p:nvGraphicFramePr>
        <p:xfrm>
          <a:off x="4803581" y="1473637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D045288-5205-3864-B82A-2D76E14A623F}"/>
              </a:ext>
            </a:extLst>
          </p:cNvPr>
          <p:cNvGraphicFramePr>
            <a:graphicFrameLocks noGrp="1"/>
          </p:cNvGraphicFramePr>
          <p:nvPr/>
        </p:nvGraphicFramePr>
        <p:xfrm>
          <a:off x="3213127" y="1473637"/>
          <a:ext cx="471321" cy="171450"/>
        </p:xfrm>
        <a:graphic>
          <a:graphicData uri="http://schemas.openxmlformats.org/drawingml/2006/table">
            <a:tbl>
              <a:tblPr/>
              <a:tblGrid>
                <a:gridCol w="47132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B57D9627-C3CF-A11E-4E53-7C1E10E35F89}"/>
              </a:ext>
            </a:extLst>
          </p:cNvPr>
          <p:cNvGraphicFramePr>
            <a:graphicFrameLocks noGrp="1"/>
          </p:cNvGraphicFramePr>
          <p:nvPr/>
        </p:nvGraphicFramePr>
        <p:xfrm>
          <a:off x="3860632" y="1473637"/>
          <a:ext cx="255044" cy="171450"/>
        </p:xfrm>
        <a:graphic>
          <a:graphicData uri="http://schemas.openxmlformats.org/drawingml/2006/table">
            <a:tbl>
              <a:tblPr/>
              <a:tblGrid>
                <a:gridCol w="25504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9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E8839568-D5D3-232A-9DC0-B391E3A0D099}"/>
              </a:ext>
            </a:extLst>
          </p:cNvPr>
          <p:cNvGraphicFramePr>
            <a:graphicFrameLocks noGrp="1"/>
          </p:cNvGraphicFramePr>
          <p:nvPr/>
        </p:nvGraphicFramePr>
        <p:xfrm>
          <a:off x="677150" y="1761625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28" name="Google Shape;1698;g2fb18904de5_2_107">
            <a:extLst>
              <a:ext uri="{FF2B5EF4-FFF2-40B4-BE49-F238E27FC236}">
                <a16:creationId xmlns:a16="http://schemas.microsoft.com/office/drawing/2014/main" id="{A4409E79-DDA2-818D-E818-ED71EE74C656}"/>
              </a:ext>
            </a:extLst>
          </p:cNvPr>
          <p:cNvGrpSpPr/>
          <p:nvPr/>
        </p:nvGrpSpPr>
        <p:grpSpPr>
          <a:xfrm>
            <a:off x="2245351" y="6097696"/>
            <a:ext cx="2265000" cy="180000"/>
            <a:chOff x="4065288" y="6528825"/>
            <a:chExt cx="2265000" cy="180000"/>
          </a:xfrm>
        </p:grpSpPr>
        <p:sp>
          <p:nvSpPr>
            <p:cNvPr id="29" name="Google Shape;1699;g2fb18904de5_2_107">
              <a:extLst>
                <a:ext uri="{FF2B5EF4-FFF2-40B4-BE49-F238E27FC236}">
                  <a16:creationId xmlns:a16="http://schemas.microsoft.com/office/drawing/2014/main" id="{2902A173-62D8-945E-F896-2D44349E22E9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0;g2fb18904de5_2_107">
              <a:extLst>
                <a:ext uri="{FF2B5EF4-FFF2-40B4-BE49-F238E27FC236}">
                  <a16:creationId xmlns:a16="http://schemas.microsoft.com/office/drawing/2014/main" id="{7BD73D6B-4105-F5D5-48CF-DCB018B847A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1" name="Google Shape;1701;g2fb18904de5_2_107">
              <a:extLst>
                <a:ext uri="{FF2B5EF4-FFF2-40B4-BE49-F238E27FC236}">
                  <a16:creationId xmlns:a16="http://schemas.microsoft.com/office/drawing/2014/main" id="{B78A352B-0DF8-B5F9-24FA-B8FF1E239D3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2" name="Google Shape;1702;g2fb18904de5_2_107">
              <a:extLst>
                <a:ext uri="{FF2B5EF4-FFF2-40B4-BE49-F238E27FC236}">
                  <a16:creationId xmlns:a16="http://schemas.microsoft.com/office/drawing/2014/main" id="{1C1FACC8-58E7-AFEF-4B57-54A86D7D6F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3;g2fb18904de5_2_107">
              <a:extLst>
                <a:ext uri="{FF2B5EF4-FFF2-40B4-BE49-F238E27FC236}">
                  <a16:creationId xmlns:a16="http://schemas.microsoft.com/office/drawing/2014/main" id="{4B0B60FA-357E-D05B-B854-D4BFDD178E1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4;g2fb18904de5_2_107">
              <a:extLst>
                <a:ext uri="{FF2B5EF4-FFF2-40B4-BE49-F238E27FC236}">
                  <a16:creationId xmlns:a16="http://schemas.microsoft.com/office/drawing/2014/main" id="{BB4F919B-481F-615E-4533-425B3977B6C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5;g2fb18904de5_2_107">
              <a:extLst>
                <a:ext uri="{FF2B5EF4-FFF2-40B4-BE49-F238E27FC236}">
                  <a16:creationId xmlns:a16="http://schemas.microsoft.com/office/drawing/2014/main" id="{91B8928E-CE0B-6B4F-CB92-3163FB8B6EA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6;g2fb18904de5_2_107">
              <a:extLst>
                <a:ext uri="{FF2B5EF4-FFF2-40B4-BE49-F238E27FC236}">
                  <a16:creationId xmlns:a16="http://schemas.microsoft.com/office/drawing/2014/main" id="{731EC23B-2C54-7946-10E2-AE5F474AF6D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7;g2fb18904de5_2_107">
              <a:extLst>
                <a:ext uri="{FF2B5EF4-FFF2-40B4-BE49-F238E27FC236}">
                  <a16:creationId xmlns:a16="http://schemas.microsoft.com/office/drawing/2014/main" id="{CE146FDF-0A10-C497-991D-D6DBF42F27C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26E29264-8578-47B0-E03D-77CE91FB189E}"/>
              </a:ext>
            </a:extLst>
          </p:cNvPr>
          <p:cNvSpPr/>
          <p:nvPr/>
        </p:nvSpPr>
        <p:spPr>
          <a:xfrm>
            <a:off x="1990361" y="33892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F9AE30AB-BF03-5DEF-A560-EE870D6BC6FE}"/>
              </a:ext>
            </a:extLst>
          </p:cNvPr>
          <p:cNvGraphicFramePr>
            <a:graphicFrameLocks noGrp="1"/>
          </p:cNvGraphicFramePr>
          <p:nvPr/>
        </p:nvGraphicFramePr>
        <p:xfrm>
          <a:off x="199346" y="2337960"/>
          <a:ext cx="5598858" cy="31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311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31574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기준월 총계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(2024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b="1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월말 재고금액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1,027,525,599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, </a:t>
                      </a:r>
                      <a:r>
                        <a:rPr lang="ko-KR" altLang="en-US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총 차이금액 </a:t>
                      </a:r>
                      <a:r>
                        <a:rPr lang="en-US" altLang="ko-KR" sz="900" b="0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: </a:t>
                      </a:r>
                      <a:r>
                        <a:rPr lang="en-US" altLang="ko-KR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1,091,676</a:t>
                      </a:r>
                      <a:r>
                        <a:rPr lang="ko-KR" altLang="en-US" sz="900" b="1" i="0" dirty="0">
                          <a:solidFill>
                            <a:srgbClr val="000000"/>
                          </a:solidFill>
                          <a:effectLst/>
                          <a:highlight>
                            <a:srgbClr val="FFFFFF"/>
                          </a:highlight>
                          <a:latin typeface="Noto Sans KR"/>
                        </a:rPr>
                        <a:t>원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678106A0-E266-5591-A672-E7C84470A10E}"/>
              </a:ext>
            </a:extLst>
          </p:cNvPr>
          <p:cNvSpPr/>
          <p:nvPr/>
        </p:nvSpPr>
        <p:spPr>
          <a:xfrm>
            <a:off x="128433" y="22817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F00111B-5601-AB55-18E4-474196B040F8}"/>
              </a:ext>
            </a:extLst>
          </p:cNvPr>
          <p:cNvSpPr/>
          <p:nvPr/>
        </p:nvSpPr>
        <p:spPr>
          <a:xfrm>
            <a:off x="4704560" y="13694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D83899DE-7C2A-7247-42A3-35AF6EBA41E1}"/>
              </a:ext>
            </a:extLst>
          </p:cNvPr>
          <p:cNvSpPr/>
          <p:nvPr/>
        </p:nvSpPr>
        <p:spPr>
          <a:xfrm>
            <a:off x="544362" y="16858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5881375E-CBA7-892E-6FDF-0E53586CBED4}"/>
              </a:ext>
            </a:extLst>
          </p:cNvPr>
          <p:cNvSpPr/>
          <p:nvPr/>
        </p:nvSpPr>
        <p:spPr>
          <a:xfrm>
            <a:off x="5994620" y="1453301"/>
            <a:ext cx="459642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50503596-DA8A-8A86-0D4B-40C30084C487}"/>
              </a:ext>
            </a:extLst>
          </p:cNvPr>
          <p:cNvSpPr>
            <a:spLocks/>
          </p:cNvSpPr>
          <p:nvPr/>
        </p:nvSpPr>
        <p:spPr>
          <a:xfrm>
            <a:off x="200024" y="873476"/>
            <a:ext cx="6458471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말일 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일전 새벽에 사업장별 재고를 집계한 내역을 토대로 재고조사를 합니다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 ([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재고조사 등록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]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버튼 클릭 시 재고내용은 집계를 토대로한 정보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각 사업장의 재고조사를 등록하면 감독관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지점장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이 승인을 합니다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72000" indent="-7200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재고금액은 전월말 단가 기준입니다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E65125C-9030-E14F-C5AA-30B6271AFB18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834806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" name="Google Shape;309;g2f2558950df_0_15">
            <a:extLst>
              <a:ext uri="{FF2B5EF4-FFF2-40B4-BE49-F238E27FC236}">
                <a16:creationId xmlns:a16="http://schemas.microsoft.com/office/drawing/2014/main" id="{52D19A77-0BF7-67CA-4D56-3A672B0FC8C3}"/>
              </a:ext>
            </a:extLst>
          </p:cNvPr>
          <p:cNvSpPr txBox="1"/>
          <p:nvPr/>
        </p:nvSpPr>
        <p:spPr>
          <a:xfrm>
            <a:off x="141416" y="2771327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2236;g27fe52d962f_1_4247">
            <a:extLst>
              <a:ext uri="{FF2B5EF4-FFF2-40B4-BE49-F238E27FC236}">
                <a16:creationId xmlns:a16="http://schemas.microsoft.com/office/drawing/2014/main" id="{72077C5F-3ABF-0C17-91F9-DDB0FDD62CF5}"/>
              </a:ext>
            </a:extLst>
          </p:cNvPr>
          <p:cNvSpPr/>
          <p:nvPr/>
        </p:nvSpPr>
        <p:spPr>
          <a:xfrm>
            <a:off x="5994620" y="1707964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2236;g27fe52d962f_1_4247">
            <a:extLst>
              <a:ext uri="{FF2B5EF4-FFF2-40B4-BE49-F238E27FC236}">
                <a16:creationId xmlns:a16="http://schemas.microsoft.com/office/drawing/2014/main" id="{57049FCE-F06F-B6BA-0FD5-62AF8A7C5405}"/>
              </a:ext>
            </a:extLst>
          </p:cNvPr>
          <p:cNvSpPr/>
          <p:nvPr/>
        </p:nvSpPr>
        <p:spPr>
          <a:xfrm>
            <a:off x="5994620" y="1964653"/>
            <a:ext cx="459642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18656E33-4D97-D68A-5EB2-CFA51EED5E0D}"/>
              </a:ext>
            </a:extLst>
          </p:cNvPr>
          <p:cNvSpPr/>
          <p:nvPr/>
        </p:nvSpPr>
        <p:spPr>
          <a:xfrm>
            <a:off x="5880975" y="184186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2961772" y="3663013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3041422" y="368046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반려사유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4937781" y="368046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2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3028018" y="3950462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3041421" y="4042033"/>
          <a:ext cx="2139362" cy="2045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반려사유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</a:tbl>
          </a:graphicData>
        </a:graphic>
      </p:graphicFrame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3557290" y="4058171"/>
          <a:ext cx="1591732" cy="1087877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8787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5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3903818" y="5227759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2900234" y="36215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</a:p>
        </p:txBody>
      </p:sp>
      <p:cxnSp>
        <p:nvCxnSpPr>
          <p:cNvPr id="78" name="꺾인 연결선[E] 41">
            <a:extLst>
              <a:ext uri="{FF2B5EF4-FFF2-40B4-BE49-F238E27FC236}">
                <a16:creationId xmlns:a16="http://schemas.microsoft.com/office/drawing/2014/main" id="{15840D7B-E21D-817F-FEED-1C8F200245C6}"/>
              </a:ext>
            </a:extLst>
          </p:cNvPr>
          <p:cNvCxnSpPr>
            <a:cxnSpLocks/>
            <a:endCxn id="69" idx="0"/>
          </p:cNvCxnSpPr>
          <p:nvPr/>
        </p:nvCxnSpPr>
        <p:spPr>
          <a:xfrm rot="10800000" flipV="1">
            <a:off x="4115676" y="3429649"/>
            <a:ext cx="588886" cy="23336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꺾인 연결선[E] 24">
            <a:extLst>
              <a:ext uri="{FF2B5EF4-FFF2-40B4-BE49-F238E27FC236}">
                <a16:creationId xmlns:a16="http://schemas.microsoft.com/office/drawing/2014/main" id="{4169875B-D1A2-257F-219C-1E2813A96C25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 rot="5400000">
            <a:off x="718962" y="2235098"/>
            <a:ext cx="2137766" cy="1013893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2113249" y="1436790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0170B2B-1CCF-B6C1-EAC6-0D15FF671B5C}"/>
              </a:ext>
            </a:extLst>
          </p:cNvPr>
          <p:cNvSpPr/>
          <p:nvPr/>
        </p:nvSpPr>
        <p:spPr>
          <a:xfrm>
            <a:off x="126994" y="3810927"/>
            <a:ext cx="2307808" cy="29222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EE55CFF8-6B63-F104-0FF2-94A6A95497A2}"/>
              </a:ext>
            </a:extLst>
          </p:cNvPr>
          <p:cNvSpPr/>
          <p:nvPr/>
        </p:nvSpPr>
        <p:spPr>
          <a:xfrm>
            <a:off x="206644" y="3828377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부서조회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29018FC-BEA3-D654-43B1-6901E531B239}"/>
              </a:ext>
            </a:extLst>
          </p:cNvPr>
          <p:cNvSpPr/>
          <p:nvPr/>
        </p:nvSpPr>
        <p:spPr>
          <a:xfrm>
            <a:off x="2103003" y="3828377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13CE3A8D-BA16-12E1-9683-C0A22DBAA592}"/>
              </a:ext>
            </a:extLst>
          </p:cNvPr>
          <p:cNvCxnSpPr>
            <a:cxnSpLocks/>
          </p:cNvCxnSpPr>
          <p:nvPr/>
        </p:nvCxnSpPr>
        <p:spPr>
          <a:xfrm>
            <a:off x="193240" y="409837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>
            <a:extLst>
              <a:ext uri="{FF2B5EF4-FFF2-40B4-BE49-F238E27FC236}">
                <a16:creationId xmlns:a16="http://schemas.microsoft.com/office/drawing/2014/main" id="{DF214ECD-48B0-3A4F-1435-791B30C50242}"/>
              </a:ext>
            </a:extLst>
          </p:cNvPr>
          <p:cNvGraphicFramePr>
            <a:graphicFrameLocks noGrp="1"/>
          </p:cNvGraphicFramePr>
          <p:nvPr/>
        </p:nvGraphicFramePr>
        <p:xfrm>
          <a:off x="267823" y="4477398"/>
          <a:ext cx="2055623" cy="1797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5623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강서운영팀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대구운영팀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대전운영팀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5736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남부운영팀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3245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북부운영팀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794119"/>
                  </a:ext>
                </a:extLst>
              </a:tr>
            </a:tbl>
          </a:graphicData>
        </a:graphic>
      </p:graphicFrame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E3E2F298-9269-1181-7E57-94CA74C88C3F}"/>
              </a:ext>
            </a:extLst>
          </p:cNvPr>
          <p:cNvGraphicFramePr>
            <a:graphicFrameLocks noGrp="1"/>
          </p:cNvGraphicFramePr>
          <p:nvPr/>
        </p:nvGraphicFramePr>
        <p:xfrm>
          <a:off x="206643" y="4189949"/>
          <a:ext cx="2139362" cy="1958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19587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부서명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7" name="Google Shape;810;g28120bc8d10_0_307">
            <a:extLst>
              <a:ext uri="{FF2B5EF4-FFF2-40B4-BE49-F238E27FC236}">
                <a16:creationId xmlns:a16="http://schemas.microsoft.com/office/drawing/2014/main" id="{BD4F522D-5D35-7BF6-A236-0932EF114928}"/>
              </a:ext>
            </a:extLst>
          </p:cNvPr>
          <p:cNvSpPr/>
          <p:nvPr/>
        </p:nvSpPr>
        <p:spPr>
          <a:xfrm>
            <a:off x="1092424" y="6509711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70831B4B-CEEB-4AA2-2950-DE6A1CEAAB62}"/>
              </a:ext>
            </a:extLst>
          </p:cNvPr>
          <p:cNvGraphicFramePr>
            <a:graphicFrameLocks noGrp="1"/>
          </p:cNvGraphicFramePr>
          <p:nvPr/>
        </p:nvGraphicFramePr>
        <p:xfrm>
          <a:off x="668524" y="4194603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HNS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55AADA6C-4D5A-5D25-2983-B4672994560F}"/>
              </a:ext>
            </a:extLst>
          </p:cNvPr>
          <p:cNvGraphicFramePr>
            <a:graphicFrameLocks noGrp="1"/>
          </p:cNvGraphicFramePr>
          <p:nvPr/>
        </p:nvGraphicFramePr>
        <p:xfrm>
          <a:off x="2086462" y="4196934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90" name="Google Shape;1698;g2fb18904de5_2_107">
            <a:extLst>
              <a:ext uri="{FF2B5EF4-FFF2-40B4-BE49-F238E27FC236}">
                <a16:creationId xmlns:a16="http://schemas.microsoft.com/office/drawing/2014/main" id="{E0F3A528-42AC-E54C-02C5-D0A6F2BADDB6}"/>
              </a:ext>
            </a:extLst>
          </p:cNvPr>
          <p:cNvGrpSpPr/>
          <p:nvPr/>
        </p:nvGrpSpPr>
        <p:grpSpPr>
          <a:xfrm>
            <a:off x="625210" y="6318934"/>
            <a:ext cx="1204845" cy="95750"/>
            <a:chOff x="4065288" y="6528825"/>
            <a:chExt cx="2265000" cy="180000"/>
          </a:xfrm>
        </p:grpSpPr>
        <p:sp>
          <p:nvSpPr>
            <p:cNvPr id="91" name="Google Shape;1699;g2fb18904de5_2_107">
              <a:extLst>
                <a:ext uri="{FF2B5EF4-FFF2-40B4-BE49-F238E27FC236}">
                  <a16:creationId xmlns:a16="http://schemas.microsoft.com/office/drawing/2014/main" id="{DBE1BC6D-D421-D6D3-A3E9-52CC8986F48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00;g2fb18904de5_2_107">
              <a:extLst>
                <a:ext uri="{FF2B5EF4-FFF2-40B4-BE49-F238E27FC236}">
                  <a16:creationId xmlns:a16="http://schemas.microsoft.com/office/drawing/2014/main" id="{047A64FB-7DCB-AD22-F1FA-FF0AA6D9CD90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01;g2fb18904de5_2_107">
              <a:extLst>
                <a:ext uri="{FF2B5EF4-FFF2-40B4-BE49-F238E27FC236}">
                  <a16:creationId xmlns:a16="http://schemas.microsoft.com/office/drawing/2014/main" id="{F0207C83-EEA1-7155-AB14-BB95EA16417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1702;g2fb18904de5_2_107">
              <a:extLst>
                <a:ext uri="{FF2B5EF4-FFF2-40B4-BE49-F238E27FC236}">
                  <a16:creationId xmlns:a16="http://schemas.microsoft.com/office/drawing/2014/main" id="{65FDF799-8D7B-C9EF-4926-543F8ABD43CE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03;g2fb18904de5_2_107">
              <a:extLst>
                <a:ext uri="{FF2B5EF4-FFF2-40B4-BE49-F238E27FC236}">
                  <a16:creationId xmlns:a16="http://schemas.microsoft.com/office/drawing/2014/main" id="{73562E9D-8F83-7147-8A36-C28146A027E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04;g2fb18904de5_2_107">
              <a:extLst>
                <a:ext uri="{FF2B5EF4-FFF2-40B4-BE49-F238E27FC236}">
                  <a16:creationId xmlns:a16="http://schemas.microsoft.com/office/drawing/2014/main" id="{931E9ED5-B014-35E3-5934-DE6A6298E88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05;g2fb18904de5_2_107">
              <a:extLst>
                <a:ext uri="{FF2B5EF4-FFF2-40B4-BE49-F238E27FC236}">
                  <a16:creationId xmlns:a16="http://schemas.microsoft.com/office/drawing/2014/main" id="{373320CC-56D4-036B-2A19-B0F47385FC2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8" name="Google Shape;1706;g2fb18904de5_2_107">
              <a:extLst>
                <a:ext uri="{FF2B5EF4-FFF2-40B4-BE49-F238E27FC236}">
                  <a16:creationId xmlns:a16="http://schemas.microsoft.com/office/drawing/2014/main" id="{E9F3BE39-E91C-91B1-8E5D-1FCFD31ECCDD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9" name="Google Shape;1707;g2fb18904de5_2_107">
              <a:extLst>
                <a:ext uri="{FF2B5EF4-FFF2-40B4-BE49-F238E27FC236}">
                  <a16:creationId xmlns:a16="http://schemas.microsoft.com/office/drawing/2014/main" id="{AFECA53A-184A-3FAD-8307-53658579614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0" name="직사각형 99"/>
          <p:cNvSpPr/>
          <p:nvPr/>
        </p:nvSpPr>
        <p:spPr>
          <a:xfrm>
            <a:off x="231033" y="1429930"/>
            <a:ext cx="2353579" cy="271192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재고조사이력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D2A769-A1FC-AEFD-983F-B77202D5BE0E}"/>
              </a:ext>
            </a:extLst>
          </p:cNvPr>
          <p:cNvSpPr/>
          <p:nvPr/>
        </p:nvSpPr>
        <p:spPr>
          <a:xfrm>
            <a:off x="7862755" y="2158727"/>
            <a:ext cx="2074264" cy="303024"/>
          </a:xfrm>
          <a:prstGeom prst="rect">
            <a:avLst/>
          </a:prstGeom>
          <a:solidFill>
            <a:srgbClr val="000000">
              <a:alpha val="74902"/>
            </a:srgb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내부검토 후 삭제</a:t>
            </a:r>
          </a:p>
        </p:txBody>
      </p:sp>
    </p:spTree>
    <p:extLst>
      <p:ext uri="{BB962C8B-B14F-4D97-AF65-F5344CB8AC3E}">
        <p14:creationId xmlns:p14="http://schemas.microsoft.com/office/powerpoint/2010/main" val="1333771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7E77903-E052-A492-7EBB-E7B60E273842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/>
        </p:nvGraphicFramePr>
        <p:xfrm>
          <a:off x="185105" y="1798216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/>
        </p:nvGraphicFramePr>
        <p:xfrm>
          <a:off x="1459266" y="1614016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303259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85105" y="3425760"/>
            <a:ext cx="7700995" cy="982386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714134" y="1055335"/>
            <a:ext cx="317196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rgbClr val="FF0000"/>
                </a:solidFill>
              </a:rPr>
              <a:t>안전몰의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안전몰 일반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도급사</a:t>
            </a:r>
            <a:r>
              <a:rPr lang="en-US" altLang="ko-KR" sz="1000">
                <a:solidFill>
                  <a:srgbClr val="FF0000"/>
                </a:solidFill>
              </a:rPr>
              <a:t>], [</a:t>
            </a:r>
            <a:r>
              <a:rPr lang="ko-KR" altLang="en-US" sz="1000">
                <a:solidFill>
                  <a:srgbClr val="FF0000"/>
                </a:solidFill>
              </a:rPr>
              <a:t>안전몰 </a:t>
            </a:r>
            <a:r>
              <a:rPr lang="en-US" altLang="ko-KR" sz="1000">
                <a:solidFill>
                  <a:srgbClr val="FF0000"/>
                </a:solidFill>
              </a:rPr>
              <a:t>SKB </a:t>
            </a:r>
            <a:r>
              <a:rPr lang="ko-KR" altLang="en-US" sz="1000">
                <a:solidFill>
                  <a:srgbClr val="FF0000"/>
                </a:solidFill>
              </a:rPr>
              <a:t>관리자</a:t>
            </a:r>
            <a:r>
              <a:rPr lang="en-US" altLang="ko-KR" sz="1000">
                <a:solidFill>
                  <a:srgbClr val="FF0000"/>
                </a:solidFill>
              </a:rPr>
              <a:t>]</a:t>
            </a:r>
            <a:r>
              <a:rPr lang="ko-KR" altLang="en-US" sz="1000">
                <a:solidFill>
                  <a:srgbClr val="FF0000"/>
                </a:solidFill>
              </a:rPr>
              <a:t>는 </a:t>
            </a:r>
            <a:r>
              <a:rPr lang="en-US" altLang="ko-KR" sz="1000">
                <a:solidFill>
                  <a:srgbClr val="FF0000"/>
                </a:solidFill>
              </a:rPr>
              <a:t>OK</a:t>
            </a:r>
            <a:r>
              <a:rPr lang="ko-KR" altLang="en-US" sz="1000">
                <a:solidFill>
                  <a:srgbClr val="FF0000"/>
                </a:solidFill>
              </a:rPr>
              <a:t>플라자 일반의 </a:t>
            </a:r>
            <a:r>
              <a:rPr lang="en-US" altLang="ko-KR" sz="1000">
                <a:solidFill>
                  <a:srgbClr val="FF0000"/>
                </a:solidFill>
              </a:rPr>
              <a:t>[</a:t>
            </a:r>
            <a:r>
              <a:rPr lang="ko-KR" altLang="en-US" sz="1000">
                <a:solidFill>
                  <a:srgbClr val="FF0000"/>
                </a:solidFill>
              </a:rPr>
              <a:t>법인담당자</a:t>
            </a:r>
            <a:r>
              <a:rPr lang="en-US" altLang="ko-KR" sz="1000">
                <a:solidFill>
                  <a:srgbClr val="FF0000"/>
                </a:solidFill>
              </a:rPr>
              <a:t>] </a:t>
            </a:r>
            <a:r>
              <a:rPr lang="ko-KR" altLang="en-US" sz="1000">
                <a:solidFill>
                  <a:srgbClr val="FF0000"/>
                </a:solidFill>
              </a:rPr>
              <a:t>권한을 포함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4672683" y="1600004"/>
            <a:ext cx="3213417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5" name="꺾인 연결선 14"/>
          <p:cNvCxnSpPr>
            <a:stCxn id="12" idx="3"/>
            <a:endCxn id="11" idx="3"/>
          </p:cNvCxnSpPr>
          <p:nvPr/>
        </p:nvCxnSpPr>
        <p:spPr>
          <a:xfrm flipV="1">
            <a:off x="7886100" y="1292248"/>
            <a:ext cx="12700" cy="52975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3086700" y="2302552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자신법인의 모든 조직 조회 가능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59264" y="3440670"/>
            <a:ext cx="1067805" cy="152596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8" name="꺾인 연결선 17"/>
          <p:cNvCxnSpPr>
            <a:stCxn id="17" idx="0"/>
            <a:endCxn id="16" idx="1"/>
          </p:cNvCxnSpPr>
          <p:nvPr/>
        </p:nvCxnSpPr>
        <p:spPr>
          <a:xfrm rot="5400000" flipH="1" flipV="1">
            <a:off x="2089331" y="2443302"/>
            <a:ext cx="901205" cy="109353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3604877" y="3440670"/>
            <a:ext cx="4281223" cy="314278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20" name="꺾인 연결선 19"/>
          <p:cNvCxnSpPr>
            <a:stCxn id="19" idx="0"/>
            <a:endCxn id="16" idx="3"/>
          </p:cNvCxnSpPr>
          <p:nvPr/>
        </p:nvCxnSpPr>
        <p:spPr>
          <a:xfrm rot="16200000" flipV="1">
            <a:off x="5005906" y="2701086"/>
            <a:ext cx="901205" cy="57796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2556401" y="3425946"/>
            <a:ext cx="1015942" cy="1569307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232571" y="5619265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자신조직과 하위그룹만 조회가능</a:t>
            </a:r>
          </a:p>
        </p:txBody>
      </p:sp>
      <p:cxnSp>
        <p:nvCxnSpPr>
          <p:cNvPr id="25" name="꺾인 연결선 24"/>
          <p:cNvCxnSpPr>
            <a:stCxn id="24" idx="0"/>
            <a:endCxn id="21" idx="2"/>
          </p:cNvCxnSpPr>
          <p:nvPr/>
        </p:nvCxnSpPr>
        <p:spPr>
          <a:xfrm rot="5400000" flipH="1" flipV="1">
            <a:off x="2356672" y="4911565"/>
            <a:ext cx="624012" cy="79138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4999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7ECC531-3FEB-6383-B650-4E534031B211}"/>
              </a:ext>
            </a:extLst>
          </p:cNvPr>
          <p:cNvSpPr>
            <a:spLocks/>
          </p:cNvSpPr>
          <p:nvPr/>
        </p:nvSpPr>
        <p:spPr>
          <a:xfrm>
            <a:off x="1819564" y="860887"/>
            <a:ext cx="6066550" cy="1520173"/>
          </a:xfrm>
          <a:prstGeom prst="roundRect">
            <a:avLst>
              <a:gd name="adj" fmla="val 48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설정 기능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사업장재고관리 설정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(Y/N)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재고조회 권한 설정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관리자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권한으로 설정 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메뉴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Google Shape;105;g2ec99f20382_0_257">
            <a:extLst>
              <a:ext uri="{FF2B5EF4-FFF2-40B4-BE49-F238E27FC236}">
                <a16:creationId xmlns:a16="http://schemas.microsoft.com/office/drawing/2014/main" id="{5456D54E-2858-8BB9-AAA6-495A7601788D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관리 권한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21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6613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재고조회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사업장별 재고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129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765835"/>
              </p:ext>
            </p:extLst>
          </p:nvPr>
        </p:nvGraphicFramePr>
        <p:xfrm>
          <a:off x="7858125" y="426720"/>
          <a:ext cx="2047875" cy="5770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94201"/>
              </p:ext>
            </p:extLst>
          </p:nvPr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3362"/>
              </p:ext>
            </p:extLst>
          </p:nvPr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67902"/>
              </p:ext>
            </p:extLst>
          </p:nvPr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33626"/>
              </p:ext>
            </p:extLst>
          </p:nvPr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9963"/>
              </p:ext>
            </p:extLst>
          </p:nvPr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6993"/>
              </p:ext>
            </p:extLst>
          </p:nvPr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52787"/>
              </p:ext>
            </p:extLst>
          </p:nvPr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모든 사업장의 상품유형별 재고현황을 한눈에 보기 쉽게 볼수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사업장을 조회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입력하시면 해당 사업장의 재고현황을 보실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4182"/>
              </p:ext>
            </p:extLst>
          </p:nvPr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48218"/>
              </p:ext>
            </p:extLst>
          </p:nvPr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23D09D49-117D-7971-458E-D8C4DBC4EA20}"/>
              </a:ext>
            </a:extLst>
          </p:cNvPr>
          <p:cNvSpPr>
            <a:spLocks/>
          </p:cNvSpPr>
          <p:nvPr/>
        </p:nvSpPr>
        <p:spPr>
          <a:xfrm>
            <a:off x="504781" y="20849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B6B475-E0EF-8707-1813-20CF4A604A0F}"/>
              </a:ext>
            </a:extLst>
          </p:cNvPr>
          <p:cNvSpPr>
            <a:spLocks/>
          </p:cNvSpPr>
          <p:nvPr/>
        </p:nvSpPr>
        <p:spPr>
          <a:xfrm>
            <a:off x="1231256" y="208494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22132F93-06EC-A630-45D0-4B38E806E7F3}"/>
              </a:ext>
            </a:extLst>
          </p:cNvPr>
          <p:cNvSpPr/>
          <p:nvPr/>
        </p:nvSpPr>
        <p:spPr>
          <a:xfrm>
            <a:off x="2521666" y="210584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20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79405"/>
              </p:ext>
            </p:extLst>
          </p:nvPr>
        </p:nvGraphicFramePr>
        <p:xfrm>
          <a:off x="7858125" y="426720"/>
          <a:ext cx="2047875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사업장조회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조건에 해당하는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영역에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318090"/>
              </p:ext>
            </p:extLst>
          </p:nvPr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placeholder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435860"/>
            <a:ext cx="4226885" cy="306517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기능은 아래 권한에만 제공한다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일반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SKB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3968450"/>
            <a:ext cx="301511" cy="2372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2554523" y="5067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68FDC4C-146C-17B3-26D7-66841F9F79F8}"/>
              </a:ext>
            </a:extLst>
          </p:cNvPr>
          <p:cNvSpPr>
            <a:spLocks/>
          </p:cNvSpPr>
          <p:nvPr/>
        </p:nvSpPr>
        <p:spPr>
          <a:xfrm>
            <a:off x="6980653" y="507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292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63029"/>
              </p:ext>
            </p:extLst>
          </p:nvPr>
        </p:nvGraphicFramePr>
        <p:xfrm>
          <a:off x="7858125" y="426720"/>
          <a:ext cx="2047875" cy="567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/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모든 사업장의 상품유형별 재고현황을 한눈에 보기 쉽게 볼수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사업장을 조회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입력하시면 해당 사업장의 재고현황을 보실 수 있습니다</a:t>
            </a:r>
            <a:r>
              <a:rPr kumimoji="1" lang="en-US" altLang="ko-KR" sz="70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/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/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AAB0B4E-AFCF-BD5A-EB7C-51C61A92CAAB}"/>
              </a:ext>
            </a:extLst>
          </p:cNvPr>
          <p:cNvSpPr>
            <a:spLocks/>
          </p:cNvSpPr>
          <p:nvPr/>
        </p:nvSpPr>
        <p:spPr>
          <a:xfrm>
            <a:off x="466848" y="208920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56796AD-7291-1684-F564-4D91A0B9A9BB}"/>
              </a:ext>
            </a:extLst>
          </p:cNvPr>
          <p:cNvSpPr>
            <a:spLocks/>
          </p:cNvSpPr>
          <p:nvPr/>
        </p:nvSpPr>
        <p:spPr>
          <a:xfrm>
            <a:off x="1193323" y="208920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Google Shape;2233;g27fe52d962f_1_4247">
            <a:extLst>
              <a:ext uri="{FF2B5EF4-FFF2-40B4-BE49-F238E27FC236}">
                <a16:creationId xmlns:a16="http://schemas.microsoft.com/office/drawing/2014/main" id="{AB66EDD3-C097-9152-232F-E5BA9748CFC4}"/>
              </a:ext>
            </a:extLst>
          </p:cNvPr>
          <p:cNvSpPr/>
          <p:nvPr/>
        </p:nvSpPr>
        <p:spPr>
          <a:xfrm>
            <a:off x="2483733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302341"/>
              </p:ext>
            </p:extLst>
          </p:nvPr>
        </p:nvGraphicFramePr>
        <p:xfrm>
          <a:off x="4140159" y="2111652"/>
          <a:ext cx="2387163" cy="2707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84908">
                  <a:extLst>
                    <a:ext uri="{9D8B030D-6E8A-4147-A177-3AD203B41FA5}">
                      <a16:colId xmlns:a16="http://schemas.microsoft.com/office/drawing/2014/main" val="2582623940"/>
                    </a:ext>
                  </a:extLst>
                </a:gridCol>
                <a:gridCol w="1502255">
                  <a:extLst>
                    <a:ext uri="{9D8B030D-6E8A-4147-A177-3AD203B41FA5}">
                      <a16:colId xmlns:a16="http://schemas.microsoft.com/office/drawing/2014/main" val="2181751274"/>
                    </a:ext>
                  </a:extLst>
                </a:gridCol>
              </a:tblGrid>
              <a:tr h="2707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●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○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2112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64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39975</TotalTime>
  <Words>5226</Words>
  <Application>Microsoft Office PowerPoint</Application>
  <PresentationFormat>A4 용지(210x297mm)</PresentationFormat>
  <Paragraphs>1823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Malgun Gothic Semilight</vt:lpstr>
      <vt:lpstr>Noto Sans KR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강승현</cp:lastModifiedBy>
  <cp:revision>122</cp:revision>
  <dcterms:created xsi:type="dcterms:W3CDTF">2024-10-08T00:49:16Z</dcterms:created>
  <dcterms:modified xsi:type="dcterms:W3CDTF">2025-05-07T06:38:59Z</dcterms:modified>
</cp:coreProperties>
</file>