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2" r:id="rId3"/>
    <p:sldId id="268" r:id="rId4"/>
    <p:sldId id="277" r:id="rId5"/>
    <p:sldId id="296" r:id="rId6"/>
    <p:sldId id="305" r:id="rId7"/>
    <p:sldId id="306" r:id="rId8"/>
    <p:sldId id="307" r:id="rId9"/>
    <p:sldId id="308" r:id="rId10"/>
    <p:sldId id="304" r:id="rId11"/>
    <p:sldId id="297" r:id="rId12"/>
    <p:sldId id="312" r:id="rId13"/>
    <p:sldId id="316" r:id="rId14"/>
    <p:sldId id="313" r:id="rId15"/>
    <p:sldId id="314" r:id="rId16"/>
    <p:sldId id="292" r:id="rId17"/>
    <p:sldId id="317" r:id="rId18"/>
    <p:sldId id="320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0283A0"/>
    <a:srgbClr val="CC0099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4" autoAdjust="0"/>
    <p:restoredTop sz="96230" autoAdjust="0"/>
  </p:normalViewPr>
  <p:slideViewPr>
    <p:cSldViewPr snapToGrid="0">
      <p:cViewPr varScale="1">
        <p:scale>
          <a:sx n="99" d="100"/>
          <a:sy n="99" d="100"/>
        </p:scale>
        <p:origin x="876" y="7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CC-41BA-9D7C-C4F316B4FC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CC-41BA-9D7C-C4F316B4FC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CC-41BA-9D7C-C4F316B4FC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CC-41BA-9D7C-C4F316B4FC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9CC-41BA-9D7C-C4F316B4FC0C}"/>
              </c:ext>
            </c:extLst>
          </c:dPt>
          <c:dLbls>
            <c:delete val="1"/>
          </c:dLbls>
          <c:cat>
            <c:strRef>
              <c:f>Sheet1!$A$2:$A$6</c:f>
              <c:strCache>
                <c:ptCount val="5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공구</c:v>
                </c:pt>
                <c:pt idx="4">
                  <c:v>보안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9CC-41BA-9D7C-C4F316B4FC0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35148874798259"/>
          <c:y val="0.83250571428434561"/>
          <c:w val="0.72729702250403483"/>
          <c:h val="0.10056613454714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526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16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폭발 2 1"/>
          <p:cNvSpPr/>
          <p:nvPr/>
        </p:nvSpPr>
        <p:spPr>
          <a:xfrm>
            <a:off x="771788" y="3640821"/>
            <a:ext cx="8153784" cy="2634143"/>
          </a:xfrm>
          <a:prstGeom prst="irregularSeal2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수정 및 추가된 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내용은         로 표기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930938" y="5018314"/>
            <a:ext cx="1125855" cy="1979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439040"/>
              </p:ext>
            </p:extLst>
          </p:nvPr>
        </p:nvGraphicFramePr>
        <p:xfrm>
          <a:off x="284089" y="1526017"/>
          <a:ext cx="4006210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08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448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852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2168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29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2168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745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09074"/>
              </p:ext>
            </p:extLst>
          </p:nvPr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550826"/>
              </p:ext>
            </p:extLst>
          </p:nvPr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39539"/>
              </p:ext>
            </p:extLst>
          </p:nvPr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610071"/>
              </p:ext>
            </p:extLst>
          </p:nvPr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04319"/>
              </p:ext>
            </p:extLst>
          </p:nvPr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91172"/>
              </p:ext>
            </p:extLst>
          </p:nvPr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7002605"/>
              </p:ext>
            </p:extLst>
          </p:nvPr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29348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4559"/>
              </p:ext>
            </p:extLst>
          </p:nvPr>
        </p:nvGraphicFramePr>
        <p:xfrm>
          <a:off x="288873" y="4753560"/>
          <a:ext cx="395173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944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89118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038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1595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2937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1595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31503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3100"/>
              </p:ext>
            </p:extLst>
          </p:nvPr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46360"/>
              </p:ext>
            </p:extLst>
          </p:nvPr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405316"/>
              </p:ext>
            </p:extLst>
          </p:nvPr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830698"/>
              </p:ext>
            </p:extLst>
          </p:nvPr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79218"/>
              </p:ext>
            </p:extLst>
          </p:nvPr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285977"/>
              </p:ext>
            </p:extLst>
          </p:nvPr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420027"/>
              </p:ext>
            </p:extLst>
          </p:nvPr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46349"/>
              </p:ext>
            </p:extLst>
          </p:nvPr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172C4F-9605-30EF-C946-978D136DB3D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104250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931BBC3B-767B-3EE1-F39E-FE7374229B9E}"/>
              </a:ext>
            </a:extLst>
          </p:cNvPr>
          <p:cNvSpPr/>
          <p:nvPr/>
        </p:nvSpPr>
        <p:spPr>
          <a:xfrm>
            <a:off x="204656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9A7C9914-A3DC-3638-0C53-5BC6A8E7142E}"/>
              </a:ext>
            </a:extLst>
          </p:cNvPr>
          <p:cNvSpPr/>
          <p:nvPr/>
        </p:nvSpPr>
        <p:spPr>
          <a:xfrm>
            <a:off x="1382156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67625DA1-3750-9FB5-783D-D2D5A95BC795}"/>
              </a:ext>
            </a:extLst>
          </p:cNvPr>
          <p:cNvSpPr/>
          <p:nvPr/>
        </p:nvSpPr>
        <p:spPr>
          <a:xfrm>
            <a:off x="2543814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1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163347"/>
              </p:ext>
            </p:extLst>
          </p:nvPr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27722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958410"/>
              </p:ext>
            </p:extLst>
          </p:nvPr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236;g27fe52d962f_1_4247">
            <a:extLst>
              <a:ext uri="{FF2B5EF4-FFF2-40B4-BE49-F238E27FC236}">
                <a16:creationId xmlns:a16="http://schemas.microsoft.com/office/drawing/2014/main" id="{770C6506-1878-BC4E-F90F-7FCC5D783080}"/>
              </a:ext>
            </a:extLst>
          </p:cNvPr>
          <p:cNvSpPr/>
          <p:nvPr/>
        </p:nvSpPr>
        <p:spPr>
          <a:xfrm>
            <a:off x="1970244" y="1535125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16200000" flipH="1">
            <a:off x="4143172" y="-296578"/>
            <a:ext cx="2002701" cy="60925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10207"/>
              </p:ext>
            </p:extLst>
          </p:nvPr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7036878" y="3751033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7116528" y="376848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9012887" y="376848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7103124" y="403848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078850"/>
              </p:ext>
            </p:extLst>
          </p:nvPr>
        </p:nvGraphicFramePr>
        <p:xfrm>
          <a:off x="7177707" y="4417504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56282"/>
              </p:ext>
            </p:extLst>
          </p:nvPr>
        </p:nvGraphicFramePr>
        <p:xfrm>
          <a:off x="7116527" y="4130055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8002308" y="6449817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080144"/>
              </p:ext>
            </p:extLst>
          </p:nvPr>
        </p:nvGraphicFramePr>
        <p:xfrm>
          <a:off x="7578408" y="4134709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46882"/>
              </p:ext>
            </p:extLst>
          </p:nvPr>
        </p:nvGraphicFramePr>
        <p:xfrm>
          <a:off x="8996346" y="413704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6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535094" y="6259040"/>
            <a:ext cx="1204845" cy="95750"/>
            <a:chOff x="4065288" y="6528825"/>
            <a:chExt cx="2265000" cy="180000"/>
          </a:xfrm>
        </p:grpSpPr>
        <p:sp>
          <p:nvSpPr>
            <p:cNvPr id="6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5" name="Google Shape;1699;g2fb18904de5_2_107">
            <a:extLst>
              <a:ext uri="{FF2B5EF4-FFF2-40B4-BE49-F238E27FC236}">
                <a16:creationId xmlns:a16="http://schemas.microsoft.com/office/drawing/2014/main" id="{92E1F1DC-15C0-AC49-E64A-DC926D563D31}"/>
              </a:ext>
            </a:extLst>
          </p:cNvPr>
          <p:cNvSpPr/>
          <p:nvPr/>
        </p:nvSpPr>
        <p:spPr>
          <a:xfrm>
            <a:off x="7960443" y="35426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29419"/>
              </p:ext>
            </p:extLst>
          </p:nvPr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02957"/>
              </p:ext>
            </p:extLst>
          </p:nvPr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2"/>
            <a:endCxn id="5" idx="0"/>
          </p:cNvCxnSpPr>
          <p:nvPr/>
        </p:nvCxnSpPr>
        <p:spPr>
          <a:xfrm rot="5400000">
            <a:off x="2703739" y="2712044"/>
            <a:ext cx="3483241" cy="291098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33968"/>
              </p:ext>
            </p:extLst>
          </p:nvPr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2" name="직사각형 81"/>
          <p:cNvSpPr/>
          <p:nvPr/>
        </p:nvSpPr>
        <p:spPr>
          <a:xfrm>
            <a:off x="759816" y="1054709"/>
            <a:ext cx="6437307" cy="5033938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일반사용자는 재고이동승인을 할 수 없음</a:t>
            </a:r>
            <a:endParaRPr lang="en-US" altLang="ko-KR" smtClean="0">
              <a:solidFill>
                <a:srgbClr val="FF0000"/>
              </a:solidFill>
            </a:endParaRPr>
          </a:p>
          <a:p>
            <a:pPr algn="ctr"/>
            <a:r>
              <a:rPr lang="ko-KR" altLang="en-US" smtClean="0">
                <a:solidFill>
                  <a:srgbClr val="FF0000"/>
                </a:solidFill>
              </a:rPr>
              <a:t>따라서 재고이동 페이지는 운영관리로 이동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67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166E0-7C8A-DD1B-C528-B9787E52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9EA5D4B-725A-14CC-6D9C-C3EA2620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79DF2-7252-34E7-0BB4-50045AF7D028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endParaRPr lang="en-US" altLang="ko-KR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F4CEA8-B240-3691-CA51-B91027AE1E0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3F152-80AF-4C0B-F3E4-C9680D2F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735458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재고이력화면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경우만 </a:t>
                      </a:r>
                      <a:r>
                        <a:rPr kumimoji="0" lang="en" altLang="ko-KR" sz="7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매니저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smtClean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자신의 사업장만 조회되기에 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조직포함 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표시</a:t>
                      </a:r>
                      <a:r>
                        <a:rPr lang="en-US" altLang="ko-KR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작업자관리 팝업호출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홈앤서비스와 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다름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해당기능 필요없음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재고조회와 중복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홈앤서비스만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4A624B-CDA4-0EAF-12D8-8D170FB5D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057912"/>
              </p:ext>
            </p:extLst>
          </p:nvPr>
        </p:nvGraphicFramePr>
        <p:xfrm>
          <a:off x="200025" y="1408819"/>
          <a:ext cx="6361643" cy="9355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734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3484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128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4917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매니저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</a:t>
                      </a:r>
                      <a:endParaRPr lang="en-US" altLang="ko-KR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포함여부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</a:t>
                      </a:r>
                      <a:r>
                        <a:rPr lang="en-US" altLang="ko-KR" sz="600" baseline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      ○ 아니오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 kern="12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3801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794AB53-58C4-FD9C-D9C6-1D7769149426}"/>
              </a:ext>
            </a:extLst>
          </p:cNvPr>
          <p:cNvGraphicFramePr>
            <a:graphicFrameLocks noGrp="1"/>
          </p:cNvGraphicFramePr>
          <p:nvPr/>
        </p:nvGraphicFramePr>
        <p:xfrm>
          <a:off x="3213808" y="147045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50FD0FA-C2F6-826C-F2BB-EF79FCC51CF5}"/>
              </a:ext>
            </a:extLst>
          </p:cNvPr>
          <p:cNvGraphicFramePr>
            <a:graphicFrameLocks noGrp="1"/>
          </p:cNvGraphicFramePr>
          <p:nvPr/>
        </p:nvGraphicFramePr>
        <p:xfrm>
          <a:off x="596260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530015D-21DF-50A8-13C8-FED2F7B95C56}"/>
              </a:ext>
            </a:extLst>
          </p:cNvPr>
          <p:cNvGraphicFramePr>
            <a:graphicFrameLocks noGrp="1"/>
          </p:cNvGraphicFramePr>
          <p:nvPr/>
        </p:nvGraphicFramePr>
        <p:xfrm>
          <a:off x="1543642" y="1470227"/>
          <a:ext cx="869995" cy="178087"/>
        </p:xfrm>
        <a:graphic>
          <a:graphicData uri="http://schemas.openxmlformats.org/drawingml/2006/table">
            <a:tbl>
              <a:tblPr/>
              <a:tblGrid>
                <a:gridCol w="86999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" name="그래픽 9" descr="일일 일정표 단색으로 채워진">
            <a:extLst>
              <a:ext uri="{FF2B5EF4-FFF2-40B4-BE49-F238E27FC236}">
                <a16:creationId xmlns:a16="http://schemas.microsoft.com/office/drawing/2014/main" id="{3D9E74FB-E34E-32AA-119B-7BB352C9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301385" y="1464333"/>
            <a:ext cx="164242" cy="188524"/>
          </a:xfrm>
          <a:prstGeom prst="rect">
            <a:avLst/>
          </a:prstGeom>
        </p:spPr>
      </p:pic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3998786A-774D-7507-65D1-AA724EEA1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215562" y="1464333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1F093B01-2513-73E1-2D62-F698964DE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566501"/>
              </p:ext>
            </p:extLst>
          </p:nvPr>
        </p:nvGraphicFramePr>
        <p:xfrm>
          <a:off x="4804261" y="1775780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5F8963A-E017-7258-A75B-327E3FC74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841846"/>
              </p:ext>
            </p:extLst>
          </p:nvPr>
        </p:nvGraphicFramePr>
        <p:xfrm>
          <a:off x="596260" y="1762305"/>
          <a:ext cx="1502796" cy="171450"/>
        </p:xfrm>
        <a:graphic>
          <a:graphicData uri="http://schemas.openxmlformats.org/drawingml/2006/table">
            <a:tbl>
              <a:tblPr/>
              <a:tblGrid>
                <a:gridCol w="150279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자신의 사업장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1FF5CD8D-94E5-6DCE-F414-59C81CC76761}"/>
              </a:ext>
            </a:extLst>
          </p:cNvPr>
          <p:cNvSpPr/>
          <p:nvPr/>
        </p:nvSpPr>
        <p:spPr>
          <a:xfrm>
            <a:off x="2171041" y="175623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trike="sngStrik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0" name="Google Shape;1698;g2fb18904de5_2_107">
            <a:extLst>
              <a:ext uri="{FF2B5EF4-FFF2-40B4-BE49-F238E27FC236}">
                <a16:creationId xmlns:a16="http://schemas.microsoft.com/office/drawing/2014/main" id="{9BF82B83-FD98-5446-A507-526781F96132}"/>
              </a:ext>
            </a:extLst>
          </p:cNvPr>
          <p:cNvGrpSpPr/>
          <p:nvPr/>
        </p:nvGrpSpPr>
        <p:grpSpPr>
          <a:xfrm>
            <a:off x="2248346" y="5776889"/>
            <a:ext cx="2265000" cy="180000"/>
            <a:chOff x="4065288" y="6528825"/>
            <a:chExt cx="2265000" cy="180000"/>
          </a:xfrm>
        </p:grpSpPr>
        <p:sp>
          <p:nvSpPr>
            <p:cNvPr id="31" name="Google Shape;1699;g2fb18904de5_2_107">
              <a:extLst>
                <a:ext uri="{FF2B5EF4-FFF2-40B4-BE49-F238E27FC236}">
                  <a16:creationId xmlns:a16="http://schemas.microsoft.com/office/drawing/2014/main" id="{9EAF6E93-DAD6-0E23-611E-F9B8FA0FC63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0;g2fb18904de5_2_107">
              <a:extLst>
                <a:ext uri="{FF2B5EF4-FFF2-40B4-BE49-F238E27FC236}">
                  <a16:creationId xmlns:a16="http://schemas.microsoft.com/office/drawing/2014/main" id="{DD2730B0-DBAD-6884-171A-0E0D75C2900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1;g2fb18904de5_2_107">
              <a:extLst>
                <a:ext uri="{FF2B5EF4-FFF2-40B4-BE49-F238E27FC236}">
                  <a16:creationId xmlns:a16="http://schemas.microsoft.com/office/drawing/2014/main" id="{1BAB8848-C681-4D64-2920-62496E838271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2;g2fb18904de5_2_107">
              <a:extLst>
                <a:ext uri="{FF2B5EF4-FFF2-40B4-BE49-F238E27FC236}">
                  <a16:creationId xmlns:a16="http://schemas.microsoft.com/office/drawing/2014/main" id="{64EBDD0F-B9C4-3600-C449-783A73C3C98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3;g2fb18904de5_2_107">
              <a:extLst>
                <a:ext uri="{FF2B5EF4-FFF2-40B4-BE49-F238E27FC236}">
                  <a16:creationId xmlns:a16="http://schemas.microsoft.com/office/drawing/2014/main" id="{F8F0D082-44AA-D6A0-7E96-519311848A7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4;g2fb18904de5_2_107">
              <a:extLst>
                <a:ext uri="{FF2B5EF4-FFF2-40B4-BE49-F238E27FC236}">
                  <a16:creationId xmlns:a16="http://schemas.microsoft.com/office/drawing/2014/main" id="{78F14828-26AF-E76E-53D8-00390BD1FC8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5;g2fb18904de5_2_107">
              <a:extLst>
                <a:ext uri="{FF2B5EF4-FFF2-40B4-BE49-F238E27FC236}">
                  <a16:creationId xmlns:a16="http://schemas.microsoft.com/office/drawing/2014/main" id="{D0143D00-A016-E6CA-8AB7-291EF78820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6;g2fb18904de5_2_107">
              <a:extLst>
                <a:ext uri="{FF2B5EF4-FFF2-40B4-BE49-F238E27FC236}">
                  <a16:creationId xmlns:a16="http://schemas.microsoft.com/office/drawing/2014/main" id="{3B79C0F0-ED0E-E164-C008-31F1D7045DC8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7;g2fb18904de5_2_107">
              <a:extLst>
                <a:ext uri="{FF2B5EF4-FFF2-40B4-BE49-F238E27FC236}">
                  <a16:creationId xmlns:a16="http://schemas.microsoft.com/office/drawing/2014/main" id="{7F05807B-34B8-31E7-8FF2-E2DAAFDF40D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4" name="Google Shape;1699;g2fb18904de5_2_107">
            <a:extLst>
              <a:ext uri="{FF2B5EF4-FFF2-40B4-BE49-F238E27FC236}">
                <a16:creationId xmlns:a16="http://schemas.microsoft.com/office/drawing/2014/main" id="{DF1A6942-A195-1291-D0FF-90B2C501B14C}"/>
              </a:ext>
            </a:extLst>
          </p:cNvPr>
          <p:cNvSpPr/>
          <p:nvPr/>
        </p:nvSpPr>
        <p:spPr>
          <a:xfrm>
            <a:off x="181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77CCFD4-FE53-6AF4-80E7-56CF95C6CA9A}"/>
              </a:ext>
            </a:extLst>
          </p:cNvPr>
          <p:cNvGraphicFramePr>
            <a:graphicFrameLocks noGrp="1"/>
          </p:cNvGraphicFramePr>
          <p:nvPr/>
        </p:nvGraphicFramePr>
        <p:xfrm>
          <a:off x="4804261" y="146433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92867"/>
              </p:ext>
            </p:extLst>
          </p:nvPr>
        </p:nvGraphicFramePr>
        <p:xfrm>
          <a:off x="656727" y="2123875"/>
          <a:ext cx="1820220" cy="171450"/>
        </p:xfrm>
        <a:graphic>
          <a:graphicData uri="http://schemas.openxmlformats.org/drawingml/2006/table">
            <a:tbl>
              <a:tblPr/>
              <a:tblGrid>
                <a:gridCol w="182022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EE3BB980-0781-57CB-7E9B-495B2D342A6A}"/>
              </a:ext>
            </a:extLst>
          </p:cNvPr>
          <p:cNvSpPr/>
          <p:nvPr/>
        </p:nvSpPr>
        <p:spPr>
          <a:xfrm>
            <a:off x="5972199" y="2732373"/>
            <a:ext cx="59743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trike="sng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7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55D37774-9AF8-ECB1-CFFC-B77174B56D70}"/>
              </a:ext>
            </a:extLst>
          </p:cNvPr>
          <p:cNvSpPr/>
          <p:nvPr/>
        </p:nvSpPr>
        <p:spPr>
          <a:xfrm>
            <a:off x="3156257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D4C344B-5918-7E11-A092-5931E686E405}"/>
              </a:ext>
            </a:extLst>
          </p:cNvPr>
          <p:cNvSpPr/>
          <p:nvPr/>
        </p:nvSpPr>
        <p:spPr>
          <a:xfrm>
            <a:off x="4699852" y="13632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9BB484C-2526-D94E-F2C1-448B2B153D60}"/>
              </a:ext>
            </a:extLst>
          </p:cNvPr>
          <p:cNvSpPr/>
          <p:nvPr/>
        </p:nvSpPr>
        <p:spPr>
          <a:xfrm>
            <a:off x="506260" y="1681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869432" y="26290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9C87A0BE-E9C0-9C63-4817-05AEF6F2BD7D}"/>
              </a:ext>
            </a:extLst>
          </p:cNvPr>
          <p:cNvSpPr/>
          <p:nvPr/>
        </p:nvSpPr>
        <p:spPr>
          <a:xfrm>
            <a:off x="6039454" y="1579436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773AF638-C95D-E46C-2511-CD0CDF7C9419}"/>
              </a:ext>
            </a:extLst>
          </p:cNvPr>
          <p:cNvSpPr/>
          <p:nvPr/>
        </p:nvSpPr>
        <p:spPr>
          <a:xfrm>
            <a:off x="6039454" y="1847241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16B84837-5D18-E26F-77D6-5FE3539DD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07950"/>
              </p:ext>
            </p:extLst>
          </p:nvPr>
        </p:nvGraphicFramePr>
        <p:xfrm>
          <a:off x="204656" y="2960571"/>
          <a:ext cx="6357012" cy="2647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706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69074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14791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7853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92647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461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처리유형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인수인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정상입고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en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Home&amp;Charge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서울서부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정상쿨고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6019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서울북부</a:t>
                      </a: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D704C1BF-6DCF-1BA8-4259-B5E0D980AFBD}"/>
              </a:ext>
            </a:extLst>
          </p:cNvPr>
          <p:cNvSpPr>
            <a:spLocks/>
          </p:cNvSpPr>
          <p:nvPr/>
        </p:nvSpPr>
        <p:spPr>
          <a:xfrm>
            <a:off x="200024" y="873477"/>
            <a:ext cx="6369609" cy="41071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 재고 입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 이력을 조회 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AC98025-40FD-849D-E561-136E8C69809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4392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309;g2f2558950df_0_15">
            <a:extLst>
              <a:ext uri="{FF2B5EF4-FFF2-40B4-BE49-F238E27FC236}">
                <a16:creationId xmlns:a16="http://schemas.microsoft.com/office/drawing/2014/main" id="{21F88FC2-A5A7-A496-BFDA-B20D91C5F31F}"/>
              </a:ext>
            </a:extLst>
          </p:cNvPr>
          <p:cNvSpPr txBox="1"/>
          <p:nvPr/>
        </p:nvSpPr>
        <p:spPr>
          <a:xfrm>
            <a:off x="141416" y="2680446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16F0F57C-1448-9C70-E539-9415FD2E1842}"/>
              </a:ext>
            </a:extLst>
          </p:cNvPr>
          <p:cNvSpPr/>
          <p:nvPr/>
        </p:nvSpPr>
        <p:spPr>
          <a:xfrm>
            <a:off x="1725460" y="30037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D75CAC0B-A613-C31B-EEF5-C325104FCB0C}"/>
              </a:ext>
            </a:extLst>
          </p:cNvPr>
          <p:cNvSpPr/>
          <p:nvPr/>
        </p:nvSpPr>
        <p:spPr>
          <a:xfrm>
            <a:off x="506260" y="19476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3028" y="1717585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31412" y="3818766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1062" y="383621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07421" y="383621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697658" y="410621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6130"/>
              </p:ext>
            </p:extLst>
          </p:nvPr>
        </p:nvGraphicFramePr>
        <p:xfrm>
          <a:off x="6772241" y="4485237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33192"/>
              </p:ext>
            </p:extLst>
          </p:nvPr>
        </p:nvGraphicFramePr>
        <p:xfrm>
          <a:off x="6711061" y="4197788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596842" y="651755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26275"/>
              </p:ext>
            </p:extLst>
          </p:nvPr>
        </p:nvGraphicFramePr>
        <p:xfrm>
          <a:off x="7172942" y="4202442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81127"/>
              </p:ext>
            </p:extLst>
          </p:nvPr>
        </p:nvGraphicFramePr>
        <p:xfrm>
          <a:off x="8590880" y="4204773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57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29628" y="6326773"/>
            <a:ext cx="1204845" cy="95750"/>
            <a:chOff x="4065288" y="6528825"/>
            <a:chExt cx="2265000" cy="180000"/>
          </a:xfrm>
        </p:grpSpPr>
        <p:sp>
          <p:nvSpPr>
            <p:cNvPr id="58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1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8" name="표 67">
            <a:extLst>
              <a:ext uri="{FF2B5EF4-FFF2-40B4-BE49-F238E27FC236}">
                <a16:creationId xmlns:a16="http://schemas.microsoft.com/office/drawing/2014/main" id="{092A3AD3-2BD2-E274-C13B-35D34F5B4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959928"/>
              </p:ext>
            </p:extLst>
          </p:nvPr>
        </p:nvGraphicFramePr>
        <p:xfrm>
          <a:off x="3203919" y="2123716"/>
          <a:ext cx="1829385" cy="171450"/>
        </p:xfrm>
        <a:graphic>
          <a:graphicData uri="http://schemas.openxmlformats.org/drawingml/2006/table">
            <a:tbl>
              <a:tblPr/>
              <a:tblGrid>
                <a:gridCol w="182938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42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>
          <a:xfrm rot="16200000" flipH="1">
            <a:off x="4112538" y="145988"/>
            <a:ext cx="1864810" cy="548074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231033" y="1731934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7785317" y="1314704"/>
            <a:ext cx="2120684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/>
          <p:cNvSpPr/>
          <p:nvPr/>
        </p:nvSpPr>
        <p:spPr>
          <a:xfrm>
            <a:off x="5869432" y="2716884"/>
            <a:ext cx="755476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7778170" y="2147659"/>
            <a:ext cx="2120684" cy="35604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>
            <a:off x="7730101" y="709712"/>
            <a:ext cx="2103856" cy="29663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39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028D44-7DA2-F619-DD3C-003E65F5EBB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문자전송여부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Y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N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사용으로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기능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재고조사 등록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클릭시 반려사유 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/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b="1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3642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자신의 사업장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trike="sngStrik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strike="sngStrik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3" name="Picture 2">
            <a:extLst>
              <a:ext uri="{FF2B5EF4-FFF2-40B4-BE49-F238E27FC236}">
                <a16:creationId xmlns:a16="http://schemas.microsoft.com/office/drawing/2014/main" id="{D3723A9E-F5F5-9418-2768-5A9DC4C67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643974" y="17815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>
            <a:extLst>
              <a:ext uri="{FF2B5EF4-FFF2-40B4-BE49-F238E27FC236}">
                <a16:creationId xmlns:a16="http://schemas.microsoft.com/office/drawing/2014/main" id="{26A19B23-9CB9-9FE4-29A6-AAD55C47C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213127" y="1792750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A33A86A-52E4-2180-6A7A-099D81600EF2}"/>
              </a:ext>
            </a:extLst>
          </p:cNvPr>
          <p:cNvSpPr/>
          <p:nvPr/>
        </p:nvSpPr>
        <p:spPr>
          <a:xfrm>
            <a:off x="5908973" y="3319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lang="en-US"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CA146051-53CD-CF74-8A57-E0094F805F13}"/>
              </a:ext>
            </a:extLst>
          </p:cNvPr>
          <p:cNvSpPr/>
          <p:nvPr/>
        </p:nvSpPr>
        <p:spPr>
          <a:xfrm>
            <a:off x="5887792" y="2318590"/>
            <a:ext cx="673196" cy="313974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6D739808-5951-3516-BA85-744FBEDCC9CE}"/>
              </a:ext>
            </a:extLst>
          </p:cNvPr>
          <p:cNvSpPr/>
          <p:nvPr/>
        </p:nvSpPr>
        <p:spPr>
          <a:xfrm>
            <a:off x="3029823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C064113B-114B-E2AE-F46E-246FFA7AA061}"/>
              </a:ext>
            </a:extLst>
          </p:cNvPr>
          <p:cNvSpPr/>
          <p:nvPr/>
        </p:nvSpPr>
        <p:spPr>
          <a:xfrm>
            <a:off x="5832212" y="22545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C37B3906-CCE5-BA3B-4C9B-9EF160C867A5}"/>
              </a:ext>
            </a:extLst>
          </p:cNvPr>
          <p:cNvCxnSpPr>
            <a:cxnSpLocks/>
            <a:stCxn id="1028" idx="3"/>
            <a:endCxn id="1034" idx="0"/>
          </p:cNvCxnSpPr>
          <p:nvPr/>
        </p:nvCxnSpPr>
        <p:spPr>
          <a:xfrm>
            <a:off x="6393773" y="4708946"/>
            <a:ext cx="2052943" cy="120021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50E35-D919-C7E3-8752-84F60DEF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31146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514EFE3-17E1-036E-78FB-981896F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55654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2">
            <a:extLst>
              <a:ext uri="{FF2B5EF4-FFF2-40B4-BE49-F238E27FC236}">
                <a16:creationId xmlns:a16="http://schemas.microsoft.com/office/drawing/2014/main" id="{B10ED56B-3D06-FC47-9E95-26BC68194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53863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9E8AA8FD-96AE-7080-A76A-6683F1339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3796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2">
            <a:extLst>
              <a:ext uri="{FF2B5EF4-FFF2-40B4-BE49-F238E27FC236}">
                <a16:creationId xmlns:a16="http://schemas.microsoft.com/office/drawing/2014/main" id="{883C9652-9A71-D8BA-6BD8-71E5F317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05656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2">
            <a:extLst>
              <a:ext uri="{FF2B5EF4-FFF2-40B4-BE49-F238E27FC236}">
                <a16:creationId xmlns:a16="http://schemas.microsoft.com/office/drawing/2014/main" id="{D162D5B7-3C01-9F01-7CE5-23B64B9FF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31623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2">
            <a:extLst>
              <a:ext uri="{FF2B5EF4-FFF2-40B4-BE49-F238E27FC236}">
                <a16:creationId xmlns:a16="http://schemas.microsoft.com/office/drawing/2014/main" id="{FF7F54A6-9A54-7258-8B3C-CBF2EDB55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4824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">
            <a:extLst>
              <a:ext uri="{FF2B5EF4-FFF2-40B4-BE49-F238E27FC236}">
                <a16:creationId xmlns:a16="http://schemas.microsoft.com/office/drawing/2014/main" id="{959123D0-9A09-3A36-F505-32516E20B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07856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9C487679-214C-089C-3C9F-8E68EB89B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34004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2">
            <a:extLst>
              <a:ext uri="{FF2B5EF4-FFF2-40B4-BE49-F238E27FC236}">
                <a16:creationId xmlns:a16="http://schemas.microsoft.com/office/drawing/2014/main" id="{EC5D95BD-492C-C0FE-BB9A-9E58674F1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973" y="5585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하고 최종 본사관리자가 승인합니다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17;g28120bc8d10_0_0">
            <a:extLst>
              <a:ext uri="{FF2B5EF4-FFF2-40B4-BE49-F238E27FC236}">
                <a16:creationId xmlns:a16="http://schemas.microsoft.com/office/drawing/2014/main" id="{D28D4FA2-3B57-854F-6D69-CA0F3DE8072C}"/>
              </a:ext>
            </a:extLst>
          </p:cNvPr>
          <p:cNvSpPr/>
          <p:nvPr/>
        </p:nvSpPr>
        <p:spPr>
          <a:xfrm>
            <a:off x="4831151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22;g28120bc8d10_0_0">
            <a:extLst>
              <a:ext uri="{FF2B5EF4-FFF2-40B4-BE49-F238E27FC236}">
                <a16:creationId xmlns:a16="http://schemas.microsoft.com/office/drawing/2014/main" id="{4CD56B4C-B29E-68B2-6E35-CAE07B7F5F0D}"/>
              </a:ext>
            </a:extLst>
          </p:cNvPr>
          <p:cNvSpPr/>
          <p:nvPr/>
        </p:nvSpPr>
        <p:spPr>
          <a:xfrm>
            <a:off x="4912000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423;g28120bc8d10_0_0">
            <a:extLst>
              <a:ext uri="{FF2B5EF4-FFF2-40B4-BE49-F238E27FC236}">
                <a16:creationId xmlns:a16="http://schemas.microsoft.com/office/drawing/2014/main" id="{094745E3-61A5-2636-896B-4EAA4DB8F793}"/>
              </a:ext>
            </a:extLst>
          </p:cNvPr>
          <p:cNvSpPr/>
          <p:nvPr/>
        </p:nvSpPr>
        <p:spPr>
          <a:xfrm>
            <a:off x="6808359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0" name="직선 연결선 30">
            <a:extLst>
              <a:ext uri="{FF2B5EF4-FFF2-40B4-BE49-F238E27FC236}">
                <a16:creationId xmlns:a16="http://schemas.microsoft.com/office/drawing/2014/main" id="{E8980372-4593-83D9-518E-815A1D041F45}"/>
              </a:ext>
            </a:extLst>
          </p:cNvPr>
          <p:cNvCxnSpPr>
            <a:cxnSpLocks/>
          </p:cNvCxnSpPr>
          <p:nvPr/>
        </p:nvCxnSpPr>
        <p:spPr>
          <a:xfrm>
            <a:off x="4898596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1" name="표 1030">
            <a:extLst>
              <a:ext uri="{FF2B5EF4-FFF2-40B4-BE49-F238E27FC236}">
                <a16:creationId xmlns:a16="http://schemas.microsoft.com/office/drawing/2014/main" id="{C19802C2-74CA-9E43-38D1-9AD8E0210A38}"/>
              </a:ext>
            </a:extLst>
          </p:cNvPr>
          <p:cNvGraphicFramePr>
            <a:graphicFrameLocks noGrp="1"/>
          </p:cNvGraphicFramePr>
          <p:nvPr/>
        </p:nvGraphicFramePr>
        <p:xfrm>
          <a:off x="4911999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2" name="Google Shape;810;g28120bc8d10_0_307">
            <a:extLst>
              <a:ext uri="{FF2B5EF4-FFF2-40B4-BE49-F238E27FC236}">
                <a16:creationId xmlns:a16="http://schemas.microsoft.com/office/drawing/2014/main" id="{D0F56C3A-3F35-166C-9C50-A33E93001C0B}"/>
              </a:ext>
            </a:extLst>
          </p:cNvPr>
          <p:cNvSpPr/>
          <p:nvPr/>
        </p:nvSpPr>
        <p:spPr>
          <a:xfrm>
            <a:off x="6050523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DCED0CB0-13E4-0905-BF27-A221F7974D27}"/>
              </a:ext>
            </a:extLst>
          </p:cNvPr>
          <p:cNvSpPr/>
          <p:nvPr/>
        </p:nvSpPr>
        <p:spPr>
          <a:xfrm>
            <a:off x="5583018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417;g28120bc8d10_0_0">
            <a:extLst>
              <a:ext uri="{FF2B5EF4-FFF2-40B4-BE49-F238E27FC236}">
                <a16:creationId xmlns:a16="http://schemas.microsoft.com/office/drawing/2014/main" id="{B5166CB1-A418-05F3-5408-9B411051554D}"/>
              </a:ext>
            </a:extLst>
          </p:cNvPr>
          <p:cNvSpPr/>
          <p:nvPr/>
        </p:nvSpPr>
        <p:spPr>
          <a:xfrm>
            <a:off x="729281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422;g28120bc8d10_0_0">
            <a:extLst>
              <a:ext uri="{FF2B5EF4-FFF2-40B4-BE49-F238E27FC236}">
                <a16:creationId xmlns:a16="http://schemas.microsoft.com/office/drawing/2014/main" id="{2FB58493-417E-A6D7-8072-6937EB6035F6}"/>
              </a:ext>
            </a:extLst>
          </p:cNvPr>
          <p:cNvSpPr/>
          <p:nvPr/>
        </p:nvSpPr>
        <p:spPr>
          <a:xfrm>
            <a:off x="737366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문자전송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6" name="Google Shape;423;g28120bc8d10_0_0">
            <a:extLst>
              <a:ext uri="{FF2B5EF4-FFF2-40B4-BE49-F238E27FC236}">
                <a16:creationId xmlns:a16="http://schemas.microsoft.com/office/drawing/2014/main" id="{2C5F6E4E-8A8B-646D-B7C7-9FC0680AD493}"/>
              </a:ext>
            </a:extLst>
          </p:cNvPr>
          <p:cNvSpPr/>
          <p:nvPr/>
        </p:nvSpPr>
        <p:spPr>
          <a:xfrm>
            <a:off x="927002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37" name="직선 연결선 30">
            <a:extLst>
              <a:ext uri="{FF2B5EF4-FFF2-40B4-BE49-F238E27FC236}">
                <a16:creationId xmlns:a16="http://schemas.microsoft.com/office/drawing/2014/main" id="{180E0699-6A98-A514-70C3-7C99A7BCF73F}"/>
              </a:ext>
            </a:extLst>
          </p:cNvPr>
          <p:cNvCxnSpPr>
            <a:cxnSpLocks/>
          </p:cNvCxnSpPr>
          <p:nvPr/>
        </p:nvCxnSpPr>
        <p:spPr>
          <a:xfrm>
            <a:off x="736025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38" name="표 1037">
            <a:extLst>
              <a:ext uri="{FF2B5EF4-FFF2-40B4-BE49-F238E27FC236}">
                <a16:creationId xmlns:a16="http://schemas.microsoft.com/office/drawing/2014/main" id="{3622719B-F51A-52B3-82F8-39AD107BF4D7}"/>
              </a:ext>
            </a:extLst>
          </p:cNvPr>
          <p:cNvGraphicFramePr>
            <a:graphicFrameLocks noGrp="1"/>
          </p:cNvGraphicFramePr>
          <p:nvPr/>
        </p:nvGraphicFramePr>
        <p:xfrm>
          <a:off x="737366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문자전송 여부를 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으로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39" name="Google Shape;810;g28120bc8d10_0_307">
            <a:extLst>
              <a:ext uri="{FF2B5EF4-FFF2-40B4-BE49-F238E27FC236}">
                <a16:creationId xmlns:a16="http://schemas.microsoft.com/office/drawing/2014/main" id="{D35F8826-BD4E-CA25-CCF9-570716F593B3}"/>
              </a:ext>
            </a:extLst>
          </p:cNvPr>
          <p:cNvSpPr/>
          <p:nvPr/>
        </p:nvSpPr>
        <p:spPr>
          <a:xfrm>
            <a:off x="851218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308A426D-1574-1949-C152-95D02D04D7A3}"/>
              </a:ext>
            </a:extLst>
          </p:cNvPr>
          <p:cNvSpPr/>
          <p:nvPr/>
        </p:nvSpPr>
        <p:spPr>
          <a:xfrm>
            <a:off x="804467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stCxn id="63" idx="1"/>
            <a:endCxn id="49" idx="0"/>
          </p:cNvCxnSpPr>
          <p:nvPr/>
        </p:nvCxnSpPr>
        <p:spPr>
          <a:xfrm rot="10800000" flipV="1">
            <a:off x="5985055" y="4468636"/>
            <a:ext cx="103918" cy="144052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168833"/>
              </p:ext>
            </p:extLst>
          </p:nvPr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197409"/>
              </p:ext>
            </p:extLst>
          </p:nvPr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05582"/>
              </p:ext>
            </p:extLst>
          </p:nvPr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637215"/>
              </p:ext>
            </p:extLst>
          </p:nvPr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206642" y="908370"/>
            <a:ext cx="6523443" cy="49806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11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29656"/>
              </p:ext>
            </p:extLst>
          </p:nvPr>
        </p:nvGraphicFramePr>
        <p:xfrm>
          <a:off x="7858125" y="426720"/>
          <a:ext cx="2047875" cy="501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승인처리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반려처리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수정처리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최초 작성자만 조회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재등록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그외의 상태의 경우 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en-US" altLang="ko-KR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row</a:t>
                      </a:r>
                      <a:r>
                        <a:rPr lang="ko-KR" altLang="en-US" sz="600" kern="1200" baseline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조회</a:t>
                      </a:r>
                      <a:endParaRPr lang="en-US" altLang="ko-KR" sz="600" kern="120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사유 입력 팝업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상품추가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재고조사에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추가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조건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등록 상태인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승인대기면서 로그인 사용자가 등록자인경우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혹은 재고조사 대상 조직의 사용자일 때 재고조사년월이 현재 년월인 경우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 지점장 권한이 아닌 경우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상품추가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상품명으로 조회하여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재고를 등록하고 승인요청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pSp>
        <p:nvGrpSpPr>
          <p:cNvPr id="68" name="그룹 67">
            <a:extLst>
              <a:ext uri="{FF2B5EF4-FFF2-40B4-BE49-F238E27FC236}">
                <a16:creationId xmlns:a16="http://schemas.microsoft.com/office/drawing/2014/main" id="{4FA33B8D-F440-CFD0-9DDD-A2FF9C9FF769}"/>
              </a:ext>
            </a:extLst>
          </p:cNvPr>
          <p:cNvGrpSpPr/>
          <p:nvPr/>
        </p:nvGrpSpPr>
        <p:grpSpPr>
          <a:xfrm>
            <a:off x="5771059" y="3869438"/>
            <a:ext cx="2961384" cy="2662734"/>
            <a:chOff x="4550077" y="4666661"/>
            <a:chExt cx="5404836" cy="2662734"/>
          </a:xfrm>
        </p:grpSpPr>
        <p:sp>
          <p:nvSpPr>
            <p:cNvPr id="69" name="Google Shape;417;g28120bc8d10_0_0">
              <a:extLst>
                <a:ext uri="{FF2B5EF4-FFF2-40B4-BE49-F238E27FC236}">
                  <a16:creationId xmlns:a16="http://schemas.microsoft.com/office/drawing/2014/main" id="{DC5F45D5-FA24-AAF5-52A6-D61B8B726F19}"/>
                </a:ext>
              </a:extLst>
            </p:cNvPr>
            <p:cNvSpPr/>
            <p:nvPr/>
          </p:nvSpPr>
          <p:spPr>
            <a:xfrm>
              <a:off x="4550077" y="4666661"/>
              <a:ext cx="5404836" cy="2662734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422;g28120bc8d10_0_0">
              <a:extLst>
                <a:ext uri="{FF2B5EF4-FFF2-40B4-BE49-F238E27FC236}">
                  <a16:creationId xmlns:a16="http://schemas.microsoft.com/office/drawing/2014/main" id="{506780FC-239D-069E-2BDF-399F2D5AD5E0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추가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423;g28120bc8d10_0_0">
              <a:extLst>
                <a:ext uri="{FF2B5EF4-FFF2-40B4-BE49-F238E27FC236}">
                  <a16:creationId xmlns:a16="http://schemas.microsoft.com/office/drawing/2014/main" id="{2B2A2918-8DF4-3716-2A93-F2F9EF638782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72" name="직선 연결선 30">
              <a:extLst>
                <a:ext uri="{FF2B5EF4-FFF2-40B4-BE49-F238E27FC236}">
                  <a16:creationId xmlns:a16="http://schemas.microsoft.com/office/drawing/2014/main" id="{9BE24755-E15B-1497-F68C-EE961D50B53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BBFECA0D-D836-DB78-2ADE-6FC0BBF185A2}"/>
              </a:ext>
            </a:extLst>
          </p:cNvPr>
          <p:cNvGrpSpPr/>
          <p:nvPr/>
        </p:nvGrpSpPr>
        <p:grpSpPr>
          <a:xfrm>
            <a:off x="206001" y="3844888"/>
            <a:ext cx="5404836" cy="2823718"/>
            <a:chOff x="4550077" y="4666661"/>
            <a:chExt cx="5404836" cy="2823718"/>
          </a:xfrm>
        </p:grpSpPr>
        <p:sp>
          <p:nvSpPr>
            <p:cNvPr id="42" name="Google Shape;417;g28120bc8d10_0_0">
              <a:extLst>
                <a:ext uri="{FF2B5EF4-FFF2-40B4-BE49-F238E27FC236}">
                  <a16:creationId xmlns:a16="http://schemas.microsoft.com/office/drawing/2014/main" id="{D26E753C-E4FF-33DF-8F7C-F54E7AC6BDB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422;g28120bc8d10_0_0">
              <a:extLst>
                <a:ext uri="{FF2B5EF4-FFF2-40B4-BE49-F238E27FC236}">
                  <a16:creationId xmlns:a16="http://schemas.microsoft.com/office/drawing/2014/main" id="{AB7E30F1-5C0F-71EC-61C6-F5BF236E0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423;g28120bc8d10_0_0">
              <a:extLst>
                <a:ext uri="{FF2B5EF4-FFF2-40B4-BE49-F238E27FC236}">
                  <a16:creationId xmlns:a16="http://schemas.microsoft.com/office/drawing/2014/main" id="{10CA0AF9-6ADB-B2D3-3492-EAF43270C768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45" name="직선 연결선 30">
              <a:extLst>
                <a:ext uri="{FF2B5EF4-FFF2-40B4-BE49-F238E27FC236}">
                  <a16:creationId xmlns:a16="http://schemas.microsoft.com/office/drawing/2014/main" id="{4A0845FC-D5B5-3BF2-7533-6BA0549B3B3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Google Shape;810;g28120bc8d10_0_307">
              <a:extLst>
                <a:ext uri="{FF2B5EF4-FFF2-40B4-BE49-F238E27FC236}">
                  <a16:creationId xmlns:a16="http://schemas.microsoft.com/office/drawing/2014/main" id="{80002DCE-7727-32E9-C21B-93226AE27ED2}"/>
                </a:ext>
              </a:extLst>
            </p:cNvPr>
            <p:cNvSpPr/>
            <p:nvPr/>
          </p:nvSpPr>
          <p:spPr>
            <a:xfrm>
              <a:off x="7135214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810;g28120bc8d10_0_307">
              <a:extLst>
                <a:ext uri="{FF2B5EF4-FFF2-40B4-BE49-F238E27FC236}">
                  <a16:creationId xmlns:a16="http://schemas.microsoft.com/office/drawing/2014/main" id="{2702EE45-456B-A79D-4FAC-8B12CEFD2AD1}"/>
                </a:ext>
              </a:extLst>
            </p:cNvPr>
            <p:cNvSpPr/>
            <p:nvPr/>
          </p:nvSpPr>
          <p:spPr>
            <a:xfrm>
              <a:off x="6692769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제출</a:t>
              </a:r>
              <a:endParaRPr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0ABAD48C-A087-7AA5-EA76-3BDA926A473C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375547"/>
          <a:ext cx="5243670" cy="18610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en" altLang="ko-KR" sz="60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51" name="Google Shape;2236;g27fe52d962f_1_4247">
            <a:extLst>
              <a:ext uri="{FF2B5EF4-FFF2-40B4-BE49-F238E27FC236}">
                <a16:creationId xmlns:a16="http://schemas.microsoft.com/office/drawing/2014/main" id="{F5CB151F-3D35-139B-7088-485A1593C1EB}"/>
              </a:ext>
            </a:extLst>
          </p:cNvPr>
          <p:cNvSpPr/>
          <p:nvPr/>
        </p:nvSpPr>
        <p:spPr>
          <a:xfrm>
            <a:off x="5030542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C4E956-3C86-D87A-CED7-A99FD15D8485}"/>
              </a:ext>
            </a:extLst>
          </p:cNvPr>
          <p:cNvSpPr txBox="1"/>
          <p:nvPr/>
        </p:nvSpPr>
        <p:spPr>
          <a:xfrm>
            <a:off x="231731" y="4168197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8097048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851065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수정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(</a:t>
              </a: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재등록</a:t>
              </a:r>
              <a:r>
                <a:rPr lang="en-US" alt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)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475357" y="7215643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6400445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반려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5951907" y="7215643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5E3083B3-6ECA-5998-3433-02B3453D737D}"/>
              </a:ext>
            </a:extLst>
          </p:cNvPr>
          <p:cNvSpPr/>
          <p:nvPr/>
        </p:nvSpPr>
        <p:spPr>
          <a:xfrm>
            <a:off x="5680367" y="37892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8B9229C5-9D3F-46ED-988A-81089D9D238E}"/>
              </a:ext>
            </a:extLst>
          </p:cNvPr>
          <p:cNvSpPr/>
          <p:nvPr/>
        </p:nvSpPr>
        <p:spPr>
          <a:xfrm>
            <a:off x="2234379" y="63038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16" idx="0"/>
            <a:endCxn id="69" idx="0"/>
          </p:cNvCxnSpPr>
          <p:nvPr/>
        </p:nvCxnSpPr>
        <p:spPr>
          <a:xfrm rot="5400000" flipH="1" flipV="1">
            <a:off x="6012907" y="2593365"/>
            <a:ext cx="294549" cy="2797597"/>
          </a:xfrm>
          <a:prstGeom prst="bentConnector3">
            <a:avLst>
              <a:gd name="adj1" fmla="val 17761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7AC21D-E5C7-0D1E-CC54-C11411A0F205}"/>
              </a:ext>
            </a:extLst>
          </p:cNvPr>
          <p:cNvSpPr/>
          <p:nvPr/>
        </p:nvSpPr>
        <p:spPr>
          <a:xfrm>
            <a:off x="4494265" y="4139437"/>
            <a:ext cx="534235" cy="24544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승인대기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983;g2f2558950df_0_84">
            <a:extLst>
              <a:ext uri="{FF2B5EF4-FFF2-40B4-BE49-F238E27FC236}">
                <a16:creationId xmlns:a16="http://schemas.microsoft.com/office/drawing/2014/main" id="{056FEFF5-8F9B-F97C-D1D0-3D938E842BF1}"/>
              </a:ext>
            </a:extLst>
          </p:cNvPr>
          <p:cNvSpPr txBox="1"/>
          <p:nvPr/>
        </p:nvSpPr>
        <p:spPr>
          <a:xfrm>
            <a:off x="959662" y="357243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등록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3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4179138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E048710-FE4A-99C6-715F-2BCC63648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043174"/>
              </p:ext>
            </p:extLst>
          </p:nvPr>
        </p:nvGraphicFramePr>
        <p:xfrm>
          <a:off x="5815358" y="4203688"/>
          <a:ext cx="2863755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54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9722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0684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58300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4111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284200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28B1D86B-4C9C-3A80-876C-DE7EE4A55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028590"/>
              </p:ext>
            </p:extLst>
          </p:nvPr>
        </p:nvGraphicFramePr>
        <p:xfrm>
          <a:off x="6124817" y="427271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2C10A579-B77C-3AB9-D5C3-8EDF5C31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751512"/>
              </p:ext>
            </p:extLst>
          </p:nvPr>
        </p:nvGraphicFramePr>
        <p:xfrm>
          <a:off x="6997667" y="4277263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E5FE5070-2448-4F54-AEBD-CE350A913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13014"/>
              </p:ext>
            </p:extLst>
          </p:nvPr>
        </p:nvGraphicFramePr>
        <p:xfrm>
          <a:off x="7834485" y="4277430"/>
          <a:ext cx="515063" cy="156559"/>
        </p:xfrm>
        <a:graphic>
          <a:graphicData uri="http://schemas.openxmlformats.org/drawingml/2006/table">
            <a:tbl>
              <a:tblPr/>
              <a:tblGrid>
                <a:gridCol w="515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04D5A94A-80FC-B148-0303-1849E46751BA}"/>
              </a:ext>
            </a:extLst>
          </p:cNvPr>
          <p:cNvSpPr/>
          <p:nvPr/>
        </p:nvSpPr>
        <p:spPr>
          <a:xfrm>
            <a:off x="8422961" y="4270095"/>
            <a:ext cx="225465" cy="156559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34F5B72-B8C8-1A37-8650-D0B8276AA373}"/>
              </a:ext>
            </a:extLst>
          </p:cNvPr>
          <p:cNvSpPr txBox="1"/>
          <p:nvPr/>
        </p:nvSpPr>
        <p:spPr>
          <a:xfrm>
            <a:off x="6989724" y="4550125"/>
            <a:ext cx="173084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>
              <a:solidFill>
                <a:srgbClr val="0070C0"/>
              </a:solidFill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96BD8D2-30D5-533D-337E-99C4CFD59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371294"/>
              </p:ext>
            </p:extLst>
          </p:nvPr>
        </p:nvGraphicFramePr>
        <p:xfrm>
          <a:off x="5815357" y="4731411"/>
          <a:ext cx="2863754" cy="1212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0227">
                  <a:extLst>
                    <a:ext uri="{9D8B030D-6E8A-4147-A177-3AD203B41FA5}">
                      <a16:colId xmlns:a16="http://schemas.microsoft.com/office/drawing/2014/main" val="1850358527"/>
                    </a:ext>
                  </a:extLst>
                </a:gridCol>
                <a:gridCol w="358058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08717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4232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18252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157412">
                <a:tc>
                  <a:txBody>
                    <a:bodyPr/>
                    <a:lstStyle/>
                    <a:p>
                      <a:pPr algn="ctr" latinLnBrk="1"/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186815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173721">
                <a:tc>
                  <a:txBody>
                    <a:bodyPr/>
                    <a:lstStyle/>
                    <a:p>
                      <a:pPr algn="ctr"/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grpSp>
        <p:nvGrpSpPr>
          <p:cNvPr id="86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6667765" y="6034538"/>
            <a:ext cx="1204845" cy="95750"/>
            <a:chOff x="4065288" y="6528825"/>
            <a:chExt cx="2265000" cy="180000"/>
          </a:xfrm>
        </p:grpSpPr>
        <p:sp>
          <p:nvSpPr>
            <p:cNvPr id="87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8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0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1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69442C46-4B25-43AE-D316-E7BF727B7805}"/>
              </a:ext>
            </a:extLst>
          </p:cNvPr>
          <p:cNvSpPr/>
          <p:nvPr/>
        </p:nvSpPr>
        <p:spPr>
          <a:xfrm>
            <a:off x="7290454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5E7DBE80-BFD6-0AFD-A0A6-280C57EB0EED}"/>
              </a:ext>
            </a:extLst>
          </p:cNvPr>
          <p:cNvSpPr/>
          <p:nvPr/>
        </p:nvSpPr>
        <p:spPr>
          <a:xfrm>
            <a:off x="6848009" y="6261129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89201274-A4AB-675C-9D66-C8FAB0EAA7A2}"/>
              </a:ext>
            </a:extLst>
          </p:cNvPr>
          <p:cNvSpPr/>
          <p:nvPr/>
        </p:nvSpPr>
        <p:spPr>
          <a:xfrm flipH="1">
            <a:off x="5848094" y="476497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26C8EAB-A5B6-BCB9-AFC0-FE6E286E830D}"/>
              </a:ext>
            </a:extLst>
          </p:cNvPr>
          <p:cNvSpPr/>
          <p:nvPr/>
        </p:nvSpPr>
        <p:spPr>
          <a:xfrm flipH="1">
            <a:off x="5848094" y="49252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1791BAF1-749D-0F8D-3A35-928E45B1BDBE}"/>
              </a:ext>
            </a:extLst>
          </p:cNvPr>
          <p:cNvSpPr/>
          <p:nvPr/>
        </p:nvSpPr>
        <p:spPr>
          <a:xfrm flipH="1">
            <a:off x="5848094" y="510643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8BD90395-A9C3-B6C3-F72D-0C14DBF783A2}"/>
              </a:ext>
            </a:extLst>
          </p:cNvPr>
          <p:cNvSpPr/>
          <p:nvPr/>
        </p:nvSpPr>
        <p:spPr>
          <a:xfrm flipH="1">
            <a:off x="5848094" y="5292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477052C-0EB8-C097-A0A0-1F006CF1F1A2}"/>
              </a:ext>
            </a:extLst>
          </p:cNvPr>
          <p:cNvSpPr/>
          <p:nvPr/>
        </p:nvSpPr>
        <p:spPr>
          <a:xfrm flipH="1">
            <a:off x="5848094" y="5469456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0B2A7186-B125-891D-5322-838DC5D9690B}"/>
              </a:ext>
            </a:extLst>
          </p:cNvPr>
          <p:cNvSpPr/>
          <p:nvPr/>
        </p:nvSpPr>
        <p:spPr>
          <a:xfrm flipH="1">
            <a:off x="5848094" y="564049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1D555A6-FAFC-44C1-74F1-CEBD7A5F6E4D}"/>
              </a:ext>
            </a:extLst>
          </p:cNvPr>
          <p:cNvSpPr/>
          <p:nvPr/>
        </p:nvSpPr>
        <p:spPr>
          <a:xfrm flipH="1">
            <a:off x="5848094" y="581478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EE47FA2-2E55-3445-B79B-B1F79FD32432}"/>
              </a:ext>
            </a:extLst>
          </p:cNvPr>
          <p:cNvSpPr/>
          <p:nvPr/>
        </p:nvSpPr>
        <p:spPr>
          <a:xfrm>
            <a:off x="4366535" y="4038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78266"/>
              </p:ext>
            </p:extLst>
          </p:nvPr>
        </p:nvGraphicFramePr>
        <p:xfrm>
          <a:off x="6111415" y="45825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4" name="Google Shape;2236;g27fe52d962f_1_4247">
            <a:extLst>
              <a:ext uri="{FF2B5EF4-FFF2-40B4-BE49-F238E27FC236}">
                <a16:creationId xmlns:a16="http://schemas.microsoft.com/office/drawing/2014/main" id="{09C46E57-DA21-98D2-AD4E-30CD82585504}"/>
              </a:ext>
            </a:extLst>
          </p:cNvPr>
          <p:cNvSpPr/>
          <p:nvPr/>
        </p:nvSpPr>
        <p:spPr>
          <a:xfrm>
            <a:off x="4520345" y="1055113"/>
            <a:ext cx="484118" cy="1800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상품추가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4808" y="6926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486198" y="1719864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565848" y="173731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462207" y="173731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1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552444" y="2007313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565847" y="2098884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6081716" y="2115022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781958" y="328461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331083" y="328461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0" name="꺾인 연결선[E] 14">
            <a:extLst>
              <a:ext uri="{FF2B5EF4-FFF2-40B4-BE49-F238E27FC236}">
                <a16:creationId xmlns:a16="http://schemas.microsoft.com/office/drawing/2014/main" id="{21038D9D-819E-C20D-95DB-86FEB6C6A025}"/>
              </a:ext>
            </a:extLst>
          </p:cNvPr>
          <p:cNvCxnSpPr>
            <a:cxnSpLocks/>
            <a:stCxn id="85" idx="0"/>
            <a:endCxn id="106" idx="1"/>
          </p:cNvCxnSpPr>
          <p:nvPr/>
        </p:nvCxnSpPr>
        <p:spPr>
          <a:xfrm rot="5400000" flipH="1" flipV="1">
            <a:off x="3545276" y="1341245"/>
            <a:ext cx="651918" cy="322992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4681632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</a:p>
        </p:txBody>
      </p:sp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424660" y="16784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</a:p>
        </p:txBody>
      </p: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396800"/>
              </p:ext>
            </p:extLst>
          </p:nvPr>
        </p:nvGraphicFramePr>
        <p:xfrm>
          <a:off x="9970119" y="98243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64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86FCE-10A6-1DAE-5118-C0C093DBF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E392E1-6DB7-C684-663F-64C48F975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199138"/>
              </p:ext>
            </p:extLst>
          </p:nvPr>
        </p:nvGraphicFramePr>
        <p:xfrm>
          <a:off x="7858125" y="426720"/>
          <a:ext cx="2047875" cy="233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반려된 재고조사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수정하여 재 승인요청처리</a:t>
                      </a:r>
                      <a:endParaRPr lang="en-US" altLang="ko-KR" sz="600" baseline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로그인한 사용자 조직과 재고조사 대상 조직이 같으면 수정 및 재 승인요청 가능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반려한 재고조사 취소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등록한 재고조사 삭제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재고조사삭제 버튼은 홈앤서비스 권한마다 다름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kern="120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버튼이 노출되는 조건인 경우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 내역 수정할 수 있도록 실재고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box 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733185"/>
            <a:ext cx="5404836" cy="2823718"/>
            <a:chOff x="4550077" y="4666661"/>
            <a:chExt cx="5404836" cy="2823718"/>
          </a:xfrm>
        </p:grpSpPr>
        <p:sp>
          <p:nvSpPr>
            <p:cNvPr id="8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9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706443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5579108" y="7241182"/>
              <a:ext cx="863617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algn="ctr" latinLnBrk="1"/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수정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(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재승인요청</a:t>
              </a:r>
              <a:r>
                <a:rPr lang="en-US" altLang="ko-KR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)</a:t>
              </a:r>
              <a:r>
                <a:rPr lang="ko-KR" altLang="en-US" sz="600">
                  <a:latin typeface="Malgun Gothic Semilight" panose="020B0502040204020203" pitchFamily="50" charset="-127"/>
                  <a:ea typeface="Malgun Gothic Semilight" panose="020B0502040204020203" pitchFamily="50" charset="-127"/>
                  <a:cs typeface="Malgun Gothic Semilight" panose="020B0502040204020203" pitchFamily="50" charset="-127"/>
                </a:rPr>
                <a:t> </a:t>
              </a:r>
              <a:endParaRPr lang="ko-KR" altLang="en-US" sz="600"/>
            </a:p>
          </p:txBody>
        </p:sp>
        <p:sp>
          <p:nvSpPr>
            <p:cNvPr id="73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471432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7093606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1263844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25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442080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반려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1056494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1061201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슬라이드 번호 개체 틀 11">
            <a:extLst>
              <a:ext uri="{FF2B5EF4-FFF2-40B4-BE49-F238E27FC236}">
                <a16:creationId xmlns:a16="http://schemas.microsoft.com/office/drawing/2014/main" id="{D60B1C4F-8A9D-6F5A-7E43-88C08AE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A5152-2E75-04D4-D8AC-DE2D418AACE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조사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A0725-6499-608C-9E88-53C1AA48D2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1020081" y="33062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75273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94D8D262-37E5-AED0-843A-4E02887EE2A4}"/>
              </a:ext>
            </a:extLst>
          </p:cNvPr>
          <p:cNvGrpSpPr/>
          <p:nvPr/>
        </p:nvGrpSpPr>
        <p:grpSpPr>
          <a:xfrm>
            <a:off x="206001" y="3880274"/>
            <a:ext cx="5404836" cy="2823718"/>
            <a:chOff x="4550077" y="4666661"/>
            <a:chExt cx="5404836" cy="2823718"/>
          </a:xfrm>
        </p:grpSpPr>
        <p:sp>
          <p:nvSpPr>
            <p:cNvPr id="109" name="Google Shape;417;g28120bc8d10_0_0">
              <a:extLst>
                <a:ext uri="{FF2B5EF4-FFF2-40B4-BE49-F238E27FC236}">
                  <a16:creationId xmlns:a16="http://schemas.microsoft.com/office/drawing/2014/main" id="{10B512F0-BA23-5191-3EC9-087C8C5CED52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422;g28120bc8d10_0_0">
              <a:extLst>
                <a:ext uri="{FF2B5EF4-FFF2-40B4-BE49-F238E27FC236}">
                  <a16:creationId xmlns:a16="http://schemas.microsoft.com/office/drawing/2014/main" id="{6FFCA51C-0F3B-CE5C-1938-A36B5D9AA831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423;g28120bc8d10_0_0">
              <a:extLst>
                <a:ext uri="{FF2B5EF4-FFF2-40B4-BE49-F238E27FC236}">
                  <a16:creationId xmlns:a16="http://schemas.microsoft.com/office/drawing/2014/main" id="{377C498B-866B-877B-ACDE-1FC380D8DF9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2" name="직선 연결선 30">
              <a:extLst>
                <a:ext uri="{FF2B5EF4-FFF2-40B4-BE49-F238E27FC236}">
                  <a16:creationId xmlns:a16="http://schemas.microsoft.com/office/drawing/2014/main" id="{F304130E-14DA-57FD-63E3-8F4501E32D99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Google Shape;810;g28120bc8d10_0_307">
              <a:extLst>
                <a:ext uri="{FF2B5EF4-FFF2-40B4-BE49-F238E27FC236}">
                  <a16:creationId xmlns:a16="http://schemas.microsoft.com/office/drawing/2014/main" id="{B2CFD558-5314-5656-814B-07920149780C}"/>
                </a:ext>
              </a:extLst>
            </p:cNvPr>
            <p:cNvSpPr/>
            <p:nvPr/>
          </p:nvSpPr>
          <p:spPr>
            <a:xfrm>
              <a:off x="7408650" y="724118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5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173639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승인삭제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6" name="Google Shape;810;g28120bc8d10_0_307">
              <a:extLst>
                <a:ext uri="{FF2B5EF4-FFF2-40B4-BE49-F238E27FC236}">
                  <a16:creationId xmlns:a16="http://schemas.microsoft.com/office/drawing/2014/main" id="{519C2C90-6DCE-12C3-8EEA-DDD7C723B499}"/>
                </a:ext>
              </a:extLst>
            </p:cNvPr>
            <p:cNvSpPr/>
            <p:nvPr/>
          </p:nvSpPr>
          <p:spPr>
            <a:xfrm>
              <a:off x="6795813" y="7241182"/>
              <a:ext cx="595585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재고조사 삭제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A393EFB-B4DD-2508-B6E4-D5E521859A6E}"/>
              </a:ext>
            </a:extLst>
          </p:cNvPr>
          <p:cNvGraphicFramePr>
            <a:graphicFrameLocks noGrp="1"/>
          </p:cNvGraphicFramePr>
          <p:nvPr/>
        </p:nvGraphicFramePr>
        <p:xfrm>
          <a:off x="273446" y="4410933"/>
          <a:ext cx="5243670" cy="1965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185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846894">
                  <a:extLst>
                    <a:ext uri="{9D8B030D-6E8A-4147-A177-3AD203B41FA5}">
                      <a16:colId xmlns:a16="http://schemas.microsoft.com/office/drawing/2014/main" val="958325124"/>
                    </a:ext>
                  </a:extLst>
                </a:gridCol>
                <a:gridCol w="368215">
                  <a:extLst>
                    <a:ext uri="{9D8B030D-6E8A-4147-A177-3AD203B41FA5}">
                      <a16:colId xmlns:a16="http://schemas.microsoft.com/office/drawing/2014/main" val="2414558079"/>
                    </a:ext>
                  </a:extLst>
                </a:gridCol>
                <a:gridCol w="121986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36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0269">
                  <a:extLst>
                    <a:ext uri="{9D8B030D-6E8A-4147-A177-3AD203B41FA5}">
                      <a16:colId xmlns:a16="http://schemas.microsoft.com/office/drawing/2014/main" val="3112579232"/>
                    </a:ext>
                  </a:extLst>
                </a:gridCol>
                <a:gridCol w="423447">
                  <a:extLst>
                    <a:ext uri="{9D8B030D-6E8A-4147-A177-3AD203B41FA5}">
                      <a16:colId xmlns:a16="http://schemas.microsoft.com/office/drawing/2014/main" val="935186155"/>
                    </a:ext>
                  </a:extLst>
                </a:gridCol>
                <a:gridCol w="441857">
                  <a:extLst>
                    <a:ext uri="{9D8B030D-6E8A-4147-A177-3AD203B41FA5}">
                      <a16:colId xmlns:a16="http://schemas.microsoft.com/office/drawing/2014/main" val="1205781118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3717762332"/>
                    </a:ext>
                  </a:extLst>
                </a:gridCol>
                <a:gridCol w="247545">
                  <a:extLst>
                    <a:ext uri="{9D8B030D-6E8A-4147-A177-3AD203B41FA5}">
                      <a16:colId xmlns:a16="http://schemas.microsoft.com/office/drawing/2014/main" val="3161849044"/>
                    </a:ext>
                  </a:extLst>
                </a:gridCol>
              </a:tblGrid>
              <a:tr h="2086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월말재고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변동내역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실재고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7015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u="none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총계</a:t>
                      </a:r>
                      <a:endParaRPr lang="en-US" altLang="ko-KR" sz="600" b="1" u="none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재고금액은 </a:t>
                      </a:r>
                      <a:r>
                        <a:rPr lang="ko-KR" altLang="en-US" sz="600" u="none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전월말</a:t>
                      </a:r>
                      <a:r>
                        <a:rPr lang="ko-KR" altLang="en-US" sz="600" u="none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단가 기준임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38,781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(14,833,146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-2,152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(-4,366,628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36,629</a:t>
                      </a:r>
                      <a:b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(10,466,519</a:t>
                      </a:r>
                      <a:r>
                        <a:rPr lang="ko-KR" altLang="en-US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solidFill>
                            <a:srgbClr val="F53243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2117463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케이블타이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140mm(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 1,000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6.154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(33,232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-400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(-2,462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5,000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(30,770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2117658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형 콘센트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 멀티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1,890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(39,690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2215824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0.8M, B3 (5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 묶음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2,744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43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(117,992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-2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(-5,488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(112,504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2215829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광점퍼코드 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ONU,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고탄성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지정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 1C SC/PC-SC/APC 3M, B3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3,204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(48,060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2216292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직결피스</a:t>
                      </a:r>
                      <a:endParaRPr lang="en-US" altLang="ko-KR" sz="5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와샤머리형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#8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X16mm, 500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봉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(6,800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30292">
                <a:tc>
                  <a:txBody>
                    <a:bodyPr/>
                    <a:lstStyle/>
                    <a:p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2216375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ONU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빗물유입 방지가드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170(W)×60(H)×60(D), 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Set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3,830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87</a:t>
                      </a:r>
                      <a:b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(333,210</a:t>
                      </a: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</a:p>
                  </a:txBody>
                  <a:tcPr marL="47625" marR="47625" marT="47625" marB="47625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</a:tbl>
          </a:graphicData>
        </a:graphic>
      </p:graphicFrame>
      <p:sp>
        <p:nvSpPr>
          <p:cNvPr id="118" name="Google Shape;1983;g2f2558950df_0_84">
            <a:extLst>
              <a:ext uri="{FF2B5EF4-FFF2-40B4-BE49-F238E27FC236}">
                <a16:creationId xmlns:a16="http://schemas.microsoft.com/office/drawing/2014/main" id="{F8B3F8F4-B0BD-189A-F5AB-6090E3A21D54}"/>
              </a:ext>
            </a:extLst>
          </p:cNvPr>
          <p:cNvSpPr txBox="1"/>
          <p:nvPr/>
        </p:nvSpPr>
        <p:spPr>
          <a:xfrm>
            <a:off x="959662" y="3589169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재고조사 승인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21FE30D-7D43-25C1-113B-31FE4967E0FE}"/>
              </a:ext>
            </a:extLst>
          </p:cNvPr>
          <p:cNvSpPr txBox="1"/>
          <p:nvPr/>
        </p:nvSpPr>
        <p:spPr>
          <a:xfrm>
            <a:off x="231731" y="4203583"/>
            <a:ext cx="241568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24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월말 기준 재고조사 입니다</a:t>
            </a:r>
            <a:r>
              <a:rPr kumimoji="0" lang="en-US" altLang="ko-KR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kumimoji="0" lang="ko-KR" altLang="en-US" sz="7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/>
          </a:p>
        </p:txBody>
      </p:sp>
      <p:sp>
        <p:nvSpPr>
          <p:cNvPr id="120" name="Google Shape;2236;g27fe52d962f_1_4247">
            <a:extLst>
              <a:ext uri="{FF2B5EF4-FFF2-40B4-BE49-F238E27FC236}">
                <a16:creationId xmlns:a16="http://schemas.microsoft.com/office/drawing/2014/main" id="{1108227A-5CE6-7E99-CB29-2FBE7BFD65CD}"/>
              </a:ext>
            </a:extLst>
          </p:cNvPr>
          <p:cNvSpPr/>
          <p:nvPr/>
        </p:nvSpPr>
        <p:spPr>
          <a:xfrm>
            <a:off x="5030542" y="4208290"/>
            <a:ext cx="484118" cy="1800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다운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4" name="표 12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1988846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5" name="표 124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24163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6" name="표 125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501770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735857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4868334" y="2981309"/>
          <a:ext cx="354455" cy="129540"/>
        </p:xfrm>
        <a:graphic>
          <a:graphicData uri="http://schemas.openxmlformats.org/drawingml/2006/table">
            <a:tbl>
              <a:tblPr/>
              <a:tblGrid>
                <a:gridCol w="354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702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156486"/>
                  </a:ext>
                </a:extLst>
              </a:tr>
            </a:tbl>
          </a:graphicData>
        </a:graphic>
      </p:graphicFrame>
      <p:sp>
        <p:nvSpPr>
          <p:cNvPr id="129" name="Google Shape;1699;g2fb18904de5_2_107">
            <a:extLst>
              <a:ext uri="{FF2B5EF4-FFF2-40B4-BE49-F238E27FC236}">
                <a16:creationId xmlns:a16="http://schemas.microsoft.com/office/drawing/2014/main" id="{5C318AA2-CCE2-8CB9-B50E-523DA4E60026}"/>
              </a:ext>
            </a:extLst>
          </p:cNvPr>
          <p:cNvSpPr/>
          <p:nvPr/>
        </p:nvSpPr>
        <p:spPr>
          <a:xfrm>
            <a:off x="4753950" y="127319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490407"/>
              </p:ext>
            </p:extLst>
          </p:nvPr>
        </p:nvGraphicFramePr>
        <p:xfrm>
          <a:off x="9997620" y="947500"/>
          <a:ext cx="308341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431">
                  <a:extLst>
                    <a:ext uri="{9D8B030D-6E8A-4147-A177-3AD203B41FA5}">
                      <a16:colId xmlns:a16="http://schemas.microsoft.com/office/drawing/2014/main" val="1320782003"/>
                    </a:ext>
                  </a:extLst>
                </a:gridCol>
                <a:gridCol w="2074979">
                  <a:extLst>
                    <a:ext uri="{9D8B030D-6E8A-4147-A177-3AD203B41FA5}">
                      <a16:colId xmlns:a16="http://schemas.microsoft.com/office/drawing/2014/main" val="1971063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버튼명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조건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6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제출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신규등록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721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승인</a:t>
                      </a:r>
                      <a:endParaRPr lang="en-US" altLang="ko-KR" sz="700"/>
                    </a:p>
                    <a:p>
                      <a:pPr latinLnBrk="1"/>
                      <a:r>
                        <a:rPr lang="ko-KR" altLang="en-US" sz="700"/>
                        <a:t>반려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지점장 권한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959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수정</a:t>
                      </a:r>
                      <a:r>
                        <a:rPr lang="en-US" altLang="ko-KR" sz="700"/>
                        <a:t>(</a:t>
                      </a:r>
                      <a:r>
                        <a:rPr lang="ko-KR" altLang="en-US" sz="700"/>
                        <a:t>재등록</a:t>
                      </a:r>
                      <a:r>
                        <a:rPr lang="en-US" altLang="ko-KR" sz="700"/>
                        <a:t>)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 사용자가 등록자인경우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593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재승인요청</a:t>
                      </a:r>
                      <a:r>
                        <a:rPr lang="en-US" altLang="ko-KR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반려상태면서 대상 조직의 사용자가 로그인한 경우 재고조사년월과 현재년월이 같은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3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 삭제 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상태면서 로그인한 사용자가 등록자인 경우 혹은 본사관리자면서 그룹관리자 권한이 아닌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0403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승인삭제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 상태가 아니고 그룹관리자 권한이 아니면서 본사관리자인 경우</a:t>
                      </a:r>
                    </a:p>
                    <a:p>
                      <a:pPr latinLnBrk="1"/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284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82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722065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878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206226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663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89897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7634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70862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6137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수남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강동하남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공구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000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관악</a:t>
                      </a: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053149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예산관리화면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사업장을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사업장명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팝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일반사업장은 상품구분 </a:t>
                      </a:r>
                      <a:r>
                        <a:rPr lang="ko-KR" altLang="en-US" sz="600" dirty="0" err="1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제외</a:t>
                      </a:r>
                      <a:r>
                        <a:rPr lang="en-US" altLang="ko-KR" sz="600" dirty="0">
                          <a:solidFill>
                            <a:srgbClr val="0000FF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증액요청 팝업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예산만 증액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2136;g27fe52d962f_1_4065">
            <a:extLst>
              <a:ext uri="{FF2B5EF4-FFF2-40B4-BE49-F238E27FC236}">
                <a16:creationId xmlns:a16="http://schemas.microsoft.com/office/drawing/2014/main" id="{94AE6384-DE8C-7B8F-DCD9-1F8AB9D4D13B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136;g27fe52d962f_1_4065">
            <a:extLst>
              <a:ext uri="{FF2B5EF4-FFF2-40B4-BE49-F238E27FC236}">
                <a16:creationId xmlns:a16="http://schemas.microsoft.com/office/drawing/2014/main" id="{58B671BF-DF2B-E4D1-6DF8-F1424080557E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예산증액관리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3425"/>
              </p:ext>
            </p:extLst>
          </p:nvPr>
        </p:nvGraphicFramePr>
        <p:xfrm>
          <a:off x="201812" y="1485063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예산년월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상품구분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사용여부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A5B410A-CF18-2C1A-CDBB-C7E74A507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71435"/>
              </p:ext>
            </p:extLst>
          </p:nvPr>
        </p:nvGraphicFramePr>
        <p:xfrm>
          <a:off x="679617" y="1557256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2236;g27fe52d962f_1_4247">
            <a:extLst>
              <a:ext uri="{FF2B5EF4-FFF2-40B4-BE49-F238E27FC236}">
                <a16:creationId xmlns:a16="http://schemas.microsoft.com/office/drawing/2014/main" id="{54A31DA9-293F-0666-20C6-320E19C2B751}"/>
              </a:ext>
            </a:extLst>
          </p:cNvPr>
          <p:cNvSpPr/>
          <p:nvPr/>
        </p:nvSpPr>
        <p:spPr>
          <a:xfrm>
            <a:off x="2172828" y="1551184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21A5E3E-EA77-849F-14F0-F6F7109EE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785541"/>
              </p:ext>
            </p:extLst>
          </p:nvPr>
        </p:nvGraphicFramePr>
        <p:xfrm>
          <a:off x="4806048" y="15511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588099"/>
              </p:ext>
            </p:extLst>
          </p:nvPr>
        </p:nvGraphicFramePr>
        <p:xfrm>
          <a:off x="3215594" y="1551184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0D55B5DE-FB90-A65B-F0C4-3B7AA959F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401797"/>
              </p:ext>
            </p:extLst>
          </p:nvPr>
        </p:nvGraphicFramePr>
        <p:xfrm>
          <a:off x="3863099" y="1551184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11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DE2607D0-F2DA-0620-64FD-3DB5973AC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125917"/>
              </p:ext>
            </p:extLst>
          </p:nvPr>
        </p:nvGraphicFramePr>
        <p:xfrm>
          <a:off x="679617" y="1839172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예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4" name="Google Shape;1698;g2fb18904de5_2_107">
            <a:extLst>
              <a:ext uri="{FF2B5EF4-FFF2-40B4-BE49-F238E27FC236}">
                <a16:creationId xmlns:a16="http://schemas.microsoft.com/office/drawing/2014/main" id="{8EB20118-CE48-74FA-20DC-19259B4F694A}"/>
              </a:ext>
            </a:extLst>
          </p:cNvPr>
          <p:cNvGrpSpPr/>
          <p:nvPr/>
        </p:nvGrpSpPr>
        <p:grpSpPr>
          <a:xfrm>
            <a:off x="2312672" y="5768153"/>
            <a:ext cx="2265000" cy="180000"/>
            <a:chOff x="4065288" y="6528825"/>
            <a:chExt cx="2265000" cy="180000"/>
          </a:xfrm>
        </p:grpSpPr>
        <p:sp>
          <p:nvSpPr>
            <p:cNvPr id="25" name="Google Shape;1699;g2fb18904de5_2_107">
              <a:extLst>
                <a:ext uri="{FF2B5EF4-FFF2-40B4-BE49-F238E27FC236}">
                  <a16:creationId xmlns:a16="http://schemas.microsoft.com/office/drawing/2014/main" id="{A9C181D8-19AD-35F1-2527-906B940CE16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0;g2fb18904de5_2_107">
              <a:extLst>
                <a:ext uri="{FF2B5EF4-FFF2-40B4-BE49-F238E27FC236}">
                  <a16:creationId xmlns:a16="http://schemas.microsoft.com/office/drawing/2014/main" id="{272BA7A9-BC1B-4096-8E47-3FD9E5B032F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1;g2fb18904de5_2_107">
              <a:extLst>
                <a:ext uri="{FF2B5EF4-FFF2-40B4-BE49-F238E27FC236}">
                  <a16:creationId xmlns:a16="http://schemas.microsoft.com/office/drawing/2014/main" id="{0F794060-C54C-487A-DEC5-CD25A8FBD79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2;g2fb18904de5_2_107">
              <a:extLst>
                <a:ext uri="{FF2B5EF4-FFF2-40B4-BE49-F238E27FC236}">
                  <a16:creationId xmlns:a16="http://schemas.microsoft.com/office/drawing/2014/main" id="{EBFF8612-5880-BACB-3E70-54FD6D2D489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3;g2fb18904de5_2_107">
              <a:extLst>
                <a:ext uri="{FF2B5EF4-FFF2-40B4-BE49-F238E27FC236}">
                  <a16:creationId xmlns:a16="http://schemas.microsoft.com/office/drawing/2014/main" id="{C9C490A6-FEE1-1C82-BF79-00673FDDA00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4;g2fb18904de5_2_107">
              <a:extLst>
                <a:ext uri="{FF2B5EF4-FFF2-40B4-BE49-F238E27FC236}">
                  <a16:creationId xmlns:a16="http://schemas.microsoft.com/office/drawing/2014/main" id="{E18A0FE2-8B85-AC0B-022F-AA850C3F277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5;g2fb18904de5_2_107">
              <a:extLst>
                <a:ext uri="{FF2B5EF4-FFF2-40B4-BE49-F238E27FC236}">
                  <a16:creationId xmlns:a16="http://schemas.microsoft.com/office/drawing/2014/main" id="{6B9D1B75-7FEB-3398-1594-175DF820DBE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6;g2fb18904de5_2_107">
              <a:extLst>
                <a:ext uri="{FF2B5EF4-FFF2-40B4-BE49-F238E27FC236}">
                  <a16:creationId xmlns:a16="http://schemas.microsoft.com/office/drawing/2014/main" id="{B777FD0F-A3EC-AE50-A42C-7E5255A7306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7;g2fb18904de5_2_107">
              <a:extLst>
                <a:ext uri="{FF2B5EF4-FFF2-40B4-BE49-F238E27FC236}">
                  <a16:creationId xmlns:a16="http://schemas.microsoft.com/office/drawing/2014/main" id="{CC01BA92-0A2E-C831-4429-4C90C85FBB83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860214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1699;g2fb18904de5_2_107">
            <a:extLst>
              <a:ext uri="{FF2B5EF4-FFF2-40B4-BE49-F238E27FC236}">
                <a16:creationId xmlns:a16="http://schemas.microsoft.com/office/drawing/2014/main" id="{B174FB54-9E06-BC83-6760-882A8E40C2A2}"/>
              </a:ext>
            </a:extLst>
          </p:cNvPr>
          <p:cNvSpPr/>
          <p:nvPr/>
        </p:nvSpPr>
        <p:spPr>
          <a:xfrm>
            <a:off x="5736399" y="20975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9BF034-6DA6-0277-ABCC-2AC6BE537D20}"/>
              </a:ext>
            </a:extLst>
          </p:cNvPr>
          <p:cNvSpPr/>
          <p:nvPr/>
        </p:nvSpPr>
        <p:spPr>
          <a:xfrm>
            <a:off x="4723149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667646" cy="17867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A4F793ED-5CC8-6732-1B2A-9D55D23D75D5}"/>
              </a:ext>
            </a:extLst>
          </p:cNvPr>
          <p:cNvSpPr/>
          <p:nvPr/>
        </p:nvSpPr>
        <p:spPr>
          <a:xfrm>
            <a:off x="5914557" y="2601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C139EB3F-09AD-D78D-F6AF-D8B62045D3FA}"/>
              </a:ext>
            </a:extLst>
          </p:cNvPr>
          <p:cNvSpPr/>
          <p:nvPr/>
        </p:nvSpPr>
        <p:spPr>
          <a:xfrm>
            <a:off x="541633" y="17860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E10042D3-BB98-9FA4-6A4B-1F56C1882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466565"/>
            <a:ext cx="236572" cy="236572"/>
          </a:xfrm>
          <a:prstGeom prst="rect">
            <a:avLst/>
          </a:prstGeom>
        </p:spPr>
      </p:pic>
      <p:pic>
        <p:nvPicPr>
          <p:cNvPr id="48" name="그래픽 47" descr="확인란 선택됨 단색으로 채워진">
            <a:extLst>
              <a:ext uri="{FF2B5EF4-FFF2-40B4-BE49-F238E27FC236}">
                <a16:creationId xmlns:a16="http://schemas.microsoft.com/office/drawing/2014/main" id="{4EA4B93A-0919-8F2E-8523-BFA9BE421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2761654"/>
            <a:ext cx="236572" cy="236572"/>
          </a:xfrm>
          <a:prstGeom prst="rect">
            <a:avLst/>
          </a:prstGeom>
        </p:spPr>
      </p:pic>
      <p:pic>
        <p:nvPicPr>
          <p:cNvPr id="49" name="그래픽 48" descr="확인란 선택됨 단색으로 채워진">
            <a:extLst>
              <a:ext uri="{FF2B5EF4-FFF2-40B4-BE49-F238E27FC236}">
                <a16:creationId xmlns:a16="http://schemas.microsoft.com/office/drawing/2014/main" id="{68C62271-A01B-A130-207A-D1A5F75D3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032124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4EDE837-1829-00F0-EC47-826E6C034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313356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0BA2B40-61C9-56C2-F00F-B9EBDA729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865640"/>
            <a:ext cx="236572" cy="236572"/>
          </a:xfrm>
          <a:prstGeom prst="rect">
            <a:avLst/>
          </a:prstGeom>
        </p:spPr>
      </p:pic>
      <p:pic>
        <p:nvPicPr>
          <p:cNvPr id="54" name="그래픽 53" descr="확인란 선택됨 단색으로 채워진">
            <a:extLst>
              <a:ext uri="{FF2B5EF4-FFF2-40B4-BE49-F238E27FC236}">
                <a16:creationId xmlns:a16="http://schemas.microsoft.com/office/drawing/2014/main" id="{CB329B39-4ECA-2378-12D8-004AC0DD77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146305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CCDE56C7-875C-AB0D-CBE5-98A95F211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3583826"/>
            <a:ext cx="236572" cy="236572"/>
          </a:xfrm>
          <a:prstGeom prst="rect">
            <a:avLst/>
          </a:prstGeom>
        </p:spPr>
      </p:pic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그래픽 69" descr="확인란 선택됨 단색으로 채워진">
            <a:extLst>
              <a:ext uri="{FF2B5EF4-FFF2-40B4-BE49-F238E27FC236}">
                <a16:creationId xmlns:a16="http://schemas.microsoft.com/office/drawing/2014/main" id="{9FDAA4C2-A19A-2838-FBB2-E7142A87F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405822"/>
            <a:ext cx="236572" cy="236572"/>
          </a:xfrm>
          <a:prstGeom prst="rect">
            <a:avLst/>
          </a:prstGeom>
        </p:spPr>
      </p:pic>
      <p:pic>
        <p:nvPicPr>
          <p:cNvPr id="71" name="그래픽 70" descr="확인란 선택됨 단색으로 채워진">
            <a:extLst>
              <a:ext uri="{FF2B5EF4-FFF2-40B4-BE49-F238E27FC236}">
                <a16:creationId xmlns:a16="http://schemas.microsoft.com/office/drawing/2014/main" id="{C58EF4D3-D4F0-56FC-107D-4265F1093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934466"/>
            <a:ext cx="236572" cy="236572"/>
          </a:xfrm>
          <a:prstGeom prst="rect">
            <a:avLst/>
          </a:prstGeom>
        </p:spPr>
      </p:pic>
      <p:pic>
        <p:nvPicPr>
          <p:cNvPr id="72" name="그래픽 71" descr="확인란 선택됨 단색으로 채워진">
            <a:extLst>
              <a:ext uri="{FF2B5EF4-FFF2-40B4-BE49-F238E27FC236}">
                <a16:creationId xmlns:a16="http://schemas.microsoft.com/office/drawing/2014/main" id="{245E5C55-596B-3DB1-4B48-72DCA199B5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5194678"/>
            <a:ext cx="236572" cy="236572"/>
          </a:xfrm>
          <a:prstGeom prst="rect">
            <a:avLst/>
          </a:prstGeom>
        </p:spPr>
      </p:pic>
      <p:pic>
        <p:nvPicPr>
          <p:cNvPr id="73" name="그래픽 72" descr="확인란 선택됨 단색으로 채워진">
            <a:extLst>
              <a:ext uri="{FF2B5EF4-FFF2-40B4-BE49-F238E27FC236}">
                <a16:creationId xmlns:a16="http://schemas.microsoft.com/office/drawing/2014/main" id="{E6296634-EDBF-427B-6A76-89A565D870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05793" y="4676292"/>
            <a:ext cx="236572" cy="236572"/>
          </a:xfrm>
          <a:prstGeom prst="rect">
            <a:avLst/>
          </a:prstGeom>
        </p:spPr>
      </p:pic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177DADC-8A25-6344-58B5-191886391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930304"/>
              </p:ext>
            </p:extLst>
          </p:nvPr>
        </p:nvGraphicFramePr>
        <p:xfrm>
          <a:off x="650548" y="220851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15C0DFE0-B5B5-05CC-4BEB-04DA7E98AB76}"/>
              </a:ext>
            </a:extLst>
          </p:cNvPr>
          <p:cNvSpPr txBox="1"/>
          <p:nvPr/>
        </p:nvSpPr>
        <p:spPr>
          <a:xfrm>
            <a:off x="135238" y="2145038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550077" y="4666661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243497"/>
              </p:ext>
            </p:extLst>
          </p:nvPr>
        </p:nvGraphicFramePr>
        <p:xfrm>
          <a:off x="4630926" y="4994902"/>
          <a:ext cx="4961576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216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4133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469954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427787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48657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센터명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cxnSp>
        <p:nvCxnSpPr>
          <p:cNvPr id="78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79" idx="2"/>
            <a:endCxn id="90" idx="0"/>
          </p:cNvCxnSpPr>
          <p:nvPr/>
        </p:nvCxnSpPr>
        <p:spPr>
          <a:xfrm rot="5400000">
            <a:off x="727337" y="2328090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21624" y="1529782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0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35369" y="3903919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15019" y="3921369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11378" y="3921369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3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201615" y="419136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24856"/>
              </p:ext>
            </p:extLst>
          </p:nvPr>
        </p:nvGraphicFramePr>
        <p:xfrm>
          <a:off x="276198" y="4570390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32237"/>
              </p:ext>
            </p:extLst>
          </p:nvPr>
        </p:nvGraphicFramePr>
        <p:xfrm>
          <a:off x="215018" y="4282941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100799" y="660270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477192"/>
              </p:ext>
            </p:extLst>
          </p:nvPr>
        </p:nvGraphicFramePr>
        <p:xfrm>
          <a:off x="676899" y="4287595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8" name="표 97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51514"/>
              </p:ext>
            </p:extLst>
          </p:nvPr>
        </p:nvGraphicFramePr>
        <p:xfrm>
          <a:off x="2094837" y="4289926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9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33585" y="6411926"/>
            <a:ext cx="1204845" cy="95750"/>
            <a:chOff x="4065288" y="6528825"/>
            <a:chExt cx="2265000" cy="180000"/>
          </a:xfrm>
        </p:grpSpPr>
        <p:sp>
          <p:nvSpPr>
            <p:cNvPr id="100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4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2064044" y="144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rgbClr val="FF0000"/>
                </a:solidFill>
              </a:rPr>
              <a:t>일반영역의 예산관리는 사업장의 예산조회</a:t>
            </a:r>
            <a:r>
              <a:rPr lang="en-US" altLang="ko-KR" smtClean="0">
                <a:solidFill>
                  <a:srgbClr val="FF0000"/>
                </a:solidFill>
              </a:rPr>
              <a:t>(</a:t>
            </a:r>
            <a:r>
              <a:rPr lang="ko-KR" altLang="en-US" smtClean="0">
                <a:solidFill>
                  <a:srgbClr val="FF0000"/>
                </a:solidFill>
              </a:rPr>
              <a:t>다음페이지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ko-KR" altLang="en-US" smtClean="0">
                <a:solidFill>
                  <a:srgbClr val="FF0000"/>
                </a:solidFill>
              </a:rPr>
              <a:t>로 대체됩니다</a:t>
            </a:r>
            <a:r>
              <a:rPr lang="en-US" altLang="ko-KR" smtClean="0">
                <a:solidFill>
                  <a:srgbClr val="FF0000"/>
                </a:solidFill>
              </a:rPr>
              <a:t>.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94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821894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3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719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72542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10125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92776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83377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2024-08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2024-07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2024-06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2024-05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2024-04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2024-03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2024-02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endParaRPr lang="ko-KR" altLang="en-US" sz="70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예산조회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3320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OKSafety)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예산조회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83418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097382"/>
              </p:ext>
            </p:extLst>
          </p:nvPr>
        </p:nvGraphicFramePr>
        <p:xfrm>
          <a:off x="201812" y="1485062"/>
          <a:ext cx="6361643" cy="61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6147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예산년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     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99138"/>
              </p:ext>
            </p:extLst>
          </p:nvPr>
        </p:nvGraphicFramePr>
        <p:xfrm>
          <a:off x="784953" y="16948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038092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348865" cy="264263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 예산정보를 확인하실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예산증액이 필요하면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이용하십시오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예산증액요청에 대한 승인은 법인담당자가 운영관리 메뉴에서 처리가 가능합니다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예산이력을 클릭하면 예산 증차감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조회 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231296" y="5522577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60329"/>
              </p:ext>
            </p:extLst>
          </p:nvPr>
        </p:nvGraphicFramePr>
        <p:xfrm>
          <a:off x="4312144" y="5850818"/>
          <a:ext cx="5030221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52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62311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634440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94788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628848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572424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65108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sp>
        <p:nvSpPr>
          <p:cNvPr id="110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60506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-1330811" y="5587125"/>
            <a:ext cx="5174170" cy="26676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-1249962" y="558712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3538863" y="558712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-1263366" y="5857128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C61C5CF-8A34-1208-CB8D-1AD1C3DE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587619"/>
              </p:ext>
            </p:extLst>
          </p:nvPr>
        </p:nvGraphicFramePr>
        <p:xfrm>
          <a:off x="-1249962" y="6642585"/>
          <a:ext cx="4973956" cy="10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2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0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474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408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77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현재금액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요청금액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57"/>
                  </a:ext>
                </a:extLst>
              </a:tr>
              <a:tr h="5476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502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992009"/>
              </p:ext>
            </p:extLst>
          </p:nvPr>
        </p:nvGraphicFramePr>
        <p:xfrm>
          <a:off x="-799962" y="6704162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345,013</a:t>
                      </a:r>
                      <a:endParaRPr lang="en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F860E73-8E45-94B6-01B1-6BEC4889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995999"/>
              </p:ext>
            </p:extLst>
          </p:nvPr>
        </p:nvGraphicFramePr>
        <p:xfrm>
          <a:off x="940182" y="6720076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18764"/>
              </p:ext>
            </p:extLst>
          </p:nvPr>
        </p:nvGraphicFramePr>
        <p:xfrm>
          <a:off x="-799962" y="6934370"/>
          <a:ext cx="4360450" cy="171450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783A6F9-0875-C6A3-AD9F-614397B3D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864894"/>
              </p:ext>
            </p:extLst>
          </p:nvPr>
        </p:nvGraphicFramePr>
        <p:xfrm>
          <a:off x="-799962" y="7168643"/>
          <a:ext cx="4360450" cy="233027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3302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1" name="Google Shape;810;g28120bc8d10_0_307">
            <a:extLst>
              <a:ext uri="{FF2B5EF4-FFF2-40B4-BE49-F238E27FC236}">
                <a16:creationId xmlns:a16="http://schemas.microsoft.com/office/drawing/2014/main" id="{C7609E81-0ED6-A610-45EF-308BD95BE3B1}"/>
              </a:ext>
            </a:extLst>
          </p:cNvPr>
          <p:cNvSpPr/>
          <p:nvPr/>
        </p:nvSpPr>
        <p:spPr>
          <a:xfrm>
            <a:off x="-750869" y="7217067"/>
            <a:ext cx="300380" cy="139378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58;g27fc35ecc8f_0_48">
            <a:extLst>
              <a:ext uri="{FF2B5EF4-FFF2-40B4-BE49-F238E27FC236}">
                <a16:creationId xmlns:a16="http://schemas.microsoft.com/office/drawing/2014/main" id="{C80E8315-1CA3-74AE-C453-EA1CF1A7A3FB}"/>
              </a:ext>
            </a:extLst>
          </p:cNvPr>
          <p:cNvSpPr/>
          <p:nvPr/>
        </p:nvSpPr>
        <p:spPr>
          <a:xfrm>
            <a:off x="-386649" y="7197610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3" name="Google Shape;1659;g27fc35ecc8f_0_48">
            <a:extLst>
              <a:ext uri="{FF2B5EF4-FFF2-40B4-BE49-F238E27FC236}">
                <a16:creationId xmlns:a16="http://schemas.microsoft.com/office/drawing/2014/main" id="{FBB26D1D-8E07-534D-0FDE-ECDA969BA052}"/>
              </a:ext>
            </a:extLst>
          </p:cNvPr>
          <p:cNvSpPr/>
          <p:nvPr/>
        </p:nvSpPr>
        <p:spPr>
          <a:xfrm>
            <a:off x="338722" y="723361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1658;g27fc35ecc8f_0_48">
            <a:extLst>
              <a:ext uri="{FF2B5EF4-FFF2-40B4-BE49-F238E27FC236}">
                <a16:creationId xmlns:a16="http://schemas.microsoft.com/office/drawing/2014/main" id="{CFC9D0E0-85F9-A421-A1B6-0DE7745D74EF}"/>
              </a:ext>
            </a:extLst>
          </p:cNvPr>
          <p:cNvSpPr/>
          <p:nvPr/>
        </p:nvSpPr>
        <p:spPr>
          <a:xfrm>
            <a:off x="615336" y="7195365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5" name="Google Shape;1659;g27fc35ecc8f_0_48">
            <a:extLst>
              <a:ext uri="{FF2B5EF4-FFF2-40B4-BE49-F238E27FC236}">
                <a16:creationId xmlns:a16="http://schemas.microsoft.com/office/drawing/2014/main" id="{566FF4E2-7521-DA48-C7FB-6856907EA120}"/>
              </a:ext>
            </a:extLst>
          </p:cNvPr>
          <p:cNvSpPr/>
          <p:nvPr/>
        </p:nvSpPr>
        <p:spPr>
          <a:xfrm>
            <a:off x="1835932" y="72313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A59008FD-E043-0A1A-377C-117167E9C923}"/>
              </a:ext>
            </a:extLst>
          </p:cNvPr>
          <p:cNvSpPr/>
          <p:nvPr/>
        </p:nvSpPr>
        <p:spPr>
          <a:xfrm>
            <a:off x="1310640" y="785802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2E8D3C7B-2DBD-717E-8C01-162608499DE7}"/>
              </a:ext>
            </a:extLst>
          </p:cNvPr>
          <p:cNvSpPr/>
          <p:nvPr/>
        </p:nvSpPr>
        <p:spPr>
          <a:xfrm>
            <a:off x="790655" y="7858024"/>
            <a:ext cx="48376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증액요청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-1263365" y="5945261"/>
            <a:ext cx="4987360" cy="4897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 예산이 부족할때 예산 증액을 요청할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승인은 법인담당자권한을 가진 사용자가 운영관리에서 처리할수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1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778280" y="2201849"/>
            <a:ext cx="773565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예산증액이력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1256274" y="2293271"/>
            <a:ext cx="3781818" cy="32938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6992836" y="1386113"/>
            <a:ext cx="5174170" cy="27722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7087101" y="1422934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</a:t>
            </a:r>
            <a:r>
              <a:rPr lang="ko-KR" altLang="en-US" sz="8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11875926" y="1422934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7073697" y="1692934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13381"/>
              </p:ext>
            </p:extLst>
          </p:nvPr>
        </p:nvGraphicFramePr>
        <p:xfrm>
          <a:off x="7080835" y="1784261"/>
          <a:ext cx="50364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87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570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07909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 요청년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943289"/>
              </p:ext>
            </p:extLst>
          </p:nvPr>
        </p:nvGraphicFramePr>
        <p:xfrm>
          <a:off x="7920514" y="1857898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9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11576760" y="1840937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523128"/>
              </p:ext>
            </p:extLst>
          </p:nvPr>
        </p:nvGraphicFramePr>
        <p:xfrm>
          <a:off x="7107662" y="2413413"/>
          <a:ext cx="5009659" cy="810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9542">
                  <a:extLst>
                    <a:ext uri="{9D8B030D-6E8A-4147-A177-3AD203B41FA5}">
                      <a16:colId xmlns:a16="http://schemas.microsoft.com/office/drawing/2014/main" val="974833370"/>
                    </a:ext>
                  </a:extLst>
                </a:gridCol>
                <a:gridCol w="335559">
                  <a:extLst>
                    <a:ext uri="{9D8B030D-6E8A-4147-A177-3AD203B41FA5}">
                      <a16:colId xmlns:a16="http://schemas.microsoft.com/office/drawing/2014/main" val="261439742"/>
                    </a:ext>
                  </a:extLst>
                </a:gridCol>
                <a:gridCol w="278681">
                  <a:extLst>
                    <a:ext uri="{9D8B030D-6E8A-4147-A177-3AD203B41FA5}">
                      <a16:colId xmlns:a16="http://schemas.microsoft.com/office/drawing/2014/main" val="2643077016"/>
                    </a:ext>
                  </a:extLst>
                </a:gridCol>
                <a:gridCol w="358628">
                  <a:extLst>
                    <a:ext uri="{9D8B030D-6E8A-4147-A177-3AD203B41FA5}">
                      <a16:colId xmlns:a16="http://schemas.microsoft.com/office/drawing/2014/main" val="2482284546"/>
                    </a:ext>
                  </a:extLst>
                </a:gridCol>
                <a:gridCol w="853098">
                  <a:extLst>
                    <a:ext uri="{9D8B030D-6E8A-4147-A177-3AD203B41FA5}">
                      <a16:colId xmlns:a16="http://schemas.microsoft.com/office/drawing/2014/main" val="1001679056"/>
                    </a:ext>
                  </a:extLst>
                </a:gridCol>
                <a:gridCol w="592279">
                  <a:extLst>
                    <a:ext uri="{9D8B030D-6E8A-4147-A177-3AD203B41FA5}">
                      <a16:colId xmlns:a16="http://schemas.microsoft.com/office/drawing/2014/main" val="1112693335"/>
                    </a:ext>
                  </a:extLst>
                </a:gridCol>
                <a:gridCol w="328778">
                  <a:extLst>
                    <a:ext uri="{9D8B030D-6E8A-4147-A177-3AD203B41FA5}">
                      <a16:colId xmlns:a16="http://schemas.microsoft.com/office/drawing/2014/main" val="1223132910"/>
                    </a:ext>
                  </a:extLst>
                </a:gridCol>
                <a:gridCol w="408536">
                  <a:extLst>
                    <a:ext uri="{9D8B030D-6E8A-4147-A177-3AD203B41FA5}">
                      <a16:colId xmlns:a16="http://schemas.microsoft.com/office/drawing/2014/main" val="4014294306"/>
                    </a:ext>
                  </a:extLst>
                </a:gridCol>
                <a:gridCol w="439370">
                  <a:extLst>
                    <a:ext uri="{9D8B030D-6E8A-4147-A177-3AD203B41FA5}">
                      <a16:colId xmlns:a16="http://schemas.microsoft.com/office/drawing/2014/main" val="1229672967"/>
                    </a:ext>
                  </a:extLst>
                </a:gridCol>
                <a:gridCol w="905188">
                  <a:extLst>
                    <a:ext uri="{9D8B030D-6E8A-4147-A177-3AD203B41FA5}">
                      <a16:colId xmlns:a16="http://schemas.microsoft.com/office/drawing/2014/main" val="1836466735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  <a:r>
                        <a:rPr lang="en-US" altLang="ko-KR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28479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2024-12-12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2024-12-20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아켜쓰세요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78584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2024-11-10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537,800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돈없어요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479112"/>
                  </a:ext>
                </a:extLst>
              </a:tr>
            </a:tbl>
          </a:graphicData>
        </a:graphic>
      </p:graphicFrame>
      <p:grpSp>
        <p:nvGrpSpPr>
          <p:cNvPr id="124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8977498" y="3742402"/>
            <a:ext cx="1204845" cy="95750"/>
            <a:chOff x="4065288" y="6528825"/>
            <a:chExt cx="2265000" cy="180000"/>
          </a:xfrm>
        </p:grpSpPr>
        <p:sp>
          <p:nvSpPr>
            <p:cNvPr id="125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147225"/>
              </p:ext>
            </p:extLst>
          </p:nvPr>
        </p:nvGraphicFramePr>
        <p:xfrm>
          <a:off x="7083656" y="2234803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135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6551845" y="2294212"/>
            <a:ext cx="440991" cy="47803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73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DD049-A8EE-D207-23FE-49173B6EC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199E8B0C-1A3C-B67A-B6CE-FC7DC84B7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516937"/>
              </p:ext>
            </p:extLst>
          </p:nvPr>
        </p:nvGraphicFramePr>
        <p:xfrm>
          <a:off x="193767" y="2429727"/>
          <a:ext cx="6369688" cy="30015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63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5099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968144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92776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973123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83377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30751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예산년월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상품구분</a:t>
                      </a:r>
                    </a:p>
                  </a:txBody>
                  <a:tcPr marL="0" marR="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사용여부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사용금액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남은금액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0" marR="9525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14,121,384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2,327,518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11,793,866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682,931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2024-08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6,199,542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232,220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5,967,322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2024-07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331,857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13,600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318,257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27527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2024-06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-64,100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97682"/>
                  </a:ext>
                </a:extLst>
              </a:tr>
              <a:tr h="25716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2024-05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자재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10,519,289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3,822,310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6,696,979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47190"/>
                  </a:ext>
                </a:extLst>
              </a:tr>
              <a:tr h="25701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2024-05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581,356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4800342"/>
                  </a:ext>
                </a:extLst>
              </a:tr>
              <a:tr h="252919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smtClean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2024-04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공구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49429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72841BD-A08C-374D-F988-ACC5A3CC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7455A-E6FF-5BBD-4134-7EEF5DEA4FF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예산조회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B6FF9-DFC4-B99D-8E36-FE725ECF3B33}"/>
              </a:ext>
            </a:extLst>
          </p:cNvPr>
          <p:cNvSpPr txBox="1"/>
          <p:nvPr/>
        </p:nvSpPr>
        <p:spPr>
          <a:xfrm>
            <a:off x="3952875" y="203122"/>
            <a:ext cx="33203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(Homs)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예산조회</a:t>
            </a:r>
            <a:r>
              <a:rPr lang="en-US" altLang="ko-KR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DAC6206-7A2D-BC31-E586-4AFB2FD1C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629762"/>
              </p:ext>
            </p:extLst>
          </p:nvPr>
        </p:nvGraphicFramePr>
        <p:xfrm>
          <a:off x="7858125" y="426720"/>
          <a:ext cx="2047875" cy="459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기준으로 정보조회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예산증액요청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현재년월 사업장의 예산년월 상품구분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solidFill>
                          <a:srgbClr val="0000FF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6" name="Google Shape;2137;g27fe52d962f_1_4065">
            <a:extLst>
              <a:ext uri="{FF2B5EF4-FFF2-40B4-BE49-F238E27FC236}">
                <a16:creationId xmlns:a16="http://schemas.microsoft.com/office/drawing/2014/main" id="{3238F0D6-6BA7-6505-A623-9BBD49CE19DE}"/>
              </a:ext>
            </a:extLst>
          </p:cNvPr>
          <p:cNvCxnSpPr>
            <a:cxnSpLocks/>
          </p:cNvCxnSpPr>
          <p:nvPr/>
        </p:nvCxnSpPr>
        <p:spPr>
          <a:xfrm>
            <a:off x="211050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162047"/>
              </p:ext>
            </p:extLst>
          </p:nvPr>
        </p:nvGraphicFramePr>
        <p:xfrm>
          <a:off x="201812" y="1485062"/>
          <a:ext cx="6361643" cy="614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61473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예산년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     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84953" y="16948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038092" y="2200909"/>
            <a:ext cx="7032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6469516" y="2879940"/>
            <a:ext cx="348865" cy="264263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4ED7666-010D-42DC-B63A-2E011341BB89}"/>
              </a:ext>
            </a:extLst>
          </p:cNvPr>
          <p:cNvSpPr/>
          <p:nvPr/>
        </p:nvSpPr>
        <p:spPr>
          <a:xfrm>
            <a:off x="5991587" y="2741090"/>
            <a:ext cx="477929" cy="277700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6019235" y="15297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A5F5823A-EB4A-9E47-F50F-21E17CB80A93}"/>
              </a:ext>
            </a:extLst>
          </p:cNvPr>
          <p:cNvSpPr/>
          <p:nvPr/>
        </p:nvSpPr>
        <p:spPr>
          <a:xfrm>
            <a:off x="6019235" y="17975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6;g27fe52d962f_1_4247">
            <a:extLst>
              <a:ext uri="{FF2B5EF4-FFF2-40B4-BE49-F238E27FC236}">
                <a16:creationId xmlns:a16="http://schemas.microsoft.com/office/drawing/2014/main" id="{E4B38C6F-D1CD-0358-84AA-55332CB2B6C7}"/>
              </a:ext>
            </a:extLst>
          </p:cNvPr>
          <p:cNvSpPr/>
          <p:nvPr/>
        </p:nvSpPr>
        <p:spPr>
          <a:xfrm>
            <a:off x="6027979" y="27880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236;g27fe52d962f_1_4247">
            <a:extLst>
              <a:ext uri="{FF2B5EF4-FFF2-40B4-BE49-F238E27FC236}">
                <a16:creationId xmlns:a16="http://schemas.microsoft.com/office/drawing/2014/main" id="{EA7EA64C-C1AA-B5D4-8380-68EDB8094B3A}"/>
              </a:ext>
            </a:extLst>
          </p:cNvPr>
          <p:cNvSpPr/>
          <p:nvPr/>
        </p:nvSpPr>
        <p:spPr>
          <a:xfrm>
            <a:off x="6027979" y="306830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236;g27fe52d962f_1_4247">
            <a:extLst>
              <a:ext uri="{FF2B5EF4-FFF2-40B4-BE49-F238E27FC236}">
                <a16:creationId xmlns:a16="http://schemas.microsoft.com/office/drawing/2014/main" id="{809BD821-AE6A-C6F1-916A-B66C18F86FC3}"/>
              </a:ext>
            </a:extLst>
          </p:cNvPr>
          <p:cNvSpPr/>
          <p:nvPr/>
        </p:nvSpPr>
        <p:spPr>
          <a:xfrm>
            <a:off x="6027979" y="334484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6;g27fe52d962f_1_4247">
            <a:extLst>
              <a:ext uri="{FF2B5EF4-FFF2-40B4-BE49-F238E27FC236}">
                <a16:creationId xmlns:a16="http://schemas.microsoft.com/office/drawing/2014/main" id="{0243FB67-447A-9F5E-593C-25B96D520278}"/>
              </a:ext>
            </a:extLst>
          </p:cNvPr>
          <p:cNvSpPr/>
          <p:nvPr/>
        </p:nvSpPr>
        <p:spPr>
          <a:xfrm>
            <a:off x="6027979" y="3623899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6;g27fe52d962f_1_4247">
            <a:extLst>
              <a:ext uri="{FF2B5EF4-FFF2-40B4-BE49-F238E27FC236}">
                <a16:creationId xmlns:a16="http://schemas.microsoft.com/office/drawing/2014/main" id="{4B9CE714-74FD-E58B-FF76-AE27BEA3B416}"/>
              </a:ext>
            </a:extLst>
          </p:cNvPr>
          <p:cNvSpPr/>
          <p:nvPr/>
        </p:nvSpPr>
        <p:spPr>
          <a:xfrm>
            <a:off x="6027979" y="389806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6;g27fe52d962f_1_4247">
            <a:extLst>
              <a:ext uri="{FF2B5EF4-FFF2-40B4-BE49-F238E27FC236}">
                <a16:creationId xmlns:a16="http://schemas.microsoft.com/office/drawing/2014/main" id="{60C012CC-FB5F-4D6A-67D4-6953F3D5E78F}"/>
              </a:ext>
            </a:extLst>
          </p:cNvPr>
          <p:cNvSpPr/>
          <p:nvPr/>
        </p:nvSpPr>
        <p:spPr>
          <a:xfrm>
            <a:off x="6027979" y="416365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6;g27fe52d962f_1_4247">
            <a:extLst>
              <a:ext uri="{FF2B5EF4-FFF2-40B4-BE49-F238E27FC236}">
                <a16:creationId xmlns:a16="http://schemas.microsoft.com/office/drawing/2014/main" id="{BEB7EC53-86C5-6F95-5D67-8DAAFEBDE214}"/>
              </a:ext>
            </a:extLst>
          </p:cNvPr>
          <p:cNvSpPr/>
          <p:nvPr/>
        </p:nvSpPr>
        <p:spPr>
          <a:xfrm>
            <a:off x="6027979" y="44407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6;g27fe52d962f_1_4247">
            <a:extLst>
              <a:ext uri="{FF2B5EF4-FFF2-40B4-BE49-F238E27FC236}">
                <a16:creationId xmlns:a16="http://schemas.microsoft.com/office/drawing/2014/main" id="{19BFB1FE-47FA-25FC-D9FD-07D1D016559E}"/>
              </a:ext>
            </a:extLst>
          </p:cNvPr>
          <p:cNvSpPr/>
          <p:nvPr/>
        </p:nvSpPr>
        <p:spPr>
          <a:xfrm>
            <a:off x="6027979" y="470488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236;g27fe52d962f_1_4247">
            <a:extLst>
              <a:ext uri="{FF2B5EF4-FFF2-40B4-BE49-F238E27FC236}">
                <a16:creationId xmlns:a16="http://schemas.microsoft.com/office/drawing/2014/main" id="{53C6347B-350C-8798-AC3A-FA96C10EF043}"/>
              </a:ext>
            </a:extLst>
          </p:cNvPr>
          <p:cNvSpPr/>
          <p:nvPr/>
        </p:nvSpPr>
        <p:spPr>
          <a:xfrm>
            <a:off x="6027979" y="496258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236;g27fe52d962f_1_4247">
            <a:extLst>
              <a:ext uri="{FF2B5EF4-FFF2-40B4-BE49-F238E27FC236}">
                <a16:creationId xmlns:a16="http://schemas.microsoft.com/office/drawing/2014/main" id="{D7D97AF7-8F57-E727-49F9-E163F3910D9C}"/>
              </a:ext>
            </a:extLst>
          </p:cNvPr>
          <p:cNvSpPr/>
          <p:nvPr/>
        </p:nvSpPr>
        <p:spPr>
          <a:xfrm>
            <a:off x="6027979" y="52203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09AB8EC-408F-0883-FA38-44B62BF9578C}"/>
              </a:ext>
            </a:extLst>
          </p:cNvPr>
          <p:cNvGrpSpPr/>
          <p:nvPr/>
        </p:nvGrpSpPr>
        <p:grpSpPr>
          <a:xfrm>
            <a:off x="4231296" y="5522577"/>
            <a:ext cx="5200274" cy="1986311"/>
            <a:chOff x="4550077" y="4666661"/>
            <a:chExt cx="5200274" cy="1986311"/>
          </a:xfrm>
        </p:grpSpPr>
        <p:sp>
          <p:nvSpPr>
            <p:cNvPr id="43" name="Google Shape;417;g28120bc8d10_0_0">
              <a:extLst>
                <a:ext uri="{FF2B5EF4-FFF2-40B4-BE49-F238E27FC236}">
                  <a16:creationId xmlns:a16="http://schemas.microsoft.com/office/drawing/2014/main" id="{760950C1-A948-73B6-221F-47A36397CACA}"/>
                </a:ext>
              </a:extLst>
            </p:cNvPr>
            <p:cNvSpPr/>
            <p:nvPr/>
          </p:nvSpPr>
          <p:spPr>
            <a:xfrm>
              <a:off x="4550077" y="4666661"/>
              <a:ext cx="5174170" cy="1986311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8" name="Google Shape;422;g28120bc8d10_0_0">
              <a:extLst>
                <a:ext uri="{FF2B5EF4-FFF2-40B4-BE49-F238E27FC236}">
                  <a16:creationId xmlns:a16="http://schemas.microsoft.com/office/drawing/2014/main" id="{22F9D0E9-C061-635F-F6DC-4485BC1471FC}"/>
                </a:ext>
              </a:extLst>
            </p:cNvPr>
            <p:cNvSpPr/>
            <p:nvPr/>
          </p:nvSpPr>
          <p:spPr>
            <a:xfrm>
              <a:off x="4630926" y="4666663"/>
              <a:ext cx="9000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예산이력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423;g28120bc8d10_0_0">
              <a:extLst>
                <a:ext uri="{FF2B5EF4-FFF2-40B4-BE49-F238E27FC236}">
                  <a16:creationId xmlns:a16="http://schemas.microsoft.com/office/drawing/2014/main" id="{F6DAE8CD-48A9-7985-AFBB-EFB5C0171951}"/>
                </a:ext>
              </a:extLst>
            </p:cNvPr>
            <p:cNvSpPr/>
            <p:nvPr/>
          </p:nvSpPr>
          <p:spPr>
            <a:xfrm>
              <a:off x="9419751" y="4666663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63" name="직선 연결선 30">
              <a:extLst>
                <a:ext uri="{FF2B5EF4-FFF2-40B4-BE49-F238E27FC236}">
                  <a16:creationId xmlns:a16="http://schemas.microsoft.com/office/drawing/2014/main" id="{B210DF77-656F-09D6-49E5-93224172C448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043625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Google Shape;810;g28120bc8d10_0_307">
              <a:extLst>
                <a:ext uri="{FF2B5EF4-FFF2-40B4-BE49-F238E27FC236}">
                  <a16:creationId xmlns:a16="http://schemas.microsoft.com/office/drawing/2014/main" id="{310F9ABD-ADB9-45E5-46C0-A1B09A74392B}"/>
                </a:ext>
              </a:extLst>
            </p:cNvPr>
            <p:cNvSpPr/>
            <p:nvPr/>
          </p:nvSpPr>
          <p:spPr>
            <a:xfrm>
              <a:off x="7111714" y="6401744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0" name="Google Shape;1698;g2fb18904de5_2_107">
              <a:extLst>
                <a:ext uri="{FF2B5EF4-FFF2-40B4-BE49-F238E27FC236}">
                  <a16:creationId xmlns:a16="http://schemas.microsoft.com/office/drawing/2014/main" id="{E80CC60F-0DDF-A53C-6113-5B9C5AF00BF5}"/>
                </a:ext>
              </a:extLst>
            </p:cNvPr>
            <p:cNvGrpSpPr/>
            <p:nvPr/>
          </p:nvGrpSpPr>
          <p:grpSpPr>
            <a:xfrm>
              <a:off x="6333739" y="6180146"/>
              <a:ext cx="1555950" cy="123652"/>
              <a:chOff x="4065288" y="6528825"/>
              <a:chExt cx="2265000" cy="180000"/>
            </a:xfrm>
          </p:grpSpPr>
          <p:sp>
            <p:nvSpPr>
              <p:cNvPr id="81" name="Google Shape;1699;g2fb18904de5_2_107">
                <a:extLst>
                  <a:ext uri="{FF2B5EF4-FFF2-40B4-BE49-F238E27FC236}">
                    <a16:creationId xmlns:a16="http://schemas.microsoft.com/office/drawing/2014/main" id="{CDFCEDB0-EF46-BDE7-AD6E-D3CCA2FB1D80}"/>
                  </a:ext>
                </a:extLst>
              </p:cNvPr>
              <p:cNvSpPr/>
              <p:nvPr/>
            </p:nvSpPr>
            <p:spPr>
              <a:xfrm>
                <a:off x="4598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1" i="0" u="none" strike="noStrike" cap="none" dirty="0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</a:t>
                </a:r>
                <a:endParaRPr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2" name="Google Shape;1700;g2fb18904de5_2_107">
                <a:extLst>
                  <a:ext uri="{FF2B5EF4-FFF2-40B4-BE49-F238E27FC236}">
                    <a16:creationId xmlns:a16="http://schemas.microsoft.com/office/drawing/2014/main" id="{FC7BF441-1574-BFA3-1762-6E8D92E80770}"/>
                  </a:ext>
                </a:extLst>
              </p:cNvPr>
              <p:cNvSpPr/>
              <p:nvPr/>
            </p:nvSpPr>
            <p:spPr>
              <a:xfrm>
                <a:off x="4827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2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3" name="Google Shape;1701;g2fb18904de5_2_107">
                <a:extLst>
                  <a:ext uri="{FF2B5EF4-FFF2-40B4-BE49-F238E27FC236}">
                    <a16:creationId xmlns:a16="http://schemas.microsoft.com/office/drawing/2014/main" id="{B93A2C56-6008-057A-5E00-3940D6914C41}"/>
                  </a:ext>
                </a:extLst>
              </p:cNvPr>
              <p:cNvSpPr/>
              <p:nvPr/>
            </p:nvSpPr>
            <p:spPr>
              <a:xfrm>
                <a:off x="5055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3</a:t>
                </a:r>
                <a:endParaRPr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4" name="Google Shape;1702;g2fb18904de5_2_107">
                <a:extLst>
                  <a:ext uri="{FF2B5EF4-FFF2-40B4-BE49-F238E27FC236}">
                    <a16:creationId xmlns:a16="http://schemas.microsoft.com/office/drawing/2014/main" id="{EF13EF76-9571-9177-9294-C28199C46847}"/>
                  </a:ext>
                </a:extLst>
              </p:cNvPr>
              <p:cNvSpPr/>
              <p:nvPr/>
            </p:nvSpPr>
            <p:spPr>
              <a:xfrm>
                <a:off x="5616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7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10</a:t>
                </a:r>
                <a:endParaRPr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5" name="Google Shape;1703;g2fb18904de5_2_107">
                <a:extLst>
                  <a:ext uri="{FF2B5EF4-FFF2-40B4-BE49-F238E27FC236}">
                    <a16:creationId xmlns:a16="http://schemas.microsoft.com/office/drawing/2014/main" id="{EA5B5BAD-35A9-5BE6-EA6D-551EEA825A38}"/>
                  </a:ext>
                </a:extLst>
              </p:cNvPr>
              <p:cNvSpPr/>
              <p:nvPr/>
            </p:nvSpPr>
            <p:spPr>
              <a:xfrm>
                <a:off x="5284488" y="6528825"/>
                <a:ext cx="270000" cy="180000"/>
              </a:xfrm>
              <a:prstGeom prst="roundRect">
                <a:avLst>
                  <a:gd name="adj" fmla="val 19828"/>
                </a:avLst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</a:t>
                </a:r>
                <a:r>
                  <a:rPr lang="ko-KR" sz="600" b="0" i="0" u="none" strike="noStrike" cap="none" dirty="0">
                    <a:solidFill>
                      <a:schemeClr val="dk1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⦁⦁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6" name="Google Shape;1704;g2fb18904de5_2_107">
                <a:extLst>
                  <a:ext uri="{FF2B5EF4-FFF2-40B4-BE49-F238E27FC236}">
                    <a16:creationId xmlns:a16="http://schemas.microsoft.com/office/drawing/2014/main" id="{C4A17269-47FB-BEF8-2179-AA8CC48E5EAC}"/>
                  </a:ext>
                </a:extLst>
              </p:cNvPr>
              <p:cNvSpPr/>
              <p:nvPr/>
            </p:nvSpPr>
            <p:spPr>
              <a:xfrm>
                <a:off x="42938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7" name="Google Shape;1705;g2fb18904de5_2_107">
                <a:extLst>
                  <a:ext uri="{FF2B5EF4-FFF2-40B4-BE49-F238E27FC236}">
                    <a16:creationId xmlns:a16="http://schemas.microsoft.com/office/drawing/2014/main" id="{4E778A73-7A9A-1687-4E48-F90251AC291F}"/>
                  </a:ext>
                </a:extLst>
              </p:cNvPr>
              <p:cNvSpPr/>
              <p:nvPr/>
            </p:nvSpPr>
            <p:spPr>
              <a:xfrm>
                <a:off x="4065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&lt;&lt;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8" name="Google Shape;1706;g2fb18904de5_2_107">
                <a:extLst>
                  <a:ext uri="{FF2B5EF4-FFF2-40B4-BE49-F238E27FC236}">
                    <a16:creationId xmlns:a16="http://schemas.microsoft.com/office/drawing/2014/main" id="{20E2059A-9265-B65C-7D42-100399D9C44C}"/>
                  </a:ext>
                </a:extLst>
              </p:cNvPr>
              <p:cNvSpPr/>
              <p:nvPr/>
            </p:nvSpPr>
            <p:spPr>
              <a:xfrm>
                <a:off x="59216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89" name="Google Shape;1707;g2fb18904de5_2_107">
                <a:extLst>
                  <a:ext uri="{FF2B5EF4-FFF2-40B4-BE49-F238E27FC236}">
                    <a16:creationId xmlns:a16="http://schemas.microsoft.com/office/drawing/2014/main" id="{F25BFD26-50A2-7D77-3D78-2B510D981FD4}"/>
                  </a:ext>
                </a:extLst>
              </p:cNvPr>
              <p:cNvSpPr/>
              <p:nvPr/>
            </p:nvSpPr>
            <p:spPr>
              <a:xfrm>
                <a:off x="6150288" y="6528825"/>
                <a:ext cx="180000" cy="180000"/>
              </a:xfrm>
              <a:prstGeom prst="roundRect">
                <a:avLst>
                  <a:gd name="adj" fmla="val 19828"/>
                </a:avLst>
              </a:prstGeom>
              <a:noFill/>
              <a:ln w="9525" cap="flat" cmpd="sng">
                <a:solidFill>
                  <a:srgbClr val="CCCCC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00"/>
                  <a:buFont typeface="Arial"/>
                  <a:buNone/>
                </a:pPr>
                <a:r>
                  <a:rPr lang="ko-KR" sz="600" b="0" i="0" u="none" strike="noStrike" cap="none" dirty="0">
                    <a:solidFill>
                      <a:srgbClr val="000000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&gt;&gt;</a:t>
                </a:r>
                <a:endParaRPr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6CB2FA44-E2A4-2B4E-6575-648A32EADBE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12144" y="5850818"/>
          <a:ext cx="5030221" cy="1092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52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62311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634440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594788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628848">
                  <a:extLst>
                    <a:ext uri="{9D8B030D-6E8A-4147-A177-3AD203B41FA5}">
                      <a16:colId xmlns:a16="http://schemas.microsoft.com/office/drawing/2014/main" val="1385154036"/>
                    </a:ext>
                  </a:extLst>
                </a:gridCol>
                <a:gridCol w="572424">
                  <a:extLst>
                    <a:ext uri="{9D8B030D-6E8A-4147-A177-3AD203B41FA5}">
                      <a16:colId xmlns:a16="http://schemas.microsoft.com/office/drawing/2014/main" val="284312025"/>
                    </a:ext>
                  </a:extLst>
                </a:gridCol>
                <a:gridCol w="65108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18561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사용금액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남은금액</a:t>
                      </a:r>
                      <a:endParaRPr lang="ko-KR" altLang="en-US" sz="5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예산수정일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-346,800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11,793,866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HNS2411110003-2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-641,800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12,140,666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HNS2411110003-1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-501,100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12,782,466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26652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ko-KR" alt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차감 </a:t>
                      </a: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en-US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HNS2411060002-3</a:t>
                      </a:r>
                    </a:p>
                  </a:txBody>
                  <a:tcPr marL="3600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14,121,384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-130,550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13,283,566</a:t>
                      </a:r>
                    </a:p>
                  </a:txBody>
                  <a:tcPr marL="0" marR="3600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5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김근영</a:t>
                      </a:r>
                      <a:endParaRPr lang="ko-KR" altLang="en-US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5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</a:tbl>
          </a:graphicData>
        </a:graphic>
      </p:graphicFrame>
      <p:sp>
        <p:nvSpPr>
          <p:cNvPr id="110" name="Google Shape;309;g2f2558950df_0_15">
            <a:extLst>
              <a:ext uri="{FF2B5EF4-FFF2-40B4-BE49-F238E27FC236}">
                <a16:creationId xmlns:a16="http://schemas.microsoft.com/office/drawing/2014/main" id="{756AFA27-B996-1123-A630-E9B4216EA6C5}"/>
              </a:ext>
            </a:extLst>
          </p:cNvPr>
          <p:cNvSpPr txBox="1"/>
          <p:nvPr/>
        </p:nvSpPr>
        <p:spPr>
          <a:xfrm>
            <a:off x="116757" y="605063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smtClean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예산조회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-1330811" y="5587125"/>
            <a:ext cx="5174170" cy="266764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-1249962" y="558712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요청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3538863" y="558712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-1263366" y="5857128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9C61C5CF-8A34-1208-CB8D-1AD1C3DE5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234380"/>
              </p:ext>
            </p:extLst>
          </p:nvPr>
        </p:nvGraphicFramePr>
        <p:xfrm>
          <a:off x="-1249962" y="6642585"/>
          <a:ext cx="4973956" cy="10537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62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0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9166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4741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83408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79283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7748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현재금액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요청금액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811057"/>
                  </a:ext>
                </a:extLst>
              </a:tr>
              <a:tr h="54761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5502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18262"/>
              </p:ext>
            </p:extLst>
          </p:nvPr>
        </p:nvGraphicFramePr>
        <p:xfrm>
          <a:off x="-799962" y="6704162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</a:rPr>
                        <a:t>선택              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8" name="표 77">
            <a:extLst>
              <a:ext uri="{FF2B5EF4-FFF2-40B4-BE49-F238E27FC236}">
                <a16:creationId xmlns:a16="http://schemas.microsoft.com/office/drawing/2014/main" id="{DF860E73-8E45-94B6-01B1-6BEC48892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120333"/>
              </p:ext>
            </p:extLst>
          </p:nvPr>
        </p:nvGraphicFramePr>
        <p:xfrm>
          <a:off x="2497862" y="6712682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8F82CD3-1D89-18CC-FDA3-88B34EEFE44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99962" y="6934370"/>
          <a:ext cx="4360450" cy="171450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F783A6F9-0875-C6A3-AD9F-614397B3D31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-799962" y="7168643"/>
          <a:ext cx="4360450" cy="233027"/>
        </p:xfrm>
        <a:graphic>
          <a:graphicData uri="http://schemas.openxmlformats.org/drawingml/2006/table">
            <a:tbl>
              <a:tblPr/>
              <a:tblGrid>
                <a:gridCol w="436045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33027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1" name="Google Shape;810;g28120bc8d10_0_307">
            <a:extLst>
              <a:ext uri="{FF2B5EF4-FFF2-40B4-BE49-F238E27FC236}">
                <a16:creationId xmlns:a16="http://schemas.microsoft.com/office/drawing/2014/main" id="{C7609E81-0ED6-A610-45EF-308BD95BE3B1}"/>
              </a:ext>
            </a:extLst>
          </p:cNvPr>
          <p:cNvSpPr/>
          <p:nvPr/>
        </p:nvSpPr>
        <p:spPr>
          <a:xfrm>
            <a:off x="-750869" y="7217067"/>
            <a:ext cx="300380" cy="139378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58;g27fc35ecc8f_0_48">
            <a:extLst>
              <a:ext uri="{FF2B5EF4-FFF2-40B4-BE49-F238E27FC236}">
                <a16:creationId xmlns:a16="http://schemas.microsoft.com/office/drawing/2014/main" id="{C80E8315-1CA3-74AE-C453-EA1CF1A7A3FB}"/>
              </a:ext>
            </a:extLst>
          </p:cNvPr>
          <p:cNvSpPr/>
          <p:nvPr/>
        </p:nvSpPr>
        <p:spPr>
          <a:xfrm>
            <a:off x="-386649" y="7197610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3" name="Google Shape;1659;g27fc35ecc8f_0_48">
            <a:extLst>
              <a:ext uri="{FF2B5EF4-FFF2-40B4-BE49-F238E27FC236}">
                <a16:creationId xmlns:a16="http://schemas.microsoft.com/office/drawing/2014/main" id="{FBB26D1D-8E07-534D-0FDE-ECDA969BA052}"/>
              </a:ext>
            </a:extLst>
          </p:cNvPr>
          <p:cNvSpPr/>
          <p:nvPr/>
        </p:nvSpPr>
        <p:spPr>
          <a:xfrm>
            <a:off x="338722" y="723361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1658;g27fc35ecc8f_0_48">
            <a:extLst>
              <a:ext uri="{FF2B5EF4-FFF2-40B4-BE49-F238E27FC236}">
                <a16:creationId xmlns:a16="http://schemas.microsoft.com/office/drawing/2014/main" id="{CFC9D0E0-85F9-A421-A1B6-0DE7745D74EF}"/>
              </a:ext>
            </a:extLst>
          </p:cNvPr>
          <p:cNvSpPr/>
          <p:nvPr/>
        </p:nvSpPr>
        <p:spPr>
          <a:xfrm>
            <a:off x="615336" y="7195365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5" name="Google Shape;1659;g27fc35ecc8f_0_48">
            <a:extLst>
              <a:ext uri="{FF2B5EF4-FFF2-40B4-BE49-F238E27FC236}">
                <a16:creationId xmlns:a16="http://schemas.microsoft.com/office/drawing/2014/main" id="{566FF4E2-7521-DA48-C7FB-6856907EA120}"/>
              </a:ext>
            </a:extLst>
          </p:cNvPr>
          <p:cNvSpPr/>
          <p:nvPr/>
        </p:nvSpPr>
        <p:spPr>
          <a:xfrm>
            <a:off x="1835932" y="72313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A59008FD-E043-0A1A-377C-117167E9C923}"/>
              </a:ext>
            </a:extLst>
          </p:cNvPr>
          <p:cNvSpPr/>
          <p:nvPr/>
        </p:nvSpPr>
        <p:spPr>
          <a:xfrm>
            <a:off x="1310640" y="785802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2E8D3C7B-2DBD-717E-8C01-162608499DE7}"/>
              </a:ext>
            </a:extLst>
          </p:cNvPr>
          <p:cNvSpPr/>
          <p:nvPr/>
        </p:nvSpPr>
        <p:spPr>
          <a:xfrm>
            <a:off x="790655" y="7858024"/>
            <a:ext cx="48376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증액요청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-1263365" y="5945261"/>
            <a:ext cx="4987360" cy="4897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예산이 없거나 부족할때 예산 증액을 요청할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승인은 본사관리자 권한을 가진 사용자가 운영관리에서 처리할수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현재 배정된 예산이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없으면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상품구분을 선택할 수 없으면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본사관리자에게 예산등록요청을 하십시오</a:t>
            </a:r>
            <a:endParaRPr kumimoji="1" lang="en-US" altLang="ko-KR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1" name="Google Shape;2233;g27fe52d962f_1_4247">
            <a:extLst>
              <a:ext uri="{FF2B5EF4-FFF2-40B4-BE49-F238E27FC236}">
                <a16:creationId xmlns:a16="http://schemas.microsoft.com/office/drawing/2014/main" id="{6A9B3F97-A425-2779-0070-6985F700638D}"/>
              </a:ext>
            </a:extLst>
          </p:cNvPr>
          <p:cNvSpPr/>
          <p:nvPr/>
        </p:nvSpPr>
        <p:spPr>
          <a:xfrm>
            <a:off x="5778280" y="2201849"/>
            <a:ext cx="773565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예산증액이력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2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40" idx="1"/>
            <a:endCxn id="57" idx="0"/>
          </p:cNvCxnSpPr>
          <p:nvPr/>
        </p:nvCxnSpPr>
        <p:spPr>
          <a:xfrm rot="10800000" flipV="1">
            <a:off x="1256274" y="2293271"/>
            <a:ext cx="3781818" cy="32938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417;g28120bc8d10_0_0">
            <a:extLst>
              <a:ext uri="{FF2B5EF4-FFF2-40B4-BE49-F238E27FC236}">
                <a16:creationId xmlns:a16="http://schemas.microsoft.com/office/drawing/2014/main" id="{8150C2E0-3D56-2F5A-754C-E724F79C133F}"/>
              </a:ext>
            </a:extLst>
          </p:cNvPr>
          <p:cNvSpPr/>
          <p:nvPr/>
        </p:nvSpPr>
        <p:spPr>
          <a:xfrm>
            <a:off x="7318915" y="2584767"/>
            <a:ext cx="5174170" cy="277227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422;g28120bc8d10_0_0">
            <a:extLst>
              <a:ext uri="{FF2B5EF4-FFF2-40B4-BE49-F238E27FC236}">
                <a16:creationId xmlns:a16="http://schemas.microsoft.com/office/drawing/2014/main" id="{B5768EA1-F638-B56A-7F7A-71B47D4E1C5C}"/>
              </a:ext>
            </a:extLst>
          </p:cNvPr>
          <p:cNvSpPr/>
          <p:nvPr/>
        </p:nvSpPr>
        <p:spPr>
          <a:xfrm>
            <a:off x="7413180" y="262158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</a:t>
            </a:r>
            <a:r>
              <a:rPr lang="ko-KR" altLang="en-US" sz="800" b="1" i="0" u="none" strike="noStrike" cap="none" smtClean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이력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423;g28120bc8d10_0_0">
            <a:extLst>
              <a:ext uri="{FF2B5EF4-FFF2-40B4-BE49-F238E27FC236}">
                <a16:creationId xmlns:a16="http://schemas.microsoft.com/office/drawing/2014/main" id="{4942A3C0-8C6B-FE27-AEC3-02B512627C83}"/>
              </a:ext>
            </a:extLst>
          </p:cNvPr>
          <p:cNvSpPr/>
          <p:nvPr/>
        </p:nvSpPr>
        <p:spPr>
          <a:xfrm>
            <a:off x="12202005" y="262158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직선 연결선 30">
            <a:extLst>
              <a:ext uri="{FF2B5EF4-FFF2-40B4-BE49-F238E27FC236}">
                <a16:creationId xmlns:a16="http://schemas.microsoft.com/office/drawing/2014/main" id="{FA262B68-226B-568D-A6DA-665EAA1F6D04}"/>
              </a:ext>
            </a:extLst>
          </p:cNvPr>
          <p:cNvCxnSpPr>
            <a:cxnSpLocks/>
          </p:cNvCxnSpPr>
          <p:nvPr/>
        </p:nvCxnSpPr>
        <p:spPr>
          <a:xfrm>
            <a:off x="7399776" y="2891588"/>
            <a:ext cx="504362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36E3A5EC-FDB3-9A0E-DA0A-883F50BDC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698062"/>
              </p:ext>
            </p:extLst>
          </p:nvPr>
        </p:nvGraphicFramePr>
        <p:xfrm>
          <a:off x="7406914" y="2982915"/>
          <a:ext cx="50364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87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6570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07909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예산증액 요청년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21898BE4-BD14-0E68-2BCE-E4D5261D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33626"/>
              </p:ext>
            </p:extLst>
          </p:nvPr>
        </p:nvGraphicFramePr>
        <p:xfrm>
          <a:off x="8246593" y="3056552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9" name="Google Shape;2233;g27fe52d962f_1_4247">
            <a:extLst>
              <a:ext uri="{FF2B5EF4-FFF2-40B4-BE49-F238E27FC236}">
                <a16:creationId xmlns:a16="http://schemas.microsoft.com/office/drawing/2014/main" id="{4B976A11-CF0D-AD46-F777-4A1311DF0132}"/>
              </a:ext>
            </a:extLst>
          </p:cNvPr>
          <p:cNvSpPr/>
          <p:nvPr/>
        </p:nvSpPr>
        <p:spPr>
          <a:xfrm>
            <a:off x="11902839" y="3039591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9097"/>
              </p:ext>
            </p:extLst>
          </p:nvPr>
        </p:nvGraphicFramePr>
        <p:xfrm>
          <a:off x="7433741" y="3612067"/>
          <a:ext cx="5009660" cy="810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4453">
                  <a:extLst>
                    <a:ext uri="{9D8B030D-6E8A-4147-A177-3AD203B41FA5}">
                      <a16:colId xmlns:a16="http://schemas.microsoft.com/office/drawing/2014/main" val="974833370"/>
                    </a:ext>
                  </a:extLst>
                </a:gridCol>
                <a:gridCol w="316786">
                  <a:extLst>
                    <a:ext uri="{9D8B030D-6E8A-4147-A177-3AD203B41FA5}">
                      <a16:colId xmlns:a16="http://schemas.microsoft.com/office/drawing/2014/main" val="2965806988"/>
                    </a:ext>
                  </a:extLst>
                </a:gridCol>
                <a:gridCol w="316786">
                  <a:extLst>
                    <a:ext uri="{9D8B030D-6E8A-4147-A177-3AD203B41FA5}">
                      <a16:colId xmlns:a16="http://schemas.microsoft.com/office/drawing/2014/main" val="2643077016"/>
                    </a:ext>
                  </a:extLst>
                </a:gridCol>
                <a:gridCol w="365619">
                  <a:extLst>
                    <a:ext uri="{9D8B030D-6E8A-4147-A177-3AD203B41FA5}">
                      <a16:colId xmlns:a16="http://schemas.microsoft.com/office/drawing/2014/main" val="2482284546"/>
                    </a:ext>
                  </a:extLst>
                </a:gridCol>
                <a:gridCol w="869730">
                  <a:extLst>
                    <a:ext uri="{9D8B030D-6E8A-4147-A177-3AD203B41FA5}">
                      <a16:colId xmlns:a16="http://schemas.microsoft.com/office/drawing/2014/main" val="1001679056"/>
                    </a:ext>
                  </a:extLst>
                </a:gridCol>
                <a:gridCol w="603826">
                  <a:extLst>
                    <a:ext uri="{9D8B030D-6E8A-4147-A177-3AD203B41FA5}">
                      <a16:colId xmlns:a16="http://schemas.microsoft.com/office/drawing/2014/main" val="1112693335"/>
                    </a:ext>
                  </a:extLst>
                </a:gridCol>
                <a:gridCol w="335188">
                  <a:extLst>
                    <a:ext uri="{9D8B030D-6E8A-4147-A177-3AD203B41FA5}">
                      <a16:colId xmlns:a16="http://schemas.microsoft.com/office/drawing/2014/main" val="1223132910"/>
                    </a:ext>
                  </a:extLst>
                </a:gridCol>
                <a:gridCol w="416501">
                  <a:extLst>
                    <a:ext uri="{9D8B030D-6E8A-4147-A177-3AD203B41FA5}">
                      <a16:colId xmlns:a16="http://schemas.microsoft.com/office/drawing/2014/main" val="4014294306"/>
                    </a:ext>
                  </a:extLst>
                </a:gridCol>
                <a:gridCol w="447936">
                  <a:extLst>
                    <a:ext uri="{9D8B030D-6E8A-4147-A177-3AD203B41FA5}">
                      <a16:colId xmlns:a16="http://schemas.microsoft.com/office/drawing/2014/main" val="1229672967"/>
                    </a:ext>
                  </a:extLst>
                </a:gridCol>
                <a:gridCol w="922835">
                  <a:extLst>
                    <a:ext uri="{9D8B030D-6E8A-4147-A177-3AD203B41FA5}">
                      <a16:colId xmlns:a16="http://schemas.microsoft.com/office/drawing/2014/main" val="1836466735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처리일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처리자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  <a:r>
                        <a:rPr lang="en-US" altLang="ko-KR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8428479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2024-12-12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2024-12-20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아켜쓰세요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78584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2024-11-10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김요청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537,800</a:t>
                      </a:r>
                      <a:endParaRPr lang="en-US" altLang="ko-KR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김승인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돈없어요</a:t>
                      </a:r>
                      <a:endParaRPr lang="en" sz="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479112"/>
                  </a:ext>
                </a:extLst>
              </a:tr>
            </a:tbl>
          </a:graphicData>
        </a:graphic>
      </p:graphicFrame>
      <p:grpSp>
        <p:nvGrpSpPr>
          <p:cNvPr id="124" name="Google Shape;1698;g2fb18904de5_2_107">
            <a:extLst>
              <a:ext uri="{FF2B5EF4-FFF2-40B4-BE49-F238E27FC236}">
                <a16:creationId xmlns:a16="http://schemas.microsoft.com/office/drawing/2014/main" id="{1D87347B-B55C-DEA0-16D1-404376B7C3FE}"/>
              </a:ext>
            </a:extLst>
          </p:cNvPr>
          <p:cNvGrpSpPr/>
          <p:nvPr/>
        </p:nvGrpSpPr>
        <p:grpSpPr>
          <a:xfrm>
            <a:off x="9303577" y="4941056"/>
            <a:ext cx="1204845" cy="95750"/>
            <a:chOff x="4065288" y="6528825"/>
            <a:chExt cx="2265000" cy="180000"/>
          </a:xfrm>
        </p:grpSpPr>
        <p:sp>
          <p:nvSpPr>
            <p:cNvPr id="125" name="Google Shape;1699;g2fb18904de5_2_107">
              <a:extLst>
                <a:ext uri="{FF2B5EF4-FFF2-40B4-BE49-F238E27FC236}">
                  <a16:creationId xmlns:a16="http://schemas.microsoft.com/office/drawing/2014/main" id="{9C89B6BA-62F2-B890-6C86-0AA94844AE41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" name="Google Shape;1700;g2fb18904de5_2_107">
              <a:extLst>
                <a:ext uri="{FF2B5EF4-FFF2-40B4-BE49-F238E27FC236}">
                  <a16:creationId xmlns:a16="http://schemas.microsoft.com/office/drawing/2014/main" id="{3C4E5F53-BD86-4E01-FAA7-362F72E7207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1701;g2fb18904de5_2_107">
              <a:extLst>
                <a:ext uri="{FF2B5EF4-FFF2-40B4-BE49-F238E27FC236}">
                  <a16:creationId xmlns:a16="http://schemas.microsoft.com/office/drawing/2014/main" id="{4E88FBF6-113F-C637-81D7-E98BCE7F9AD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1702;g2fb18904de5_2_107">
              <a:extLst>
                <a:ext uri="{FF2B5EF4-FFF2-40B4-BE49-F238E27FC236}">
                  <a16:creationId xmlns:a16="http://schemas.microsoft.com/office/drawing/2014/main" id="{C2822037-1BEA-196E-451C-87CD89E7BB3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9" name="Google Shape;1703;g2fb18904de5_2_107">
              <a:extLst>
                <a:ext uri="{FF2B5EF4-FFF2-40B4-BE49-F238E27FC236}">
                  <a16:creationId xmlns:a16="http://schemas.microsoft.com/office/drawing/2014/main" id="{602CC1BF-C08D-DB27-AB51-F60A0E81F14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0" name="Google Shape;1704;g2fb18904de5_2_107">
              <a:extLst>
                <a:ext uri="{FF2B5EF4-FFF2-40B4-BE49-F238E27FC236}">
                  <a16:creationId xmlns:a16="http://schemas.microsoft.com/office/drawing/2014/main" id="{C8826F7D-8E46-C28A-F78C-19C3106C372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05;g2fb18904de5_2_107">
              <a:extLst>
                <a:ext uri="{FF2B5EF4-FFF2-40B4-BE49-F238E27FC236}">
                  <a16:creationId xmlns:a16="http://schemas.microsoft.com/office/drawing/2014/main" id="{162E40B6-214E-DE3B-2823-BA0BF8F057EB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2" name="Google Shape;1706;g2fb18904de5_2_107">
              <a:extLst>
                <a:ext uri="{FF2B5EF4-FFF2-40B4-BE49-F238E27FC236}">
                  <a16:creationId xmlns:a16="http://schemas.microsoft.com/office/drawing/2014/main" id="{318818C5-8DA9-DB1D-D671-C1867F75901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3" name="Google Shape;1707;g2fb18904de5_2_107">
              <a:extLst>
                <a:ext uri="{FF2B5EF4-FFF2-40B4-BE49-F238E27FC236}">
                  <a16:creationId xmlns:a16="http://schemas.microsoft.com/office/drawing/2014/main" id="{566779C4-EEC7-5540-F5D1-601867C572ED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8782332-F0FE-7B8E-A7E2-0DFDF3100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04750"/>
              </p:ext>
            </p:extLst>
          </p:nvPr>
        </p:nvGraphicFramePr>
        <p:xfrm>
          <a:off x="7409735" y="3433457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135" name="꺾인 연결선[E] 45">
            <a:extLst>
              <a:ext uri="{FF2B5EF4-FFF2-40B4-BE49-F238E27FC236}">
                <a16:creationId xmlns:a16="http://schemas.microsoft.com/office/drawing/2014/main" id="{EEB7ACE4-6ED3-3B7C-F6E6-B77566C01D7C}"/>
              </a:ext>
            </a:extLst>
          </p:cNvPr>
          <p:cNvCxnSpPr>
            <a:cxnSpLocks/>
            <a:stCxn id="101" idx="3"/>
            <a:endCxn id="103" idx="1"/>
          </p:cNvCxnSpPr>
          <p:nvPr/>
        </p:nvCxnSpPr>
        <p:spPr>
          <a:xfrm>
            <a:off x="6551845" y="2294212"/>
            <a:ext cx="767070" cy="16766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모서리가 둥근 직사각형 2">
            <a:extLst>
              <a:ext uri="{FF2B5EF4-FFF2-40B4-BE49-F238E27FC236}">
                <a16:creationId xmlns:a16="http://schemas.microsoft.com/office/drawing/2014/main" id="{CF3847B9-1189-37BE-4947-162796613B15}"/>
              </a:ext>
            </a:extLst>
          </p:cNvPr>
          <p:cNvSpPr>
            <a:spLocks/>
          </p:cNvSpPr>
          <p:nvPr/>
        </p:nvSpPr>
        <p:spPr>
          <a:xfrm>
            <a:off x="200024" y="93524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 예산정보를 확인하실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예산증액이 필요하면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을 이용하십시오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예산증액요청에 대한 승인은 본사관리자가 운영관리 메뉴에서 처리가 가능합니다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예산이력을 클릭하면 예산 증차감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조회 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4C66AA0E-FCB5-1136-C44A-8A22D7187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15794"/>
              </p:ext>
            </p:extLst>
          </p:nvPr>
        </p:nvGraphicFramePr>
        <p:xfrm>
          <a:off x="919710" y="6712682"/>
          <a:ext cx="1062626" cy="171450"/>
        </p:xfrm>
        <a:graphic>
          <a:graphicData uri="http://schemas.openxmlformats.org/drawingml/2006/table">
            <a:tbl>
              <a:tblPr/>
              <a:tblGrid>
                <a:gridCol w="106262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345,013</a:t>
                      </a:r>
                      <a:endParaRPr lang="en" dirty="0">
                        <a:effectLst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7" name="Google Shape;1699;g2fb18904de5_2_107">
            <a:extLst>
              <a:ext uri="{FF2B5EF4-FFF2-40B4-BE49-F238E27FC236}">
                <a16:creationId xmlns:a16="http://schemas.microsoft.com/office/drawing/2014/main" id="{869CA618-DE49-A8B5-D502-F442D8688BD6}"/>
              </a:ext>
            </a:extLst>
          </p:cNvPr>
          <p:cNvSpPr/>
          <p:nvPr/>
        </p:nvSpPr>
        <p:spPr>
          <a:xfrm>
            <a:off x="-889962" y="65870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2130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1A84-1517-4DEE-A17F-5BD61AC0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F5A03A-E294-2CA3-8300-B9F4CA518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134501"/>
              </p:ext>
            </p:extLst>
          </p:nvPr>
        </p:nvGraphicFramePr>
        <p:xfrm>
          <a:off x="266700" y="440344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458883" y="1449299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/>
              <a:t>재고이동</a:t>
            </a:r>
            <a:r>
              <a:rPr lang="en-US" altLang="ko-KR" sz="1200" b="1" u="sng" smtClean="0"/>
              <a:t>(HOMS)</a:t>
            </a:r>
            <a:endParaRPr lang="ko-KR" altLang="en-US" sz="1200" b="1" u="sng"/>
          </a:p>
        </p:txBody>
      </p:sp>
      <p:sp>
        <p:nvSpPr>
          <p:cNvPr id="5" name="순서도: 문서 4"/>
          <p:cNvSpPr/>
          <p:nvPr/>
        </p:nvSpPr>
        <p:spPr>
          <a:xfrm>
            <a:off x="856210" y="2369129"/>
            <a:ext cx="1205346" cy="54032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재고관리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재고조회탭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출고팝업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조직간 자재출고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96581" y="2775165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재고이동요청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6091" y="1928269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smtClean="0"/>
              <a:t>Homs </a:t>
            </a:r>
            <a:r>
              <a:rPr lang="ko-KR" altLang="en-US" sz="1200" u="sng" smtClean="0"/>
              <a:t>모든 사용자</a:t>
            </a:r>
            <a:endParaRPr lang="ko-KR" altLang="en-US" sz="1200" u="sng"/>
          </a:p>
        </p:txBody>
      </p:sp>
      <p:sp>
        <p:nvSpPr>
          <p:cNvPr id="9" name="TextBox 8"/>
          <p:cNvSpPr txBox="1"/>
          <p:nvPr/>
        </p:nvSpPr>
        <p:spPr>
          <a:xfrm>
            <a:off x="2377437" y="1932658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smtClean="0"/>
              <a:t>Homs </a:t>
            </a:r>
            <a:r>
              <a:rPr lang="ko-KR" altLang="en-US" sz="1200" u="sng" smtClean="0"/>
              <a:t>그룹관리자</a:t>
            </a:r>
            <a:endParaRPr lang="ko-KR" altLang="en-US" sz="1200" u="sng"/>
          </a:p>
        </p:txBody>
      </p:sp>
      <p:sp>
        <p:nvSpPr>
          <p:cNvPr id="10" name="순서도: 문서 9"/>
          <p:cNvSpPr/>
          <p:nvPr/>
        </p:nvSpPr>
        <p:spPr>
          <a:xfrm>
            <a:off x="2701927" y="2368803"/>
            <a:ext cx="1205346" cy="54065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운영관리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재고조회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재고이동승인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71052" y="2775164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승인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반려 처리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2" name="직선 화살표 연결선 11"/>
          <p:cNvCxnSpPr>
            <a:stCxn id="7" idx="3"/>
            <a:endCxn id="11" idx="1"/>
          </p:cNvCxnSpPr>
          <p:nvPr/>
        </p:nvCxnSpPr>
        <p:spPr>
          <a:xfrm flipV="1">
            <a:off x="2352211" y="2909130"/>
            <a:ext cx="918841" cy="1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70215" y="3962513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/>
              <a:t>재고조사</a:t>
            </a:r>
            <a:r>
              <a:rPr lang="en-US" altLang="ko-KR" sz="1200" b="1" u="sng" smtClean="0"/>
              <a:t>(HOMS)</a:t>
            </a:r>
            <a:endParaRPr lang="ko-KR" altLang="en-US" sz="1200" b="1" u="sng"/>
          </a:p>
        </p:txBody>
      </p:sp>
      <p:sp>
        <p:nvSpPr>
          <p:cNvPr id="16" name="TextBox 15"/>
          <p:cNvSpPr txBox="1"/>
          <p:nvPr/>
        </p:nvSpPr>
        <p:spPr>
          <a:xfrm>
            <a:off x="686090" y="4416546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smtClean="0"/>
              <a:t>Homs </a:t>
            </a:r>
            <a:r>
              <a:rPr lang="ko-KR" altLang="en-US" sz="1200" u="sng" smtClean="0"/>
              <a:t>모든 사용자</a:t>
            </a:r>
            <a:endParaRPr lang="ko-KR" altLang="en-US" sz="1200" u="sng"/>
          </a:p>
        </p:txBody>
      </p:sp>
      <p:sp>
        <p:nvSpPr>
          <p:cNvPr id="18" name="순서도: 문서 17"/>
          <p:cNvSpPr/>
          <p:nvPr/>
        </p:nvSpPr>
        <p:spPr>
          <a:xfrm>
            <a:off x="861235" y="4854197"/>
            <a:ext cx="1205346" cy="54032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재고조사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재고조사 등록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501606" y="5260233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재고조사제출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394356" y="4411685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smtClean="0"/>
              <a:t>Homs </a:t>
            </a:r>
            <a:r>
              <a:rPr lang="ko-KR" altLang="en-US" sz="1200" u="sng" smtClean="0"/>
              <a:t>감독관</a:t>
            </a:r>
            <a:endParaRPr lang="ko-KR" altLang="en-US" sz="1200" u="sng"/>
          </a:p>
        </p:txBody>
      </p:sp>
      <p:sp>
        <p:nvSpPr>
          <p:cNvPr id="21" name="순서도: 문서 20"/>
          <p:cNvSpPr/>
          <p:nvPr/>
        </p:nvSpPr>
        <p:spPr>
          <a:xfrm>
            <a:off x="2701927" y="4865932"/>
            <a:ext cx="1205346" cy="54032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재고조사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342298" y="5271968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재고조사승인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직선 화살표 연결선 22"/>
          <p:cNvCxnSpPr>
            <a:stCxn id="19" idx="3"/>
            <a:endCxn id="22" idx="1"/>
          </p:cNvCxnSpPr>
          <p:nvPr/>
        </p:nvCxnSpPr>
        <p:spPr>
          <a:xfrm>
            <a:off x="2357236" y="5394199"/>
            <a:ext cx="985062" cy="11735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57356" y="1449299"/>
            <a:ext cx="18204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u="sng" smtClean="0"/>
              <a:t>예산증액</a:t>
            </a:r>
            <a:endParaRPr lang="ko-KR" altLang="en-US" sz="1200" b="1" u="sng"/>
          </a:p>
        </p:txBody>
      </p:sp>
      <p:sp>
        <p:nvSpPr>
          <p:cNvPr id="27" name="TextBox 26"/>
          <p:cNvSpPr txBox="1"/>
          <p:nvPr/>
        </p:nvSpPr>
        <p:spPr>
          <a:xfrm>
            <a:off x="5173285" y="2230303"/>
            <a:ext cx="1767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u="sng" smtClean="0"/>
              <a:t>모든사용자</a:t>
            </a:r>
            <a:endParaRPr lang="ko-KR" altLang="en-US" sz="1200" u="sng"/>
          </a:p>
        </p:txBody>
      </p:sp>
      <p:sp>
        <p:nvSpPr>
          <p:cNvPr id="28" name="순서도: 문서 27"/>
          <p:cNvSpPr/>
          <p:nvPr/>
        </p:nvSpPr>
        <p:spPr>
          <a:xfrm>
            <a:off x="5454533" y="3271312"/>
            <a:ext cx="1205346" cy="54032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재고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예산조회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예산증액요청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085496" y="3677673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예산증액요청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082444" y="1977462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 smtClean="0"/>
              <a:t>OK</a:t>
            </a:r>
            <a:r>
              <a:rPr lang="ko-KR" altLang="en-US" sz="1200" u="sng" smtClean="0"/>
              <a:t>플라자 법인담당자</a:t>
            </a:r>
            <a:endParaRPr lang="en-US" altLang="ko-KR" sz="1200" u="sng" smtClean="0"/>
          </a:p>
          <a:p>
            <a:pPr algn="ctr"/>
            <a:r>
              <a:rPr lang="en-US" altLang="ko-KR" sz="1200" u="sng" smtClean="0"/>
              <a:t>Homs </a:t>
            </a:r>
            <a:r>
              <a:rPr lang="ko-KR" altLang="en-US" sz="1200" u="sng" smtClean="0"/>
              <a:t>그룹관리자</a:t>
            </a:r>
            <a:r>
              <a:rPr lang="en-US" altLang="ko-KR" sz="1200" u="sng" smtClean="0"/>
              <a:t>/</a:t>
            </a:r>
            <a:r>
              <a:rPr lang="ko-KR" altLang="en-US" sz="1200" u="sng" smtClean="0"/>
              <a:t>본사관리자</a:t>
            </a:r>
            <a:endParaRPr lang="en-US" altLang="ko-KR" sz="1200" u="sng" smtClean="0"/>
          </a:p>
          <a:p>
            <a:pPr algn="ctr"/>
            <a:r>
              <a:rPr lang="ko-KR" altLang="en-US" sz="1200" u="sng" smtClean="0"/>
              <a:t>안전몰 일반</a:t>
            </a:r>
            <a:r>
              <a:rPr lang="en-US" altLang="ko-KR" sz="1200" u="sng" smtClean="0"/>
              <a:t>/</a:t>
            </a:r>
            <a:r>
              <a:rPr lang="ko-KR" altLang="en-US" sz="1200" u="sng" smtClean="0"/>
              <a:t>도급사</a:t>
            </a:r>
            <a:r>
              <a:rPr lang="en-US" altLang="ko-KR" sz="1200" u="sng" smtClean="0"/>
              <a:t>/SKB</a:t>
            </a:r>
            <a:r>
              <a:rPr lang="ko-KR" altLang="en-US" sz="1200" u="sng" smtClean="0"/>
              <a:t>관리자</a:t>
            </a:r>
            <a:endParaRPr lang="ko-KR" altLang="en-US" sz="1200" u="sng"/>
          </a:p>
        </p:txBody>
      </p:sp>
      <p:sp>
        <p:nvSpPr>
          <p:cNvPr id="31" name="순서도: 문서 30"/>
          <p:cNvSpPr/>
          <p:nvPr/>
        </p:nvSpPr>
        <p:spPr>
          <a:xfrm>
            <a:off x="7572089" y="3271312"/>
            <a:ext cx="1546973" cy="540327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운영관리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예산운영</a:t>
            </a:r>
            <a:r>
              <a:rPr lang="en-US" altLang="ko-KR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&gt;</a:t>
            </a:r>
            <a:r>
              <a:rPr lang="ko-KR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예산승인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/>
            </a:r>
            <a:b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요청상세 및 처리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8406133" y="3677673"/>
            <a:ext cx="855630" cy="26793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예산승인 승인</a:t>
            </a:r>
            <a:r>
              <a:rPr lang="en-US" altLang="ko-KR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ko-KR" altLang="en-US" sz="8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반려</a:t>
            </a:r>
            <a:endParaRPr lang="ko-KR" alt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3" name="직선 화살표 연결선 32"/>
          <p:cNvCxnSpPr>
            <a:stCxn id="29" idx="3"/>
            <a:endCxn id="32" idx="1"/>
          </p:cNvCxnSpPr>
          <p:nvPr/>
        </p:nvCxnSpPr>
        <p:spPr>
          <a:xfrm>
            <a:off x="6941126" y="3811639"/>
            <a:ext cx="1465007" cy="0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84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6DAF319-4502-B132-E260-7A2D0607BAB5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C3287F-CFC7-1899-A5E6-C2321A8DA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06110"/>
              </p:ext>
            </p:extLst>
          </p:nvPr>
        </p:nvGraphicFramePr>
        <p:xfrm>
          <a:off x="166459" y="853297"/>
          <a:ext cx="1146485" cy="208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9507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45000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재고조사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543559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137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2670FD-8A5D-2817-6265-AB045DE11CA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33777"/>
              </p:ext>
            </p:extLst>
          </p:nvPr>
        </p:nvGraphicFramePr>
        <p:xfrm>
          <a:off x="7858125" y="426720"/>
          <a:ext cx="2047875" cy="650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재고와 예산을 사용하지 않는 사업장일 경우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메뉴노출 정의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 메뉴 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CB7C2B74-8B5F-F072-6896-223BDEB185EF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40F0052A-AACD-B8FD-FDAC-6389E62BC2CE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9BE11AFC-75AB-7037-5FC0-DF1BC05E0000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D63AC6E2-3048-7D1A-AC0E-FB7348B98F8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ADFD3A92-BF99-DC84-936F-663B6B42B3BB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527CC09-C69F-FF79-4487-ED45DBFBF632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F4B087B-4D23-84A1-795B-ABB314D00BEE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91791299-E7EA-FEBF-9B16-E63EDB935D39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579EC1A-D72D-A4EF-7FAD-AF5B2C161CFE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6A648FA9-3AD3-B408-EC4B-DD4D68B2D37C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1C6BA77E-3D80-E85D-60C1-6BD6874E223D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C0651217-B79B-97CC-343F-127464CDAD45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DE6F74F8-6B09-0DFC-E954-D775AEDAA89F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17F4A527-149D-24B0-AE86-17F14E313579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1A10640C-0B04-EDAE-B1CE-4708130D9BCB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51">
            <a:extLst>
              <a:ext uri="{FF2B5EF4-FFF2-40B4-BE49-F238E27FC236}">
                <a16:creationId xmlns:a16="http://schemas.microsoft.com/office/drawing/2014/main" id="{1BCDC3D3-056C-A180-0CC7-A43DCCF6AE47}"/>
              </a:ext>
            </a:extLst>
          </p:cNvPr>
          <p:cNvSpPr>
            <a:spLocks/>
          </p:cNvSpPr>
          <p:nvPr/>
        </p:nvSpPr>
        <p:spPr>
          <a:xfrm>
            <a:off x="87397" y="16011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DE04-DB0B-A183-932A-A540C618B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09;g2f2558950df_0_15">
            <a:extLst>
              <a:ext uri="{FF2B5EF4-FFF2-40B4-BE49-F238E27FC236}">
                <a16:creationId xmlns:a16="http://schemas.microsoft.com/office/drawing/2014/main" id="{A2900B96-3065-7596-C5EF-5C04E325B528}"/>
              </a:ext>
            </a:extLst>
          </p:cNvPr>
          <p:cNvSpPr txBox="1"/>
          <p:nvPr/>
        </p:nvSpPr>
        <p:spPr>
          <a:xfrm>
            <a:off x="133450" y="149753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재고상태별 현황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5397090-48A9-0C82-7B7A-9322B5C4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DD1AD6-30C3-F787-F21B-F16A44F058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F27217-6D7E-F51E-9616-09333D54FC66}"/>
              </a:ext>
            </a:extLst>
          </p:cNvPr>
          <p:cNvSpPr txBox="1"/>
          <p:nvPr/>
        </p:nvSpPr>
        <p:spPr>
          <a:xfrm>
            <a:off x="395287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CB307EF-9B1F-96F6-692A-0BF25E626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259637"/>
              </p:ext>
            </p:extLst>
          </p:nvPr>
        </p:nvGraphicFramePr>
        <p:xfrm>
          <a:off x="7858125" y="426720"/>
          <a:ext cx="2047875" cy="522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재고현황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재고관리를 사용하는 사업장만 메뉴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재고관리 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 메뉴노출 정의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홈앤서비스만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재고이동은 재고이동요청을 승인하는 화면으로 운영관리쪽으로 이동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재고상태별 재고수량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재고수량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 기준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하위조직 재고도 포함함</a:t>
                      </a:r>
                      <a:endParaRPr lang="en-US" altLang="ko-KR" sz="600" smtClean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 시 조회 이벤트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11BD7C1B-FE57-0BA1-1851-1549DEB10C0C}"/>
              </a:ext>
            </a:extLst>
          </p:cNvPr>
          <p:cNvSpPr/>
          <p:nvPr/>
        </p:nvSpPr>
        <p:spPr>
          <a:xfrm>
            <a:off x="200025" y="653534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A56D4134-AAEB-7E5F-AD01-165B2CFEBEF4}"/>
              </a:ext>
            </a:extLst>
          </p:cNvPr>
          <p:cNvSpPr/>
          <p:nvPr/>
        </p:nvSpPr>
        <p:spPr>
          <a:xfrm>
            <a:off x="1377525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45ED1EA1-3BB3-B99E-9AA3-97F169CA304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14C3D1DC-04D5-ABFA-4FC6-91AE8A14ED97}"/>
              </a:ext>
            </a:extLst>
          </p:cNvPr>
          <p:cNvSpPr/>
          <p:nvPr/>
        </p:nvSpPr>
        <p:spPr>
          <a:xfrm>
            <a:off x="2539183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39C638CE-FEAB-322E-E2DC-CD11E446083E}"/>
              </a:ext>
            </a:extLst>
          </p:cNvPr>
          <p:cNvSpPr/>
          <p:nvPr/>
        </p:nvSpPr>
        <p:spPr>
          <a:xfrm>
            <a:off x="12586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1AC803B-5FA3-86FC-CBCB-BD8F148CEB74}"/>
              </a:ext>
            </a:extLst>
          </p:cNvPr>
          <p:cNvSpPr/>
          <p:nvPr/>
        </p:nvSpPr>
        <p:spPr>
          <a:xfrm>
            <a:off x="1389605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C62B88D7-B8EA-E42D-E2F0-F17ACA596EED}"/>
              </a:ext>
            </a:extLst>
          </p:cNvPr>
          <p:cNvSpPr/>
          <p:nvPr/>
        </p:nvSpPr>
        <p:spPr>
          <a:xfrm>
            <a:off x="2552447" y="5426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BDBB673-E4DA-F60C-E03D-FCC771BDE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12367"/>
              </p:ext>
            </p:extLst>
          </p:nvPr>
        </p:nvGraphicFramePr>
        <p:xfrm>
          <a:off x="200025" y="1812766"/>
          <a:ext cx="6335687" cy="7729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834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67964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731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0454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(1,802)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입고대상재고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보유중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(223,729.5)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제고가 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 이상 있는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과부족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349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(225,529)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적정재고보다 적은 재고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재고</a:t>
                      </a:r>
                      <a:endParaRPr lang="en-US" altLang="ko-KR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r>
                        <a:rPr lang="ko-KR" altLang="en-US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  <a:r>
                        <a:rPr lang="en-US" altLang="ko-KR" sz="10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(0)</a:t>
                      </a:r>
                    </a:p>
                    <a:p>
                      <a:pPr algn="ctr" latinLnBrk="1"/>
                      <a:endParaRPr lang="en-US" altLang="ko-KR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반품을 요청한 재고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20" name="Google Shape;309;g2f2558950df_0_15">
            <a:extLst>
              <a:ext uri="{FF2B5EF4-FFF2-40B4-BE49-F238E27FC236}">
                <a16:creationId xmlns:a16="http://schemas.microsoft.com/office/drawing/2014/main" id="{E7D4E6B1-F041-DB2B-40BE-DC024C56B891}"/>
              </a:ext>
            </a:extLst>
          </p:cNvPr>
          <p:cNvSpPr txBox="1"/>
          <p:nvPr/>
        </p:nvSpPr>
        <p:spPr>
          <a:xfrm>
            <a:off x="133450" y="2688517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상품유형별 재고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3891A3A6-B9C3-1178-4DBE-AFE81D71E5EB}"/>
              </a:ext>
            </a:extLst>
          </p:cNvPr>
          <p:cNvSpPr/>
          <p:nvPr/>
        </p:nvSpPr>
        <p:spPr>
          <a:xfrm>
            <a:off x="908761" y="1500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908761" y="27140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차트 24">
            <a:extLst>
              <a:ext uri="{FF2B5EF4-FFF2-40B4-BE49-F238E27FC236}">
                <a16:creationId xmlns:a16="http://schemas.microsoft.com/office/drawing/2014/main" id="{1D56E3F3-7245-D0DC-B9B0-456B531E4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0194191"/>
              </p:ext>
            </p:extLst>
          </p:nvPr>
        </p:nvGraphicFramePr>
        <p:xfrm>
          <a:off x="120563" y="2856187"/>
          <a:ext cx="2679164" cy="2087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4DCB8407-80FA-62D6-64CF-F4F5228E7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154098"/>
              </p:ext>
            </p:extLst>
          </p:nvPr>
        </p:nvGraphicFramePr>
        <p:xfrm>
          <a:off x="2876025" y="3022453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242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484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5118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ECB1597-8B45-8B23-0561-88DC4DB90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93128"/>
              </p:ext>
            </p:extLst>
          </p:nvPr>
        </p:nvGraphicFramePr>
        <p:xfrm>
          <a:off x="4744508" y="3022453"/>
          <a:ext cx="1791203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51209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74670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0000FF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93F4A3F4-E697-E88A-71F8-C55DDA06D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919454"/>
              </p:ext>
            </p:extLst>
          </p:nvPr>
        </p:nvGraphicFramePr>
        <p:xfrm>
          <a:off x="2876025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9474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1296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rgbClr val="E356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E0CFB676-B5E7-6689-7793-54AC7ED33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49390"/>
              </p:ext>
            </p:extLst>
          </p:nvPr>
        </p:nvGraphicFramePr>
        <p:xfrm>
          <a:off x="4744508" y="3641866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532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13381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12499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E7786AFB-761E-4F24-D8DB-51983F1D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83306"/>
              </p:ext>
            </p:extLst>
          </p:nvPr>
        </p:nvGraphicFramePr>
        <p:xfrm>
          <a:off x="2876025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  <a:r>
                        <a:rPr lang="en-US" altLang="ko-KR" sz="5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500" b="1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29341C6A-65F5-E864-9970-E6F61ABCF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61794"/>
              </p:ext>
            </p:extLst>
          </p:nvPr>
        </p:nvGraphicFramePr>
        <p:xfrm>
          <a:off x="4744508" y="4255575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10F16AAE-2B2C-C63B-1B2E-8E324E6236C2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35686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상품유형별 재고현황을 한눈에 보기 쉽게 볼수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159F14-2D9D-BCD8-E99D-0368B71E3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760241"/>
              </p:ext>
            </p:extLst>
          </p:nvPr>
        </p:nvGraphicFramePr>
        <p:xfrm>
          <a:off x="2876024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434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7329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78747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B25317-8851-EBA8-2CAC-634A729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0916"/>
              </p:ext>
            </p:extLst>
          </p:nvPr>
        </p:nvGraphicFramePr>
        <p:xfrm>
          <a:off x="4744507" y="4863440"/>
          <a:ext cx="1791204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537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502573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807094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F01FD6-6616-87A9-F0AC-08F9ACE98888}"/>
              </a:ext>
            </a:extLst>
          </p:cNvPr>
          <p:cNvSpPr txBox="1"/>
          <p:nvPr/>
        </p:nvSpPr>
        <p:spPr>
          <a:xfrm>
            <a:off x="634626" y="4771107"/>
            <a:ext cx="52931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안전</a:t>
            </a:r>
            <a:r>
              <a:rPr kumimoji="1" lang="en-US" altLang="ko-KR" sz="700" dirty="0"/>
              <a:t>KCS</a:t>
            </a:r>
            <a:endParaRPr kumimoji="1" lang="ko-KR" altLang="en-US" sz="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A7CA0-B98B-58AB-F52D-B542D0620D15}"/>
              </a:ext>
            </a:extLst>
          </p:cNvPr>
          <p:cNvSpPr txBox="1"/>
          <p:nvPr/>
        </p:nvSpPr>
        <p:spPr>
          <a:xfrm>
            <a:off x="606034" y="4838040"/>
            <a:ext cx="45719" cy="45719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B5B5C2-CB0A-34C7-97C6-E3DA3B83452A}"/>
              </a:ext>
            </a:extLst>
          </p:cNvPr>
          <p:cNvSpPr txBox="1"/>
          <p:nvPr/>
        </p:nvSpPr>
        <p:spPr>
          <a:xfrm>
            <a:off x="1208248" y="47711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/>
              <a:t>등록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442B4E-4B7F-78A9-97D8-BF47B2A44977}"/>
              </a:ext>
            </a:extLst>
          </p:cNvPr>
          <p:cNvSpPr txBox="1"/>
          <p:nvPr/>
        </p:nvSpPr>
        <p:spPr>
          <a:xfrm>
            <a:off x="1179656" y="4838040"/>
            <a:ext cx="45719" cy="45719"/>
          </a:xfrm>
          <a:prstGeom prst="rect">
            <a:avLst/>
          </a:prstGeom>
          <a:solidFill>
            <a:srgbClr val="0000FF"/>
          </a:solidFill>
        </p:spPr>
        <p:txBody>
          <a:bodyPr wrap="square" rtlCol="0">
            <a:spAutoFit/>
          </a:bodyPr>
          <a:lstStyle/>
          <a:p>
            <a:endParaRPr kumimoji="1" lang="ko-KR" altLang="en-US" sz="600" dirty="0"/>
          </a:p>
        </p:txBody>
      </p:sp>
      <p:sp>
        <p:nvSpPr>
          <p:cNvPr id="14" name="직사각형 13"/>
          <p:cNvSpPr/>
          <p:nvPr/>
        </p:nvSpPr>
        <p:spPr>
          <a:xfrm>
            <a:off x="120563" y="1048624"/>
            <a:ext cx="5567173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859444" y="2991646"/>
            <a:ext cx="1996581" cy="2632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7909418" y="2080469"/>
            <a:ext cx="1996581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555026" y="647629"/>
            <a:ext cx="1174922" cy="26100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978521"/>
              </p:ext>
            </p:extLst>
          </p:nvPr>
        </p:nvGraphicFramePr>
        <p:xfrm>
          <a:off x="4140159" y="1490866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en-US" altLang="ko-KR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●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  <p:sp>
        <p:nvSpPr>
          <p:cNvPr id="38" name="직사각형 37"/>
          <p:cNvSpPr/>
          <p:nvPr/>
        </p:nvSpPr>
        <p:spPr>
          <a:xfrm>
            <a:off x="4140160" y="1469696"/>
            <a:ext cx="2395552" cy="31878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C4DF2BFD-8CFA-3967-82CE-8577632414F7}"/>
              </a:ext>
            </a:extLst>
          </p:cNvPr>
          <p:cNvSpPr/>
          <p:nvPr/>
        </p:nvSpPr>
        <p:spPr>
          <a:xfrm>
            <a:off x="3991996" y="1479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0609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312980"/>
              </p:ext>
            </p:extLst>
          </p:nvPr>
        </p:nvGraphicFramePr>
        <p:xfrm>
          <a:off x="205420" y="3038078"/>
          <a:ext cx="6361646" cy="33094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539337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0704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29748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82809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776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smtClean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8012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컬럼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품목관리팝업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페이지로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버튼명 변경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trike="sngStrike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상품상세페이지로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상품이동제거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0429F793-EA1F-33BC-B368-8CC95DC890EF}"/>
              </a:ext>
            </a:extLst>
          </p:cNvPr>
          <p:cNvSpPr/>
          <p:nvPr/>
        </p:nvSpPr>
        <p:spPr>
          <a:xfrm>
            <a:off x="207991" y="657232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50E60379-7F0A-C7A4-874D-C7857EBB3F72}"/>
              </a:ext>
            </a:extLst>
          </p:cNvPr>
          <p:cNvSpPr/>
          <p:nvPr/>
        </p:nvSpPr>
        <p:spPr>
          <a:xfrm>
            <a:off x="1385491" y="657225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29367215-13C4-2297-467A-E5B436EB5146}"/>
              </a:ext>
            </a:extLst>
          </p:cNvPr>
          <p:cNvCxnSpPr>
            <a:cxnSpLocks/>
          </p:cNvCxnSpPr>
          <p:nvPr/>
        </p:nvCxnSpPr>
        <p:spPr>
          <a:xfrm>
            <a:off x="207991" y="878917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503621BE-33B4-9EC6-8940-BF526C665816}"/>
              </a:ext>
            </a:extLst>
          </p:cNvPr>
          <p:cNvSpPr/>
          <p:nvPr/>
        </p:nvSpPr>
        <p:spPr>
          <a:xfrm>
            <a:off x="2547149" y="657225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32945"/>
              </p:ext>
            </p:extLst>
          </p:nvPr>
        </p:nvGraphicFramePr>
        <p:xfrm>
          <a:off x="207991" y="1502077"/>
          <a:ext cx="6361643" cy="1230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   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일반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</a:t>
                      </a:r>
                      <a:r>
                        <a:rPr lang="ko-KR" altLang="en-US" sz="60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     보안       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strike="sngStrike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strike="sngStrik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04311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90046"/>
              </p:ext>
            </p:extLst>
          </p:nvPr>
        </p:nvGraphicFramePr>
        <p:xfrm>
          <a:off x="776546" y="1570350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358493"/>
              </p:ext>
            </p:extLst>
          </p:nvPr>
        </p:nvGraphicFramePr>
        <p:xfrm>
          <a:off x="4318592" y="156371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73800"/>
              </p:ext>
            </p:extLst>
          </p:nvPr>
        </p:nvGraphicFramePr>
        <p:xfrm>
          <a:off x="433512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426052"/>
              </p:ext>
            </p:extLst>
          </p:nvPr>
        </p:nvGraphicFramePr>
        <p:xfrm>
          <a:off x="5128602" y="2450735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444841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444841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606490"/>
              </p:ext>
            </p:extLst>
          </p:nvPr>
        </p:nvGraphicFramePr>
        <p:xfrm>
          <a:off x="776545" y="1867931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16826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17951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8130534"/>
              </p:ext>
            </p:extLst>
          </p:nvPr>
        </p:nvGraphicFramePr>
        <p:xfrm>
          <a:off x="776546" y="2450303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sng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595522"/>
              </p:ext>
            </p:extLst>
          </p:nvPr>
        </p:nvGraphicFramePr>
        <p:xfrm>
          <a:off x="2413578" y="2450303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026261"/>
              </p:ext>
            </p:extLst>
          </p:nvPr>
        </p:nvGraphicFramePr>
        <p:xfrm>
          <a:off x="656726" y="280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2745639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1680398" y="33114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0876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352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2946734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441808" y="3366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310918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2802480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419988" y="2802480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3989909" y="2802480"/>
            <a:ext cx="73164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인수페이지로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2802480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2802480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2802480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320854" y="2703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3965268" y="2690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7074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395405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074915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472482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938157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403832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412408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923695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888152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440592" y="338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재고를 조회합니다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관리되고 있는 재고품목을 제거할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 또는 반납입고 시 이력을 위한 작업자는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관리해 주십시오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122019"/>
              </p:ext>
            </p:extLst>
          </p:nvPr>
        </p:nvGraphicFramePr>
        <p:xfrm>
          <a:off x="4307969" y="1862558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1796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57840" y="3372201"/>
            <a:ext cx="827401" cy="16123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7855557" y="4475057"/>
            <a:ext cx="1984729" cy="30666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947920" y="2790450"/>
            <a:ext cx="827401" cy="23605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849643" y="1999114"/>
            <a:ext cx="1898684" cy="35359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229375" y="2418308"/>
            <a:ext cx="1496271" cy="265060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7824476" y="3148626"/>
            <a:ext cx="1984729" cy="306667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221815" y="958624"/>
            <a:ext cx="6381467" cy="50009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756641" y="2128189"/>
            <a:ext cx="236572" cy="236572"/>
          </a:xfrm>
          <a:prstGeom prst="rect">
            <a:avLst/>
          </a:prstGeom>
        </p:spPr>
      </p:pic>
      <p:pic>
        <p:nvPicPr>
          <p:cNvPr id="96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138900" y="2128189"/>
            <a:ext cx="236572" cy="236572"/>
          </a:xfrm>
          <a:prstGeom prst="rect">
            <a:avLst/>
          </a:prstGeom>
        </p:spPr>
      </p:pic>
      <p:pic>
        <p:nvPicPr>
          <p:cNvPr id="97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521159" y="2128189"/>
            <a:ext cx="236572" cy="236572"/>
          </a:xfrm>
          <a:prstGeom prst="rect">
            <a:avLst/>
          </a:prstGeom>
        </p:spPr>
      </p:pic>
      <p:pic>
        <p:nvPicPr>
          <p:cNvPr id="98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1905540" y="2128189"/>
            <a:ext cx="236572" cy="236572"/>
          </a:xfrm>
          <a:prstGeom prst="rect">
            <a:avLst/>
          </a:prstGeom>
        </p:spPr>
      </p:pic>
      <p:pic>
        <p:nvPicPr>
          <p:cNvPr id="99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284921" y="2128189"/>
            <a:ext cx="236572" cy="236572"/>
          </a:xfrm>
          <a:prstGeom prst="rect">
            <a:avLst/>
          </a:prstGeom>
        </p:spPr>
      </p:pic>
      <p:pic>
        <p:nvPicPr>
          <p:cNvPr id="100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2705376" y="2128189"/>
            <a:ext cx="236572" cy="236572"/>
          </a:xfrm>
          <a:prstGeom prst="rect">
            <a:avLst/>
          </a:prstGeom>
        </p:spPr>
      </p:pic>
      <p:pic>
        <p:nvPicPr>
          <p:cNvPr id="101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076461" y="2128189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465881"/>
              </p:ext>
            </p:extLst>
          </p:nvPr>
        </p:nvGraphicFramePr>
        <p:xfrm>
          <a:off x="7858125" y="426720"/>
          <a:ext cx="2047875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strike="sngStrike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노출</a:t>
                      </a:r>
                      <a:endParaRPr lang="en-US" altLang="ko-KR" sz="600" strike="sngStrike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en-US" altLang="ko-KR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strike="sngStrike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</a:t>
                      </a:r>
                      <a:r>
                        <a:rPr lang="ko-KR" altLang="en-US" sz="600" strike="sngStrike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팝업으로 </a:t>
                      </a:r>
                      <a:r>
                        <a:rPr lang="ko-KR" altLang="en-US" sz="600" strike="sngStrike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trike="sngStrike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부서검색버튼 제거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자재입고로 이동 버튼명 수정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" name="Google Shape;2136;g27fe52d962f_1_4065">
            <a:extLst>
              <a:ext uri="{FF2B5EF4-FFF2-40B4-BE49-F238E27FC236}">
                <a16:creationId xmlns:a16="http://schemas.microsoft.com/office/drawing/2014/main" id="{A980282B-32B2-B5BC-B737-734FDE4B8BA6}"/>
              </a:ext>
            </a:extLst>
          </p:cNvPr>
          <p:cNvSpPr/>
          <p:nvPr/>
        </p:nvSpPr>
        <p:spPr>
          <a:xfrm>
            <a:off x="211050" y="653534"/>
            <a:ext cx="1177500" cy="221692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재고현황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136;g27fe52d962f_1_4065">
            <a:extLst>
              <a:ext uri="{FF2B5EF4-FFF2-40B4-BE49-F238E27FC236}">
                <a16:creationId xmlns:a16="http://schemas.microsoft.com/office/drawing/2014/main" id="{B780452E-66B9-7DFB-A1CA-7D7041758D29}"/>
              </a:ext>
            </a:extLst>
          </p:cNvPr>
          <p:cNvSpPr/>
          <p:nvPr/>
        </p:nvSpPr>
        <p:spPr>
          <a:xfrm>
            <a:off x="1388550" y="653527"/>
            <a:ext cx="1177500" cy="22169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" name="Google Shape;2136;g27fe52d962f_1_4065">
            <a:extLst>
              <a:ext uri="{FF2B5EF4-FFF2-40B4-BE49-F238E27FC236}">
                <a16:creationId xmlns:a16="http://schemas.microsoft.com/office/drawing/2014/main" id="{EF9A6B97-809C-4B7B-8001-70071112C8E4}"/>
              </a:ext>
            </a:extLst>
          </p:cNvPr>
          <p:cNvSpPr/>
          <p:nvPr/>
        </p:nvSpPr>
        <p:spPr>
          <a:xfrm>
            <a:off x="2550208" y="653527"/>
            <a:ext cx="1177500" cy="22169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재고이동</a:t>
            </a:r>
            <a:endParaRPr sz="800" b="0" i="0" u="none" strike="sng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094742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178368"/>
              </p:ext>
            </p:extLst>
          </p:nvPr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자신의 사업장명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21330"/>
              </p:ext>
            </p:extLst>
          </p:nvPr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71902"/>
              </p:ext>
            </p:extLst>
          </p:nvPr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08715"/>
              </p:ext>
            </p:extLst>
          </p:nvPr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148388"/>
              </p:ext>
            </p:extLst>
          </p:nvPr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sng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strike="sngStrike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231448"/>
              </p:ext>
            </p:extLst>
          </p:nvPr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36673"/>
              </p:ext>
            </p:extLst>
          </p:nvPr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28895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4828507" y="2767486"/>
            <a:ext cx="673778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자재입고로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239141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722984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684252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526955"/>
              </p:ext>
            </p:extLst>
          </p:nvPr>
        </p:nvGraphicFramePr>
        <p:xfrm>
          <a:off x="205420" y="3006782"/>
          <a:ext cx="6361646" cy="325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6442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343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337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/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8185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자신 사업장에서 관리되는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재고를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조회합니다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관리되고 있는 재고품목을 제거할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 또는 반납입고 시 이력을 위한 작업자는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관리해 주십시오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Google Shape;2137;g27fe52d962f_1_4065">
            <a:extLst>
              <a:ext uri="{FF2B5EF4-FFF2-40B4-BE49-F238E27FC236}">
                <a16:creationId xmlns:a16="http://schemas.microsoft.com/office/drawing/2014/main" id="{6A717851-FD01-3761-F16F-F92D021EA810}"/>
              </a:ext>
            </a:extLst>
          </p:cNvPr>
          <p:cNvCxnSpPr>
            <a:cxnSpLocks/>
          </p:cNvCxnSpPr>
          <p:nvPr/>
        </p:nvCxnSpPr>
        <p:spPr>
          <a:xfrm>
            <a:off x="200025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593601"/>
              </p:ext>
            </p:extLst>
          </p:nvPr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4819299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4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6640217" y="3874118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6719867" y="389156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8616226" y="389156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6706463" y="416156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288684"/>
              </p:ext>
            </p:extLst>
          </p:nvPr>
        </p:nvGraphicFramePr>
        <p:xfrm>
          <a:off x="6781046" y="4540589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60948"/>
              </p:ext>
            </p:extLst>
          </p:nvPr>
        </p:nvGraphicFramePr>
        <p:xfrm>
          <a:off x="6719866" y="4253140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7605647" y="657290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27244"/>
              </p:ext>
            </p:extLst>
          </p:nvPr>
        </p:nvGraphicFramePr>
        <p:xfrm>
          <a:off x="7181747" y="4257794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6830"/>
              </p:ext>
            </p:extLst>
          </p:nvPr>
        </p:nvGraphicFramePr>
        <p:xfrm>
          <a:off x="8599685" y="4260125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3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7138433" y="6382125"/>
            <a:ext cx="1204845" cy="95750"/>
            <a:chOff x="4065288" y="6528825"/>
            <a:chExt cx="2265000" cy="180000"/>
          </a:xfrm>
        </p:grpSpPr>
        <p:sp>
          <p:nvSpPr>
            <p:cNvPr id="94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0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84" idx="1"/>
          </p:cNvCxnSpPr>
          <p:nvPr/>
        </p:nvCxnSpPr>
        <p:spPr>
          <a:xfrm rot="16200000" flipH="1">
            <a:off x="2560912" y="1255960"/>
            <a:ext cx="3614184" cy="45444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291322"/>
              </p:ext>
            </p:extLst>
          </p:nvPr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5" name="직사각형 104"/>
          <p:cNvSpPr/>
          <p:nvPr/>
        </p:nvSpPr>
        <p:spPr>
          <a:xfrm>
            <a:off x="221815" y="958624"/>
            <a:ext cx="6381467" cy="50009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249603" y="1522209"/>
            <a:ext cx="206476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7888715" y="971025"/>
            <a:ext cx="1934794" cy="46437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821846" y="2748989"/>
            <a:ext cx="701558" cy="22043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7883535" y="2786343"/>
            <a:ext cx="1989218" cy="257275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42593"/>
              </p:ext>
            </p:extLst>
          </p:nvPr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394659"/>
              </p:ext>
            </p:extLst>
          </p:nvPr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7211"/>
              </p:ext>
            </p:extLst>
          </p:nvPr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279870"/>
              </p:ext>
            </p:extLst>
          </p:nvPr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959081"/>
              </p:ext>
            </p:extLst>
          </p:nvPr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813341"/>
              </p:ext>
            </p:extLst>
          </p:nvPr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992272"/>
            <a:ext cx="4117975" cy="256324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67833"/>
              </p:ext>
            </p:extLst>
          </p:nvPr>
        </p:nvGraphicFramePr>
        <p:xfrm>
          <a:off x="280657" y="236506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19525"/>
              </p:ext>
            </p:extLst>
          </p:nvPr>
        </p:nvGraphicFramePr>
        <p:xfrm>
          <a:off x="280656" y="1742259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328201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328201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91883"/>
              </p:ext>
            </p:extLst>
          </p:nvPr>
        </p:nvGraphicFramePr>
        <p:xfrm>
          <a:off x="831452" y="2027689"/>
          <a:ext cx="2362639" cy="171450"/>
        </p:xfrm>
        <a:graphic>
          <a:graphicData uri="http://schemas.openxmlformats.org/drawingml/2006/table">
            <a:tbl>
              <a:tblPr/>
              <a:tblGrid>
                <a:gridCol w="236263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08108"/>
              </p:ext>
            </p:extLst>
          </p:nvPr>
        </p:nvGraphicFramePr>
        <p:xfrm>
          <a:off x="3322489" y="261363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161151"/>
              </p:ext>
            </p:extLst>
          </p:nvPr>
        </p:nvGraphicFramePr>
        <p:xfrm>
          <a:off x="3322489" y="290380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732698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65" idx="3"/>
            <a:endCxn id="70" idx="0"/>
          </p:cNvCxnSpPr>
          <p:nvPr/>
        </p:nvCxnSpPr>
        <p:spPr>
          <a:xfrm flipV="1">
            <a:off x="4142457" y="1963428"/>
            <a:ext cx="2077067" cy="161438"/>
          </a:xfrm>
          <a:prstGeom prst="bentConnector4">
            <a:avLst>
              <a:gd name="adj1" fmla="val 19512"/>
              <a:gd name="adj2" fmla="val 241602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5" y="4375633"/>
            <a:ext cx="2079619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31470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953744"/>
              </p:ext>
            </p:extLst>
          </p:nvPr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763324" y="4399564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21866"/>
              </p:ext>
            </p:extLst>
          </p:nvPr>
        </p:nvGraphicFramePr>
        <p:xfrm>
          <a:off x="831452" y="4404890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047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80689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80727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175347" y="17825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1336395"/>
            <a:ext cx="3962828" cy="32283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2233" y="1318123"/>
            <a:ext cx="3985267" cy="36832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2039141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918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251902" y="2025931"/>
            <a:ext cx="913273" cy="21964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41984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113961"/>
              </p:ext>
            </p:extLst>
          </p:nvPr>
        </p:nvGraphicFramePr>
        <p:xfrm>
          <a:off x="266271" y="1729564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500130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500130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0458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400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598118"/>
            <a:ext cx="2130126" cy="29700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8249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903912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79041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20059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26063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50353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75524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3007114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25099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48727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73962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400585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25065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505755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437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29"/>
            <a:ext cx="4223383" cy="31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</a:t>
            </a:r>
            <a:r>
              <a:rPr kumimoji="1" lang="ko-KR" altLang="en-US" sz="700">
                <a:solidFill>
                  <a:schemeClr val="tx1"/>
                </a:solidFill>
              </a:rPr>
              <a:t>저장해주세요</a:t>
            </a:r>
            <a:r>
              <a:rPr kumimoji="1" lang="en-US" altLang="ko-KR" sz="700" smtClean="0">
                <a:solidFill>
                  <a:schemeClr val="tx1"/>
                </a:solidFill>
              </a:rPr>
              <a:t>.</a:t>
            </a:r>
            <a:endParaRPr kumimoji="1" lang="en-US" altLang="ko-KR" sz="700" dirty="0">
              <a:solidFill>
                <a:schemeClr val="tx1"/>
              </a:solidFill>
            </a:endParaRP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04228"/>
              </p:ext>
            </p:extLst>
          </p:nvPr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5795"/>
              </p:ext>
            </p:extLst>
          </p:nvPr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23511"/>
              </p:ext>
            </p:extLst>
          </p:nvPr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656322"/>
              </p:ext>
            </p:extLst>
          </p:nvPr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358846"/>
              </p:ext>
            </p:extLst>
          </p:nvPr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410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1044"/>
              </p:ext>
            </p:extLst>
          </p:nvPr>
        </p:nvGraphicFramePr>
        <p:xfrm>
          <a:off x="4386664" y="1941921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505755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16653"/>
              </p:ext>
            </p:extLst>
          </p:nvPr>
        </p:nvGraphicFramePr>
        <p:xfrm>
          <a:off x="4671332" y="197935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076591"/>
              </p:ext>
            </p:extLst>
          </p:nvPr>
        </p:nvGraphicFramePr>
        <p:xfrm>
          <a:off x="4671332" y="223407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479402"/>
              </p:ext>
            </p:extLst>
          </p:nvPr>
        </p:nvGraphicFramePr>
        <p:xfrm>
          <a:off x="4671332" y="247675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943305"/>
              </p:ext>
            </p:extLst>
          </p:nvPr>
        </p:nvGraphicFramePr>
        <p:xfrm>
          <a:off x="4671332" y="272868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462685"/>
              </p:ext>
            </p:extLst>
          </p:nvPr>
        </p:nvGraphicFramePr>
        <p:xfrm>
          <a:off x="4671332" y="29748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222549"/>
              </p:ext>
            </p:extLst>
          </p:nvPr>
        </p:nvGraphicFramePr>
        <p:xfrm>
          <a:off x="4671332" y="322470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60694"/>
              </p:ext>
            </p:extLst>
          </p:nvPr>
        </p:nvGraphicFramePr>
        <p:xfrm>
          <a:off x="4671332" y="34651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461376"/>
              </p:ext>
            </p:extLst>
          </p:nvPr>
        </p:nvGraphicFramePr>
        <p:xfrm>
          <a:off x="4671332" y="372280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953004"/>
              </p:ext>
            </p:extLst>
          </p:nvPr>
        </p:nvGraphicFramePr>
        <p:xfrm>
          <a:off x="4671332" y="397830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4739"/>
              </p:ext>
            </p:extLst>
          </p:nvPr>
        </p:nvGraphicFramePr>
        <p:xfrm>
          <a:off x="4671332" y="4228496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8320"/>
              </p:ext>
            </p:extLst>
          </p:nvPr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353866"/>
              </p:ext>
            </p:extLst>
          </p:nvPr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682501"/>
              </p:ext>
            </p:extLst>
          </p:nvPr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849147"/>
              </p:ext>
            </p:extLst>
          </p:nvPr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83785"/>
              </p:ext>
            </p:extLst>
          </p:nvPr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541686"/>
              </p:ext>
            </p:extLst>
          </p:nvPr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67293"/>
              </p:ext>
            </p:extLst>
          </p:nvPr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566218"/>
              </p:ext>
            </p:extLst>
          </p:nvPr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365779"/>
              </p:ext>
            </p:extLst>
          </p:nvPr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80818"/>
              </p:ext>
            </p:extLst>
          </p:nvPr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7736"/>
              </p:ext>
            </p:extLst>
          </p:nvPr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4858"/>
              </p:ext>
            </p:extLst>
          </p:nvPr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283522"/>
              </p:ext>
            </p:extLst>
          </p:nvPr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65589"/>
              </p:ext>
            </p:extLst>
          </p:nvPr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076707"/>
              </p:ext>
            </p:extLst>
          </p:nvPr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0424"/>
              </p:ext>
            </p:extLst>
          </p:nvPr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92972"/>
              </p:ext>
            </p:extLst>
          </p:nvPr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77769"/>
              </p:ext>
            </p:extLst>
          </p:nvPr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234272"/>
              </p:ext>
            </p:extLst>
          </p:nvPr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542576"/>
              </p:ext>
            </p:extLst>
          </p:nvPr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93228"/>
              </p:ext>
            </p:extLst>
          </p:nvPr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78833"/>
              </p:ext>
            </p:extLst>
          </p:nvPr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783726"/>
              </p:ext>
            </p:extLst>
          </p:nvPr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708764"/>
              </p:ext>
            </p:extLst>
          </p:nvPr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878983"/>
              </p:ext>
            </p:extLst>
          </p:nvPr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24603</TotalTime>
  <Words>6141</Words>
  <Application>Microsoft Office PowerPoint</Application>
  <PresentationFormat>A4 용지(210x297mm)</PresentationFormat>
  <Paragraphs>2730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151</cp:revision>
  <dcterms:created xsi:type="dcterms:W3CDTF">2024-10-08T00:49:16Z</dcterms:created>
  <dcterms:modified xsi:type="dcterms:W3CDTF">2025-01-14T04:11:49Z</dcterms:modified>
</cp:coreProperties>
</file>