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84" r:id="rId5"/>
    <p:sldId id="285" r:id="rId6"/>
    <p:sldId id="286" r:id="rId7"/>
    <p:sldId id="287" r:id="rId8"/>
    <p:sldId id="288" r:id="rId9"/>
    <p:sldId id="289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테마 스타일 2 - 강조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3904" autoAdjust="0"/>
  </p:normalViewPr>
  <p:slideViewPr>
    <p:cSldViewPr snapToGrid="0">
      <p:cViewPr varScale="1">
        <p:scale>
          <a:sx n="137" d="100"/>
          <a:sy n="137" d="100"/>
        </p:scale>
        <p:origin x="132" y="468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83CAFE-EA83-453A-BCA9-2A4AD222F1CA}" type="datetimeFigureOut">
              <a:rPr lang="ko-KR" altLang="en-US" smtClean="0"/>
              <a:t>2024-11-08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64B784-605F-49F9-902C-061A8DB33CA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390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93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66198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386466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87215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0393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659663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32756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29925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386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39249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9508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0890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66527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1079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049283351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488733464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고객센터 </a:t>
                      </a:r>
                      <a:r>
                        <a:rPr lang="en-US" altLang="ko-KR" sz="1000" b="1" u="none" strike="noStrike" cap="none" dirty="0" smtClean="0"/>
                        <a:t>/ </a:t>
                      </a:r>
                      <a:r>
                        <a:rPr lang="ko-KR" altLang="en-US" sz="1000" b="1" u="none" strike="noStrike" cap="none" dirty="0" smtClean="0"/>
                        <a:t>공지사항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고객센터 </a:t>
                      </a:r>
                      <a:r>
                        <a:rPr lang="en-US" altLang="ko-KR" sz="1000" b="1" u="none" strike="noStrike" cap="none" dirty="0" smtClean="0"/>
                        <a:t>/ </a:t>
                      </a:r>
                      <a:r>
                        <a:rPr lang="ko-KR" altLang="en-US" sz="1000" b="1" u="none" strike="noStrike" cap="none" dirty="0" smtClean="0"/>
                        <a:t>공지사항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243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755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fontAlgn="ctr"/>
            <a:endParaRPr lang="ko-KR" altLang="ko-KR"/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자유게시판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/>
              <a:t>자유게시판 </a:t>
            </a:r>
            <a:r>
              <a:rPr lang="ko-KR" altLang="en-US" sz="700" dirty="0"/>
              <a:t>조회 및 </a:t>
            </a:r>
            <a:r>
              <a:rPr lang="ko-KR" altLang="en-US" sz="700" dirty="0" err="1"/>
              <a:t>상세조회</a:t>
            </a:r>
            <a:r>
              <a:rPr lang="ko-KR" altLang="en-US" sz="700" dirty="0"/>
              <a:t> 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 </a:t>
            </a:r>
            <a:r>
              <a:rPr 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자유게시판</a:t>
            </a:r>
            <a:endParaRPr dirty="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1054" y="2067325"/>
          <a:ext cx="10090374" cy="304686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3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73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번호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제목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첨부개수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등록일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조회수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 목록 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2024-10-11</a:t>
                      </a:r>
                      <a:endParaRPr lang="en-US"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13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구매 목록 리스트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 반품 목록 리스트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22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7077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41720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73322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6153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25075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자유게시판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65706" y="1438819"/>
          <a:ext cx="9022713" cy="19258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129066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394098">
                  <a:extLst>
                    <a:ext uri="{9D8B030D-6E8A-4147-A177-3AD203B41FA5}">
                      <a16:colId xmlns:a16="http://schemas.microsoft.com/office/drawing/2014/main" val="1548335415"/>
                    </a:ext>
                  </a:extLst>
                </a:gridCol>
                <a:gridCol w="585720">
                  <a:extLst>
                    <a:ext uri="{9D8B030D-6E8A-4147-A177-3AD203B41FA5}">
                      <a16:colId xmlns:a16="http://schemas.microsoft.com/office/drawing/2014/main" val="962730020"/>
                    </a:ext>
                  </a:extLst>
                </a:gridCol>
                <a:gridCol w="2292861">
                  <a:extLst>
                    <a:ext uri="{9D8B030D-6E8A-4147-A177-3AD203B41FA5}">
                      <a16:colId xmlns:a16="http://schemas.microsoft.com/office/drawing/2014/main" val="2873250073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ym typeface="Malgun Gothic"/>
                        </a:rPr>
                        <a:t> ■ 제목  □ 내용  □ 이름 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144128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359607"/>
            <a:ext cx="10106874" cy="37013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18436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6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179910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65671" y="1826353"/>
            <a:ext cx="412063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29365" y="1823472"/>
            <a:ext cx="412063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29327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등록한 자유게시판 목록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조회 조건 중복 선택 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자유게시판 상세 팝업 호출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자유게시판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/>
              <a:t>자유게시판 </a:t>
            </a:r>
            <a:r>
              <a:rPr lang="ko-KR" altLang="en-US" sz="700" dirty="0"/>
              <a:t>조회 및 </a:t>
            </a:r>
            <a:r>
              <a:rPr lang="ko-KR" altLang="en-US" sz="700" dirty="0" err="1"/>
              <a:t>상세조회</a:t>
            </a:r>
            <a:r>
              <a:rPr lang="ko-KR" altLang="en-US" sz="700" dirty="0"/>
              <a:t> 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/>
              <a:t>고객센터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자유게시판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5" y="865014"/>
            <a:ext cx="8148106" cy="3792711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81370" y="12376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17454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555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자유게시판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사용자가 등록한 자유게시판 목록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조회 조건 중복 선택 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자유게시판 상세 팝업 호출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 가능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자유게시판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/>
              <a:t>자유게시판 </a:t>
            </a:r>
            <a:r>
              <a:rPr lang="ko-KR" altLang="en-US" sz="700" dirty="0"/>
              <a:t>조회 및 </a:t>
            </a:r>
            <a:r>
              <a:rPr lang="ko-KR" altLang="en-US" sz="700" dirty="0" err="1"/>
              <a:t>상세조회</a:t>
            </a:r>
            <a:r>
              <a:rPr lang="ko-KR" altLang="en-US" sz="700" dirty="0"/>
              <a:t> 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smtClean="0"/>
              <a:t>고객센터 </a:t>
            </a:r>
            <a:r>
              <a:rPr lang="en-US" altLang="ko-KR" sz="700" dirty="0" smtClean="0"/>
              <a:t>&gt; </a:t>
            </a:r>
            <a:r>
              <a:rPr lang="ko-KR" altLang="en-US" sz="700" dirty="0" smtClean="0"/>
              <a:t>자유게시판</a:t>
            </a:r>
            <a:endParaRPr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45" y="865014"/>
            <a:ext cx="8148106" cy="3792711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7334543" y="1537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736262" y="153733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dirty="0"/>
          </a:p>
        </p:txBody>
      </p:sp>
      <p:sp>
        <p:nvSpPr>
          <p:cNvPr id="13" name="Google Shape;210;p21"/>
          <p:cNvSpPr/>
          <p:nvPr/>
        </p:nvSpPr>
        <p:spPr>
          <a:xfrm>
            <a:off x="9082978" y="4027648"/>
            <a:ext cx="1961943" cy="82753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211;p21"/>
          <p:cNvSpPr txBox="1"/>
          <p:nvPr/>
        </p:nvSpPr>
        <p:spPr>
          <a:xfrm>
            <a:off x="9126119" y="4225102"/>
            <a:ext cx="1858183" cy="210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ko-KR" altLang="en-US" sz="600" dirty="0" smtClean="0"/>
              <a:t>선택된 내용을 삭제 하시겠습니까</a:t>
            </a:r>
            <a:r>
              <a:rPr lang="en-US" altLang="ko-KR" sz="600" dirty="0" smtClean="0"/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212;p21"/>
          <p:cNvGraphicFramePr/>
          <p:nvPr>
            <p:extLst/>
          </p:nvPr>
        </p:nvGraphicFramePr>
        <p:xfrm>
          <a:off x="9216904" y="4375615"/>
          <a:ext cx="1709486" cy="12192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094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" name="Google Shape;213;p21"/>
          <p:cNvSpPr/>
          <p:nvPr/>
        </p:nvSpPr>
        <p:spPr>
          <a:xfrm>
            <a:off x="9676015" y="4566452"/>
            <a:ext cx="358877" cy="157652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i="0" u="none" strike="noStrike" cap="none" smtClean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삭제</a:t>
            </a:r>
            <a:endParaRPr sz="600" b="1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214;p21"/>
          <p:cNvSpPr/>
          <p:nvPr/>
        </p:nvSpPr>
        <p:spPr>
          <a:xfrm>
            <a:off x="10080236" y="4566452"/>
            <a:ext cx="376588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65;p27"/>
          <p:cNvSpPr/>
          <p:nvPr/>
        </p:nvSpPr>
        <p:spPr>
          <a:xfrm>
            <a:off x="8469613" y="2720811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" name="Google Shape;666;p27"/>
          <p:cNvGraphicFramePr/>
          <p:nvPr>
            <p:extLst/>
          </p:nvPr>
        </p:nvGraphicFramePr>
        <p:xfrm>
          <a:off x="8573945" y="2948081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" name="Google Shape;667;p27"/>
          <p:cNvSpPr/>
          <p:nvPr/>
        </p:nvSpPr>
        <p:spPr>
          <a:xfrm>
            <a:off x="9261768" y="3316506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668;p27"/>
          <p:cNvSpPr txBox="1"/>
          <p:nvPr/>
        </p:nvSpPr>
        <p:spPr>
          <a:xfrm>
            <a:off x="8479344" y="2947624"/>
            <a:ext cx="1789186" cy="2769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선택된 목록이 없습니다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삭제할 자유게시판 목록을 선택해 주세요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" name="Google Shape;176;p21"/>
          <p:cNvCxnSpPr>
            <a:endCxn id="18" idx="1"/>
          </p:cNvCxnSpPr>
          <p:nvPr/>
        </p:nvCxnSpPr>
        <p:spPr>
          <a:xfrm>
            <a:off x="8154307" y="1721114"/>
            <a:ext cx="315306" cy="139881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3" name="Google Shape;408;p26"/>
          <p:cNvCxnSpPr>
            <a:endCxn id="13" idx="1"/>
          </p:cNvCxnSpPr>
          <p:nvPr/>
        </p:nvCxnSpPr>
        <p:spPr>
          <a:xfrm rot="16200000" flipH="1">
            <a:off x="7211990" y="2570426"/>
            <a:ext cx="2654038" cy="1087938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6" name="Google Shape;797;p30"/>
          <p:cNvSpPr/>
          <p:nvPr/>
        </p:nvSpPr>
        <p:spPr>
          <a:xfrm>
            <a:off x="489642" y="197167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94;p44"/>
          <p:cNvSpPr/>
          <p:nvPr/>
        </p:nvSpPr>
        <p:spPr>
          <a:xfrm>
            <a:off x="1031973" y="1594014"/>
            <a:ext cx="5554694" cy="352091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Google Shape;1695;p44"/>
          <p:cNvGraphicFramePr/>
          <p:nvPr>
            <p:extLst/>
          </p:nvPr>
        </p:nvGraphicFramePr>
        <p:xfrm>
          <a:off x="1092616" y="1694553"/>
          <a:ext cx="544071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44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게시판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Google Shape;1695;p44"/>
          <p:cNvGraphicFramePr/>
          <p:nvPr>
            <p:extLst/>
          </p:nvPr>
        </p:nvGraphicFramePr>
        <p:xfrm>
          <a:off x="6278522" y="1694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3556476" y="485635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1" name="표 30"/>
          <p:cNvGraphicFramePr>
            <a:graphicFrameLocks noGrp="1"/>
          </p:cNvGraphicFramePr>
          <p:nvPr>
            <p:extLst/>
          </p:nvPr>
        </p:nvGraphicFramePr>
        <p:xfrm>
          <a:off x="1031973" y="2099861"/>
          <a:ext cx="5501354" cy="27036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0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2004">
                  <a:extLst>
                    <a:ext uri="{9D8B030D-6E8A-4147-A177-3AD203B41FA5}">
                      <a16:colId xmlns:a16="http://schemas.microsoft.com/office/drawing/2014/main" val="225536188"/>
                    </a:ext>
                  </a:extLst>
                </a:gridCol>
                <a:gridCol w="160222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554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050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32990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68185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53676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6875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4175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3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44836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lang="ko-KR" altLang="en-US" sz="700" dirty="0"/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Sytem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sp>
        <p:nvSpPr>
          <p:cNvPr id="40" name="Google Shape;1700;p44"/>
          <p:cNvSpPr/>
          <p:nvPr/>
        </p:nvSpPr>
        <p:spPr>
          <a:xfrm>
            <a:off x="3546952" y="4133631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1700;p44"/>
          <p:cNvSpPr/>
          <p:nvPr/>
        </p:nvSpPr>
        <p:spPr>
          <a:xfrm>
            <a:off x="3291798" y="4133630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1700;p44"/>
          <p:cNvSpPr/>
          <p:nvPr/>
        </p:nvSpPr>
        <p:spPr>
          <a:xfrm>
            <a:off x="3546952" y="4359932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700;p44"/>
          <p:cNvSpPr/>
          <p:nvPr/>
        </p:nvSpPr>
        <p:spPr>
          <a:xfrm>
            <a:off x="3291798" y="4359931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1700;p44"/>
          <p:cNvSpPr/>
          <p:nvPr/>
        </p:nvSpPr>
        <p:spPr>
          <a:xfrm>
            <a:off x="6206221" y="4133630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1700;p44"/>
          <p:cNvSpPr/>
          <p:nvPr/>
        </p:nvSpPr>
        <p:spPr>
          <a:xfrm>
            <a:off x="5951067" y="4133629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1700;p44"/>
          <p:cNvSpPr/>
          <p:nvPr/>
        </p:nvSpPr>
        <p:spPr>
          <a:xfrm>
            <a:off x="6206221" y="4359931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1700;p44"/>
          <p:cNvSpPr/>
          <p:nvPr/>
        </p:nvSpPr>
        <p:spPr>
          <a:xfrm>
            <a:off x="5951067" y="4359930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08;p26"/>
          <p:cNvCxnSpPr>
            <a:endCxn id="31" idx="3"/>
          </p:cNvCxnSpPr>
          <p:nvPr/>
        </p:nvCxnSpPr>
        <p:spPr>
          <a:xfrm rot="5400000">
            <a:off x="6250734" y="2069970"/>
            <a:ext cx="1664289" cy="109910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50" name="Google Shape;408;p26"/>
          <p:cNvCxnSpPr>
            <a:endCxn id="31" idx="1"/>
          </p:cNvCxnSpPr>
          <p:nvPr/>
        </p:nvCxnSpPr>
        <p:spPr>
          <a:xfrm rot="16200000" flipH="1">
            <a:off x="273005" y="2692696"/>
            <a:ext cx="1183115" cy="334821"/>
          </a:xfrm>
          <a:prstGeom prst="bentConnector2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60386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고객센터</a:t>
                      </a:r>
                      <a:r>
                        <a:rPr lang="ko-KR" sz="1000" b="1" u="none" strike="noStrike" cap="none" dirty="0" smtClean="0"/>
                        <a:t> &gt;</a:t>
                      </a:r>
                      <a:r>
                        <a:rPr lang="en-US" altLang="ko-KR" sz="1000" b="1" u="none" strike="noStrike" cap="none" dirty="0" smtClean="0"/>
                        <a:t> </a:t>
                      </a:r>
                      <a:r>
                        <a:rPr lang="ko-KR" altLang="en-US" sz="1000" b="1" u="none" strike="noStrike" cap="none" dirty="0" err="1" smtClean="0"/>
                        <a:t>시스템장애</a:t>
                      </a:r>
                      <a:r>
                        <a:rPr lang="en-US" altLang="ko-KR" sz="1000" b="1" u="none" strike="noStrike" cap="none" dirty="0" smtClean="0"/>
                        <a:t>/</a:t>
                      </a:r>
                      <a:r>
                        <a:rPr lang="ko-KR" altLang="en-US" sz="1000" b="1" u="none" strike="noStrike" cap="none" dirty="0" err="1" smtClean="0"/>
                        <a:t>개선요청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676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0" y="848814"/>
            <a:ext cx="10447342" cy="5279759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시스템장애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개선요청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시스템장애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개선요청에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관한 문의 및 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답변확인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 smtClean="0"/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시스템장애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r>
              <a:rPr lang="ko-KR" altLang="en-US" sz="7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개선요청</a:t>
            </a:r>
            <a:endParaRPr dirty="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1054" y="2043205"/>
          <a:ext cx="10090373" cy="13762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3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4228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015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1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536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753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536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36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순번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요청명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접수구분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처리상태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</a:rPr>
                        <a:t>요청조직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요청자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접수자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처리자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115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상품관리 상품상세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_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규격변경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기능개선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처리완료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(2024-10-25)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System (2024-11-01)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135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상단 메뉴 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우측정렬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기타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접수</a:t>
                      </a:r>
                      <a:endParaRPr lang="ko-KR" altLang="en-US"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테스트공급사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(2024-11-01)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217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진열 변경 정도에 대한 이력 추적 요청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기타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요청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테스트공급사</a:t>
                      </a:r>
                      <a:endParaRPr kumimoji="0" lang="en-US" altLang="ko-KR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226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전송내역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재 정의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기능개선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처리완료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테스트공급사</a:t>
                      </a:r>
                      <a:endParaRPr kumimoji="0" lang="en-US" altLang="ko-KR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(2024-11-01)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(2024-11-02)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312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입찰관리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입찰 팝업</a:t>
                      </a:r>
                      <a:endParaRPr lang="ko-KR" altLang="en-US" sz="700" u="none" strike="noStrike" cap="none" dirty="0" smtClean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err="1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기능오류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처리완료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000000">
                              <a:lumMod val="50000"/>
                              <a:lumOff val="50000"/>
                            </a:srgbClr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테스트공급사</a:t>
                      </a:r>
                      <a:endParaRPr kumimoji="0" lang="en-US" altLang="ko-KR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endParaRPr kumimoji="0" lang="en-US" altLang="ko-KR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7F7F7F"/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(2024-11-02)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7F7F7F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System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 (2024-11-03)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3548150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 dirty="0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시스템장애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000" b="1" dirty="0" err="1" smtClean="0">
                          <a:latin typeface="+mj-ea"/>
                          <a:ea typeface="+mj-ea"/>
                        </a:rPr>
                        <a:t>개선요청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966" y="1431607"/>
          <a:ext cx="9029064" cy="209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3296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89450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756183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49154">
                  <a:extLst>
                    <a:ext uri="{9D8B030D-6E8A-4147-A177-3AD203B41FA5}">
                      <a16:colId xmlns:a16="http://schemas.microsoft.com/office/drawing/2014/main" val="2417850980"/>
                    </a:ext>
                  </a:extLst>
                </a:gridCol>
                <a:gridCol w="837619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628213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  <a:gridCol w="3550861">
                  <a:extLst>
                    <a:ext uri="{9D8B030D-6E8A-4147-A177-3AD203B41FA5}">
                      <a16:colId xmlns:a16="http://schemas.microsoft.com/office/drawing/2014/main" val="3752582762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조회일자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2024-09-06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2024-11-06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접수구분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전체  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9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dirty="0" err="1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처리상태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전체   </a:t>
                      </a:r>
                      <a:r>
                        <a:rPr lang="ko-KR" altLang="en-US" sz="7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ko-KR" altLang="en-US" sz="900" baseline="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∨</a:t>
                      </a:r>
                      <a:endParaRPr lang="ko-KR" altLang="en-US" sz="900" dirty="0" smtClean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911018" y="1430639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70733" y="1423693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18271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178260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0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86016" y="1810848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598746" y="1809578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 </a:t>
            </a: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337155"/>
            <a:ext cx="10106874" cy="401158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=""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28593" y="1430639"/>
            <a:ext cx="164242" cy="188524"/>
          </a:xfrm>
          <a:prstGeom prst="rect">
            <a:avLst/>
          </a:prstGeom>
        </p:spPr>
      </p:pic>
      <p:graphicFrame>
        <p:nvGraphicFramePr>
          <p:cNvPr id="36" name="Google Shape;63;p20"/>
          <p:cNvGraphicFramePr/>
          <p:nvPr>
            <p:extLst/>
          </p:nvPr>
        </p:nvGraphicFramePr>
        <p:xfrm>
          <a:off x="251054" y="3855691"/>
          <a:ext cx="10094400" cy="181752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7200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2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순번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1" u="none" strike="noStrike" cap="none" dirty="0" smtClean="0"/>
                        <a:t>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217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</a:rPr>
                        <a:t>요청명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접수구분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</a:rPr>
                        <a:t>처리상태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접수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처리</a:t>
                      </a:r>
                      <a:endParaRPr lang="ko-KR" altLang="en-US"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요청내용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>
                          <a:solidFill>
                            <a:schemeClr val="tx1"/>
                          </a:solidFill>
                        </a:rPr>
                        <a:t>처리내용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938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</a:t>
                      </a:r>
                      <a:r>
                        <a:rPr lang="en-US" altLang="ko-KR" sz="700" b="1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첨부</a:t>
                      </a:r>
                      <a:r>
                        <a:rPr lang="en-US" altLang="ko-KR" sz="700" b="1" u="none" strike="noStrike" cap="none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endParaRPr kumimoji="0" lang="en-US" altLang="ko-KR" sz="700" b="0" i="0" u="none" strike="noStrike" kern="0" cap="none" spc="0" normalizeH="0" baseline="0" noProof="0" dirty="0" smtClean="0">
                        <a:ln>
                          <a:noFill/>
                        </a:ln>
                        <a:solidFill>
                          <a:srgbClr val="000000">
                            <a:lumMod val="50000"/>
                            <a:lumOff val="50000"/>
                          </a:srgbClr>
                        </a:solidFill>
                        <a:effectLst/>
                        <a:uLnTx/>
                        <a:uFillTx/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984117" y="5799290"/>
            <a:ext cx="6242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 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005890" y="4113519"/>
            <a:ext cx="803860" cy="167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r>
              <a:rPr lang="ko-KR" altLang="en-US" sz="7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050393" y="3886292"/>
            <a:ext cx="2870241" cy="167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진열 변경 정도에 대한 이력 추적 요청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6050393" y="4113519"/>
            <a:ext cx="803860" cy="167696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ko-KR" altLang="en-US" sz="700" dirty="0" smtClean="0">
                <a:solidFill>
                  <a:schemeClr val="tx1"/>
                </a:solidFill>
              </a:rPr>
              <a:t>    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005890" y="4591984"/>
            <a:ext cx="4187679" cy="7897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700" dirty="0" err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업체명</a:t>
            </a:r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테스트구매사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상품명 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altLang="en-US" sz="700" dirty="0" err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광모듈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/>
            </a:r>
            <a:b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- </a:t>
            </a:r>
            <a:r>
              <a:rPr lang="ko-KR" altLang="en-US" sz="700" dirty="0" err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상품코드</a:t>
            </a:r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: 00000000100009</a:t>
            </a:r>
          </a:p>
          <a:p>
            <a:endParaRPr lang="en-US" altLang="ko-KR" sz="70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 </a:t>
            </a:r>
            <a:r>
              <a:rPr lang="ko-KR" altLang="en-US" sz="700" dirty="0" err="1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요청드립니다</a:t>
            </a:r>
            <a:r>
              <a:rPr lang="en-US" altLang="ko-KR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 flipV="1">
            <a:off x="5153025" y="5341154"/>
            <a:ext cx="40544" cy="405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 flipV="1">
            <a:off x="5113398" y="5301527"/>
            <a:ext cx="80171" cy="80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6050393" y="4591984"/>
            <a:ext cx="4187679" cy="78971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700" dirty="0" smtClean="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lang="ko-KR" altLang="en-US" sz="700" dirty="0">
              <a:solidFill>
                <a:schemeClr val="tx1"/>
              </a:solidFill>
            </a:endParaRPr>
          </a:p>
        </p:txBody>
      </p:sp>
      <p:cxnSp>
        <p:nvCxnSpPr>
          <p:cNvPr id="47" name="직선 연결선 46"/>
          <p:cNvCxnSpPr/>
          <p:nvPr/>
        </p:nvCxnSpPr>
        <p:spPr>
          <a:xfrm flipV="1">
            <a:off x="10197528" y="5341154"/>
            <a:ext cx="40544" cy="405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/>
          <p:nvPr/>
        </p:nvCxnSpPr>
        <p:spPr>
          <a:xfrm flipV="1">
            <a:off x="10157901" y="5301527"/>
            <a:ext cx="80171" cy="801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838158" y="5468534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450888" y="5467264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882661" y="5462217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95391" y="5460947"/>
            <a:ext cx="355411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5224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11935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시스템장애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개선요청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사이트 사용시 발생하는 시스템오류나 개선 사항에 대한 요청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조회일자는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요청일 기준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정보를 보고싶은 요청을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하단의 테이블 블록에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상세화면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출력</a:t>
                      </a:r>
                      <a:endParaRPr lang="en-US" altLang="ko-KR" sz="700" b="0" i="0" u="none" strike="noStrike" cap="none" baseline="0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정보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 경우에만 하단의 수정 버튼이 활성화 및 수정 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826613"/>
            <a:ext cx="8217900" cy="4136002"/>
          </a:xfrm>
          <a:prstGeom prst="rect">
            <a:avLst/>
          </a:prstGeom>
        </p:spPr>
      </p:pic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/>
              <a:t>개선요청</a:t>
            </a:r>
            <a:r>
              <a:rPr lang="ko-KR" altLang="en-US" sz="700" dirty="0"/>
              <a:t>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/>
              <a:t>개선요청에</a:t>
            </a:r>
            <a:r>
              <a:rPr lang="ko-KR" altLang="en-US" sz="700" dirty="0"/>
              <a:t> 관한 문의 및 </a:t>
            </a:r>
            <a:r>
              <a:rPr lang="ko-KR" altLang="en-US" sz="700" dirty="0" err="1"/>
              <a:t>답변확인</a:t>
            </a:r>
            <a:r>
              <a:rPr lang="ko-KR" altLang="en-US" sz="700" dirty="0"/>
              <a:t> 화면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/>
              <a:t>고객센터 </a:t>
            </a:r>
            <a:r>
              <a:rPr lang="en-US" altLang="ko-KR" sz="700" dirty="0"/>
              <a:t>&gt; </a:t>
            </a:r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 smtClean="0"/>
              <a:t>개선요청</a:t>
            </a:r>
            <a:endParaRPr lang="ko-KR" altLang="en-US" sz="800" dirty="0"/>
          </a:p>
        </p:txBody>
      </p:sp>
      <p:sp>
        <p:nvSpPr>
          <p:cNvPr id="9" name="Google Shape;797;p30"/>
          <p:cNvSpPr/>
          <p:nvPr/>
        </p:nvSpPr>
        <p:spPr>
          <a:xfrm>
            <a:off x="205035" y="9426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205035" y="119040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205035" y="16587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14" name="Google Shape;797;p30"/>
          <p:cNvSpPr/>
          <p:nvPr/>
        </p:nvSpPr>
        <p:spPr>
          <a:xfrm>
            <a:off x="205035" y="312766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301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932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시스템장애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개선요청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사항 등록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 상태인 데이터를 삭제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 상태인 데이터를 수정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요청상태가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baseline="0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아닌경우</a:t>
                      </a:r>
                      <a:r>
                        <a:rPr lang="ko-KR" altLang="en-US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버튼 비활성화</a:t>
                      </a:r>
                      <a:r>
                        <a:rPr lang="en-US" altLang="ko-KR" sz="700" b="0" i="0" u="none" strike="noStrike" cap="none" baseline="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/>
              <a:t>개선요청</a:t>
            </a:r>
            <a:r>
              <a:rPr lang="ko-KR" altLang="en-US" sz="700" dirty="0"/>
              <a:t> 목록</a:t>
            </a:r>
            <a:endParaRPr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03" y="826613"/>
            <a:ext cx="8217900" cy="4136002"/>
          </a:xfrm>
          <a:prstGeom prst="rect">
            <a:avLst/>
          </a:prstGeom>
        </p:spPr>
      </p:pic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/>
              <a:t>개선요청에</a:t>
            </a:r>
            <a:r>
              <a:rPr lang="ko-KR" altLang="en-US" sz="700" dirty="0"/>
              <a:t> 관한 문의 및 </a:t>
            </a:r>
            <a:r>
              <a:rPr lang="ko-KR" altLang="en-US" sz="700" dirty="0" err="1"/>
              <a:t>답변확인</a:t>
            </a:r>
            <a:r>
              <a:rPr lang="ko-KR" altLang="en-US" sz="700" dirty="0"/>
              <a:t> 화면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ko-KR" altLang="en-US" sz="700" dirty="0"/>
              <a:t>고객센터 </a:t>
            </a:r>
            <a:r>
              <a:rPr lang="en-US" altLang="ko-KR" sz="700" dirty="0"/>
              <a:t>&gt; </a:t>
            </a:r>
            <a:r>
              <a:rPr lang="ko-KR" altLang="en-US" sz="700" dirty="0" err="1"/>
              <a:t>시스템장애</a:t>
            </a:r>
            <a:r>
              <a:rPr lang="en-US" altLang="ko-KR" sz="700" dirty="0"/>
              <a:t>/</a:t>
            </a:r>
            <a:r>
              <a:rPr lang="ko-KR" altLang="en-US" sz="700" dirty="0" err="1" smtClean="0"/>
              <a:t>개선요청</a:t>
            </a:r>
            <a:endParaRPr lang="ko-KR" altLang="en-US" sz="800" dirty="0"/>
          </a:p>
        </p:txBody>
      </p:sp>
      <p:sp>
        <p:nvSpPr>
          <p:cNvPr id="9" name="Google Shape;797;p30"/>
          <p:cNvSpPr/>
          <p:nvPr/>
        </p:nvSpPr>
        <p:spPr>
          <a:xfrm>
            <a:off x="7576330" y="147297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856394" y="1467995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3885561" y="465325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15" name="Google Shape;665;p27"/>
          <p:cNvSpPr/>
          <p:nvPr/>
        </p:nvSpPr>
        <p:spPr>
          <a:xfrm>
            <a:off x="8537168" y="2871512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" name="Google Shape;666;p27"/>
          <p:cNvGraphicFramePr/>
          <p:nvPr>
            <p:extLst/>
          </p:nvPr>
        </p:nvGraphicFramePr>
        <p:xfrm>
          <a:off x="8641500" y="3098782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667;p27"/>
          <p:cNvSpPr/>
          <p:nvPr/>
        </p:nvSpPr>
        <p:spPr>
          <a:xfrm>
            <a:off x="9329323" y="3467207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668;p27"/>
          <p:cNvSpPr txBox="1"/>
          <p:nvPr/>
        </p:nvSpPr>
        <p:spPr>
          <a:xfrm>
            <a:off x="8546899" y="3098325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‘</a:t>
            </a: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</a:t>
            </a:r>
            <a:r>
              <a:rPr 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’ </a:t>
            </a: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상태에서만 삭제가 가능합니다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" name="Google Shape;176;p21"/>
          <p:cNvCxnSpPr>
            <a:endCxn id="15" idx="1"/>
          </p:cNvCxnSpPr>
          <p:nvPr/>
        </p:nvCxnSpPr>
        <p:spPr>
          <a:xfrm rot="16200000" flipH="1">
            <a:off x="7553974" y="2287439"/>
            <a:ext cx="1544522" cy="42186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22" name="Google Shape;1694;p44"/>
          <p:cNvSpPr/>
          <p:nvPr/>
        </p:nvSpPr>
        <p:spPr>
          <a:xfrm>
            <a:off x="2456996" y="1686175"/>
            <a:ext cx="3465501" cy="271978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3" name="Google Shape;1695;p44"/>
          <p:cNvGraphicFramePr/>
          <p:nvPr>
            <p:extLst/>
          </p:nvPr>
        </p:nvGraphicFramePr>
        <p:xfrm>
          <a:off x="2517639" y="1786715"/>
          <a:ext cx="3252606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2526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유지보수 요청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5;p44"/>
          <p:cNvGraphicFramePr/>
          <p:nvPr>
            <p:extLst/>
          </p:nvPr>
        </p:nvGraphicFramePr>
        <p:xfrm>
          <a:off x="5522056" y="1691385"/>
          <a:ext cx="352538" cy="519399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52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1939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표 25"/>
          <p:cNvGraphicFramePr>
            <a:graphicFrameLocks noGrp="1"/>
          </p:cNvGraphicFramePr>
          <p:nvPr>
            <p:extLst/>
          </p:nvPr>
        </p:nvGraphicFramePr>
        <p:xfrm>
          <a:off x="2517639" y="2237390"/>
          <a:ext cx="3252606" cy="1800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1264">
                  <a:extLst>
                    <a:ext uri="{9D8B030D-6E8A-4147-A177-3AD203B41FA5}">
                      <a16:colId xmlns:a16="http://schemas.microsoft.com/office/drawing/2014/main" val="128916881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872124580"/>
                    </a:ext>
                  </a:extLst>
                </a:gridCol>
                <a:gridCol w="510941">
                  <a:extLst>
                    <a:ext uri="{9D8B030D-6E8A-4147-A177-3AD203B41FA5}">
                      <a16:colId xmlns:a16="http://schemas.microsoft.com/office/drawing/2014/main" val="258733020"/>
                    </a:ext>
                  </a:extLst>
                </a:gridCol>
                <a:gridCol w="1008794">
                  <a:extLst>
                    <a:ext uri="{9D8B030D-6E8A-4147-A177-3AD203B41FA5}">
                      <a16:colId xmlns:a16="http://schemas.microsoft.com/office/drawing/2014/main" val="8557882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요청명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0717118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접수구분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185016"/>
                  </a:ext>
                </a:extLst>
              </a:tr>
              <a:tr h="126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err="1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요청내용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dirty="0" smtClean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358906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첨부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+mj-ea"/>
                          <a:ea typeface="+mj-ea"/>
                          <a:cs typeface="Malgun Gothic"/>
                          <a:sym typeface="Malgun Gothic"/>
                        </a:rPr>
                        <a:t>1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</a:t>
                      </a:r>
                      <a:r>
                        <a:rPr lang="en-US" altLang="ko-KR" sz="700" b="1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8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56186388"/>
                  </a:ext>
                </a:extLst>
              </a:tr>
            </a:tbl>
          </a:graphicData>
        </a:graphic>
      </p:graphicFrame>
      <p:sp>
        <p:nvSpPr>
          <p:cNvPr id="30" name="Google Shape;1700;p44"/>
          <p:cNvSpPr/>
          <p:nvPr/>
        </p:nvSpPr>
        <p:spPr>
          <a:xfrm>
            <a:off x="4232091" y="4090879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1700;p44"/>
          <p:cNvSpPr/>
          <p:nvPr/>
        </p:nvSpPr>
        <p:spPr>
          <a:xfrm>
            <a:off x="3761572" y="408914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bg1"/>
                </a:solidFill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3078977" y="2256297"/>
            <a:ext cx="2562203" cy="1427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078977" y="2622819"/>
            <a:ext cx="2562203" cy="1199087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요청하시고자 하는 정확한 화면 위치 혹은 해당 화면의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</a:rPr>
              <a:t>Screen Capture </a:t>
            </a:r>
            <a:r>
              <a:rPr lang="ko-KR" altLang="en-US" sz="700" dirty="0" smtClean="0">
                <a:solidFill>
                  <a:schemeClr val="bg1">
                    <a:lumMod val="85000"/>
                  </a:schemeClr>
                </a:solidFill>
              </a:rPr>
              <a:t>파일을 첨부로 올려 주시면 더욱더 원활한 처리가 가능합니다</a:t>
            </a:r>
            <a:r>
              <a:rPr lang="en-US" altLang="ko-KR" sz="700" dirty="0" smtClean="0">
                <a:solidFill>
                  <a:schemeClr val="bg1">
                    <a:lumMod val="85000"/>
                  </a:schemeClr>
                </a:solidFill>
              </a:rPr>
              <a:t>.</a:t>
            </a:r>
            <a:endParaRPr lang="ko-KR" altLang="en-US" sz="7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32088" y="3872940"/>
            <a:ext cx="300003" cy="1525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610389" y="3872540"/>
            <a:ext cx="302365" cy="15127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438628" y="3872139"/>
            <a:ext cx="300003" cy="15254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5116929" y="3871739"/>
            <a:ext cx="302365" cy="151276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V="1">
            <a:off x="5586413" y="3767139"/>
            <a:ext cx="54767" cy="54768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/>
          <p:cNvCxnSpPr/>
          <p:nvPr/>
        </p:nvCxnSpPr>
        <p:spPr>
          <a:xfrm flipV="1">
            <a:off x="5548487" y="3725957"/>
            <a:ext cx="92693" cy="92693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oogle Shape;408;p26"/>
          <p:cNvCxnSpPr>
            <a:endCxn id="22" idx="3"/>
          </p:cNvCxnSpPr>
          <p:nvPr/>
        </p:nvCxnSpPr>
        <p:spPr>
          <a:xfrm rot="10800000" flipV="1">
            <a:off x="5922498" y="1686175"/>
            <a:ext cx="1741953" cy="1359894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3" name="직사각형 52"/>
          <p:cNvSpPr/>
          <p:nvPr/>
        </p:nvSpPr>
        <p:spPr>
          <a:xfrm>
            <a:off x="3078978" y="2440194"/>
            <a:ext cx="669816" cy="142735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err="1" smtClean="0">
                <a:solidFill>
                  <a:schemeClr val="tx1"/>
                </a:solidFill>
              </a:rPr>
              <a:t>상태변경</a:t>
            </a:r>
            <a:r>
              <a:rPr lang="ko-KR" altLang="en-US" sz="700" dirty="0" smtClean="0">
                <a:solidFill>
                  <a:schemeClr val="tx1"/>
                </a:solidFill>
              </a:rPr>
              <a:t>  </a:t>
            </a:r>
            <a:r>
              <a:rPr lang="ko-KR" altLang="en-US" sz="900" dirty="0" smtClean="0">
                <a:solidFill>
                  <a:schemeClr val="tx1"/>
                </a:solidFill>
              </a:rPr>
              <a:t>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06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77555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fontAlgn="ctr"/>
            <a:endParaRPr lang="ko-KR" altLang="ko-KR"/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공지사항 조회 및 </a:t>
            </a:r>
            <a:r>
              <a:rPr lang="ko-KR" altLang="en-US" sz="700" dirty="0" err="1"/>
              <a:t>상세조회</a:t>
            </a:r>
            <a:r>
              <a:rPr lang="ko-KR" altLang="en-US" sz="700" dirty="0"/>
              <a:t> 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 </a:t>
            </a:r>
            <a:r>
              <a:rPr 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</a:t>
            </a:r>
            <a:endParaRPr dirty="0"/>
          </a:p>
        </p:txBody>
      </p:sp>
      <p:graphicFrame>
        <p:nvGraphicFramePr>
          <p:cNvPr id="63" name="Google Shape;63;p20"/>
          <p:cNvGraphicFramePr/>
          <p:nvPr>
            <p:extLst>
              <p:ext uri="{D42A27DB-BD31-4B8C-83A1-F6EECF244321}">
                <p14:modId xmlns:p14="http://schemas.microsoft.com/office/powerpoint/2010/main" val="3435583682"/>
              </p:ext>
            </p:extLst>
          </p:nvPr>
        </p:nvGraphicFramePr>
        <p:xfrm>
          <a:off x="251054" y="2067325"/>
          <a:ext cx="10090374" cy="3046862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316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83735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87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3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78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014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번호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제목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첨부개수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등록일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작성자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조회수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중요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긴급공지</a:t>
                      </a: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테스트 공지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2024-10-11</a:t>
                      </a:r>
                      <a:endParaRPr lang="en-US"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13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err="1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긴급공지</a:t>
                      </a: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테스트 공지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0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3</a:t>
                      </a:r>
                      <a:endParaRPr lang="ko-KR" altLang="en-US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중요 테스트 공지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1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2024-11-06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22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tx2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257077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541720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473322"/>
                  </a:ext>
                </a:extLst>
              </a:tr>
              <a:tr h="24242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46153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382759" y="5250752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0291179"/>
              </p:ext>
            </p:extLst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공지사항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25888"/>
              </p:ext>
            </p:extLst>
          </p:nvPr>
        </p:nvGraphicFramePr>
        <p:xfrm>
          <a:off x="265706" y="1438819"/>
          <a:ext cx="9022713" cy="19258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1290661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0124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2394098">
                  <a:extLst>
                    <a:ext uri="{9D8B030D-6E8A-4147-A177-3AD203B41FA5}">
                      <a16:colId xmlns:a16="http://schemas.microsoft.com/office/drawing/2014/main" val="1548335415"/>
                    </a:ext>
                  </a:extLst>
                </a:gridCol>
                <a:gridCol w="585720">
                  <a:extLst>
                    <a:ext uri="{9D8B030D-6E8A-4147-A177-3AD203B41FA5}">
                      <a16:colId xmlns:a16="http://schemas.microsoft.com/office/drawing/2014/main" val="962730020"/>
                    </a:ext>
                  </a:extLst>
                </a:gridCol>
                <a:gridCol w="2292861">
                  <a:extLst>
                    <a:ext uri="{9D8B030D-6E8A-4147-A177-3AD203B41FA5}">
                      <a16:colId xmlns:a16="http://schemas.microsoft.com/office/drawing/2014/main" val="2873250073"/>
                    </a:ext>
                  </a:extLst>
                </a:gridCol>
              </a:tblGrid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sym typeface="Malgun Gothic"/>
                        </a:rPr>
                        <a:t> ■ 제목  □ 내용  □ 이름 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none" strike="noStrike" cap="none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40458019"/>
                  </a:ext>
                </a:extLst>
              </a:tr>
            </a:tbl>
          </a:graphicData>
        </a:graphic>
      </p:graphicFrame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144128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359607"/>
            <a:ext cx="10106874" cy="370133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57974"/>
              </p:ext>
            </p:extLst>
          </p:nvPr>
        </p:nvGraphicFramePr>
        <p:xfrm>
          <a:off x="964010" y="184367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36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179910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260790336"/>
              </p:ext>
            </p:extLst>
          </p:nvPr>
        </p:nvGraphicFramePr>
        <p:xfrm>
          <a:off x="8385974" y="826614"/>
          <a:ext cx="2324900" cy="18253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운영사에서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등록한 공지사항 목록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6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 smtClean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r>
                        <a:rPr lang="en-US" altLang="ko-KR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 조회 조건 중복 선택 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클릭 시 공지사항 상세 팝업 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공지사항 조회 및 </a:t>
            </a:r>
            <a:r>
              <a:rPr lang="ko-KR" altLang="en-US" sz="700" dirty="0" err="1"/>
              <a:t>상세조회</a:t>
            </a:r>
            <a:r>
              <a:rPr lang="ko-KR" altLang="en-US" sz="700" dirty="0"/>
              <a:t> 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고객센터 </a:t>
            </a:r>
            <a:r>
              <a:rPr lang="ko-KR" altLang="ko-KR" sz="700" dirty="0"/>
              <a:t>&gt; </a:t>
            </a:r>
            <a:r>
              <a:rPr lang="ko-KR" altLang="en-US" sz="700" dirty="0"/>
              <a:t>공지사항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9" y="927370"/>
            <a:ext cx="8128439" cy="3766550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179085" y="96026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181370" y="123760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179085" y="181405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>
              <p:ext uri="{D42A27DB-BD31-4B8C-83A1-F6EECF244321}">
                <p14:modId xmlns:p14="http://schemas.microsoft.com/office/powerpoint/2010/main" val="3890975834"/>
              </p:ext>
            </p:extLst>
          </p:nvPr>
        </p:nvGraphicFramePr>
        <p:xfrm>
          <a:off x="8385974" y="826614"/>
          <a:ext cx="2324900" cy="155748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 </a:t>
                      </a: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해당 파일 다운로드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111802" y="826613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공지사항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공지사항 조회 및 </a:t>
            </a:r>
            <a:r>
              <a:rPr lang="ko-KR" altLang="en-US" sz="700" dirty="0" err="1" smtClean="0"/>
              <a:t>상세조회</a:t>
            </a:r>
            <a:r>
              <a:rPr lang="ko-KR" altLang="en-US" sz="700" dirty="0" smtClean="0"/>
              <a:t> </a:t>
            </a:r>
            <a:r>
              <a:rPr lang="ko-KR" altLang="en-US" sz="700" dirty="0"/>
              <a:t>팝업을 위한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154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800" dirty="0"/>
              <a:t>고객센터 </a:t>
            </a:r>
            <a:r>
              <a:rPr lang="ko-KR" altLang="ko-KR" sz="800" dirty="0"/>
              <a:t>&gt; </a:t>
            </a:r>
            <a:r>
              <a:rPr lang="ko-KR" altLang="en-US" sz="800" dirty="0"/>
              <a:t>공지사항</a:t>
            </a:r>
            <a:endParaRPr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809" y="927370"/>
            <a:ext cx="8128439" cy="3766550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483885" y="208702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박동혁</a:t>
            </a:r>
            <a:endParaRPr/>
          </a:p>
        </p:txBody>
      </p:sp>
      <p:cxnSp>
        <p:nvCxnSpPr>
          <p:cNvPr id="13" name="Google Shape;408;p26"/>
          <p:cNvCxnSpPr/>
          <p:nvPr/>
        </p:nvCxnSpPr>
        <p:spPr>
          <a:xfrm>
            <a:off x="1348741" y="2473496"/>
            <a:ext cx="373379" cy="3570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" name="Google Shape;1694;p44"/>
          <p:cNvSpPr/>
          <p:nvPr/>
        </p:nvSpPr>
        <p:spPr>
          <a:xfrm>
            <a:off x="1768126" y="1513870"/>
            <a:ext cx="5554694" cy="39496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" name="Google Shape;1695;p44"/>
          <p:cNvGraphicFramePr/>
          <p:nvPr>
            <p:extLst>
              <p:ext uri="{D42A27DB-BD31-4B8C-83A1-F6EECF244321}">
                <p14:modId xmlns:p14="http://schemas.microsoft.com/office/powerpoint/2010/main" val="1455180607"/>
              </p:ext>
            </p:extLst>
          </p:nvPr>
        </p:nvGraphicFramePr>
        <p:xfrm>
          <a:off x="1828769" y="1614409"/>
          <a:ext cx="544071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44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공지사항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oogle Shape;1695;p44"/>
          <p:cNvGraphicFramePr/>
          <p:nvPr>
            <p:extLst>
              <p:ext uri="{D42A27DB-BD31-4B8C-83A1-F6EECF244321}">
                <p14:modId xmlns:p14="http://schemas.microsoft.com/office/powerpoint/2010/main" val="967407704"/>
              </p:ext>
            </p:extLst>
          </p:nvPr>
        </p:nvGraphicFramePr>
        <p:xfrm>
          <a:off x="7014675" y="161440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1700;p44"/>
          <p:cNvSpPr/>
          <p:nvPr/>
        </p:nvSpPr>
        <p:spPr>
          <a:xfrm>
            <a:off x="4311679" y="5227077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8" name="표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4562402"/>
              </p:ext>
            </p:extLst>
          </p:nvPr>
        </p:nvGraphicFramePr>
        <p:xfrm>
          <a:off x="1768126" y="2019717"/>
          <a:ext cx="5501354" cy="317394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0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2004">
                  <a:extLst>
                    <a:ext uri="{9D8B030D-6E8A-4147-A177-3AD203B41FA5}">
                      <a16:colId xmlns:a16="http://schemas.microsoft.com/office/drawing/2014/main" val="225536188"/>
                    </a:ext>
                  </a:extLst>
                </a:gridCol>
                <a:gridCol w="160222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554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050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32990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68185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53676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6875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일반공지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                         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중요 </a:t>
                      </a: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b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긴급공지</a:t>
                      </a: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테스트 공지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4175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2024-11-07 ~ 2024-12-07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44836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중요 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긴급공지</a:t>
                      </a: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테스트 공지 사항입니다</a:t>
                      </a: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</a:b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1.pptx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3.doc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868               </a:t>
                      </a:r>
                      <a:r>
                        <a:rPr lang="en-US" altLang="ko-KR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팝업 세로 크기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550</a:t>
                      </a:r>
                      <a:r>
                        <a:rPr lang="en-US" altLang="ko-KR" sz="700" baseline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        </a:t>
                      </a:r>
                      <a:r>
                        <a:rPr lang="en-US" altLang="ko-KR" sz="700" baseline="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4632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 크기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400               </a:t>
                      </a:r>
                      <a:r>
                        <a:rPr lang="en-US" altLang="ko-KR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px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스크롤 여부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16894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5489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err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Sytem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등록일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2750819" y="4531040"/>
            <a:ext cx="585311" cy="162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868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2750819" y="4761703"/>
            <a:ext cx="585311" cy="162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400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5343206" y="4528739"/>
            <a:ext cx="585311" cy="162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550</a:t>
            </a:r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206" y="4761677"/>
            <a:ext cx="247650" cy="200025"/>
          </a:xfrm>
          <a:prstGeom prst="rect">
            <a:avLst/>
          </a:prstGeom>
        </p:spPr>
      </p:pic>
      <p:sp>
        <p:nvSpPr>
          <p:cNvPr id="35" name="직사각형 34"/>
          <p:cNvSpPr/>
          <p:nvPr/>
        </p:nvSpPr>
        <p:spPr>
          <a:xfrm>
            <a:off x="2750819" y="2062849"/>
            <a:ext cx="789306" cy="162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err="1" smtClean="0">
                <a:solidFill>
                  <a:schemeClr val="tx1"/>
                </a:solidFill>
              </a:rPr>
              <a:t>일반공지</a:t>
            </a:r>
            <a:r>
              <a:rPr lang="ko-KR" altLang="en-US" sz="800" dirty="0" smtClean="0">
                <a:solidFill>
                  <a:schemeClr val="tx1"/>
                </a:solidFill>
              </a:rPr>
              <a:t>    </a:t>
            </a:r>
            <a:r>
              <a:rPr lang="ko-KR" altLang="en-US" sz="900" dirty="0" smtClean="0">
                <a:solidFill>
                  <a:schemeClr val="tx1"/>
                </a:solidFill>
              </a:rPr>
              <a:t>∨</a:t>
            </a:r>
            <a:r>
              <a:rPr lang="ko-KR" altLang="en-US" sz="800" dirty="0" smtClean="0">
                <a:solidFill>
                  <a:schemeClr val="tx1"/>
                </a:solidFill>
              </a:rPr>
              <a:t> 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3586131" y="2062849"/>
            <a:ext cx="789306" cy="16288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>
                <a:solidFill>
                  <a:schemeClr val="tx1"/>
                </a:solidFill>
              </a:rPr>
              <a:t>전체 </a:t>
            </a:r>
            <a:r>
              <a:rPr lang="ko-KR" altLang="en-US" sz="800" dirty="0" smtClean="0">
                <a:solidFill>
                  <a:schemeClr val="tx1"/>
                </a:solidFill>
              </a:rPr>
              <a:t>          </a:t>
            </a:r>
            <a:r>
              <a:rPr lang="ko-KR" altLang="en-US" sz="900" dirty="0" smtClean="0">
                <a:solidFill>
                  <a:schemeClr val="tx1"/>
                </a:solidFill>
              </a:rPr>
              <a:t>∨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291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/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 smtClean="0"/>
                        <a:t>고객센터 </a:t>
                      </a:r>
                      <a:r>
                        <a:rPr lang="en-US" altLang="ko-KR" sz="1000" b="1" u="none" strike="noStrike" cap="none" dirty="0" smtClean="0"/>
                        <a:t>&gt; </a:t>
                      </a:r>
                      <a:r>
                        <a:rPr lang="ko-KR" altLang="en-US" sz="1000" b="1" u="none" strike="noStrike" cap="none" dirty="0" smtClean="0"/>
                        <a:t>질의응답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5333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0"/>
          <p:cNvSpPr/>
          <p:nvPr/>
        </p:nvSpPr>
        <p:spPr>
          <a:xfrm>
            <a:off x="72570" y="863250"/>
            <a:ext cx="10447342" cy="463077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 목록</a:t>
            </a:r>
            <a:endParaRPr dirty="0"/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 등록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수정 등을 위한 목록 화면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고객센터 </a:t>
            </a:r>
            <a:r>
              <a:rPr lang="en-US" altLang="ko-KR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&gt; </a:t>
            </a: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</a:t>
            </a:r>
            <a:endParaRPr dirty="0"/>
          </a:p>
        </p:txBody>
      </p:sp>
      <p:graphicFrame>
        <p:nvGraphicFramePr>
          <p:cNvPr id="63" name="Google Shape;63;p20"/>
          <p:cNvGraphicFramePr/>
          <p:nvPr>
            <p:extLst/>
          </p:nvPr>
        </p:nvGraphicFramePr>
        <p:xfrm>
          <a:off x="251054" y="2120665"/>
          <a:ext cx="10090374" cy="2477674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4118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6460">
                  <a:extLst>
                    <a:ext uri="{9D8B030D-6E8A-4147-A177-3AD203B41FA5}">
                      <a16:colId xmlns:a16="http://schemas.microsoft.com/office/drawing/2014/main" val="116314742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7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78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3551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번호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제목</a:t>
                      </a:r>
                      <a:endParaRPr lang="en-US" altLang="ko-KR" sz="700" b="1" u="none" strike="noStrike" cap="none" dirty="0" smtClean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유형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/>
                        <a:t>등록일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smtClean="0">
                          <a:solidFill>
                            <a:schemeClr val="tx1"/>
                          </a:solidFill>
                        </a:rPr>
                        <a:t>답변일</a:t>
                      </a:r>
                      <a:endParaRPr lang="en-US" altLang="ko-KR" sz="700" b="1" u="none" strike="noStrike" cap="none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u="none" strike="noStrike" cap="none" dirty="0" err="1" smtClean="0"/>
                        <a:t>처리상태</a:t>
                      </a:r>
                      <a:endParaRPr sz="700" b="1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질의응답 질문 게시판 질의</a:t>
                      </a:r>
                      <a:endParaRPr lang="en-US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자재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– 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</a:rPr>
                        <a:t>관로자제</a:t>
                      </a:r>
                      <a:endParaRPr lang="en-US" altLang="ko-KR" sz="700" u="none" strike="noStrike" cap="none" dirty="0" smtClean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2024-11-07</a:t>
                      </a:r>
                      <a:b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요청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u="none" strike="noStrike" cap="none" dirty="0" err="1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OKPlaza</a:t>
                      </a:r>
                      <a:r>
                        <a:rPr lang="en-US" altLang="ko-KR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altLang="en-US" sz="700" u="none" strike="noStrike" cap="none" baseline="0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문의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납기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– </a:t>
                      </a:r>
                      <a:r>
                        <a:rPr lang="ko-KR" altLang="en-US" sz="700" u="none" strike="noStrike" cap="none" dirty="0" err="1" smtClean="0">
                          <a:solidFill>
                            <a:srgbClr val="7F7F7F"/>
                          </a:solidFill>
                        </a:rPr>
                        <a:t>유선망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2024-11-02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sz="700" u="none" strike="noStrike" cap="none" smtClean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요청</a:t>
                      </a: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 계산서 관련 문의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납기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- A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망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2024-08-07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2024-08-09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처리완료</a:t>
                      </a:r>
                      <a:endParaRPr sz="700" u="none" strike="noStrike" cap="none" dirty="0">
                        <a:solidFill>
                          <a:srgbClr val="7F7F7F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문의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납기 </a:t>
                      </a: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- A</a:t>
                      </a: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망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2023-12-12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2023-12-15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처리완료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b="0" u="none" strike="noStrike" cap="none" dirty="0" smtClean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가격 정책 문의</a:t>
                      </a:r>
                      <a:endParaRPr lang="en-US" altLang="ko-KR" sz="700" u="none" strike="noStrike" cap="none" dirty="0" smtClean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2023-01-05</a:t>
                      </a:r>
                      <a:b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</a:br>
                      <a:r>
                        <a:rPr lang="en-US" altLang="ko-KR" sz="700" u="none" strike="noStrike" cap="none" dirty="0" smtClean="0">
                          <a:solidFill>
                            <a:srgbClr val="7F7F7F"/>
                          </a:solidFill>
                        </a:rPr>
                        <a:t>System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rgbClr val="7F7F7F"/>
                          </a:solidFill>
                        </a:rPr>
                        <a:t>요청</a:t>
                      </a: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rgbClr val="000000"/>
                        </a:solidFill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/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64" name="Google Shape;64;p20"/>
          <p:cNvGrpSpPr/>
          <p:nvPr/>
        </p:nvGrpSpPr>
        <p:grpSpPr>
          <a:xfrm>
            <a:off x="4529273" y="4908203"/>
            <a:ext cx="1575496" cy="167235"/>
            <a:chOff x="3326817" y="6019551"/>
            <a:chExt cx="1591287" cy="180000"/>
          </a:xfrm>
        </p:grpSpPr>
        <p:sp>
          <p:nvSpPr>
            <p:cNvPr id="65" name="Google Shape;65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 dirty="0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6" name="Google Shape;66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67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FD004E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0" i="0" u="none" strike="noStrike" cap="non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68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69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0" name="Google Shape;70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" name="표 1"/>
          <p:cNvGraphicFramePr>
            <a:graphicFrameLocks noGrp="1"/>
          </p:cNvGraphicFramePr>
          <p:nvPr>
            <p:extLst/>
          </p:nvPr>
        </p:nvGraphicFramePr>
        <p:xfrm>
          <a:off x="234556" y="897346"/>
          <a:ext cx="10164930" cy="412156"/>
        </p:xfrm>
        <a:graphic>
          <a:graphicData uri="http://schemas.openxmlformats.org/drawingml/2006/table">
            <a:tbl>
              <a:tblPr firstRow="1" bandRow="1">
                <a:tableStyleId>{EECCDE37-8431-4A5D-9FCF-62FB5E6A01FD}</a:tableStyleId>
              </a:tblPr>
              <a:tblGrid>
                <a:gridCol w="10164930">
                  <a:extLst>
                    <a:ext uri="{9D8B030D-6E8A-4147-A177-3AD203B41FA5}">
                      <a16:colId xmlns:a16="http://schemas.microsoft.com/office/drawing/2014/main" val="1322502503"/>
                    </a:ext>
                  </a:extLst>
                </a:gridCol>
              </a:tblGrid>
              <a:tr h="412156">
                <a:tc>
                  <a:txBody>
                    <a:bodyPr/>
                    <a:lstStyle/>
                    <a:p>
                      <a:pPr latinLnBrk="1">
                        <a:spcBef>
                          <a:spcPts val="600"/>
                        </a:spcBef>
                      </a:pP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고객센터 </a:t>
                      </a:r>
                      <a:r>
                        <a:rPr lang="en-US" altLang="ko-KR" sz="1000" b="1" dirty="0" smtClean="0">
                          <a:latin typeface="+mj-ea"/>
                          <a:ea typeface="+mj-ea"/>
                        </a:rPr>
                        <a:t>&gt; </a:t>
                      </a:r>
                      <a:r>
                        <a:rPr lang="ko-KR" altLang="en-US" sz="1000" b="1" dirty="0" smtClean="0">
                          <a:latin typeface="+mj-ea"/>
                          <a:ea typeface="+mj-ea"/>
                        </a:rPr>
                        <a:t>질의응답</a:t>
                      </a:r>
                      <a:endParaRPr lang="ko-KR" altLang="en-US" sz="1000" b="1" dirty="0">
                        <a:latin typeface="+mj-ea"/>
                        <a:ea typeface="+mj-ea"/>
                      </a:endParaRPr>
                    </a:p>
                  </a:txBody>
                  <a:tcPr marB="10800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69144"/>
                  </a:ext>
                </a:extLst>
              </a:tr>
            </a:tbl>
          </a:graphicData>
        </a:graphic>
      </p:graphicFrame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31F62C33-D9BA-F58F-4D3A-B6876948615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0966" y="1469299"/>
          <a:ext cx="9022714" cy="4914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8133">
                  <a:extLst>
                    <a:ext uri="{9D8B030D-6E8A-4147-A177-3AD203B41FA5}">
                      <a16:colId xmlns:a16="http://schemas.microsoft.com/office/drawing/2014/main" val="1296804730"/>
                    </a:ext>
                  </a:extLst>
                </a:gridCol>
                <a:gridCol w="757088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0359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55319">
                  <a:extLst>
                    <a:ext uri="{9D8B030D-6E8A-4147-A177-3AD203B41FA5}">
                      <a16:colId xmlns:a16="http://schemas.microsoft.com/office/drawing/2014/main" val="4201751695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17103035"/>
                    </a:ext>
                  </a:extLst>
                </a:gridCol>
                <a:gridCol w="4504330">
                  <a:extLst>
                    <a:ext uri="{9D8B030D-6E8A-4147-A177-3AD203B41FA5}">
                      <a16:colId xmlns:a16="http://schemas.microsoft.com/office/drawing/2014/main" val="958318492"/>
                    </a:ext>
                  </a:extLst>
                </a:gridCol>
              </a:tblGrid>
              <a:tr h="18654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일자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2024-09-06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~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2024-11-06</a:t>
                      </a:r>
                      <a:endParaRPr lang="ko-KR" altLang="en-US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dirty="0" smtClean="0"/>
                        <a:t>전체                     </a:t>
                      </a:r>
                      <a:r>
                        <a:rPr lang="ko-KR" altLang="en-US" sz="800" b="1" dirty="0" smtClean="0"/>
                        <a:t>∨</a:t>
                      </a:r>
                      <a:endParaRPr lang="ko-KR" altLang="en-US" sz="800" b="1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97566">
                <a:tc gridSpan="8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"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2682151"/>
                  </a:ext>
                </a:extLst>
              </a:tr>
            </a:tbl>
          </a:graphicData>
        </a:graphic>
      </p:graphicFrame>
      <p:pic>
        <p:nvPicPr>
          <p:cNvPr id="10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866747" y="1466918"/>
            <a:ext cx="164242" cy="188524"/>
          </a:xfrm>
          <a:prstGeom prst="rect">
            <a:avLst/>
          </a:prstGeom>
        </p:spPr>
      </p:pic>
      <p:sp>
        <p:nvSpPr>
          <p:cNvPr id="10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668806" y="1448900"/>
            <a:ext cx="417856" cy="188593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7" name="표 116">
            <a:extLst>
              <a:ext uri="{FF2B5EF4-FFF2-40B4-BE49-F238E27FC236}">
                <a16:creationId xmlns:a16="http://schemas.microsoft.com/office/drawing/2014/main" id="{CD7FB50A-1962-E5DE-5F0E-9C86D552F5B9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64010" y="1904638"/>
          <a:ext cx="800100" cy="17145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 </a:t>
                      </a:r>
                      <a:r>
                        <a:rPr lang="en-US" altLang="ko-KR" sz="600" b="0" i="0" u="none" strike="noStrike" smtClean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개씩 보기        ▼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18" name="Google Shape;309;g2f2558950df_0_15">
            <a:extLst>
              <a:ext uri="{FF2B5EF4-FFF2-40B4-BE49-F238E27FC236}">
                <a16:creationId xmlns:a16="http://schemas.microsoft.com/office/drawing/2014/main" id="{B6D15C7A-9919-2DFB-D09F-7FA8C4CFE501}"/>
              </a:ext>
            </a:extLst>
          </p:cNvPr>
          <p:cNvSpPr txBox="1"/>
          <p:nvPr/>
        </p:nvSpPr>
        <p:spPr>
          <a:xfrm>
            <a:off x="234555" y="1860061"/>
            <a:ext cx="673183" cy="303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ko-KR" alt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OO</a:t>
            </a:r>
            <a:r>
              <a:rPr lang="ko-KR" altLang="en-US" sz="700" b="1" dirty="0">
                <a:solidFill>
                  <a:schemeClr val="dk1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433314" y="1895268"/>
            <a:ext cx="4300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▦수정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34555" y="1374848"/>
            <a:ext cx="10106874" cy="414216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5" name="그래픽 35" descr="일일 일정표 단색으로 채워진">
            <a:extLst>
              <a:ext uri="{FF2B5EF4-FFF2-40B4-BE49-F238E27FC236}">
                <a16:creationId xmlns:a16="http://schemas.microsoft.com/office/drawing/2014/main" id="{4183A207-86FD-9D5F-6880-B3C92DC140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2774869" y="1462397"/>
            <a:ext cx="164242" cy="188524"/>
          </a:xfrm>
          <a:prstGeom prst="rect">
            <a:avLst/>
          </a:prstGeom>
        </p:spPr>
      </p:pic>
      <p:sp>
        <p:nvSpPr>
          <p:cNvPr id="2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963649" y="1895268"/>
            <a:ext cx="4300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+</a:t>
            </a: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902979" y="1895268"/>
            <a:ext cx="430046" cy="188593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 smtClean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－삭제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8847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193206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질의응답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공급사에서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작성된 질의응답 목록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조회조건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일자는 목록의 등록일 기준 조회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</a:t>
                      </a:r>
                      <a:r>
                        <a:rPr lang="en-US" altLang="ko-KR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선택한 질의응답 상세 팝업 호출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답변일은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운영사의 답변이 등록되는 경우 답변 등록일 기준으로 출력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71078" y="826614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질의응답 등록</a:t>
            </a:r>
            <a:r>
              <a:rPr lang="en-US" altLang="ko-KR" sz="700" dirty="0"/>
              <a:t>, </a:t>
            </a:r>
            <a:r>
              <a:rPr lang="ko-KR" altLang="en-US" sz="700" dirty="0"/>
              <a:t>수정 등을 위한 목록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고객센터 </a:t>
            </a:r>
            <a:r>
              <a:rPr lang="en-US" altLang="ko-KR" sz="700" dirty="0"/>
              <a:t>&gt; </a:t>
            </a:r>
            <a:r>
              <a:rPr lang="ko-KR" altLang="en-US" sz="700" dirty="0"/>
              <a:t>질의응답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109893" cy="3661775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266100" y="911374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263061" y="1255540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263061" y="1786651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8413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203874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/>
                        <a:t>1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연락처는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로그인된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세션 정보로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디폴트처리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2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수정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 화면과 동일하게 처리 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질의응답의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요청인 경우에만 수정 가능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smtClean="0"/>
                        <a:t>3</a:t>
                      </a: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lang="en-US" altLang="ko-KR" sz="70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해당 질의응답의 </a:t>
                      </a:r>
                      <a:r>
                        <a:rPr lang="ko-KR" altLang="en-US" sz="700" b="0" i="0" u="none" strike="noStrike" cap="none" dirty="0" err="1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처리상태가</a:t>
                      </a:r>
                      <a:r>
                        <a:rPr lang="ko-KR" altLang="en-US" sz="700" b="0" i="0" u="none" strike="noStrike" cap="none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요청인 경우에만 삭제 가능</a:t>
                      </a:r>
                      <a:endParaRPr lang="en-US" altLang="ko-KR" sz="700" b="0" i="0" u="none" strike="noStrike" cap="none" dirty="0" smtClean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71078" y="826614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질의응답 등록</a:t>
            </a:r>
            <a:r>
              <a:rPr lang="en-US" altLang="ko-KR" sz="700" dirty="0"/>
              <a:t>, </a:t>
            </a:r>
            <a:r>
              <a:rPr lang="ko-KR" altLang="en-US" sz="700" dirty="0"/>
              <a:t>수정 등을 위한 목록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고객센터 </a:t>
            </a:r>
            <a:r>
              <a:rPr lang="en-US" altLang="ko-KR" sz="700" dirty="0"/>
              <a:t>&gt; </a:t>
            </a:r>
            <a:r>
              <a:rPr lang="ko-KR" altLang="en-US" sz="700" dirty="0"/>
              <a:t>질의응답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109893" cy="3661775"/>
          </a:xfrm>
          <a:prstGeom prst="rect">
            <a:avLst/>
          </a:prstGeom>
        </p:spPr>
      </p:pic>
      <p:sp>
        <p:nvSpPr>
          <p:cNvPr id="9" name="Google Shape;797;p30"/>
          <p:cNvSpPr/>
          <p:nvPr/>
        </p:nvSpPr>
        <p:spPr>
          <a:xfrm>
            <a:off x="6013941" y="243357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797;p30"/>
          <p:cNvSpPr/>
          <p:nvPr/>
        </p:nvSpPr>
        <p:spPr>
          <a:xfrm>
            <a:off x="7298046" y="1574488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97;p30"/>
          <p:cNvSpPr/>
          <p:nvPr/>
        </p:nvSpPr>
        <p:spPr>
          <a:xfrm>
            <a:off x="7709536" y="157448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13" name="Google Shape;665;p27"/>
          <p:cNvSpPr/>
          <p:nvPr/>
        </p:nvSpPr>
        <p:spPr>
          <a:xfrm>
            <a:off x="8184646" y="3032057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666;p27"/>
          <p:cNvGraphicFramePr/>
          <p:nvPr>
            <p:extLst/>
          </p:nvPr>
        </p:nvGraphicFramePr>
        <p:xfrm>
          <a:off x="8288978" y="3259327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667;p27"/>
          <p:cNvSpPr/>
          <p:nvPr/>
        </p:nvSpPr>
        <p:spPr>
          <a:xfrm>
            <a:off x="8976801" y="3627752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668;p27"/>
          <p:cNvSpPr txBox="1"/>
          <p:nvPr/>
        </p:nvSpPr>
        <p:spPr>
          <a:xfrm>
            <a:off x="8194377" y="3258870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요청상태인</a:t>
            </a: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경우만 수정이 가능합니다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665;p27"/>
          <p:cNvSpPr/>
          <p:nvPr/>
        </p:nvSpPr>
        <p:spPr>
          <a:xfrm>
            <a:off x="8194377" y="3950420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" name="Google Shape;666;p27"/>
          <p:cNvGraphicFramePr/>
          <p:nvPr>
            <p:extLst/>
          </p:nvPr>
        </p:nvGraphicFramePr>
        <p:xfrm>
          <a:off x="8298709" y="4177690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Google Shape;667;p27"/>
          <p:cNvSpPr/>
          <p:nvPr/>
        </p:nvSpPr>
        <p:spPr>
          <a:xfrm>
            <a:off x="8986532" y="4546115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668;p27"/>
          <p:cNvSpPr txBox="1"/>
          <p:nvPr/>
        </p:nvSpPr>
        <p:spPr>
          <a:xfrm>
            <a:off x="8204108" y="4177233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err="1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요청상태인</a:t>
            </a: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경우만 삭제 가능합니다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" name="Google Shape;176;p21"/>
          <p:cNvCxnSpPr>
            <a:endCxn id="20" idx="1"/>
          </p:cNvCxnSpPr>
          <p:nvPr/>
        </p:nvCxnSpPr>
        <p:spPr>
          <a:xfrm rot="16200000" flipH="1">
            <a:off x="6841858" y="2907296"/>
            <a:ext cx="2397880" cy="326619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27" name="Google Shape;176;p21"/>
          <p:cNvCxnSpPr>
            <a:endCxn id="13" idx="1"/>
          </p:cNvCxnSpPr>
          <p:nvPr/>
        </p:nvCxnSpPr>
        <p:spPr>
          <a:xfrm rot="16200000" flipH="1">
            <a:off x="7120656" y="2367188"/>
            <a:ext cx="1559514" cy="568465"/>
          </a:xfrm>
          <a:prstGeom prst="bentConnector2">
            <a:avLst/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" name="Google Shape;408;p26"/>
          <p:cNvCxnSpPr/>
          <p:nvPr/>
        </p:nvCxnSpPr>
        <p:spPr>
          <a:xfrm>
            <a:off x="1348741" y="2473496"/>
            <a:ext cx="373379" cy="357005"/>
          </a:xfrm>
          <a:prstGeom prst="bentConnector3">
            <a:avLst>
              <a:gd name="adj1" fmla="val 50000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5" name="Google Shape;1694;p44"/>
          <p:cNvSpPr/>
          <p:nvPr/>
        </p:nvSpPr>
        <p:spPr>
          <a:xfrm>
            <a:off x="905762" y="2372957"/>
            <a:ext cx="5554694" cy="3949670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6" name="Google Shape;1695;p44"/>
          <p:cNvGraphicFramePr/>
          <p:nvPr>
            <p:extLst/>
          </p:nvPr>
        </p:nvGraphicFramePr>
        <p:xfrm>
          <a:off x="966405" y="2473496"/>
          <a:ext cx="5440711" cy="3047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5440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 smtClean="0"/>
                        <a:t>고객의 소리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" name="Google Shape;1695;p44"/>
          <p:cNvGraphicFramePr/>
          <p:nvPr>
            <p:extLst/>
          </p:nvPr>
        </p:nvGraphicFramePr>
        <p:xfrm>
          <a:off x="6152311" y="2473496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 smtClean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1700;p44"/>
          <p:cNvSpPr/>
          <p:nvPr/>
        </p:nvSpPr>
        <p:spPr>
          <a:xfrm>
            <a:off x="3703315" y="6086205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dirty="0" smtClean="0">
                <a:solidFill>
                  <a:schemeClr val="dk1"/>
                </a:solidFill>
              </a:rPr>
              <a:t>X </a:t>
            </a:r>
            <a:r>
              <a:rPr lang="ko-KR" altLang="en-US" sz="700" dirty="0" smtClean="0">
                <a:solidFill>
                  <a:schemeClr val="dk1"/>
                </a:solidFill>
              </a:rPr>
              <a:t>닫기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9" name="표 38"/>
          <p:cNvGraphicFramePr>
            <a:graphicFrameLocks noGrp="1"/>
          </p:cNvGraphicFramePr>
          <p:nvPr>
            <p:extLst/>
          </p:nvPr>
        </p:nvGraphicFramePr>
        <p:xfrm>
          <a:off x="905762" y="2878804"/>
          <a:ext cx="5501354" cy="3109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0210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822004">
                  <a:extLst>
                    <a:ext uri="{9D8B030D-6E8A-4147-A177-3AD203B41FA5}">
                      <a16:colId xmlns:a16="http://schemas.microsoft.com/office/drawing/2014/main" val="225536188"/>
                    </a:ext>
                  </a:extLst>
                </a:gridCol>
                <a:gridCol w="1602228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31554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60507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32990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68185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53676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68753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요청명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4175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연락처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2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2.zip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b="1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b="1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4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27628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>
                  <a:txBody>
                    <a:bodyPr/>
                    <a:lstStyle/>
                    <a:p>
                      <a:pPr algn="l" latinLnBrk="1"/>
                      <a:r>
                        <a:rPr lang="ko-KR" altLang="en-US" sz="700" b="1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요청내역</a:t>
                      </a:r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0"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0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0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4047393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662248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212884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747124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7199208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18734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927633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976271"/>
                  </a:ext>
                </a:extLst>
              </a:tr>
              <a:tr h="209481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987422"/>
                  </a:ext>
                </a:extLst>
              </a:tr>
            </a:tbl>
          </a:graphicData>
        </a:graphic>
      </p:graphicFrame>
      <p:sp>
        <p:nvSpPr>
          <p:cNvPr id="49" name="Google Shape;1700;p44"/>
          <p:cNvSpPr/>
          <p:nvPr/>
        </p:nvSpPr>
        <p:spPr>
          <a:xfrm>
            <a:off x="3231399" y="608620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bg1"/>
                </a:solidFill>
              </a:rPr>
              <a:t>▦ 저장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직사각형 49"/>
          <p:cNvSpPr/>
          <p:nvPr/>
        </p:nvSpPr>
        <p:spPr>
          <a:xfrm>
            <a:off x="1888455" y="2908366"/>
            <a:ext cx="4263856" cy="188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8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1897747" y="3189979"/>
            <a:ext cx="1079651" cy="188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자재 </a:t>
            </a:r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– </a:t>
            </a:r>
            <a:r>
              <a:rPr lang="ko-KR" altLang="en-US" sz="800" dirty="0" err="1" smtClean="0">
                <a:solidFill>
                  <a:schemeClr val="tx1"/>
                </a:solidFill>
                <a:latin typeface="+mj-ea"/>
                <a:ea typeface="+mj-ea"/>
              </a:rPr>
              <a:t>관로자재</a:t>
            </a:r>
            <a:r>
              <a:rPr lang="ko-KR" altLang="en-US" sz="800" dirty="0" smtClean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000" dirty="0">
                <a:solidFill>
                  <a:schemeClr val="tx1"/>
                </a:solidFill>
              </a:rPr>
              <a:t>∨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4480842" y="3197177"/>
            <a:ext cx="1079651" cy="188278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 dirty="0" smtClean="0">
                <a:solidFill>
                  <a:schemeClr val="tx1"/>
                </a:solidFill>
                <a:latin typeface="+mj-ea"/>
                <a:ea typeface="+mj-ea"/>
              </a:rPr>
              <a:t>010-xxxx-xxxx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sp>
        <p:nvSpPr>
          <p:cNvPr id="53" name="Google Shape;1700;p44"/>
          <p:cNvSpPr/>
          <p:nvPr/>
        </p:nvSpPr>
        <p:spPr>
          <a:xfrm>
            <a:off x="3317664" y="3436387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1700;p44"/>
          <p:cNvSpPr/>
          <p:nvPr/>
        </p:nvSpPr>
        <p:spPr>
          <a:xfrm>
            <a:off x="3062510" y="3436386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1700;p44"/>
          <p:cNvSpPr/>
          <p:nvPr/>
        </p:nvSpPr>
        <p:spPr>
          <a:xfrm>
            <a:off x="3317664" y="3679861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1700;p44"/>
          <p:cNvSpPr/>
          <p:nvPr/>
        </p:nvSpPr>
        <p:spPr>
          <a:xfrm>
            <a:off x="3062510" y="3679860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1700;p44"/>
          <p:cNvSpPr/>
          <p:nvPr/>
        </p:nvSpPr>
        <p:spPr>
          <a:xfrm>
            <a:off x="5837110" y="3436386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1700;p44"/>
          <p:cNvSpPr/>
          <p:nvPr/>
        </p:nvSpPr>
        <p:spPr>
          <a:xfrm>
            <a:off x="5581956" y="3436385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1700;p44"/>
          <p:cNvSpPr/>
          <p:nvPr/>
        </p:nvSpPr>
        <p:spPr>
          <a:xfrm>
            <a:off x="5839806" y="3689588"/>
            <a:ext cx="235691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dirty="0" smtClean="0">
                <a:solidFill>
                  <a:schemeClr val="dk1"/>
                </a:solidFill>
              </a:rPr>
              <a:t>삭제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1700;p44"/>
          <p:cNvSpPr/>
          <p:nvPr/>
        </p:nvSpPr>
        <p:spPr>
          <a:xfrm>
            <a:off x="5584652" y="3689587"/>
            <a:ext cx="235692" cy="173417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 smtClean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등록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797;p30"/>
          <p:cNvSpPr/>
          <p:nvPr/>
        </p:nvSpPr>
        <p:spPr>
          <a:xfrm>
            <a:off x="6924349" y="1574486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 b="0" i="0" u="none" strike="noStrike" cap="none" dirty="0" smtClean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3" name="Google Shape;408;p26"/>
          <p:cNvCxnSpPr/>
          <p:nvPr/>
        </p:nvCxnSpPr>
        <p:spPr>
          <a:xfrm rot="5400000">
            <a:off x="5540417" y="2790718"/>
            <a:ext cx="2594781" cy="756675"/>
          </a:xfrm>
          <a:prstGeom prst="bentConnector3">
            <a:avLst>
              <a:gd name="adj1" fmla="val 100015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9" name="Google Shape;408;p26"/>
          <p:cNvCxnSpPr/>
          <p:nvPr/>
        </p:nvCxnSpPr>
        <p:spPr>
          <a:xfrm rot="5400000">
            <a:off x="5437333" y="2891708"/>
            <a:ext cx="3150394" cy="1110308"/>
          </a:xfrm>
          <a:prstGeom prst="bentConnector3">
            <a:avLst>
              <a:gd name="adj1" fmla="val 99962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0" name="Google Shape;665;p27"/>
          <p:cNvSpPr/>
          <p:nvPr/>
        </p:nvSpPr>
        <p:spPr>
          <a:xfrm>
            <a:off x="7783200" y="4955015"/>
            <a:ext cx="1961943" cy="79824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" name="Google Shape;666;p27"/>
          <p:cNvGraphicFramePr/>
          <p:nvPr>
            <p:extLst/>
          </p:nvPr>
        </p:nvGraphicFramePr>
        <p:xfrm>
          <a:off x="7887532" y="5182285"/>
          <a:ext cx="1796992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7969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2" name="Google Shape;667;p27"/>
          <p:cNvSpPr/>
          <p:nvPr/>
        </p:nvSpPr>
        <p:spPr>
          <a:xfrm>
            <a:off x="8575355" y="5550710"/>
            <a:ext cx="414247" cy="15765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668;p27"/>
          <p:cNvSpPr txBox="1"/>
          <p:nvPr/>
        </p:nvSpPr>
        <p:spPr>
          <a:xfrm>
            <a:off x="7792931" y="5181828"/>
            <a:ext cx="1789186" cy="18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60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선택한 데이터를 삭제 하시겠습니까</a:t>
            </a:r>
            <a:r>
              <a:rPr lang="en-US" altLang="ko-KR" sz="6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" name="Google Shape;408;p26"/>
          <p:cNvCxnSpPr/>
          <p:nvPr/>
        </p:nvCxnSpPr>
        <p:spPr>
          <a:xfrm rot="16200000" flipH="1">
            <a:off x="6739677" y="3173695"/>
            <a:ext cx="3148438" cy="414202"/>
          </a:xfrm>
          <a:prstGeom prst="bentConnector3">
            <a:avLst>
              <a:gd name="adj1" fmla="val 36"/>
            </a:avLst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321729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>
            <p:extLst/>
          </p:nvPr>
        </p:nvGraphicFramePr>
        <p:xfrm>
          <a:off x="8385974" y="826614"/>
          <a:ext cx="2324900" cy="8626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6" name="Google Shape;106;p21"/>
          <p:cNvSpPr/>
          <p:nvPr/>
        </p:nvSpPr>
        <p:spPr>
          <a:xfrm>
            <a:off x="71078" y="826614"/>
            <a:ext cx="8217900" cy="48629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질의응답 목록</a:t>
            </a:r>
            <a:endParaRPr dirty="0"/>
          </a:p>
        </p:txBody>
      </p:sp>
      <p:sp>
        <p:nvSpPr>
          <p:cNvPr id="67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질의응답 등록</a:t>
            </a:r>
            <a:r>
              <a:rPr lang="en-US" altLang="ko-KR" sz="700" dirty="0"/>
              <a:t>, </a:t>
            </a:r>
            <a:r>
              <a:rPr lang="ko-KR" altLang="en-US" sz="700" dirty="0"/>
              <a:t>수정 등을 위한 목록 화면</a:t>
            </a:r>
          </a:p>
        </p:txBody>
      </p:sp>
      <p:sp>
        <p:nvSpPr>
          <p:cNvPr id="68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ko-KR" altLang="en-US" sz="700" dirty="0"/>
              <a:t>고객센터 </a:t>
            </a:r>
            <a:r>
              <a:rPr lang="en-US" altLang="ko-KR" sz="700" dirty="0"/>
              <a:t>&gt; </a:t>
            </a:r>
            <a:r>
              <a:rPr lang="ko-KR" altLang="en-US" sz="700" dirty="0"/>
              <a:t>질의응답</a:t>
            </a:r>
            <a:endParaRPr lang="ko-KR" altLang="en-US" sz="8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085" y="881650"/>
            <a:ext cx="8109893" cy="3661775"/>
          </a:xfrm>
          <a:prstGeom prst="rect">
            <a:avLst/>
          </a:prstGeom>
        </p:spPr>
      </p:pic>
      <p:sp>
        <p:nvSpPr>
          <p:cNvPr id="12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서동욱</a:t>
            </a:r>
            <a:endParaRPr dirty="0"/>
          </a:p>
        </p:txBody>
      </p:sp>
      <p:sp>
        <p:nvSpPr>
          <p:cNvPr id="13" name="Google Shape;1694;p44"/>
          <p:cNvSpPr/>
          <p:nvPr/>
        </p:nvSpPr>
        <p:spPr>
          <a:xfrm>
            <a:off x="1331908" y="956652"/>
            <a:ext cx="5630310" cy="4963201"/>
          </a:xfrm>
          <a:prstGeom prst="roundRect">
            <a:avLst>
              <a:gd name="adj" fmla="val 520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" name="Google Shape;1695;p44"/>
          <p:cNvGraphicFramePr/>
          <p:nvPr>
            <p:extLst/>
          </p:nvPr>
        </p:nvGraphicFramePr>
        <p:xfrm>
          <a:off x="6640652" y="1016859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" name="Google Shape;57;p20"/>
          <p:cNvSpPr txBox="1"/>
          <p:nvPr/>
        </p:nvSpPr>
        <p:spPr>
          <a:xfrm>
            <a:off x="1433287" y="1069263"/>
            <a:ext cx="5422611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US" altLang="ko-KR" sz="700" b="1" i="0" u="none" strike="noStrike" cap="none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dirty="0" smtClean="0">
                <a:solidFill>
                  <a:schemeClr val="bg1">
                    <a:lumMod val="50000"/>
                  </a:schemeClr>
                </a:solidFill>
                <a:latin typeface="+mj-ea"/>
              </a:rPr>
              <a:t>요구사항 정보</a:t>
            </a:r>
            <a:endParaRPr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18" name="표 17"/>
          <p:cNvGraphicFramePr>
            <a:graphicFrameLocks noGrp="1"/>
          </p:cNvGraphicFramePr>
          <p:nvPr>
            <p:extLst/>
          </p:nvPr>
        </p:nvGraphicFramePr>
        <p:xfrm>
          <a:off x="1463569" y="1338087"/>
          <a:ext cx="5392332" cy="177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772725">
                  <a:extLst>
                    <a:ext uri="{9D8B030D-6E8A-4147-A177-3AD203B41FA5}">
                      <a16:colId xmlns:a16="http://schemas.microsoft.com/office/drawing/2014/main" val="225536188"/>
                    </a:ext>
                  </a:extLst>
                </a:gridCol>
                <a:gridCol w="1617109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28268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49716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55867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47239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47079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요청명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요구사항에 관련된 질문 요청</a:t>
                      </a:r>
                      <a:endParaRPr lang="ko-KR" altLang="en-US" sz="7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ko-KR" altLang="en-US" sz="700"/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419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주문자 연락처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010-123-1234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요청첨부파일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2.zip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3.zip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요청첨부파일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요청내역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7"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요청 내역 정보 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7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4632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1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5489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1463568" y="1313740"/>
            <a:ext cx="5392331" cy="18613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Google Shape;57;p20"/>
          <p:cNvSpPr txBox="1"/>
          <p:nvPr/>
        </p:nvSpPr>
        <p:spPr>
          <a:xfrm>
            <a:off x="1433287" y="3409448"/>
            <a:ext cx="5422611" cy="2000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1" i="0" u="none" strike="noStrike" cap="none" dirty="0" smtClean="0">
                <a:solidFill>
                  <a:srgbClr val="0070C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  <a:sym typeface="Arial"/>
              </a:rPr>
              <a:t>▌</a:t>
            </a:r>
            <a:r>
              <a:rPr lang="ko-KR" altLang="en-US" sz="700" b="1" i="0" u="none" strike="noStrike" cap="none" dirty="0" err="1" smtClean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  <a:sym typeface="Arial"/>
              </a:rPr>
              <a:t>답변정보</a:t>
            </a:r>
            <a:endParaRPr sz="700" dirty="0">
              <a:solidFill>
                <a:schemeClr val="bg1">
                  <a:lumMod val="50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/>
          </p:nvPr>
        </p:nvGraphicFramePr>
        <p:xfrm>
          <a:off x="1463569" y="3678272"/>
          <a:ext cx="5392332" cy="1779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400">
                  <a:extLst>
                    <a:ext uri="{9D8B030D-6E8A-4147-A177-3AD203B41FA5}">
                      <a16:colId xmlns:a16="http://schemas.microsoft.com/office/drawing/2014/main" val="1104455046"/>
                    </a:ext>
                  </a:extLst>
                </a:gridCol>
                <a:gridCol w="772725">
                  <a:extLst>
                    <a:ext uri="{9D8B030D-6E8A-4147-A177-3AD203B41FA5}">
                      <a16:colId xmlns:a16="http://schemas.microsoft.com/office/drawing/2014/main" val="225536188"/>
                    </a:ext>
                  </a:extLst>
                </a:gridCol>
                <a:gridCol w="1617109">
                  <a:extLst>
                    <a:ext uri="{9D8B030D-6E8A-4147-A177-3AD203B41FA5}">
                      <a16:colId xmlns:a16="http://schemas.microsoft.com/office/drawing/2014/main" val="433711865"/>
                    </a:ext>
                  </a:extLst>
                </a:gridCol>
                <a:gridCol w="228268">
                  <a:extLst>
                    <a:ext uri="{9D8B030D-6E8A-4147-A177-3AD203B41FA5}">
                      <a16:colId xmlns:a16="http://schemas.microsoft.com/office/drawing/2014/main" val="35225621"/>
                    </a:ext>
                  </a:extLst>
                </a:gridCol>
                <a:gridCol w="749716">
                  <a:extLst>
                    <a:ext uri="{9D8B030D-6E8A-4147-A177-3AD203B41FA5}">
                      <a16:colId xmlns:a16="http://schemas.microsoft.com/office/drawing/2014/main" val="2161936343"/>
                    </a:ext>
                  </a:extLst>
                </a:gridCol>
                <a:gridCol w="624008">
                  <a:extLst>
                    <a:ext uri="{9D8B030D-6E8A-4147-A177-3AD203B41FA5}">
                      <a16:colId xmlns:a16="http://schemas.microsoft.com/office/drawing/2014/main" val="1355153500"/>
                    </a:ext>
                  </a:extLst>
                </a:gridCol>
                <a:gridCol w="855867">
                  <a:extLst>
                    <a:ext uri="{9D8B030D-6E8A-4147-A177-3AD203B41FA5}">
                      <a16:colId xmlns:a16="http://schemas.microsoft.com/office/drawing/2014/main" val="1045297631"/>
                    </a:ext>
                  </a:extLst>
                </a:gridCol>
                <a:gridCol w="447239">
                  <a:extLst>
                    <a:ext uri="{9D8B030D-6E8A-4147-A177-3AD203B41FA5}">
                      <a16:colId xmlns:a16="http://schemas.microsoft.com/office/drawing/2014/main" val="1175793874"/>
                    </a:ext>
                  </a:extLst>
                </a:gridCol>
              </a:tblGrid>
              <a:tr h="247079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답변첨부파일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1.zip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답변첨부파일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2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답변첨부파일</a:t>
                      </a:r>
                      <a:r>
                        <a:rPr lang="en-US" altLang="ko-KR" sz="700" u="sng" dirty="0" smtClean="0">
                          <a:solidFill>
                            <a:srgbClr val="0070C0"/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2.zip</a:t>
                      </a: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34607694"/>
                  </a:ext>
                </a:extLst>
              </a:tr>
              <a:tr h="31419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ko-KR" altLang="en-US" sz="100"/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9908914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답변첨부파일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3</a:t>
                      </a:r>
                      <a:endParaRPr lang="ko-KR" altLang="en-US" sz="700" dirty="0" smtClean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latin typeface="맑은 고딕" panose="020B0503020000020004" pitchFamily="50" charset="-127"/>
                          <a:ea typeface="+mn-ea"/>
                        </a:rPr>
                        <a:t>답변첨부파일</a:t>
                      </a:r>
                      <a:r>
                        <a:rPr lang="en-US" altLang="ko-KR" sz="700" dirty="0" smtClean="0">
                          <a:latin typeface="맑은 고딕" panose="020B0503020000020004" pitchFamily="50" charset="-127"/>
                          <a:ea typeface="+mn-ea"/>
                        </a:rPr>
                        <a:t>4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466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4287524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>
                  <a:txBody>
                    <a:bodyPr/>
                    <a:lstStyle/>
                    <a:p>
                      <a:pPr algn="l" latinLnBrk="1"/>
                      <a:r>
                        <a:rPr lang="ko-KR" altLang="en-US" sz="700" smtClean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답변내역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답변 내역 정보</a:t>
                      </a:r>
                      <a:endParaRPr lang="ko-KR" altLang="en-US" sz="700" b="0" i="0" u="sng" strike="noStrike" cap="none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rowSpan="11"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32109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7914547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3333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57303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091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8970895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1244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1024632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016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1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0905489"/>
                  </a:ext>
                </a:extLst>
              </a:tr>
              <a:tr h="192586"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0" i="0" u="sng" strike="noStrike" cap="none" dirty="0">
                        <a:solidFill>
                          <a:srgbClr val="0070C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448905"/>
                  </a:ext>
                </a:extLst>
              </a:tr>
            </a:tbl>
          </a:graphicData>
        </a:graphic>
      </p:graphicFrame>
      <p:sp>
        <p:nvSpPr>
          <p:cNvPr id="22" name="직사각형 21"/>
          <p:cNvSpPr/>
          <p:nvPr/>
        </p:nvSpPr>
        <p:spPr>
          <a:xfrm>
            <a:off x="1463568" y="3653925"/>
            <a:ext cx="5392331" cy="1861330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Google Shape;1700;p44"/>
          <p:cNvSpPr/>
          <p:nvPr/>
        </p:nvSpPr>
        <p:spPr>
          <a:xfrm>
            <a:off x="3937468" y="5662364"/>
            <a:ext cx="414247" cy="173417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altLang="ko-KR" sz="700" dirty="0" smtClean="0">
                <a:solidFill>
                  <a:schemeClr val="dk1"/>
                </a:solidFill>
              </a:rPr>
              <a:t>X </a:t>
            </a:r>
            <a:r>
              <a:rPr lang="ko-KR" altLang="en-US" sz="700" dirty="0" smtClean="0">
                <a:solidFill>
                  <a:schemeClr val="dk1"/>
                </a:solidFill>
              </a:rPr>
              <a:t>닫기</a:t>
            </a:r>
            <a:endParaRPr sz="7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2395905" y="1633200"/>
            <a:ext cx="1047383" cy="153032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자재 </a:t>
            </a:r>
            <a:r>
              <a:rPr lang="en-US" altLang="ko-KR" sz="700" dirty="0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- </a:t>
            </a:r>
            <a:r>
              <a:rPr lang="ko-KR" altLang="en-US" sz="700" dirty="0" err="1" smtClean="0">
                <a:solidFill>
                  <a:schemeClr val="bg1">
                    <a:lumMod val="50000"/>
                  </a:schemeClr>
                </a:solidFill>
                <a:latin typeface="맑은 고딕" panose="020B0503020000020004" pitchFamily="50" charset="-127"/>
                <a:cs typeface="Malgun Gothic"/>
                <a:sym typeface="Malgun Gothic"/>
              </a:rPr>
              <a:t>관로자재</a:t>
            </a:r>
            <a:r>
              <a:rPr lang="ko-KR" altLang="en-US" sz="700" dirty="0" smtClean="0">
                <a:solidFill>
                  <a:schemeClr val="tx1"/>
                </a:solidFill>
                <a:latin typeface="+mj-ea"/>
                <a:ea typeface="+mj-ea"/>
              </a:rPr>
              <a:t>    </a:t>
            </a:r>
            <a:r>
              <a:rPr lang="ko-KR" altLang="en-US" sz="1000" dirty="0" smtClean="0">
                <a:solidFill>
                  <a:schemeClr val="tx1"/>
                </a:solidFill>
              </a:rPr>
              <a:t>∨</a:t>
            </a:r>
            <a:endParaRPr lang="ko-KR" altLang="en-US" sz="1000" dirty="0"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28743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</TotalTime>
  <Words>1091</Words>
  <Application>Microsoft Office PowerPoint</Application>
  <PresentationFormat>사용자 지정</PresentationFormat>
  <Paragraphs>518</Paragraphs>
  <Slides>17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Malgun Gothic</vt:lpstr>
      <vt:lpstr>Malgun Gothic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bitcube</cp:lastModifiedBy>
  <cp:revision>61</cp:revision>
  <dcterms:modified xsi:type="dcterms:W3CDTF">2024-11-08T06:10:57Z</dcterms:modified>
</cp:coreProperties>
</file>