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61" r:id="rId5"/>
    <p:sldId id="291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6" autoAdjust="0"/>
    <p:restoredTop sz="92567" autoAdjust="0"/>
  </p:normalViewPr>
  <p:slideViewPr>
    <p:cSldViewPr snapToGrid="0">
      <p:cViewPr>
        <p:scale>
          <a:sx n="139" d="100"/>
          <a:sy n="139" d="100"/>
        </p:scale>
        <p:origin x="1592" y="111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2025. 2. 27.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511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619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570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70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3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690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8346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743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42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3395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6497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550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064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52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7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2E7C7EF-5786-DD7D-2D8E-0CAF35F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>
            <a:extLst>
              <a:ext uri="{FF2B5EF4-FFF2-40B4-BE49-F238E27FC236}">
                <a16:creationId xmlns:a16="http://schemas.microsoft.com/office/drawing/2014/main" id="{26C54710-C31B-0E98-FE95-45BD2FFCC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>
            <a:extLst>
              <a:ext uri="{FF2B5EF4-FFF2-40B4-BE49-F238E27FC236}">
                <a16:creationId xmlns:a16="http://schemas.microsoft.com/office/drawing/2014/main" id="{5EC13091-6C9F-8082-ED42-CA8500EC4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1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77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985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07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6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상품관리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B43693-C357-7A06-2AFF-DCC5E5ECC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ko-KR" sz="700"/>
              <a:t>상품관리 </a:t>
            </a:r>
            <a:r>
              <a:rPr lang="en-US" altLang="ko-KR" sz="700"/>
              <a:t>&gt;</a:t>
            </a:r>
            <a:r>
              <a:rPr lang="ko-KR" altLang="ko-KR" sz="700"/>
              <a:t> 재고관리</a:t>
            </a:r>
            <a:r>
              <a:rPr lang="en-US" altLang="ko-KR" sz="700"/>
              <a:t> &gt; </a:t>
            </a:r>
            <a:r>
              <a:rPr lang="ko-KR" altLang="en-US" sz="700"/>
              <a:t>재고품목 관리</a:t>
            </a:r>
            <a:endParaRPr lang="ko-KR" altLang="ko-KR" sz="70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0686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관리품목등록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화면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Okplaza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외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재고관리할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상품 정보를 등록하는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팝업 호출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자동생성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상품코드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필수값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상품명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상품규격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단가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재고수량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재고관리여부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2456607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en-US" altLang="ko-KR" sz="8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관리 중인 상품은 체크하여 표기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 값이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빨간색으로 표기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사용여부 값이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종료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＇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빨간색으로 표기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저장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클릭시 현재 재고관리 여부가 체크된 데이터만 재고관리 대상으로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update</a:t>
                      </a:r>
                      <a:endParaRPr lang="ko-KR" altLang="en-US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66926" y="2750802"/>
            <a:ext cx="595948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1694;p44"/>
          <p:cNvSpPr/>
          <p:nvPr/>
        </p:nvSpPr>
        <p:spPr>
          <a:xfrm>
            <a:off x="5611451" y="3258936"/>
            <a:ext cx="2167424" cy="250051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/>
        </p:nvGraphicFramePr>
        <p:xfrm>
          <a:off x="5703322" y="3359476"/>
          <a:ext cx="196996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기타 </a:t>
                      </a:r>
                      <a:r>
                        <a:rPr lang="ko-KR" altLang="en-US" sz="800" b="1" u="none" strike="noStrike" cap="none" err="1"/>
                        <a:t>재고등록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/>
        </p:nvGraphicFramePr>
        <p:xfrm>
          <a:off x="7447276" y="33594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5703322" y="3706639"/>
            <a:ext cx="1969963" cy="349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Okplaza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 외 상품을 수기로 </a:t>
            </a: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재고등록합니다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상품코드는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자동으로 생성됩니다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5" name="표 74"/>
          <p:cNvGraphicFramePr>
            <a:graphicFrameLocks noGrp="1"/>
          </p:cNvGraphicFramePr>
          <p:nvPr/>
        </p:nvGraphicFramePr>
        <p:xfrm>
          <a:off x="5703322" y="4098974"/>
          <a:ext cx="1983357" cy="12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27069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847271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87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82979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73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804940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412057"/>
                  </a:ext>
                </a:extLst>
              </a:tr>
            </a:tbl>
          </a:graphicData>
        </a:graphic>
      </p:graphicFrame>
      <p:sp>
        <p:nvSpPr>
          <p:cNvPr id="79" name="Google Shape;1700;p44"/>
          <p:cNvSpPr/>
          <p:nvPr/>
        </p:nvSpPr>
        <p:spPr>
          <a:xfrm>
            <a:off x="6808769" y="548561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694;p44"/>
          <p:cNvSpPr/>
          <p:nvPr/>
        </p:nvSpPr>
        <p:spPr>
          <a:xfrm>
            <a:off x="773716" y="1531103"/>
            <a:ext cx="4334968" cy="40015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1695;p44"/>
          <p:cNvGraphicFramePr/>
          <p:nvPr/>
        </p:nvGraphicFramePr>
        <p:xfrm>
          <a:off x="861718" y="1575860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재고품목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58;p20"/>
          <p:cNvSpPr/>
          <p:nvPr/>
        </p:nvSpPr>
        <p:spPr>
          <a:xfrm>
            <a:off x="861718" y="1923022"/>
            <a:ext cx="4173751" cy="5124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당사에서 관리 중인 재고 품목은 자동으로 체크되어 조회됩니다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‘저장’ 버튼을 클릭하면 </a:t>
            </a:r>
            <a:r>
              <a:rPr lang="ko-KR" altLang="en-US" sz="700" b="1">
                <a:latin typeface="+mn-lt"/>
              </a:rPr>
              <a:t>재고관리여부</a:t>
            </a:r>
            <a:r>
              <a:rPr lang="ko-KR" altLang="en-US" sz="700">
                <a:latin typeface="+mn-lt"/>
              </a:rPr>
              <a:t> 컬럼에 체크한 항목으로 재고 관리 대상이 업데이트됩니다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‘관리품목등록’ 버튼을 클릭하면 </a:t>
            </a:r>
            <a:r>
              <a:rPr lang="ko-KR" altLang="en-US" sz="700" b="1">
                <a:latin typeface="+mn-lt"/>
              </a:rPr>
              <a:t>상품 관리 화면</a:t>
            </a:r>
            <a:r>
              <a:rPr lang="ko-KR" altLang="en-US" sz="700">
                <a:latin typeface="+mn-lt"/>
              </a:rPr>
              <a:t>으로 이동합니다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‘기타재고등록’ 버튼을 클릭하면 </a:t>
            </a:r>
            <a:r>
              <a:rPr lang="en-US" altLang="ko-KR" sz="700">
                <a:latin typeface="+mn-lt"/>
              </a:rPr>
              <a:t>Okplaza </a:t>
            </a:r>
            <a:r>
              <a:rPr lang="ko-KR" altLang="en-US" sz="700">
                <a:latin typeface="+mn-lt"/>
              </a:rPr>
              <a:t>외의 재고 관리 상품을 등록할 수 있습니다</a:t>
            </a:r>
            <a:r>
              <a:rPr lang="en-US" altLang="ko-KR" sz="700">
                <a:latin typeface="+mn-lt"/>
              </a:rPr>
              <a:t>.</a:t>
            </a:r>
            <a:endParaRPr lang="en-US" altLang="ko-KR" sz="7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9" name="Google Shape;1695;p44"/>
          <p:cNvGraphicFramePr/>
          <p:nvPr/>
        </p:nvGraphicFramePr>
        <p:xfrm>
          <a:off x="4827580" y="158181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813554" y="3492953"/>
          <a:ext cx="4247069" cy="1368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6904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12305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82575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41393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405183">
                  <a:extLst>
                    <a:ext uri="{9D8B030D-6E8A-4147-A177-3AD203B41FA5}">
                      <a16:colId xmlns:a16="http://schemas.microsoft.com/office/drawing/2014/main" val="2513817890"/>
                    </a:ext>
                  </a:extLst>
                </a:gridCol>
                <a:gridCol w="885202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9096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재고관리여부</a:t>
                      </a:r>
                      <a:endParaRPr lang="ko-KR" altLang="en-US" sz="700" u="sng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재고구분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2015723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옵션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안전화 한스 </a:t>
                      </a:r>
                      <a:r>
                        <a:rPr lang="en-US" altLang="ko-KR" sz="700"/>
                        <a:t>HS-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r>
                        <a:rPr lang="ko-KR" altLang="en-US" sz="700"/>
                        <a:t>인치 </a:t>
                      </a:r>
                      <a:r>
                        <a:rPr lang="en-US" altLang="ko-KR" sz="700"/>
                        <a:t>230~3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2116162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일회용 덧신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 BOX (50</a:t>
                      </a:r>
                      <a:r>
                        <a:rPr lang="ko-KR" altLang="en-US" sz="700"/>
                        <a:t>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100000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기타 재고 상품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고리형</a:t>
                      </a:r>
                      <a:r>
                        <a:rPr lang="en-US" altLang="ko-KR" sz="700"/>
                        <a:t>, 2M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□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2118152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클린오투</a:t>
                      </a:r>
                      <a:r>
                        <a:rPr lang="ko-KR" altLang="en-US" sz="700"/>
                        <a:t> </a:t>
                      </a:r>
                      <a:r>
                        <a:rPr lang="ko-KR" altLang="en-US" sz="700" err="1"/>
                        <a:t>산소캔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815ml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2119972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불꽃비산방지커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버미글라스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6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76027" y="2496598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359714" y="2496598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00;p44"/>
          <p:cNvSpPr/>
          <p:nvPr/>
        </p:nvSpPr>
        <p:spPr>
          <a:xfrm>
            <a:off x="2922809" y="522965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95231" y="324768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5" name="Google Shape;64;p20"/>
          <p:cNvGrpSpPr/>
          <p:nvPr/>
        </p:nvGrpSpPr>
        <p:grpSpPr>
          <a:xfrm>
            <a:off x="2160845" y="4984566"/>
            <a:ext cx="1575496" cy="167235"/>
            <a:chOff x="3326817" y="6019551"/>
            <a:chExt cx="1591287" cy="180000"/>
          </a:xfrm>
        </p:grpSpPr>
        <p:sp>
          <p:nvSpPr>
            <p:cNvPr id="69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4" name="Google Shape;1700;p44"/>
          <p:cNvSpPr/>
          <p:nvPr/>
        </p:nvSpPr>
        <p:spPr>
          <a:xfrm>
            <a:off x="2471781" y="523702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408;p26"/>
          <p:cNvCxnSpPr>
            <a:stCxn id="62" idx="3"/>
            <a:endCxn id="70" idx="0"/>
          </p:cNvCxnSpPr>
          <p:nvPr/>
        </p:nvCxnSpPr>
        <p:spPr>
          <a:xfrm>
            <a:off x="5024112" y="2584842"/>
            <a:ext cx="1671051" cy="67409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797;p30"/>
          <p:cNvSpPr/>
          <p:nvPr/>
        </p:nvSpPr>
        <p:spPr>
          <a:xfrm>
            <a:off x="3572762" y="23910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797;p30"/>
          <p:cNvSpPr/>
          <p:nvPr/>
        </p:nvSpPr>
        <p:spPr>
          <a:xfrm>
            <a:off x="4280479" y="23910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5611451" y="32022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797;p30"/>
          <p:cNvSpPr/>
          <p:nvPr/>
        </p:nvSpPr>
        <p:spPr>
          <a:xfrm>
            <a:off x="711938" y="26777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797;p30"/>
          <p:cNvSpPr/>
          <p:nvPr/>
        </p:nvSpPr>
        <p:spPr>
          <a:xfrm>
            <a:off x="711938" y="344216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408;p26"/>
          <p:cNvCxnSpPr>
            <a:stCxn id="7" idx="1"/>
            <a:endCxn id="55" idx="3"/>
          </p:cNvCxnSpPr>
          <p:nvPr/>
        </p:nvCxnSpPr>
        <p:spPr>
          <a:xfrm rot="10800000" flipV="1">
            <a:off x="5108684" y="2871303"/>
            <a:ext cx="758242" cy="6605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1700;p44"/>
          <p:cNvSpPr/>
          <p:nvPr/>
        </p:nvSpPr>
        <p:spPr>
          <a:xfrm>
            <a:off x="6342872" y="548561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5C9208A-A5F4-A26F-192B-EC92728AF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56945"/>
              </p:ext>
            </p:extLst>
          </p:nvPr>
        </p:nvGraphicFramePr>
        <p:xfrm>
          <a:off x="849541" y="2764930"/>
          <a:ext cx="4149829" cy="5130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91638">
                  <a:extLst>
                    <a:ext uri="{9D8B030D-6E8A-4147-A177-3AD203B41FA5}">
                      <a16:colId xmlns:a16="http://schemas.microsoft.com/office/drawing/2014/main" val="4206932032"/>
                    </a:ext>
                  </a:extLst>
                </a:gridCol>
                <a:gridCol w="1383277">
                  <a:extLst>
                    <a:ext uri="{9D8B030D-6E8A-4147-A177-3AD203B41FA5}">
                      <a16:colId xmlns:a16="http://schemas.microsoft.com/office/drawing/2014/main" val="4111413080"/>
                    </a:ext>
                  </a:extLst>
                </a:gridCol>
                <a:gridCol w="811205">
                  <a:extLst>
                    <a:ext uri="{9D8B030D-6E8A-4147-A177-3AD203B41FA5}">
                      <a16:colId xmlns:a16="http://schemas.microsoft.com/office/drawing/2014/main" val="15907055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00761573"/>
                    </a:ext>
                  </a:extLst>
                </a:gridCol>
                <a:gridCol w="405580">
                  <a:extLst>
                    <a:ext uri="{9D8B030D-6E8A-4147-A177-3AD203B41FA5}">
                      <a16:colId xmlns:a16="http://schemas.microsoft.com/office/drawing/2014/main" val="2506345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상품코드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290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204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재고관리여부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10321"/>
                  </a:ext>
                </a:extLst>
              </a:tr>
            </a:tbl>
          </a:graphicData>
        </a:graphic>
      </p:graphicFrame>
      <p:sp>
        <p:nvSpPr>
          <p:cNvPr id="4" name="Google Shape;1700;p44">
            <a:extLst>
              <a:ext uri="{FF2B5EF4-FFF2-40B4-BE49-F238E27FC236}">
                <a16:creationId xmlns:a16="http://schemas.microsoft.com/office/drawing/2014/main" id="{BD31F5CD-E2B1-7FB9-7802-553320DF7418}"/>
              </a:ext>
            </a:extLst>
          </p:cNvPr>
          <p:cNvSpPr/>
          <p:nvPr/>
        </p:nvSpPr>
        <p:spPr>
          <a:xfrm>
            <a:off x="4638793" y="2939942"/>
            <a:ext cx="315524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D1B8CA-74B3-ADD9-CA9B-B93D73C82192}"/>
              </a:ext>
            </a:extLst>
          </p:cNvPr>
          <p:cNvSpPr/>
          <p:nvPr/>
        </p:nvSpPr>
        <p:spPr>
          <a:xfrm>
            <a:off x="4583909" y="2876637"/>
            <a:ext cx="458919" cy="27272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C3E1CC-77CC-2035-C68E-DE11A5CF2114}"/>
              </a:ext>
            </a:extLst>
          </p:cNvPr>
          <p:cNvSpPr/>
          <p:nvPr/>
        </p:nvSpPr>
        <p:spPr>
          <a:xfrm>
            <a:off x="4280479" y="5955807"/>
            <a:ext cx="1047481" cy="24459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조회 버튼 추가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7" name="Google Shape;872;g28120bc8d10_0_307">
            <a:extLst>
              <a:ext uri="{FF2B5EF4-FFF2-40B4-BE49-F238E27FC236}">
                <a16:creationId xmlns:a16="http://schemas.microsoft.com/office/drawing/2014/main" id="{50B68DAE-D682-CBF6-BC9A-4E736FDD214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3405574" y="4548011"/>
            <a:ext cx="2806443" cy="91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B8C860-862F-251F-FB6E-70FE96E0A60C}"/>
              </a:ext>
            </a:extLst>
          </p:cNvPr>
          <p:cNvSpPr/>
          <p:nvPr/>
        </p:nvSpPr>
        <p:spPr>
          <a:xfrm>
            <a:off x="6862931" y="2750802"/>
            <a:ext cx="649217" cy="27272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0C3B886-E52A-A562-251C-11122BD8A81B}"/>
              </a:ext>
            </a:extLst>
          </p:cNvPr>
          <p:cNvSpPr/>
          <p:nvPr/>
        </p:nvSpPr>
        <p:spPr>
          <a:xfrm>
            <a:off x="5042828" y="790467"/>
            <a:ext cx="2093036" cy="409066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kern="1200" dirty="0" err="1">
                <a:solidFill>
                  <a:srgbClr val="FF0000"/>
                </a:solidFill>
                <a:latin typeface="Aptos" panose="02110004020202020204"/>
                <a:ea typeface="맑은 고딕" panose="020B0503020000020004" pitchFamily="34" charset="-127"/>
                <a:cs typeface="+mn-cs"/>
              </a:rPr>
              <a:t>입출고일괄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관리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입출고일괄처리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 </a:t>
            </a:r>
            <a:r>
              <a:rPr kumimoji="0" lang="ko-KR" alt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  <a:sym typeface="Wingdings" pitchFamily="2" charset="2"/>
              </a:rPr>
              <a:t>버튼명변경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7" name="Google Shape;872;g28120bc8d10_0_307">
            <a:extLst>
              <a:ext uri="{FF2B5EF4-FFF2-40B4-BE49-F238E27FC236}">
                <a16:creationId xmlns:a16="http://schemas.microsoft.com/office/drawing/2014/main" id="{573843C2-2F43-D4F3-B350-6826F226C258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rot="16200000" flipV="1">
            <a:off x="5862809" y="1426071"/>
            <a:ext cx="1551269" cy="109819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84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507495-0076-9F4E-9325-664DA4A4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5807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공통팝업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화면설계의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팝업을 참조 하십시오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정보 팝업 호출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적정재고정보 조회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수정값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세팅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산출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‘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ㅇ자동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 </a:t>
                      </a:r>
                      <a:r>
                        <a:rPr lang="en-US" altLang="ko-KR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disable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ㅇ수동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+ 20% 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주문건수가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최근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+ 30%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내 평균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주문수량이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3911" y="3679997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Google Shape;408;p26"/>
          <p:cNvCxnSpPr>
            <a:endCxn id="13" idx="0"/>
          </p:cNvCxnSpPr>
          <p:nvPr/>
        </p:nvCxnSpPr>
        <p:spPr>
          <a:xfrm>
            <a:off x="1015736" y="3428396"/>
            <a:ext cx="850149" cy="25160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797;p30"/>
          <p:cNvSpPr/>
          <p:nvPr/>
        </p:nvSpPr>
        <p:spPr>
          <a:xfrm>
            <a:off x="509623" y="33287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/>
          <p:cNvSpPr/>
          <p:nvPr/>
        </p:nvSpPr>
        <p:spPr>
          <a:xfrm>
            <a:off x="4471439" y="34859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0;p21"/>
          <p:cNvSpPr/>
          <p:nvPr/>
        </p:nvSpPr>
        <p:spPr>
          <a:xfrm>
            <a:off x="5275167" y="7793075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3;p21"/>
          <p:cNvSpPr/>
          <p:nvPr/>
        </p:nvSpPr>
        <p:spPr>
          <a:xfrm>
            <a:off x="5748541" y="835581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4;p21"/>
          <p:cNvSpPr/>
          <p:nvPr/>
        </p:nvSpPr>
        <p:spPr>
          <a:xfrm>
            <a:off x="6332409" y="834606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0;p21"/>
          <p:cNvSpPr/>
          <p:nvPr/>
        </p:nvSpPr>
        <p:spPr>
          <a:xfrm>
            <a:off x="7600595" y="7765811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1;p21"/>
          <p:cNvSpPr txBox="1"/>
          <p:nvPr/>
        </p:nvSpPr>
        <p:spPr>
          <a:xfrm>
            <a:off x="7643736" y="7935129"/>
            <a:ext cx="1858183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적정재고를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수동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[6]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수량으로 변경하시겠습니까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12;p21"/>
          <p:cNvGraphicFramePr/>
          <p:nvPr/>
        </p:nvGraphicFramePr>
        <p:xfrm>
          <a:off x="7734521" y="8113778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213;p21"/>
          <p:cNvSpPr/>
          <p:nvPr/>
        </p:nvSpPr>
        <p:spPr>
          <a:xfrm>
            <a:off x="8073969" y="832855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4;p21"/>
          <p:cNvSpPr/>
          <p:nvPr/>
        </p:nvSpPr>
        <p:spPr>
          <a:xfrm>
            <a:off x="8657837" y="8318799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94;p44"/>
          <p:cNvSpPr/>
          <p:nvPr/>
        </p:nvSpPr>
        <p:spPr>
          <a:xfrm>
            <a:off x="5522453" y="4931556"/>
            <a:ext cx="5277309" cy="263654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694;p44"/>
          <p:cNvSpPr/>
          <p:nvPr/>
        </p:nvSpPr>
        <p:spPr>
          <a:xfrm>
            <a:off x="5522453" y="3826028"/>
            <a:ext cx="5277309" cy="291810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/>
        </p:nvGraphicFramePr>
        <p:xfrm>
          <a:off x="5614325" y="3903895"/>
          <a:ext cx="5081048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8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79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적정재고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/>
        </p:nvGraphicFramePr>
        <p:xfrm>
          <a:off x="10448835" y="3911380"/>
          <a:ext cx="262039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62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7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58;p20"/>
          <p:cNvSpPr/>
          <p:nvPr/>
        </p:nvSpPr>
        <p:spPr>
          <a:xfrm>
            <a:off x="5614325" y="4227220"/>
            <a:ext cx="5081046" cy="6930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ko-KR" altLang="en-US" sz="60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적정재고를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산출 방법 및 적정재고 수량을 변경하는 팝업입니다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적정재고는 자동 또는 수동으로 관리합니다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b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자동 관리 시 작년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개월 평균 판매수량에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20%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더해 계산됩니다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작년 판매 내역이 없는 경우 최근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2~3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개월 평균 판매수량에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30%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더해 산출됩니다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수동 관리 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 수량 입력창이 활성화되어 사용자가 직접 값을 입력할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577521" y="4934769"/>
          <a:ext cx="1217917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917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17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8" name="Google Shape;1700;p44"/>
          <p:cNvSpPr/>
          <p:nvPr/>
        </p:nvSpPr>
        <p:spPr>
          <a:xfrm>
            <a:off x="7435481" y="6452058"/>
            <a:ext cx="812175" cy="169543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700;p44"/>
          <p:cNvSpPr/>
          <p:nvPr/>
        </p:nvSpPr>
        <p:spPr>
          <a:xfrm>
            <a:off x="8329417" y="6441981"/>
            <a:ext cx="504297" cy="16954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/>
        </p:nvGraphicFramePr>
        <p:xfrm>
          <a:off x="5642987" y="5115297"/>
          <a:ext cx="5011255" cy="92449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087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025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281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67904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44670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82604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895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상품명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269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16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(A)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(B)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(A-B-C)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419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9,931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165,517%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602454" y="6095720"/>
          <a:ext cx="504153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7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72586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1091799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746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˅ 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1"/>
          </p:cNvCxnSpPr>
          <p:nvPr/>
        </p:nvCxnSpPr>
        <p:spPr>
          <a:xfrm rot="16200000" flipH="1">
            <a:off x="4347714" y="4110340"/>
            <a:ext cx="1542150" cy="80732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11;p21"/>
          <p:cNvSpPr txBox="1"/>
          <p:nvPr/>
        </p:nvSpPr>
        <p:spPr>
          <a:xfrm>
            <a:off x="5318308" y="7990529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err="1"/>
              <a:t>적정재고를</a:t>
            </a:r>
            <a:r>
              <a:rPr lang="ko-KR" altLang="en-US" sz="600"/>
              <a:t> </a:t>
            </a:r>
            <a:r>
              <a:rPr lang="en-US" altLang="ko-KR" sz="600"/>
              <a:t>[</a:t>
            </a:r>
            <a:r>
              <a:rPr lang="ko-KR" altLang="en-US" sz="600"/>
              <a:t>자동</a:t>
            </a:r>
            <a:r>
              <a:rPr lang="en-US" altLang="ko-KR" sz="600"/>
              <a:t>]</a:t>
            </a:r>
            <a:r>
              <a:rPr lang="ko-KR" altLang="en-US" sz="600"/>
              <a:t>으로 변경하시겠습니까</a:t>
            </a:r>
            <a:r>
              <a:rPr lang="en-US" altLang="ko-KR" sz="60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212;p21"/>
          <p:cNvGraphicFramePr/>
          <p:nvPr/>
        </p:nvGraphicFramePr>
        <p:xfrm>
          <a:off x="5409093" y="814104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Google Shape;408;p26"/>
          <p:cNvCxnSpPr>
            <a:stCxn id="28" idx="1"/>
            <a:endCxn id="41" idx="1"/>
          </p:cNvCxnSpPr>
          <p:nvPr/>
        </p:nvCxnSpPr>
        <p:spPr>
          <a:xfrm rot="10800000" flipV="1">
            <a:off x="5275167" y="6536829"/>
            <a:ext cx="2160314" cy="1670011"/>
          </a:xfrm>
          <a:prstGeom prst="bentConnector3">
            <a:avLst>
              <a:gd name="adj1" fmla="val 11058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5602454" y="6915702"/>
          <a:ext cx="504153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375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72586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1091799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364385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수동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     ˅ 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53" name="Google Shape;408;p26"/>
          <p:cNvCxnSpPr>
            <a:stCxn id="56" idx="2"/>
            <a:endCxn id="48" idx="1"/>
          </p:cNvCxnSpPr>
          <p:nvPr/>
        </p:nvCxnSpPr>
        <p:spPr>
          <a:xfrm rot="5400000">
            <a:off x="7370950" y="7708957"/>
            <a:ext cx="700265" cy="240974"/>
          </a:xfrm>
          <a:prstGeom prst="bentConnector4">
            <a:avLst>
              <a:gd name="adj1" fmla="val 20456"/>
              <a:gd name="adj2" fmla="val 19486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Google Shape;1700;p44"/>
          <p:cNvSpPr/>
          <p:nvPr/>
        </p:nvSpPr>
        <p:spPr>
          <a:xfrm>
            <a:off x="7435481" y="7309769"/>
            <a:ext cx="812175" cy="169543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00;p44"/>
          <p:cNvSpPr/>
          <p:nvPr/>
        </p:nvSpPr>
        <p:spPr>
          <a:xfrm>
            <a:off x="8329417" y="7299692"/>
            <a:ext cx="504297" cy="16954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5434501" y="61082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203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25E47F5-CECC-BEDB-1E2A-9D93193EA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16467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상품재고정보 조회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한달전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조회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Data Row</a:t>
                      </a:r>
                      <a:r>
                        <a:rPr lang="ko-KR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10</a:t>
                      </a:r>
                      <a:r>
                        <a:rPr lang="ko-KR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23" name="Google Shape;1694;p44"/>
          <p:cNvSpPr/>
          <p:nvPr/>
        </p:nvSpPr>
        <p:spPr>
          <a:xfrm>
            <a:off x="722422" y="1414948"/>
            <a:ext cx="5200076" cy="398704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/>
        </p:nvGraphicFramePr>
        <p:xfrm>
          <a:off x="814292" y="1515488"/>
          <a:ext cx="5006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0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err="1"/>
                        <a:t>재고이력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/>
        </p:nvGraphicFramePr>
        <p:xfrm>
          <a:off x="5567609" y="1515488"/>
          <a:ext cx="258204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802422" y="1840833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  <a:endParaRPr lang="en-US" altLang="ko-KR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9" name="Google Shape;1700;p44"/>
          <p:cNvSpPr/>
          <p:nvPr/>
        </p:nvSpPr>
        <p:spPr>
          <a:xfrm>
            <a:off x="3049709" y="5157288"/>
            <a:ext cx="496916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/>
        </p:nvGraphicFramePr>
        <p:xfrm>
          <a:off x="842956" y="2019513"/>
          <a:ext cx="4937916" cy="8298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2617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8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55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58129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29382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/>
                        <a:t>상품명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>
                          <a:solidFill>
                            <a:schemeClr val="tx1"/>
                          </a:solidFill>
                          <a:sym typeface="Arial"/>
                        </a:rPr>
                        <a:t>(A)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(B)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(C)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(A-B-C)</a:t>
                      </a:r>
                      <a:endParaRPr lang="ko-KR" altLang="en-US" sz="7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9,931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165,517%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814293" y="3227833"/>
          <a:ext cx="4967748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678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962917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02501">
                  <a:extLst>
                    <a:ext uri="{9D8B030D-6E8A-4147-A177-3AD203B41FA5}">
                      <a16:colId xmlns:a16="http://schemas.microsoft.com/office/drawing/2014/main" val="1233213210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2867386710"/>
                    </a:ext>
                  </a:extLst>
                </a:gridCol>
                <a:gridCol w="124828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835318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168889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2024-10-12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~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˅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3"/>
          </p:cNvCxnSpPr>
          <p:nvPr/>
        </p:nvCxnSpPr>
        <p:spPr>
          <a:xfrm rot="10800000">
            <a:off x="5922498" y="3408471"/>
            <a:ext cx="1544336" cy="2258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14293" y="3046561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재고이력</a:t>
                      </a:r>
                      <a:endParaRPr lang="en-US" altLang="ko-KR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pic>
        <p:nvPicPr>
          <p:cNvPr id="5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6758" y="3225241"/>
            <a:ext cx="197019" cy="188524"/>
          </a:xfrm>
          <a:prstGeom prst="rect">
            <a:avLst/>
          </a:prstGeom>
        </p:spPr>
      </p:pic>
      <p:pic>
        <p:nvPicPr>
          <p:cNvPr id="56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942" y="3217989"/>
            <a:ext cx="197019" cy="188524"/>
          </a:xfrm>
          <a:prstGeom prst="rect">
            <a:avLst/>
          </a:prstGeom>
        </p:spPr>
      </p:pic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279627" y="3445682"/>
            <a:ext cx="501245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4750070" y="3449550"/>
            <a:ext cx="501421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422" y="3673444"/>
          <a:ext cx="5022843" cy="1062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9769">
                  <a:extLst>
                    <a:ext uri="{9D8B030D-6E8A-4147-A177-3AD203B41FA5}">
                      <a16:colId xmlns:a16="http://schemas.microsoft.com/office/drawing/2014/main" val="1449242586"/>
                    </a:ext>
                  </a:extLst>
                </a:gridCol>
                <a:gridCol w="569741">
                  <a:extLst>
                    <a:ext uri="{9D8B030D-6E8A-4147-A177-3AD203B41FA5}">
                      <a16:colId xmlns:a16="http://schemas.microsoft.com/office/drawing/2014/main" val="911552373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724702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19866447"/>
                    </a:ext>
                  </a:extLst>
                </a:gridCol>
                <a:gridCol w="570789">
                  <a:extLst>
                    <a:ext uri="{9D8B030D-6E8A-4147-A177-3AD203B41FA5}">
                      <a16:colId xmlns:a16="http://schemas.microsoft.com/office/drawing/2014/main" val="3430177093"/>
                    </a:ext>
                  </a:extLst>
                </a:gridCol>
                <a:gridCol w="456153">
                  <a:extLst>
                    <a:ext uri="{9D8B030D-6E8A-4147-A177-3AD203B41FA5}">
                      <a16:colId xmlns:a16="http://schemas.microsoft.com/office/drawing/2014/main" val="3870987317"/>
                    </a:ext>
                  </a:extLst>
                </a:gridCol>
                <a:gridCol w="978945">
                  <a:extLst>
                    <a:ext uri="{9D8B030D-6E8A-4147-A177-3AD203B41FA5}">
                      <a16:colId xmlns:a16="http://schemas.microsoft.com/office/drawing/2014/main" val="3538865485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처리수량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재고수량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처리자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4144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2024-11-12 14:03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>
                          <a:effectLst/>
                          <a:latin typeface="+mn-ea"/>
                          <a:ea typeface="+mn-ea"/>
                        </a:rPr>
                        <a:t>HNS2411050059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9,925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위중용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226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2024-09-12 09:22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HNS2409100014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i="0" u="none" strike="noStrike" cap="none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9,931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atin typeface="+mn-ea"/>
                          <a:ea typeface="+mn-ea"/>
                        </a:rPr>
                        <a:t>위중용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5807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2024-09-10 11:26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출고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SKB2409090006</a:t>
                      </a:r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9,937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재고수량 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5063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2024-07-16 15:56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입고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9,999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9,941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err="1">
                          <a:effectLst/>
                          <a:latin typeface="+mn-ea"/>
                          <a:ea typeface="+mn-ea"/>
                        </a:rPr>
                        <a:t>김상인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전산재고변경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31646"/>
                  </a:ext>
                </a:extLst>
              </a:tr>
            </a:tbl>
          </a:graphicData>
        </a:graphic>
      </p:graphicFrame>
      <p:sp>
        <p:nvSpPr>
          <p:cNvPr id="59" name="Google Shape;797;p30"/>
          <p:cNvSpPr/>
          <p:nvPr/>
        </p:nvSpPr>
        <p:spPr>
          <a:xfrm>
            <a:off x="7846920" y="34613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797;p30"/>
          <p:cNvSpPr/>
          <p:nvPr/>
        </p:nvSpPr>
        <p:spPr>
          <a:xfrm>
            <a:off x="678446" y="185101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797;p30"/>
          <p:cNvSpPr/>
          <p:nvPr/>
        </p:nvSpPr>
        <p:spPr>
          <a:xfrm>
            <a:off x="678446" y="306569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4;p20"/>
          <p:cNvGrpSpPr/>
          <p:nvPr/>
        </p:nvGrpSpPr>
        <p:grpSpPr>
          <a:xfrm>
            <a:off x="2534712" y="4850279"/>
            <a:ext cx="1575496" cy="167235"/>
            <a:chOff x="3326817" y="6019551"/>
            <a:chExt cx="1591287" cy="180000"/>
          </a:xfrm>
        </p:grpSpPr>
        <p:sp>
          <p:nvSpPr>
            <p:cNvPr id="63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58021" y="344739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30758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상품 변경 요청 조회</a:t>
                      </a:r>
                      <a:endParaRPr lang="en-US" altLang="ko-KR"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85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00934" y="897346"/>
            <a:ext cx="10447342" cy="47162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조회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내역을 확인하는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/>
              <a:t>상품 변경 요청 조회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28232" y="1378865"/>
            <a:ext cx="10106874" cy="1953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단가 변경 요청 및 단종 요청과 같은 상품 변경 요청의 이력을 조회하는 화면입니다</a:t>
            </a:r>
            <a:r>
              <a:rPr lang="en-US" altLang="ko-KR" sz="700"/>
              <a:t>.</a:t>
            </a:r>
            <a:endParaRPr lang="en-US" sz="60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34562" y="2763390"/>
          <a:ext cx="10100544" cy="22555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52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3712">
                  <a:extLst>
                    <a:ext uri="{9D8B030D-6E8A-4147-A177-3AD203B41FA5}">
                      <a16:colId xmlns:a16="http://schemas.microsoft.com/office/drawing/2014/main" val="2867090347"/>
                    </a:ext>
                  </a:extLst>
                </a:gridCol>
                <a:gridCol w="941424">
                  <a:extLst>
                    <a:ext uri="{9D8B030D-6E8A-4147-A177-3AD203B41FA5}">
                      <a16:colId xmlns:a16="http://schemas.microsoft.com/office/drawing/2014/main" val="415338482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5906763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57230338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111109835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상품정보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요청내용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요청사유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처리상태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처리내용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승인내역</a:t>
                      </a:r>
                      <a:endParaRPr lang="ko-KR" altLang="en-US" sz="800" b="1" i="0" u="none" strike="noStrike" cap="none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err="1">
                          <a:latin typeface="+mn-lt"/>
                          <a:ea typeface="+mn-ea"/>
                        </a:rPr>
                        <a:t>요청자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요청일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err="1">
                          <a:latin typeface="+mn-lt"/>
                          <a:ea typeface="+mn-ea"/>
                        </a:rPr>
                        <a:t>승인자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결재일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투구형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안전모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(SK 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10000003376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코브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COVD-HF-001-1A </a:t>
                      </a:r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투명창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백색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6,000&gt;5,500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구성품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변경으로 인하여 단가 변경 요청 드리게 되었습니다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(2024-11-11)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블랙야크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S-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발열조끼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배터리포함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2415673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:95~110 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색상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92,000&gt;88,000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처리완료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</a:rPr>
                        <a:t>안전화 </a:t>
                      </a:r>
                      <a:r>
                        <a:rPr lang="ko-KR" altLang="en-US" sz="700" b="1" u="sng" err="1">
                          <a:solidFill>
                            <a:schemeClr val="tx1"/>
                          </a:solidFill>
                          <a:effectLst/>
                        </a:rPr>
                        <a:t>블랙야크</a:t>
                      </a:r>
                      <a:r>
                        <a:rPr lang="ko-KR" altLang="en-US" sz="700" b="1" u="sng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</a:rPr>
                        <a:t>YAK-410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 err="1">
                          <a:solidFill>
                            <a:schemeClr val="tx1"/>
                          </a:solidFill>
                          <a:effectLst/>
                        </a:rPr>
                        <a:t>상품코드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en-US" altLang="ko-KR" sz="700" b="1" u="sng">
                          <a:solidFill>
                            <a:schemeClr val="tx1"/>
                          </a:solidFill>
                          <a:effectLst/>
                        </a:rPr>
                        <a:t>2318565</a:t>
                      </a:r>
                      <a:endParaRPr lang="ko-KR" altLang="en-US" sz="7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>
                          <a:solidFill>
                            <a:schemeClr val="tx1"/>
                          </a:solidFill>
                          <a:effectLst/>
                        </a:rPr>
                        <a:t>규격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: 4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</a:rPr>
                        <a:t>인치 </a:t>
                      </a: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</a:rPr>
                        <a:t>240~285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안전</a:t>
                      </a:r>
                      <a:r>
                        <a:rPr lang="en-US" sz="700">
                          <a:effectLst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단가변경요청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56,000&gt;55,000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effectLst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반려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[</a:t>
                      </a:r>
                      <a:r>
                        <a:rPr lang="ko-KR" altLang="en-US" sz="700">
                          <a:effectLst/>
                        </a:rPr>
                        <a:t>공급사요청</a:t>
                      </a:r>
                      <a:r>
                        <a:rPr lang="en-US" altLang="ko-KR" sz="700">
                          <a:effectLst/>
                        </a:rPr>
                        <a:t>] </a:t>
                      </a:r>
                      <a:r>
                        <a:rPr lang="ko-KR" altLang="en-US" sz="700">
                          <a:effectLst/>
                        </a:rPr>
                        <a:t>상품코드 </a:t>
                      </a:r>
                      <a:r>
                        <a:rPr lang="en-US" altLang="ko-KR" sz="700">
                          <a:effectLst/>
                        </a:rPr>
                        <a:t>2320460 </a:t>
                      </a:r>
                      <a:r>
                        <a:rPr lang="ko-KR" altLang="en-US" sz="700">
                          <a:effectLst/>
                        </a:rPr>
                        <a:t>중복 등록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위중용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err="1">
                          <a:effectLst/>
                        </a:rPr>
                        <a:t>이승학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4806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751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2425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77741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424379" y="522486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i="0" u="none" strike="noStrike" cap="none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상품 변경 요청 조회</a:t>
                      </a:r>
                      <a:endParaRPr lang="en-US" altLang="ko-KR" sz="1000" b="1" i="0" u="none" strike="noStrike" cap="none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7250" y="249845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610782"/>
            <a:ext cx="10106874" cy="83367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18" y="1665129"/>
          <a:ext cx="9587478" cy="6789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6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85">
                  <a:extLst>
                    <a:ext uri="{9D8B030D-6E8A-4147-A177-3AD203B41FA5}">
                      <a16:colId xmlns:a16="http://schemas.microsoft.com/office/drawing/2014/main" val="2240323158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918096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0222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1076633">
                  <a:extLst>
                    <a:ext uri="{9D8B030D-6E8A-4147-A177-3AD203B41FA5}">
                      <a16:colId xmlns:a16="http://schemas.microsoft.com/office/drawing/2014/main" val="3153032715"/>
                    </a:ext>
                  </a:extLst>
                </a:gridCol>
                <a:gridCol w="242979">
                  <a:extLst>
                    <a:ext uri="{9D8B030D-6E8A-4147-A177-3AD203B41FA5}">
                      <a16:colId xmlns:a16="http://schemas.microsoft.com/office/drawing/2014/main" val="734978132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1621109476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539593928"/>
                    </a:ext>
                  </a:extLst>
                </a:gridCol>
                <a:gridCol w="915571">
                  <a:extLst>
                    <a:ext uri="{9D8B030D-6E8A-4147-A177-3AD203B41FA5}">
                      <a16:colId xmlns:a16="http://schemas.microsoft.com/office/drawing/2014/main" val="3032988953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ym typeface="Arial"/>
                        </a:rPr>
                        <a:t>처리상태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>
                          <a:sym typeface="Arial"/>
                        </a:rPr>
                        <a:t>   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82442583"/>
                  </a:ext>
                </a:extLst>
              </a:tr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변경구분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>
                          <a:sym typeface="Arial"/>
                        </a:rPr>
                        <a:t>   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0844596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ym typeface="Arial"/>
                        </a:rPr>
                        <a:t>요청일</a:t>
                      </a: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ym typeface="Malgun Gothic"/>
                        </a:rPr>
                        <a:t>2023-11-12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strike="noStrike" cap="none"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170" y="2155565"/>
            <a:ext cx="164242" cy="188524"/>
          </a:xfrm>
          <a:prstGeom prst="rect">
            <a:avLst/>
          </a:prstGeom>
        </p:spPr>
      </p:pic>
      <p:pic>
        <p:nvPicPr>
          <p:cNvPr id="3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0230" y="2155565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9542" y="255743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6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8232" y="2501910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493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0559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변경 요청 조회 화면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변경 요청 내역을 확인하는 화면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변경구분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매입단가변경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및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상세 팝업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내역을 확인하는 화면</a:t>
            </a: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6" y="946300"/>
            <a:ext cx="7751457" cy="3471879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 변경 요청 조회 목록</a:t>
            </a:r>
            <a:endParaRPr lang="ko-KR" altLang="en-US" sz="80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상품 변경 요청 조회</a:t>
            </a:r>
            <a:endParaRPr lang="ko-KR" altLang="en-US" sz="800"/>
          </a:p>
        </p:txBody>
      </p:sp>
      <p:sp>
        <p:nvSpPr>
          <p:cNvPr id="9" name="Google Shape;797;p30"/>
          <p:cNvSpPr/>
          <p:nvPr/>
        </p:nvSpPr>
        <p:spPr>
          <a:xfrm>
            <a:off x="90447" y="10370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454" y="1442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7780" y="236779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156" y="2122983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Google Shape;408;p26"/>
          <p:cNvCxnSpPr>
            <a:endCxn id="14" idx="1"/>
          </p:cNvCxnSpPr>
          <p:nvPr/>
        </p:nvCxnSpPr>
        <p:spPr>
          <a:xfrm>
            <a:off x="975360" y="2682240"/>
            <a:ext cx="2359796" cy="18005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408;p26"/>
          <p:cNvCxnSpPr>
            <a:endCxn id="14" idx="1"/>
          </p:cNvCxnSpPr>
          <p:nvPr/>
        </p:nvCxnSpPr>
        <p:spPr>
          <a:xfrm>
            <a:off x="975360" y="2775899"/>
            <a:ext cx="2359796" cy="17068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2710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자재혁신제안 현황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96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48758" y="881537"/>
            <a:ext cx="10447342" cy="521911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자재혁신제안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자재혁신제안 </a:t>
            </a:r>
            <a:r>
              <a:rPr lang="ko-KR" altLang="en-US" sz="700" dirty="0"/>
              <a:t>현황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자재혁신제안의 현황입니다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로그인한 사용자가 제안한 자재혁신제안 현황 목록을 보여줍니다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처리 상태의 상태에 따라 제안한 제안 정보를 수정</a:t>
            </a:r>
            <a:r>
              <a:rPr lang="en-US" altLang="ko-KR" sz="700" dirty="0">
                <a:solidFill>
                  <a:schemeClr val="dk1"/>
                </a:solidFill>
              </a:rPr>
              <a:t>, </a:t>
            </a:r>
            <a:r>
              <a:rPr lang="ko-KR" altLang="en-US" sz="700" dirty="0">
                <a:solidFill>
                  <a:schemeClr val="dk1"/>
                </a:solidFill>
              </a:rPr>
              <a:t>삭제 처리 할 수 있습니다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/>
              <a:t>제안한 </a:t>
            </a:r>
            <a:r>
              <a:rPr lang="ko-KR" altLang="en-US" sz="700" dirty="0" err="1"/>
              <a:t>자재혁신</a:t>
            </a:r>
            <a:r>
              <a:rPr lang="ko-KR" altLang="en-US" sz="700" dirty="0"/>
              <a:t> 목록은 </a:t>
            </a:r>
            <a:r>
              <a:rPr lang="ko-KR" altLang="en-US" sz="700" dirty="0" err="1"/>
              <a:t>운영사에서</a:t>
            </a:r>
            <a:r>
              <a:rPr lang="ko-KR" altLang="en-US" sz="700" dirty="0"/>
              <a:t> 검토 후 최종 적합 여부를 판단합니다</a:t>
            </a:r>
            <a:r>
              <a:rPr lang="en-US" altLang="ko-KR" sz="700" dirty="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/>
              <a:t>처리 </a:t>
            </a:r>
            <a:r>
              <a:rPr lang="en-US" altLang="ko-KR" sz="700" dirty="0"/>
              <a:t>Process : </a:t>
            </a:r>
            <a:r>
              <a:rPr lang="ko-KR" altLang="en-US" sz="700" dirty="0" err="1"/>
              <a:t>접수대기</a:t>
            </a:r>
            <a:r>
              <a:rPr lang="ko-KR" altLang="en-US" sz="700" dirty="0"/>
              <a:t> </a:t>
            </a:r>
            <a:r>
              <a:rPr lang="en-US" altLang="ko-KR" sz="700" dirty="0"/>
              <a:t>&gt; </a:t>
            </a:r>
            <a:r>
              <a:rPr lang="ko-KR" altLang="en-US" sz="700" dirty="0" err="1"/>
              <a:t>검토중</a:t>
            </a:r>
            <a:r>
              <a:rPr lang="ko-KR" altLang="en-US" sz="700" dirty="0"/>
              <a:t> </a:t>
            </a:r>
            <a:r>
              <a:rPr lang="en-US" altLang="ko-KR" sz="700" dirty="0"/>
              <a:t>&gt; 1</a:t>
            </a:r>
            <a:r>
              <a:rPr lang="ko-KR" altLang="en-US" sz="700" dirty="0"/>
              <a:t>차 서류평가 </a:t>
            </a:r>
            <a:r>
              <a:rPr lang="en-US" altLang="ko-KR" sz="700" dirty="0"/>
              <a:t>&gt; </a:t>
            </a:r>
            <a:r>
              <a:rPr lang="ko-KR" altLang="en-US" sz="700" dirty="0"/>
              <a:t>최종 서류평가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021043614"/>
              </p:ext>
            </p:extLst>
          </p:nvPr>
        </p:nvGraphicFramePr>
        <p:xfrm>
          <a:off x="251054" y="2699324"/>
          <a:ext cx="10090374" cy="289876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6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038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7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1128250">
                  <a:extLst>
                    <a:ext uri="{9D8B030D-6E8A-4147-A177-3AD203B41FA5}">
                      <a16:colId xmlns:a16="http://schemas.microsoft.com/office/drawing/2014/main" val="1565666402"/>
                    </a:ext>
                  </a:extLst>
                </a:gridCol>
              </a:tblGrid>
              <a:tr h="2114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접수번호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제안정보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단계 검토의견</a:t>
                      </a:r>
                      <a:b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</a:b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(1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차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최종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)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처리상태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단계 검토결과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제안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접수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차 서류평가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최종서류평가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06303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449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제안공고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접수대기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448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자재</a:t>
                      </a:r>
                      <a:r>
                        <a:rPr lang="ko-KR" altLang="en-US" sz="70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제안서</a:t>
                      </a:r>
                      <a:r>
                        <a:rPr lang="ko-KR" altLang="en-US" sz="70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접수대기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u="sng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436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혁신 상품 제안서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적합합니다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 평가 진행 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적합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홍길동 제안서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적합합니다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 서류평가 진행</a:t>
                      </a:r>
                      <a:b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최종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해당 제안을 최종 채택합니다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채택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2024-07-15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2024-08-21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420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인공용</a:t>
                      </a: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원터치 천막 </a:t>
                      </a: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신규상품</a:t>
                      </a:r>
                      <a:r>
                        <a:rPr lang="ko-KR" altLang="en-US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sng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등록요청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차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제안이 부적합합니다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평가 종료합니다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부적합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2024-03-27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2024-04-01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2024-04-23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411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sng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Branch patch cord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공용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차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제안이 적합합니다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최종 서류평가 진행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해당 제안을 최종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미채택합니다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미채택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2024-01-01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2024-01-13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2024-01-31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평가자</a:t>
                      </a:r>
                      <a:endParaRPr 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7608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dirty="0"/>
                        <a:t>자재혁신제안 현황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361412"/>
              </p:ext>
            </p:extLst>
          </p:nvPr>
        </p:nvGraphicFramePr>
        <p:xfrm>
          <a:off x="4160923" y="249293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4" y="2438721"/>
            <a:ext cx="3960517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0000"/>
              </a:lnSpc>
              <a:buSzPts val="800"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8"/>
            <a:ext cx="10106874" cy="4150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16432"/>
              </p:ext>
            </p:extLst>
          </p:nvPr>
        </p:nvGraphicFramePr>
        <p:xfrm>
          <a:off x="424237" y="2001335"/>
          <a:ext cx="7033880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237600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03425365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993058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380131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8842792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55858994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제안일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2024-01-01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~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2024-11-12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제안명</a:t>
                      </a:r>
                      <a:endParaRPr lang="ko-KR" altLang="en-US" sz="700" dirty="0"/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/>
                        <a:t>처리상태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전체        </a:t>
                      </a:r>
                      <a:r>
                        <a:rPr lang="en-US" altLang="ko-KR" sz="700" dirty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pic>
        <p:nvPicPr>
          <p:cNvPr id="4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4085" y="2033762"/>
            <a:ext cx="164242" cy="188524"/>
          </a:xfrm>
          <a:prstGeom prst="rect">
            <a:avLst/>
          </a:prstGeom>
        </p:spPr>
      </p:pic>
      <p:pic>
        <p:nvPicPr>
          <p:cNvPr id="2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2162" y="2031896"/>
            <a:ext cx="164242" cy="188524"/>
          </a:xfrm>
          <a:prstGeom prst="rect">
            <a:avLst/>
          </a:prstGeom>
        </p:spPr>
      </p:pic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48753" y="203182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44293" y="2455828"/>
            <a:ext cx="597135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943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37003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자재혁신제안 목록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제안일은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올해 전체 조회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(ex : 2024-01-01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~ 2024-11-12)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제안정보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제안 상세 팝업 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제안대상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평가 이후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지정 및 작성 처리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접수대기인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제안은 수정 및 삭제 가능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4" y="914492"/>
            <a:ext cx="8080995" cy="4051272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6043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86705" y="22532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136237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23728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제안하기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정보를 등록하는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제안정보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정보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 호출 </a:t>
                      </a:r>
                      <a:b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 대기인 상태이면 ⑤ 영역에 수정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버튼이 활성화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평가정보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적합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부적합 상태로 진행되면 팝업에서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최종평가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작성한 최종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평가정보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채택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상태로 진행되면 팝업에서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자재혁신</a:t>
            </a:r>
            <a:r>
              <a:rPr lang="ko-KR" altLang="en-US" sz="700" dirty="0"/>
              <a:t> </a:t>
            </a:r>
            <a:r>
              <a:rPr lang="ko-KR" altLang="en-US" sz="700" dirty="0" err="1"/>
              <a:t>제안목록의</a:t>
            </a:r>
            <a:r>
              <a:rPr lang="ko-KR" altLang="en-US" sz="700" dirty="0"/>
              <a:t> 상세내용 및 </a:t>
            </a:r>
            <a:r>
              <a:rPr lang="ko-KR" altLang="en-US" sz="700" dirty="0" err="1"/>
              <a:t>제안등록을</a:t>
            </a:r>
            <a:r>
              <a:rPr lang="ko-KR" altLang="en-US" sz="700" dirty="0"/>
              <a:t> 위한 화면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4" y="914492"/>
            <a:ext cx="8080995" cy="4051272"/>
          </a:xfrm>
          <a:prstGeom prst="rect">
            <a:avLst/>
          </a:prstGeom>
        </p:spPr>
      </p:pic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sp>
        <p:nvSpPr>
          <p:cNvPr id="9" name="Google Shape;797;p30"/>
          <p:cNvSpPr/>
          <p:nvPr/>
        </p:nvSpPr>
        <p:spPr>
          <a:xfrm>
            <a:off x="7484925" y="20216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696420" y="25496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893" y="2077800"/>
            <a:ext cx="2506853" cy="28940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95" y="2077800"/>
            <a:ext cx="2512754" cy="32279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38350" y="2019300"/>
            <a:ext cx="5262563" cy="3358621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216944" y="4147900"/>
            <a:ext cx="2286000" cy="37171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216944" y="4519613"/>
            <a:ext cx="2286000" cy="22383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216944" y="2594944"/>
            <a:ext cx="480536" cy="1119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331611" y="2594943"/>
            <a:ext cx="480536" cy="1119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797;p30"/>
          <p:cNvSpPr/>
          <p:nvPr/>
        </p:nvSpPr>
        <p:spPr>
          <a:xfrm>
            <a:off x="2050621" y="396142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797;p30"/>
          <p:cNvSpPr/>
          <p:nvPr/>
        </p:nvSpPr>
        <p:spPr>
          <a:xfrm>
            <a:off x="2038350" y="43623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408;p26"/>
          <p:cNvCxnSpPr>
            <a:stCxn id="9" idx="4"/>
            <a:endCxn id="7" idx="3"/>
          </p:cNvCxnSpPr>
          <p:nvPr/>
        </p:nvCxnSpPr>
        <p:spPr>
          <a:xfrm rot="5400000">
            <a:off x="6675023" y="2804733"/>
            <a:ext cx="1519768" cy="26798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" name="Google Shape;408;p26"/>
          <p:cNvCxnSpPr>
            <a:stCxn id="10" idx="4"/>
            <a:endCxn id="7" idx="1"/>
          </p:cNvCxnSpPr>
          <p:nvPr/>
        </p:nvCxnSpPr>
        <p:spPr>
          <a:xfrm rot="16200000" flipH="1">
            <a:off x="913499" y="2573759"/>
            <a:ext cx="991749" cy="125795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744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55944" y="897346"/>
            <a:ext cx="10264806" cy="649582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 </a:t>
            </a:r>
            <a:r>
              <a:rPr lang="ko-KR" altLang="en-US" sz="700" dirty="0"/>
              <a:t>목록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상품관리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63672" y="1378865"/>
            <a:ext cx="10106874" cy="41259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당사에서 관리하는 상품의 정보를 조회하고 관리하는 화면입니다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상품명 또는 상품이미지를 클릭하면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상품상세를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 보실 수 있으며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납품소요일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최소주문수량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재고관리여부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재고수량변경 및 단가변경요청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(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단종요청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등을 하실 수 있습니다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신규상품등록요청은 </a:t>
            </a:r>
            <a:r>
              <a:rPr lang="en-US" altLang="ko-KR" sz="700" dirty="0">
                <a:solidFill>
                  <a:schemeClr val="tx1"/>
                </a:solidFill>
              </a:rPr>
              <a:t>OK</a:t>
            </a:r>
            <a:r>
              <a:rPr lang="ko-KR" altLang="en-US" sz="700" dirty="0">
                <a:solidFill>
                  <a:schemeClr val="tx1"/>
                </a:solidFill>
              </a:rPr>
              <a:t>플라자에 등록되어 있지 않은 상품을 판매하기 위해 </a:t>
            </a:r>
            <a:r>
              <a:rPr lang="ko-KR" altLang="en-US" sz="700" dirty="0" err="1">
                <a:solidFill>
                  <a:schemeClr val="tx1"/>
                </a:solidFill>
              </a:rPr>
              <a:t>운영사에</a:t>
            </a:r>
            <a:r>
              <a:rPr lang="ko-KR" altLang="en-US" sz="700" dirty="0">
                <a:solidFill>
                  <a:schemeClr val="tx1"/>
                </a:solidFill>
              </a:rPr>
              <a:t> 등록을 요청하는 기능입니다</a:t>
            </a:r>
            <a:r>
              <a:rPr lang="en-US" altLang="ko-KR" sz="700" dirty="0">
                <a:solidFill>
                  <a:schemeClr val="tx1"/>
                </a:solidFill>
              </a:rPr>
              <a:t>.(</a:t>
            </a:r>
            <a:r>
              <a:rPr lang="ko-KR" altLang="en-US" sz="700" dirty="0">
                <a:solidFill>
                  <a:schemeClr val="tx1"/>
                </a:solidFill>
              </a:rPr>
              <a:t>신규상품등록요청 내역은 당사에서 요청한 이력을 확인하실 수 있습니다</a:t>
            </a:r>
            <a:r>
              <a:rPr lang="en-US" altLang="ko-KR" sz="700" dirty="0">
                <a:solidFill>
                  <a:schemeClr val="tx1"/>
                </a:solidFill>
              </a:rPr>
              <a:t>.)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42305" y="3440422"/>
          <a:ext cx="10078611" cy="31526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99247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061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553">
                  <a:extLst>
                    <a:ext uri="{9D8B030D-6E8A-4147-A177-3AD203B41FA5}">
                      <a16:colId xmlns:a16="http://schemas.microsoft.com/office/drawing/2014/main" val="2295456730"/>
                    </a:ext>
                  </a:extLst>
                </a:gridCol>
                <a:gridCol w="85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87">
                  <a:extLst>
                    <a:ext uri="{9D8B030D-6E8A-4147-A177-3AD203B41FA5}">
                      <a16:colId xmlns:a16="http://schemas.microsoft.com/office/drawing/2014/main" val="1027299810"/>
                    </a:ext>
                  </a:extLst>
                </a:gridCol>
              </a:tblGrid>
              <a:tr h="316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+mn-ea"/>
                          <a:ea typeface="+mn-ea"/>
                        </a:rPr>
                        <a:t>상품구분</a:t>
                      </a:r>
                      <a:endParaRPr lang="en-US" altLang="ko-KR" sz="700" b="1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+mn-ea"/>
                          <a:ea typeface="+mn-ea"/>
                        </a:rPr>
                        <a:t>상품유형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주문 상품 정보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재고량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담당자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상품문의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단품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K2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슬림히트 발열조끼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2(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배터리포함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스카이필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PD20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LCD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디스플레이 고속 충전 보조배터리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2000mAh 22.5W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케이투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/15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9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지정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옵션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파워스트레치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방한장갑</a:t>
                      </a:r>
                      <a:endParaRPr lang="en-US" altLang="ko-KR" sz="9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Safety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외펜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파워스트레치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장갑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대일안전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846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/15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단품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62257" y="690950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5820" y="911522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4931" y="2027717"/>
            <a:ext cx="50560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256683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068839" y="3171754"/>
            <a:ext cx="1252074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</a:t>
            </a: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신규상품등록요청내역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832371"/>
            <a:ext cx="10106874" cy="12521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420299" y="1863083"/>
          <a:ext cx="8976465" cy="121684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2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80757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2109899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351947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82800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2150419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070237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규격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</a:rPr>
                        <a:t>정상여부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○ 전체   ● 정상   ○ 종료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740046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989977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KCS   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○ 보안   ○ 등록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상품유형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</a:t>
                      </a: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Malgun Gothic"/>
                        </a:rPr>
                        <a:t>단품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  ○ 옵션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714104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555644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경쟁상품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재고관리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옵션코드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693673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HOMS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</a:t>
                      </a: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520475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49638" y="2136285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473727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94845" y="3177119"/>
            <a:ext cx="1099635" cy="22969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╂ 신규상품등록요청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0446" y="3841029"/>
            <a:ext cx="452673" cy="1539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HOMS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90486" y="1867921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290485" y="2619965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72867" y="2850659"/>
            <a:ext cx="634419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7332" y="323536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17984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1640463" y="3235367"/>
          <a:ext cx="650064" cy="171450"/>
        </p:xfrm>
        <a:graphic>
          <a:graphicData uri="http://schemas.openxmlformats.org/drawingml/2006/table">
            <a:tbl>
              <a:tblPr/>
              <a:tblGrid>
                <a:gridCol w="6500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가나다순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149638" y="1891291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r="65285"/>
          <a:stretch/>
        </p:blipFill>
        <p:spPr>
          <a:xfrm>
            <a:off x="1588062" y="3814533"/>
            <a:ext cx="750326" cy="7310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r="65862"/>
          <a:stretch/>
        </p:blipFill>
        <p:spPr>
          <a:xfrm>
            <a:off x="1602061" y="4649851"/>
            <a:ext cx="700634" cy="718983"/>
          </a:xfrm>
          <a:prstGeom prst="rect">
            <a:avLst/>
          </a:prstGeom>
        </p:spPr>
      </p:pic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7D7AB84E-069C-2137-767B-16C77F086D28}"/>
              </a:ext>
            </a:extLst>
          </p:cNvPr>
          <p:cNvSpPr/>
          <p:nvPr/>
        </p:nvSpPr>
        <p:spPr>
          <a:xfrm>
            <a:off x="9510699" y="4176745"/>
            <a:ext cx="581666" cy="1376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답변하기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7EA4F5D-03B7-7A08-8F2D-D688E9830B7A}"/>
              </a:ext>
            </a:extLst>
          </p:cNvPr>
          <p:cNvSpPr/>
          <p:nvPr/>
        </p:nvSpPr>
        <p:spPr>
          <a:xfrm>
            <a:off x="9510699" y="5032346"/>
            <a:ext cx="581666" cy="1376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답변하기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자재혁신제안 공고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46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556590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자재혁신제안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운영사에서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등록한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자재품목의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상세내용</a:t>
            </a:r>
            <a:r>
              <a:rPr lang="en-US" altLang="ko-KR" sz="700" dirty="0"/>
              <a:t> </a:t>
            </a:r>
            <a:r>
              <a:rPr lang="ko-KR" altLang="en-US" sz="700" dirty="0"/>
              <a:t>및 참가신청을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자재혁신제안 공고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err="1">
                <a:solidFill>
                  <a:schemeClr val="dk1"/>
                </a:solidFill>
                <a:sym typeface="Arial"/>
              </a:rPr>
              <a:t>운영사에서</a:t>
            </a: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 자재혁신대상 품목으로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등록한 상품 목록을 보여줍니다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해당 품목의 공고에 대해서 참가신청을 할 수 있습니다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안내서</a:t>
            </a:r>
            <a:r>
              <a:rPr lang="en-US" altLang="ko-KR" sz="700" dirty="0">
                <a:solidFill>
                  <a:schemeClr val="dk1"/>
                </a:solidFill>
              </a:rPr>
              <a:t>, </a:t>
            </a:r>
            <a:r>
              <a:rPr lang="ko-KR" altLang="en-US" sz="700" dirty="0">
                <a:solidFill>
                  <a:schemeClr val="dk1"/>
                </a:solidFill>
              </a:rPr>
              <a:t>규격서는 </a:t>
            </a:r>
            <a:r>
              <a:rPr lang="ko-KR" altLang="en-US" sz="700" dirty="0" err="1">
                <a:solidFill>
                  <a:schemeClr val="dk1"/>
                </a:solidFill>
              </a:rPr>
              <a:t>운영사에서</a:t>
            </a:r>
            <a:r>
              <a:rPr lang="ko-KR" altLang="en-US" sz="700" dirty="0">
                <a:solidFill>
                  <a:schemeClr val="dk1"/>
                </a:solidFill>
              </a:rPr>
              <a:t> 대표 상품을 등록할 때 등록한 첨부 파일이며 다운로드가 가능합니다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/>
              <a:t>참가신청은 접수 중인 상태</a:t>
            </a:r>
            <a:r>
              <a:rPr lang="en-US" altLang="ko-KR" sz="700" dirty="0"/>
              <a:t>, </a:t>
            </a:r>
            <a:r>
              <a:rPr lang="ko-KR" altLang="en-US" sz="700" dirty="0"/>
              <a:t>마감일이 지나지 않은 품목에 관해서만 가능합니다</a:t>
            </a:r>
            <a:r>
              <a:rPr lang="en-US" altLang="ko-KR" sz="700" dirty="0"/>
              <a:t>.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51054" y="2943625"/>
          <a:ext cx="10090374" cy="229127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1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2140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3549104647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734151657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1565666402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2935935285"/>
                    </a:ext>
                  </a:extLst>
                </a:gridCol>
                <a:gridCol w="508907">
                  <a:extLst>
                    <a:ext uri="{9D8B030D-6E8A-4147-A177-3AD203B41FA5}">
                      <a16:colId xmlns:a16="http://schemas.microsoft.com/office/drawing/2014/main" val="3078301680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순번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품목명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연간규모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1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품목유형</a:t>
                      </a:r>
                      <a:r>
                        <a:rPr lang="en-US" altLang="ko-KR" sz="700" b="1" u="none" strike="noStrike" cap="none" dirty="0">
                          <a:latin typeface="+mj-ea"/>
                          <a:ea typeface="+mj-ea"/>
                        </a:rPr>
                        <a:t>3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안내서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규격서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등록일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마감일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품목상태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>
                          <a:latin typeface="+mj-ea"/>
                          <a:ea typeface="+mj-ea"/>
                        </a:rPr>
                        <a:t>참가상태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담당자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j-ea"/>
                          <a:ea typeface="+mj-ea"/>
                        </a:rPr>
                        <a:t>참가신청</a:t>
                      </a:r>
                      <a:endParaRPr sz="7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5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환경 친화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가림막</a:t>
                      </a:r>
                      <a:endParaRPr lang="en-US" altLang="ko-KR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가림막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가림막</a:t>
                      </a: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규격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지침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2024-11-12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2024-12-25</a:t>
                      </a:r>
                      <a:r>
                        <a:rPr lang="en-US" sz="70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00:00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접수중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동축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커넥터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5C, 7C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BMT</a:t>
                      </a:r>
                      <a:r>
                        <a:rPr lang="ko-KR" altLang="en-US" sz="700" b="0" u="sng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참여공고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sng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동축커넥터</a:t>
                      </a:r>
                      <a:r>
                        <a:rPr lang="en-US" altLang="ko-KR" sz="700" b="0" u="sng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(5C,7C)_190523.pdf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접수중</a:t>
                      </a:r>
                      <a:endParaRPr lang="ko-KR" altLang="en-US"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</a:t>
                      </a:r>
                      <a:endParaRPr lang="ko-KR" altLang="en-US" sz="700" u="none" strike="noStrike" cap="none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HFC</a:t>
                      </a:r>
                      <a:r>
                        <a:rPr lang="ko-KR" altLang="en-US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분기기</a:t>
                      </a:r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옥외 </a:t>
                      </a:r>
                      <a:r>
                        <a:rPr lang="en-US" altLang="ko-KR" sz="7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옥내형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신규자재</a:t>
                      </a: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제안하기 접속 경로 안내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pptx</a:t>
                      </a:r>
                      <a:endParaRPr lang="en-US" altLang="ko-KR"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평가중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마동석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리본형광케이블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144C/288C/576C/864C/1152C/1440C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관로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지정자재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맨홀 관제용 </a:t>
                      </a:r>
                      <a:r>
                        <a:rPr lang="en-US" altLang="ko-KR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IoT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철개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맨홀 안내서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맨홀 규격서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.pdf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광케이블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Loose Tube 3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SKT/B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광케이블 샘플 안내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Drop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광케이블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1 Core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3,500,000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전기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광케이블 샘플 안내</a:t>
                      </a:r>
                      <a:r>
                        <a:rPr lang="en-US" altLang="ko-KR" sz="70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700" u="sng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png</a:t>
                      </a: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</a:rPr>
                        <a:t>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합격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7F7F7F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System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신청내역</a:t>
                      </a:r>
                      <a:endParaRPr sz="70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600513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 dirty="0"/>
                        <a:t>자재혁신제안 공고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7184" y="2328057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06612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964010" y="272759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68302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29508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04566" y="3432209"/>
            <a:ext cx="364192" cy="18859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7"/>
            <a:ext cx="10106874" cy="67301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4237" y="2001335"/>
          <a:ext cx="8878040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15466374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2591187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5158428"/>
                    </a:ext>
                  </a:extLst>
                </a:gridCol>
                <a:gridCol w="558000">
                  <a:extLst>
                    <a:ext uri="{9D8B030D-6E8A-4147-A177-3AD203B41FA5}">
                      <a16:colId xmlns:a16="http://schemas.microsoft.com/office/drawing/2014/main" val="184270056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8928402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17752921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6931694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933291191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품목명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품목 유형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유형</a:t>
                      </a:r>
                      <a:r>
                        <a:rPr lang="en-US" altLang="ko-KR" sz="700" dirty="0"/>
                        <a:t>1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유형</a:t>
                      </a:r>
                      <a:r>
                        <a:rPr lang="en-US" altLang="ko-KR" sz="700" dirty="0"/>
                        <a:t>2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유형</a:t>
                      </a:r>
                      <a:r>
                        <a:rPr lang="en-US" altLang="ko-KR" sz="700" dirty="0"/>
                        <a:t>3    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참가 여부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전체         </a:t>
                      </a:r>
                      <a:r>
                        <a:rPr lang="en-US" altLang="ko-KR" sz="700" dirty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424237" y="2298020"/>
          <a:ext cx="8968664" cy="253378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9242755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17250192"/>
                    </a:ext>
                  </a:extLst>
                </a:gridCol>
                <a:gridCol w="646803">
                  <a:extLst>
                    <a:ext uri="{9D8B030D-6E8A-4147-A177-3AD203B41FA5}">
                      <a16:colId xmlns:a16="http://schemas.microsoft.com/office/drawing/2014/main" val="4097698188"/>
                    </a:ext>
                  </a:extLst>
                </a:gridCol>
                <a:gridCol w="1001477">
                  <a:extLst>
                    <a:ext uri="{9D8B030D-6E8A-4147-A177-3AD203B41FA5}">
                      <a16:colId xmlns:a16="http://schemas.microsoft.com/office/drawing/2014/main" val="377619895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92548383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3042533133"/>
                    </a:ext>
                  </a:extLst>
                </a:gridCol>
                <a:gridCol w="238416">
                  <a:extLst>
                    <a:ext uri="{9D8B030D-6E8A-4147-A177-3AD203B41FA5}">
                      <a16:colId xmlns:a16="http://schemas.microsoft.com/office/drawing/2014/main" val="3815466374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1259118764"/>
                    </a:ext>
                  </a:extLst>
                </a:gridCol>
                <a:gridCol w="734637">
                  <a:extLst>
                    <a:ext uri="{9D8B030D-6E8A-4147-A177-3AD203B41FA5}">
                      <a16:colId xmlns:a16="http://schemas.microsoft.com/office/drawing/2014/main" val="3892840210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177529217"/>
                    </a:ext>
                  </a:extLst>
                </a:gridCol>
                <a:gridCol w="1455763">
                  <a:extLst>
                    <a:ext uri="{9D8B030D-6E8A-4147-A177-3AD203B41FA5}">
                      <a16:colId xmlns:a16="http://schemas.microsoft.com/office/drawing/2014/main" val="246931694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933291191"/>
                    </a:ext>
                  </a:extLst>
                </a:gridCol>
              </a:tblGrid>
              <a:tr h="253378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품목 상태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전체         </a:t>
                      </a:r>
                      <a:r>
                        <a:rPr lang="en-US" altLang="ko-KR" sz="700" dirty="0"/>
                        <a:t>v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등록일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2024-10-12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~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2024-11-12</a:t>
                      </a:r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담당자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8800472"/>
                  </a:ext>
                </a:extLst>
              </a:tr>
            </a:tbl>
          </a:graphicData>
        </a:graphic>
      </p:graphicFrame>
      <p:pic>
        <p:nvPicPr>
          <p:cNvPr id="4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8821" y="2334159"/>
            <a:ext cx="164242" cy="188524"/>
          </a:xfrm>
          <a:prstGeom prst="rect">
            <a:avLst/>
          </a:prstGeom>
        </p:spPr>
      </p:pic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0590" y="3775031"/>
            <a:ext cx="364192" cy="18859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1342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863556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대표상품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현재일 기준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품목유형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코드관리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무선자재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유선자재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 : SKT, SKB, SKT/B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유형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: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 파일은 파일명만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컬럼은 제외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컬럼만 사용하여 해당 품목의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참가상태만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 가능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안내서 클릭 시 등록된 파일 다운로드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규격서 클릭 시 등록된 파일 다운로드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참가신청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 기한이 지나지 않은 경우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접수중이고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 기한이 지나지 않은 참가신청이 완료된 경우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평가중으로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업데이트 된 경우 참가신청이 불가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접수중이여도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마감일이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지난경우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참가신청이 불가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품목상태가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완료된 경우 참가신청서를 확인 할 수 있는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태그가 출력 버튼 클릭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 상세 화면 팝업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운영사에서</a:t>
            </a:r>
            <a:r>
              <a:rPr lang="ko-KR" altLang="en-US" sz="700" dirty="0"/>
              <a:t> 등록한 </a:t>
            </a:r>
            <a:r>
              <a:rPr lang="ko-KR" altLang="en-US" sz="700" dirty="0" err="1"/>
              <a:t>자재품목의</a:t>
            </a:r>
            <a:r>
              <a:rPr lang="ko-KR" altLang="en-US" sz="700" dirty="0"/>
              <a:t> 상세내용 및 참가신청을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94620"/>
            <a:ext cx="8088615" cy="4342247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60434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2405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</p:spTree>
    <p:extLst>
      <p:ext uri="{BB962C8B-B14F-4D97-AF65-F5344CB8AC3E}">
        <p14:creationId xmlns:p14="http://schemas.microsoft.com/office/powerpoint/2010/main" val="422195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038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있는 컬럼은 필수 등록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 팝업인 경우 신청 버튼 활성화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있는 컬럼은 필수 등록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팝업인 경우 수정 버튼 활성화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신청내역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버튼 비활성화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자재혁신제안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운영사에서</a:t>
            </a:r>
            <a:r>
              <a:rPr lang="ko-KR" altLang="en-US" sz="700" dirty="0"/>
              <a:t> 등록한 </a:t>
            </a:r>
            <a:r>
              <a:rPr lang="ko-KR" altLang="en-US" sz="700" dirty="0" err="1"/>
              <a:t>자재품목의</a:t>
            </a:r>
            <a:r>
              <a:rPr lang="ko-KR" altLang="en-US" sz="700" dirty="0"/>
              <a:t> 상세내용 및 참가신청을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자재혁신제안 공고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94620"/>
            <a:ext cx="8088615" cy="4342247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7608585" y="27583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620342" y="30346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서동욱</a:t>
            </a:r>
            <a:endParaRPr sz="700" dirty="0"/>
          </a:p>
        </p:txBody>
      </p:sp>
      <p:sp>
        <p:nvSpPr>
          <p:cNvPr id="13" name="Google Shape;797;p30"/>
          <p:cNvSpPr/>
          <p:nvPr/>
        </p:nvSpPr>
        <p:spPr>
          <a:xfrm>
            <a:off x="7620342" y="34537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694;p44"/>
          <p:cNvSpPr/>
          <p:nvPr/>
        </p:nvSpPr>
        <p:spPr>
          <a:xfrm>
            <a:off x="112479" y="1268828"/>
            <a:ext cx="7427144" cy="688457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/>
        </p:nvGraphicFramePr>
        <p:xfrm>
          <a:off x="173120" y="1369368"/>
          <a:ext cx="727161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271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참가신청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1695;p44"/>
          <p:cNvGraphicFramePr/>
          <p:nvPr/>
        </p:nvGraphicFramePr>
        <p:xfrm>
          <a:off x="7169309" y="13388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1700;p44"/>
          <p:cNvSpPr/>
          <p:nvPr/>
        </p:nvSpPr>
        <p:spPr>
          <a:xfrm>
            <a:off x="4311510" y="782406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3121" y="1737487"/>
          <a:ext cx="7271618" cy="404454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 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품목명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품목명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품목유형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유선자재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SKT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참가상태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6437" y="2183068"/>
          <a:ext cx="4929412" cy="198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929412">
                  <a:extLst>
                    <a:ext uri="{9D8B030D-6E8A-4147-A177-3AD203B41FA5}">
                      <a16:colId xmlns:a16="http://schemas.microsoft.com/office/drawing/2014/main" val="1698569877"/>
                    </a:ext>
                  </a:extLst>
                </a:gridCol>
              </a:tblGrid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▌</a:t>
                      </a:r>
                      <a:r>
                        <a:rPr lang="ko-KR" altLang="en-US" sz="7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공급업체 일반정보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0929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173121" y="2401649"/>
          <a:ext cx="7271618" cy="1146681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1234567890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업태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담당자명</a:t>
                      </a:r>
                      <a:endParaRPr lang="ko-KR" altLang="en-US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업체평가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일정 조율을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있는 실무 담당자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 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이후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업체평가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일정 조율을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할수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있는 실무 담당자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5045"/>
                  </a:ext>
                </a:extLst>
              </a:tr>
              <a:tr h="2022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사업자등록증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사업자 등록증 파일 첨부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담당자 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472711"/>
                  </a:ext>
                </a:extLst>
              </a:tr>
            </a:tbl>
          </a:graphicData>
        </a:graphic>
      </p:graphicFrame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5" y="3373660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659351" y="2629316"/>
          <a:ext cx="1339467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39467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공급사업종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659351" y="2855682"/>
          <a:ext cx="874299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874299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297214" y="2629316"/>
          <a:ext cx="1339467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39467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공급사업태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5297215" y="2843529"/>
          <a:ext cx="951186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95118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선택해주세요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5297215" y="3020124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5294681" y="3376078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@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gmail.com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gmail.com   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566048" y="2694330"/>
            <a:ext cx="619101" cy="110932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Google Shape;408;p26"/>
          <p:cNvCxnSpPr>
            <a:stCxn id="34" idx="3"/>
            <a:endCxn id="14" idx="3"/>
          </p:cNvCxnSpPr>
          <p:nvPr/>
        </p:nvCxnSpPr>
        <p:spPr>
          <a:xfrm flipH="1">
            <a:off x="7539623" y="3248990"/>
            <a:ext cx="645526" cy="1462124"/>
          </a:xfrm>
          <a:prstGeom prst="bentConnector3">
            <a:avLst>
              <a:gd name="adj1" fmla="val -3541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86437" y="3598162"/>
          <a:ext cx="4929412" cy="19812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4929412">
                  <a:extLst>
                    <a:ext uri="{9D8B030D-6E8A-4147-A177-3AD203B41FA5}">
                      <a16:colId xmlns:a16="http://schemas.microsoft.com/office/drawing/2014/main" val="1698569877"/>
                    </a:ext>
                  </a:extLst>
                </a:gridCol>
              </a:tblGrid>
              <a:tr h="1382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Arial" panose="020B0604020202020204" pitchFamily="34" charset="0"/>
                          <a:ea typeface="Arial"/>
                          <a:cs typeface="Arial" panose="020B0604020202020204" pitchFamily="34" charset="0"/>
                          <a:sym typeface="Arial"/>
                        </a:rPr>
                        <a:t>▌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공급업체 평가자료 제출</a:t>
                      </a:r>
                      <a:endParaRPr lang="ko-KR" alt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609292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190242" y="3818887"/>
          <a:ext cx="7271618" cy="374904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396530">
                  <a:extLst>
                    <a:ext uri="{9D8B030D-6E8A-4147-A177-3AD203B41FA5}">
                      <a16:colId xmlns:a16="http://schemas.microsoft.com/office/drawing/2014/main" val="3440379577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2343757438"/>
                    </a:ext>
                  </a:extLst>
                </a:gridCol>
                <a:gridCol w="1396530">
                  <a:extLst>
                    <a:ext uri="{9D8B030D-6E8A-4147-A177-3AD203B41FA5}">
                      <a16:colId xmlns:a16="http://schemas.microsoft.com/office/drawing/2014/main" val="3631026758"/>
                    </a:ext>
                  </a:extLst>
                </a:gridCol>
                <a:gridCol w="2239279">
                  <a:extLst>
                    <a:ext uri="{9D8B030D-6E8A-4147-A177-3AD203B41FA5}">
                      <a16:colId xmlns:a16="http://schemas.microsoft.com/office/drawing/2014/main" val="773977715"/>
                    </a:ext>
                  </a:extLst>
                </a:gridCol>
              </a:tblGrid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회사소개서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필수내용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회사연력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인력현황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영업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생산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인원 수 및 경력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매출현황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회사 경영 전략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4M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리스트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제품소개서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5056952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신용등급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신용등급서에 명시된 신용등급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신용등급서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유효기간내 자료만 인정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832405"/>
                  </a:ext>
                </a:extLst>
              </a:tr>
              <a:tr h="336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공장등록년월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공장등록증에 명시된 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년월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공장등록증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년내 발급된 자료만 인증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7195045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기업부설연구소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등록년월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latinLnBrk="1"/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기업부설연구소증에 명시된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년월</a:t>
                      </a:r>
                      <a:endParaRPr lang="ko-KR" altLang="en-US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기업부설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연구소증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년내 발급된 자료만 인증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모집 공지일 기준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3472711"/>
                  </a:ext>
                </a:extLst>
              </a:tr>
              <a:tr h="323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품질인증보유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ISO 9001, KS 2343)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품질인증서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유효기간내 자료만 인정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모집 공지일 기준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4543572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동일제품 납품실적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(3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년 내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●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4,000,000,000)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동일제품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납품증명서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최근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년간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납품실적을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증명사는</a:t>
                      </a:r>
                      <a:b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증명서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당사양식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매입처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발급 날인 필수</a:t>
                      </a:r>
                      <a:b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계약서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날인 필수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504320"/>
                  </a:ext>
                </a:extLst>
              </a:tr>
              <a:tr h="2813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유사제품 납품실적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(3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년 내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○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4,000,000,000)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유사제품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납품증명서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년간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납품실적을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증명사는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실적 증명서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당사양식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매입처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발급 날인 필수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계약서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날인 필수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71229"/>
                  </a:ext>
                </a:extLst>
              </a:tr>
              <a:tr h="12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품질검증기기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(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계측기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보유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해당업체가 보유하고있는 품질검증기기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계측기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리스트 및 사진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3367281"/>
                  </a:ext>
                </a:extLst>
              </a:tr>
              <a:tr h="1447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모집약정서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Agency</a:t>
                      </a:r>
                      <a:b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</a:b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관련 서류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5404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2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7024603"/>
                  </a:ext>
                </a:extLst>
              </a:tr>
              <a:tr h="186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3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첨부파일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4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3148143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4" y="389707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389707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1683149" y="4158922"/>
          <a:ext cx="609770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09770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683149" y="4518135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1683149" y="4879309"/>
          <a:ext cx="208734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596383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678528962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2967473830"/>
                    </a:ext>
                  </a:extLst>
                </a:gridCol>
                <a:gridCol w="149096">
                  <a:extLst>
                    <a:ext uri="{9D8B030D-6E8A-4147-A177-3AD203B41FA5}">
                      <a16:colId xmlns:a16="http://schemas.microsoft.com/office/drawing/2014/main" val="2510097559"/>
                    </a:ext>
                  </a:extLst>
                </a:gridCol>
                <a:gridCol w="596383">
                  <a:extLst>
                    <a:ext uri="{9D8B030D-6E8A-4147-A177-3AD203B41FA5}">
                      <a16:colId xmlns:a16="http://schemas.microsoft.com/office/drawing/2014/main" val="3429112940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년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없음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v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월</a:t>
                      </a: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1683149" y="5226992"/>
          <a:ext cx="1853801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853801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보유 국제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표준인증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국내 </a:t>
                      </a:r>
                      <a:r>
                        <a:rPr lang="ko-KR" altLang="en-US" sz="7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표준인증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기타</a:t>
                      </a:r>
                    </a:p>
                  </a:txBody>
                  <a:tcPr marL="18000" marT="18000" marB="18000"/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1683149" y="5625811"/>
          <a:ext cx="1853802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41247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441326">
                  <a:extLst>
                    <a:ext uri="{9D8B030D-6E8A-4147-A177-3AD203B41FA5}">
                      <a16:colId xmlns:a16="http://schemas.microsoft.com/office/drawing/2014/main" val="1578523593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/>
        </p:nvGraphicFramePr>
        <p:xfrm>
          <a:off x="1683149" y="6142699"/>
          <a:ext cx="1853802" cy="1426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412476">
                  <a:extLst>
                    <a:ext uri="{9D8B030D-6E8A-4147-A177-3AD203B41FA5}">
                      <a16:colId xmlns:a16="http://schemas.microsoft.com/office/drawing/2014/main" val="259966947"/>
                    </a:ext>
                  </a:extLst>
                </a:gridCol>
                <a:gridCol w="441326">
                  <a:extLst>
                    <a:ext uri="{9D8B030D-6E8A-4147-A177-3AD203B41FA5}">
                      <a16:colId xmlns:a16="http://schemas.microsoft.com/office/drawing/2014/main" val="1578523593"/>
                    </a:ext>
                  </a:extLst>
                </a:gridCol>
              </a:tblGrid>
              <a:tr h="121908"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</a:t>
                      </a:r>
                    </a:p>
                  </a:txBody>
                  <a:tcPr marL="18000" marT="18000" marB="1800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0799758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3" y="6643249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6939260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720080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92222" y="739151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694622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7207776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7398486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1" y="4240614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4558148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4911555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5276667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5716201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13090" y="6214039"/>
            <a:ext cx="227857" cy="14596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886965" y="7569312"/>
          <a:ext cx="3949234" cy="255222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3949234">
                  <a:extLst>
                    <a:ext uri="{9D8B030D-6E8A-4147-A177-3AD203B41FA5}">
                      <a16:colId xmlns:a16="http://schemas.microsoft.com/office/drawing/2014/main" val="1921446843"/>
                    </a:ext>
                  </a:extLst>
                </a:gridCol>
              </a:tblGrid>
              <a:tr h="25522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상기 등록 된 내용은 사실과 다르지 않으며 만약 허위일 경우 어떠한 책임도 감수하겠습니다</a:t>
                      </a:r>
                      <a:r>
                        <a:rPr lang="en-US" altLang="ko-KR" sz="700" dirty="0"/>
                        <a:t>. </a:t>
                      </a:r>
                      <a:r>
                        <a:rPr lang="ko-KR" altLang="en-US" sz="1000" dirty="0"/>
                        <a:t>□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9255033"/>
                  </a:ext>
                </a:extLst>
              </a:tr>
            </a:tbl>
          </a:graphicData>
        </a:graphic>
      </p:graphicFrame>
      <p:sp>
        <p:nvSpPr>
          <p:cNvPr id="69" name="Google Shape;1700;p44"/>
          <p:cNvSpPr/>
          <p:nvPr/>
        </p:nvSpPr>
        <p:spPr>
          <a:xfrm>
            <a:off x="3770490" y="7824066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수 정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0" name="Google Shape;1700;p44"/>
          <p:cNvSpPr/>
          <p:nvPr/>
        </p:nvSpPr>
        <p:spPr>
          <a:xfrm>
            <a:off x="3231530" y="7824065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신 청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731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60CA45D-47C4-439E-9C35-FC0DD5B0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5" y="881650"/>
            <a:ext cx="7574171" cy="483003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8921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플라자에 등록된 공급사의 상품목록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정상여부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곁쳐 나오는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주문상품정보에서 홈앤서비스에 제공되는 상품은 상품명 앞에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[HOMS]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옵션상품일 경우 단가는 옵션 중 가장 낮은 단가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재고량은 모든 옵션 재고의 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또는 상품명 클릭 시 상품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팝업 호출</a:t>
                      </a:r>
                      <a:b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공통팝업 화면설계의 상품상세 팝업을 참조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공급사에서 관리하는 상품 </a:t>
            </a:r>
            <a:r>
              <a:rPr lang="ko-KR" altLang="en-US" sz="700"/>
              <a:t>목록 과 상품상세 화면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sp>
        <p:nvSpPr>
          <p:cNvPr id="13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150545" y="15515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97;p30"/>
          <p:cNvSpPr/>
          <p:nvPr/>
        </p:nvSpPr>
        <p:spPr>
          <a:xfrm>
            <a:off x="157821" y="24765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6" y="4356451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02" y="4356451"/>
            <a:ext cx="4725348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Google Shape;408;p26"/>
          <p:cNvCxnSpPr>
            <a:endCxn id="16" idx="0"/>
          </p:cNvCxnSpPr>
          <p:nvPr/>
        </p:nvCxnSpPr>
        <p:spPr>
          <a:xfrm rot="16200000" flipH="1">
            <a:off x="1846066" y="3590714"/>
            <a:ext cx="1265921" cy="2655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408;p26"/>
          <p:cNvCxnSpPr>
            <a:endCxn id="3" idx="0"/>
          </p:cNvCxnSpPr>
          <p:nvPr/>
        </p:nvCxnSpPr>
        <p:spPr>
          <a:xfrm>
            <a:off x="2948765" y="3723489"/>
            <a:ext cx="4525711" cy="63296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18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EA22E-BD54-EE5C-9E3C-072A7F40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5" y="881650"/>
            <a:ext cx="7574171" cy="483003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197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상품등록요청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신규상품등록요청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호출되는 윈도우 팝업으로 공급사의 신규상품을 요청할 수 있음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상태는 요청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상태가 있는데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요청상태일 경우만 아래에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나오고 삭제가 가능함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 내역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 요청 목록 팝업이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요청일자는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한달이며 조회기간이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넘길 수 없음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요청번호와 상품코드 클릭 시 호출정보는 설명란 참고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신규상품등록요청과 이력을 확인할 수 있음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7" name="Google Shape;1694;p44"/>
          <p:cNvSpPr/>
          <p:nvPr/>
        </p:nvSpPr>
        <p:spPr>
          <a:xfrm>
            <a:off x="189242" y="1244396"/>
            <a:ext cx="5672841" cy="8407604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/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/>
                        <a:t>공급사 상품등록요청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/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58;p20"/>
          <p:cNvSpPr/>
          <p:nvPr/>
        </p:nvSpPr>
        <p:spPr>
          <a:xfrm>
            <a:off x="252416" y="1604206"/>
            <a:ext cx="5546493" cy="11915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해당화면은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있지 않은 자사의 제품을 등록요청하는 화면입니다</a:t>
            </a:r>
            <a:endParaRPr lang="en-US" altLang="ko-KR"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 상품이미지는 실제 고객에게 보여지는 내용으로 있고 없고의 차이는 판매 매출에 영향을 많이 받습니다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공급사에 대한 평가실적 요소로 사용될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 첨부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입력 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상품리스트 및 상품상세에서 가장 먼저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[ballpen]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확인합니다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상품등록요청은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내용 확인 후 내부 승인과정을 거쳐서 처리되어 거부될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3" name="Google Shape;57;p20"/>
          <p:cNvSpPr txBox="1"/>
          <p:nvPr/>
        </p:nvSpPr>
        <p:spPr>
          <a:xfrm>
            <a:off x="252415" y="2911061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9541" y="3152491"/>
          <a:ext cx="5476971" cy="1064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3242600036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8741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041990">
                  <a:extLst>
                    <a:ext uri="{9D8B030D-6E8A-4147-A177-3AD203B41FA5}">
                      <a16:colId xmlns:a16="http://schemas.microsoft.com/office/drawing/2014/main" val="1466573232"/>
                    </a:ext>
                  </a:extLst>
                </a:gridCol>
                <a:gridCol w="227452">
                  <a:extLst>
                    <a:ext uri="{9D8B030D-6E8A-4147-A177-3AD203B41FA5}">
                      <a16:colId xmlns:a16="http://schemas.microsoft.com/office/drawing/2014/main" val="3184223879"/>
                    </a:ext>
                  </a:extLst>
                </a:gridCol>
              </a:tblGrid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○ 일반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30968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177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52415" y="3129101"/>
            <a:ext cx="5546493" cy="109413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57;p20"/>
          <p:cNvSpPr txBox="1"/>
          <p:nvPr/>
        </p:nvSpPr>
        <p:spPr>
          <a:xfrm>
            <a:off x="252415" y="4338592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286500" y="4580569"/>
          <a:ext cx="5525936" cy="44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1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11171">
                  <a:extLst>
                    <a:ext uri="{9D8B030D-6E8A-4147-A177-3AD203B41FA5}">
                      <a16:colId xmlns:a16="http://schemas.microsoft.com/office/drawing/2014/main" val="1767946206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222321113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108455675"/>
                    </a:ext>
                  </a:extLst>
                </a:gridCol>
                <a:gridCol w="676231">
                  <a:extLst>
                    <a:ext uri="{9D8B030D-6E8A-4147-A177-3AD203B41FA5}">
                      <a16:colId xmlns:a16="http://schemas.microsoft.com/office/drawing/2014/main" val="3182271139"/>
                    </a:ext>
                  </a:extLst>
                </a:gridCol>
                <a:gridCol w="137973">
                  <a:extLst>
                    <a:ext uri="{9D8B030D-6E8A-4147-A177-3AD203B41FA5}">
                      <a16:colId xmlns:a16="http://schemas.microsoft.com/office/drawing/2014/main" val="1795098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756002442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06984486"/>
                    </a:ext>
                  </a:extLst>
                </a:gridCol>
                <a:gridCol w="507179">
                  <a:extLst>
                    <a:ext uri="{9D8B030D-6E8A-4147-A177-3AD203B41FA5}">
                      <a16:colId xmlns:a16="http://schemas.microsoft.com/office/drawing/2014/main" val="2136038604"/>
                    </a:ext>
                  </a:extLst>
                </a:gridCol>
                <a:gridCol w="172798">
                  <a:extLst>
                    <a:ext uri="{9D8B030D-6E8A-4147-A177-3AD203B41FA5}">
                      <a16:colId xmlns:a16="http://schemas.microsoft.com/office/drawing/2014/main" val="121482617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042456803"/>
                    </a:ext>
                  </a:extLst>
                </a:gridCol>
                <a:gridCol w="152756">
                  <a:extLst>
                    <a:ext uri="{9D8B030D-6E8A-4147-A177-3AD203B41FA5}">
                      <a16:colId xmlns:a16="http://schemas.microsoft.com/office/drawing/2014/main" val="777044047"/>
                    </a:ext>
                  </a:extLst>
                </a:gridCol>
                <a:gridCol w="33632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53679">
                  <a:extLst>
                    <a:ext uri="{9D8B030D-6E8A-4147-A177-3AD203B41FA5}">
                      <a16:colId xmlns:a16="http://schemas.microsoft.com/office/drawing/2014/main" val="268069864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68536573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684786309"/>
                    </a:ext>
                  </a:extLst>
                </a:gridCol>
                <a:gridCol w="375981">
                  <a:extLst>
                    <a:ext uri="{9D8B030D-6E8A-4147-A177-3AD203B41FA5}">
                      <a16:colId xmlns:a16="http://schemas.microsoft.com/office/drawing/2014/main" val="2360528660"/>
                    </a:ext>
                  </a:extLst>
                </a:gridCol>
                <a:gridCol w="120348">
                  <a:extLst>
                    <a:ext uri="{9D8B030D-6E8A-4147-A177-3AD203B41FA5}">
                      <a16:colId xmlns:a16="http://schemas.microsoft.com/office/drawing/2014/main" val="2245415639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972740354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50281581"/>
                    </a:ext>
                  </a:extLst>
                </a:gridCol>
                <a:gridCol w="235937">
                  <a:extLst>
                    <a:ext uri="{9D8B030D-6E8A-4147-A177-3AD203B41FA5}">
                      <a16:colId xmlns:a16="http://schemas.microsoft.com/office/drawing/2014/main" val="444214584"/>
                    </a:ext>
                  </a:extLst>
                </a:gridCol>
              </a:tblGrid>
              <a:tr h="189528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납품소요일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최소주문수량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제조사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빛샘전기주식회사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22526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동의어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0198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8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상품이미지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72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2479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47901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아마트공사 이미지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.jpg</a:t>
                      </a:r>
                      <a:r>
                        <a:rPr lang="en-US" altLang="ko-KR" sz="700" u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53049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견적서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아마트견적서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.xlms</a:t>
                      </a:r>
                      <a:r>
                        <a:rPr lang="en-US" altLang="ko-KR" sz="700" u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936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52415" y="4566130"/>
            <a:ext cx="5546493" cy="45036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9374" y="5471004"/>
            <a:ext cx="498260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80" y="5273893"/>
            <a:ext cx="700906" cy="590036"/>
          </a:xfrm>
          <a:prstGeom prst="rect">
            <a:avLst/>
          </a:prstGeom>
        </p:spPr>
      </p:pic>
      <p:sp>
        <p:nvSpPr>
          <p:cNvPr id="31" name="Google Shape;214;p21"/>
          <p:cNvSpPr/>
          <p:nvPr/>
        </p:nvSpPr>
        <p:spPr>
          <a:xfrm>
            <a:off x="1371656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98" y="5273893"/>
            <a:ext cx="689195" cy="62249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72" y="5273893"/>
            <a:ext cx="714994" cy="6018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57" y="5273893"/>
            <a:ext cx="714994" cy="6018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89" y="5273893"/>
            <a:ext cx="714994" cy="601895"/>
          </a:xfrm>
          <a:prstGeom prst="rect">
            <a:avLst/>
          </a:prstGeom>
        </p:spPr>
      </p:pic>
      <p:sp>
        <p:nvSpPr>
          <p:cNvPr id="36" name="Google Shape;214;p21"/>
          <p:cNvSpPr/>
          <p:nvPr/>
        </p:nvSpPr>
        <p:spPr>
          <a:xfrm>
            <a:off x="2148824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4;p21"/>
          <p:cNvSpPr/>
          <p:nvPr/>
        </p:nvSpPr>
        <p:spPr>
          <a:xfrm>
            <a:off x="2925992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4;p21"/>
          <p:cNvSpPr/>
          <p:nvPr/>
        </p:nvSpPr>
        <p:spPr>
          <a:xfrm>
            <a:off x="3703160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14;p21"/>
          <p:cNvSpPr/>
          <p:nvPr/>
        </p:nvSpPr>
        <p:spPr>
          <a:xfrm>
            <a:off x="4480328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580" y="6164261"/>
            <a:ext cx="4544655" cy="241321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103628" y="8257392"/>
            <a:ext cx="559981" cy="226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67019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87621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3;p21"/>
          <p:cNvSpPr/>
          <p:nvPr/>
        </p:nvSpPr>
        <p:spPr>
          <a:xfrm>
            <a:off x="2430067" y="9233332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 청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00;p44"/>
          <p:cNvSpPr/>
          <p:nvPr/>
        </p:nvSpPr>
        <p:spPr>
          <a:xfrm>
            <a:off x="2945349" y="923253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1694;p44"/>
          <p:cNvSpPr/>
          <p:nvPr/>
        </p:nvSpPr>
        <p:spPr>
          <a:xfrm>
            <a:off x="6179173" y="3441910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/>
        </p:nvGraphicFramePr>
        <p:xfrm>
          <a:off x="6316962" y="3621448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상품등록요청 내역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/>
        </p:nvGraphicFramePr>
        <p:xfrm>
          <a:off x="11215738" y="362144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1700;p44"/>
          <p:cNvSpPr/>
          <p:nvPr/>
        </p:nvSpPr>
        <p:spPr>
          <a:xfrm>
            <a:off x="8751011" y="779269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91677" y="5079560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6300703" y="5079560"/>
          <a:ext cx="5080951" cy="173862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19411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530095">
                  <a:extLst>
                    <a:ext uri="{9D8B030D-6E8A-4147-A177-3AD203B41FA5}">
                      <a16:colId xmlns:a16="http://schemas.microsoft.com/office/drawing/2014/main" val="2481544877"/>
                    </a:ext>
                  </a:extLst>
                </a:gridCol>
                <a:gridCol w="1037448">
                  <a:extLst>
                    <a:ext uri="{9D8B030D-6E8A-4147-A177-3AD203B41FA5}">
                      <a16:colId xmlns:a16="http://schemas.microsoft.com/office/drawing/2014/main" val="2153670176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632627743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  <a:gridCol w="587706">
                  <a:extLst>
                    <a:ext uri="{9D8B030D-6E8A-4147-A177-3AD203B41FA5}">
                      <a16:colId xmlns:a16="http://schemas.microsoft.com/office/drawing/2014/main" val="2451027610"/>
                    </a:ext>
                  </a:extLst>
                </a:gridCol>
                <a:gridCol w="684748">
                  <a:extLst>
                    <a:ext uri="{9D8B030D-6E8A-4147-A177-3AD203B41FA5}">
                      <a16:colId xmlns:a16="http://schemas.microsoft.com/office/drawing/2014/main" val="2249838600"/>
                    </a:ext>
                  </a:extLst>
                </a:gridCol>
              </a:tblGrid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요청번호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상품명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상품규격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상품코드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tx1"/>
                          </a:solidFill>
                        </a:rPr>
                        <a:t>처리상태</a:t>
                      </a:r>
                      <a:endParaRPr lang="en-US" altLang="ko-KR" sz="6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매입가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요청일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반려사유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2418714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설명누락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91581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08377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0783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1498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6680"/>
                  </a:ext>
                </a:extLst>
              </a:tr>
            </a:tbl>
          </a:graphicData>
        </a:graphic>
      </p:graphicFrame>
      <p:sp>
        <p:nvSpPr>
          <p:cNvPr id="69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6270224" y="4823508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" name="Google Shape;64;p20"/>
          <p:cNvGrpSpPr/>
          <p:nvPr/>
        </p:nvGrpSpPr>
        <p:grpSpPr>
          <a:xfrm>
            <a:off x="8283352" y="7525318"/>
            <a:ext cx="1302063" cy="125646"/>
            <a:chOff x="3326817" y="6019551"/>
            <a:chExt cx="1591287" cy="180000"/>
          </a:xfrm>
        </p:grpSpPr>
        <p:sp>
          <p:nvSpPr>
            <p:cNvPr id="71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58;p20"/>
          <p:cNvSpPr/>
          <p:nvPr/>
        </p:nvSpPr>
        <p:spPr>
          <a:xfrm>
            <a:off x="6316962" y="3978029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당사에서 상품등록요청한 내역을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요청번호를 클릭하면 요청한 내용을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상품코드가 보이면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정식상품으로 등록된 상품이며 상품코드를 클릭하면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상품상세를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78" name="Google Shape;1696;p44"/>
          <p:cNvGraphicFramePr/>
          <p:nvPr/>
        </p:nvGraphicFramePr>
        <p:xfrm>
          <a:off x="6300703" y="4588395"/>
          <a:ext cx="430198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7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2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752339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39429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732972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956172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요청일자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6057" y="4588773"/>
            <a:ext cx="164242" cy="188524"/>
          </a:xfrm>
          <a:prstGeom prst="rect">
            <a:avLst/>
          </a:prstGeom>
        </p:spPr>
      </p:pic>
      <p:pic>
        <p:nvPicPr>
          <p:cNvPr id="8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6225" y="4580569"/>
            <a:ext cx="164242" cy="1885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0875" y="4570595"/>
            <a:ext cx="419914" cy="206999"/>
          </a:xfrm>
          <a:prstGeom prst="rect">
            <a:avLst/>
          </a:prstGeom>
        </p:spPr>
      </p:pic>
      <p:sp>
        <p:nvSpPr>
          <p:cNvPr id="82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797;p30"/>
          <p:cNvSpPr/>
          <p:nvPr/>
        </p:nvSpPr>
        <p:spPr>
          <a:xfrm>
            <a:off x="6273994" y="35397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408;p26"/>
          <p:cNvCxnSpPr>
            <a:endCxn id="50" idx="0"/>
          </p:cNvCxnSpPr>
          <p:nvPr/>
        </p:nvCxnSpPr>
        <p:spPr>
          <a:xfrm rot="10800000">
            <a:off x="3094559" y="935628"/>
            <a:ext cx="3084615" cy="1640658"/>
          </a:xfrm>
          <a:prstGeom prst="bentConnector4">
            <a:avLst>
              <a:gd name="adj1" fmla="val 2906"/>
              <a:gd name="adj2" fmla="val 11393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408;p26"/>
          <p:cNvCxnSpPr>
            <a:endCxn id="59" idx="0"/>
          </p:cNvCxnSpPr>
          <p:nvPr/>
        </p:nvCxnSpPr>
        <p:spPr>
          <a:xfrm>
            <a:off x="7580299" y="2641600"/>
            <a:ext cx="1274539" cy="8003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334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C17298C-6912-E98B-8578-7E8F25434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A5BD23DC-9203-A0FC-CA4B-C9C85E95549B}"/>
              </a:ext>
            </a:extLst>
          </p:cNvPr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 descr="텍스트, 소프트웨어, 웹 페이지, 웹사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CC69E6-FE71-A8B7-ACB6-B025A342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1" y="859330"/>
            <a:ext cx="7583804" cy="4830270"/>
          </a:xfrm>
          <a:prstGeom prst="rect">
            <a:avLst/>
          </a:prstGeom>
        </p:spPr>
      </p:pic>
      <p:graphicFrame>
        <p:nvGraphicFramePr>
          <p:cNvPr id="105" name="Google Shape;105;p21">
            <a:extLst>
              <a:ext uri="{FF2B5EF4-FFF2-40B4-BE49-F238E27FC236}">
                <a16:creationId xmlns:a16="http://schemas.microsoft.com/office/drawing/2014/main" id="{E8AA50FB-CBFA-3D50-74E9-2EAA9417C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35245"/>
              </p:ext>
            </p:extLst>
          </p:nvPr>
        </p:nvGraphicFramePr>
        <p:xfrm>
          <a:off x="8385974" y="826614"/>
          <a:ext cx="2324900" cy="24047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답변하기 컬럼 추가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건수 표시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)/15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총건수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답변하기 버튼클릭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상품문의 답변 팝업 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하단 내용 펼침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내용과 답변 작성필드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말줄임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 값 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답변대기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신규 문의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미답변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답변완료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작성후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시 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 작성 필드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글자제한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6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저장되며 답변완료 상태로 변경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7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페이지네이션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한 페이지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43067809"/>
                  </a:ext>
                </a:extLst>
              </a:tr>
            </a:tbl>
          </a:graphicData>
        </a:graphic>
      </p:graphicFrame>
      <p:sp>
        <p:nvSpPr>
          <p:cNvPr id="66" name="Google Shape;49;p20">
            <a:extLst>
              <a:ext uri="{FF2B5EF4-FFF2-40B4-BE49-F238E27FC236}">
                <a16:creationId xmlns:a16="http://schemas.microsoft.com/office/drawing/2014/main" id="{0457A47E-DFBD-9B09-847E-199212867837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상품문의 답변하기</a:t>
            </a:r>
            <a:endParaRPr dirty="0"/>
          </a:p>
        </p:txBody>
      </p:sp>
      <p:sp>
        <p:nvSpPr>
          <p:cNvPr id="67" name="Google Shape;50;p20">
            <a:extLst>
              <a:ext uri="{FF2B5EF4-FFF2-40B4-BE49-F238E27FC236}">
                <a16:creationId xmlns:a16="http://schemas.microsoft.com/office/drawing/2014/main" id="{140F804A-47DC-5C75-BFBA-B1C33C4E1678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공급사에서 관리하는 상품 문의 답변하기 화면</a:t>
            </a:r>
          </a:p>
        </p:txBody>
      </p:sp>
      <p:sp>
        <p:nvSpPr>
          <p:cNvPr id="68" name="Google Shape;53;p20">
            <a:extLst>
              <a:ext uri="{FF2B5EF4-FFF2-40B4-BE49-F238E27FC236}">
                <a16:creationId xmlns:a16="http://schemas.microsoft.com/office/drawing/2014/main" id="{B99B4CCB-3D75-434B-162B-788D172658E5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2" name="Google Shape;51;p20">
            <a:extLst>
              <a:ext uri="{FF2B5EF4-FFF2-40B4-BE49-F238E27FC236}">
                <a16:creationId xmlns:a16="http://schemas.microsoft.com/office/drawing/2014/main" id="{8A7A4DAD-3F36-6BD2-95FA-E9FBF096E2BC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cxnSp>
        <p:nvCxnSpPr>
          <p:cNvPr id="21" name="Google Shape;408;p26">
            <a:extLst>
              <a:ext uri="{FF2B5EF4-FFF2-40B4-BE49-F238E27FC236}">
                <a16:creationId xmlns:a16="http://schemas.microsoft.com/office/drawing/2014/main" id="{4444D933-5034-C518-F585-CC386E92F7FA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6368769" y="3551759"/>
            <a:ext cx="990816" cy="6538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43C4B86C-0134-BF09-C5D3-FA0440A339F8}"/>
              </a:ext>
            </a:extLst>
          </p:cNvPr>
          <p:cNvSpPr/>
          <p:nvPr/>
        </p:nvSpPr>
        <p:spPr>
          <a:xfrm>
            <a:off x="3861582" y="4374096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F434EA36-D625-5875-B2DE-782B4C46D899}"/>
              </a:ext>
            </a:extLst>
          </p:cNvPr>
          <p:cNvGraphicFramePr/>
          <p:nvPr/>
        </p:nvGraphicFramePr>
        <p:xfrm>
          <a:off x="3999371" y="4553634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상품문의 답변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704DFD36-563D-4099-9C02-43DABCDA7D1F}"/>
              </a:ext>
            </a:extLst>
          </p:cNvPr>
          <p:cNvGraphicFramePr/>
          <p:nvPr/>
        </p:nvGraphicFramePr>
        <p:xfrm>
          <a:off x="8898147" y="455363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700;p44">
            <a:extLst>
              <a:ext uri="{FF2B5EF4-FFF2-40B4-BE49-F238E27FC236}">
                <a16:creationId xmlns:a16="http://schemas.microsoft.com/office/drawing/2014/main" id="{59584AF6-0DA4-3F79-19C9-CEF10283B89E}"/>
              </a:ext>
            </a:extLst>
          </p:cNvPr>
          <p:cNvSpPr/>
          <p:nvPr/>
        </p:nvSpPr>
        <p:spPr>
          <a:xfrm>
            <a:off x="6433420" y="8724883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774A1-E501-CFC0-E6E5-A7799BB62DF1}"/>
              </a:ext>
            </a:extLst>
          </p:cNvPr>
          <p:cNvSpPr/>
          <p:nvPr/>
        </p:nvSpPr>
        <p:spPr>
          <a:xfrm>
            <a:off x="3974086" y="6011746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309;g2f2558950df_0_15">
            <a:extLst>
              <a:ext uri="{FF2B5EF4-FFF2-40B4-BE49-F238E27FC236}">
                <a16:creationId xmlns:a16="http://schemas.microsoft.com/office/drawing/2014/main" id="{A498C6F6-CFB6-C9AD-FA73-B6646592675C}"/>
              </a:ext>
            </a:extLst>
          </p:cNvPr>
          <p:cNvSpPr txBox="1"/>
          <p:nvPr/>
        </p:nvSpPr>
        <p:spPr>
          <a:xfrm>
            <a:off x="3952633" y="5755694"/>
            <a:ext cx="107203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" name="Google Shape;64;p20">
            <a:extLst>
              <a:ext uri="{FF2B5EF4-FFF2-40B4-BE49-F238E27FC236}">
                <a16:creationId xmlns:a16="http://schemas.microsoft.com/office/drawing/2014/main" id="{96C024D1-0D28-8D3B-B10A-A42FAB7B2307}"/>
              </a:ext>
            </a:extLst>
          </p:cNvPr>
          <p:cNvGrpSpPr/>
          <p:nvPr/>
        </p:nvGrpSpPr>
        <p:grpSpPr>
          <a:xfrm>
            <a:off x="5965761" y="8457504"/>
            <a:ext cx="1302063" cy="125646"/>
            <a:chOff x="3326817" y="6019551"/>
            <a:chExt cx="1591287" cy="180000"/>
          </a:xfrm>
        </p:grpSpPr>
        <p:sp>
          <p:nvSpPr>
            <p:cNvPr id="20" name="Google Shape;65;p20">
              <a:extLst>
                <a:ext uri="{FF2B5EF4-FFF2-40B4-BE49-F238E27FC236}">
                  <a16:creationId xmlns:a16="http://schemas.microsoft.com/office/drawing/2014/main" id="{16663502-C3DB-3018-296B-5A045C096EDD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66;p20">
              <a:extLst>
                <a:ext uri="{FF2B5EF4-FFF2-40B4-BE49-F238E27FC236}">
                  <a16:creationId xmlns:a16="http://schemas.microsoft.com/office/drawing/2014/main" id="{8AACDFE9-E376-7354-F6E7-87C5031C67B1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67;p20">
              <a:extLst>
                <a:ext uri="{FF2B5EF4-FFF2-40B4-BE49-F238E27FC236}">
                  <a16:creationId xmlns:a16="http://schemas.microsoft.com/office/drawing/2014/main" id="{10189567-EE1C-1C88-99C0-7ECE79545430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68;p20">
              <a:extLst>
                <a:ext uri="{FF2B5EF4-FFF2-40B4-BE49-F238E27FC236}">
                  <a16:creationId xmlns:a16="http://schemas.microsoft.com/office/drawing/2014/main" id="{34158363-858E-BADC-33C3-0A6CC6717FFC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69;p20">
              <a:extLst>
                <a:ext uri="{FF2B5EF4-FFF2-40B4-BE49-F238E27FC236}">
                  <a16:creationId xmlns:a16="http://schemas.microsoft.com/office/drawing/2014/main" id="{2D475494-4D98-25BD-7D16-49F83444846C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70;p20">
              <a:extLst>
                <a:ext uri="{FF2B5EF4-FFF2-40B4-BE49-F238E27FC236}">
                  <a16:creationId xmlns:a16="http://schemas.microsoft.com/office/drawing/2014/main" id="{8B70A3EB-C64C-570F-9B9C-8908747822B7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58;p20">
            <a:extLst>
              <a:ext uri="{FF2B5EF4-FFF2-40B4-BE49-F238E27FC236}">
                <a16:creationId xmlns:a16="http://schemas.microsoft.com/office/drawing/2014/main" id="{52ECFCB2-22E0-36F7-64C6-5A187D995161}"/>
              </a:ext>
            </a:extLst>
          </p:cNvPr>
          <p:cNvSpPr/>
          <p:nvPr/>
        </p:nvSpPr>
        <p:spPr>
          <a:xfrm>
            <a:off x="3999371" y="4910215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사용자가 상품에 문의를 확인하고 답변을 작성할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제목을 클릭하여 펼쳐진 상세내용을 확인하고 답변을 작성하고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저장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버튼을 클릭해주세요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답변내용을 작성하고 저장을 완료하시면 답변완료 상태로 변경됩니다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8" name="Google Shape;1696;p44">
            <a:extLst>
              <a:ext uri="{FF2B5EF4-FFF2-40B4-BE49-F238E27FC236}">
                <a16:creationId xmlns:a16="http://schemas.microsoft.com/office/drawing/2014/main" id="{713E0294-E23B-5404-9BA1-F2E19876A813}"/>
              </a:ext>
            </a:extLst>
          </p:cNvPr>
          <p:cNvGraphicFramePr/>
          <p:nvPr/>
        </p:nvGraphicFramePr>
        <p:xfrm>
          <a:off x="3983112" y="5520581"/>
          <a:ext cx="450407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48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0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631172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16742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515983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633548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15785019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32873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작성일자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답변상태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그래픽 35" descr="일일 일정표 단색으로 채워진">
            <a:extLst>
              <a:ext uri="{FF2B5EF4-FFF2-40B4-BE49-F238E27FC236}">
                <a16:creationId xmlns:a16="http://schemas.microsoft.com/office/drawing/2014/main" id="{8C350486-18F7-1071-BEBD-B7A83336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480" y="5503671"/>
            <a:ext cx="164242" cy="188524"/>
          </a:xfrm>
          <a:prstGeom prst="rect">
            <a:avLst/>
          </a:prstGeom>
        </p:spPr>
      </p:pic>
      <p:pic>
        <p:nvPicPr>
          <p:cNvPr id="30" name="그래픽 35" descr="일일 일정표 단색으로 채워진">
            <a:extLst>
              <a:ext uri="{FF2B5EF4-FFF2-40B4-BE49-F238E27FC236}">
                <a16:creationId xmlns:a16="http://schemas.microsoft.com/office/drawing/2014/main" id="{44C0C3E2-1B3C-2B45-A615-D9E65A78E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0394" y="5503671"/>
            <a:ext cx="164242" cy="18852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8988E9-1920-49C8-87B8-4A3A8509A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84" y="5502781"/>
            <a:ext cx="419914" cy="206999"/>
          </a:xfrm>
          <a:prstGeom prst="rect">
            <a:avLst/>
          </a:prstGeom>
        </p:spPr>
      </p:pic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77D0FD5C-3133-4C3A-84E4-FD73014026CD}"/>
              </a:ext>
            </a:extLst>
          </p:cNvPr>
          <p:cNvGraphicFramePr/>
          <p:nvPr/>
        </p:nvGraphicFramePr>
        <p:xfrm>
          <a:off x="3974086" y="6019518"/>
          <a:ext cx="5089978" cy="2358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8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50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802254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8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***1357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2024.12.06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46896"/>
                  </a:ext>
                </a:extLst>
              </a:tr>
              <a:tr h="50209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355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***Abed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40977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968118716"/>
                  </a:ext>
                </a:extLst>
              </a:tr>
              <a:tr h="531870">
                <a:tc gridSpan="4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 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3439578079"/>
                  </a:ext>
                </a:extLst>
              </a:tr>
            </a:tbl>
          </a:graphicData>
        </a:graphic>
      </p:graphicFrame>
      <p:sp>
        <p:nvSpPr>
          <p:cNvPr id="4" name="Google Shape;58;p20">
            <a:extLst>
              <a:ext uri="{FF2B5EF4-FFF2-40B4-BE49-F238E27FC236}">
                <a16:creationId xmlns:a16="http://schemas.microsoft.com/office/drawing/2014/main" id="{26BABF35-46E7-F552-7B5F-5816E62C0E82}"/>
              </a:ext>
            </a:extLst>
          </p:cNvPr>
          <p:cNvSpPr/>
          <p:nvPr/>
        </p:nvSpPr>
        <p:spPr>
          <a:xfrm>
            <a:off x="4286882" y="6821779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평균적으로주문일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58;p20">
            <a:extLst>
              <a:ext uri="{FF2B5EF4-FFF2-40B4-BE49-F238E27FC236}">
                <a16:creationId xmlns:a16="http://schemas.microsoft.com/office/drawing/2014/main" id="{B8B2EE63-FB02-57FB-522C-1C6148E843A9}"/>
              </a:ext>
            </a:extLst>
          </p:cNvPr>
          <p:cNvSpPr/>
          <p:nvPr/>
        </p:nvSpPr>
        <p:spPr>
          <a:xfrm>
            <a:off x="4286882" y="7895363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Google Shape;1700;p44">
            <a:extLst>
              <a:ext uri="{FF2B5EF4-FFF2-40B4-BE49-F238E27FC236}">
                <a16:creationId xmlns:a16="http://schemas.microsoft.com/office/drawing/2014/main" id="{6AB8E186-A34A-F0D6-B0E9-ED94DECEEBFC}"/>
              </a:ext>
            </a:extLst>
          </p:cNvPr>
          <p:cNvSpPr/>
          <p:nvPr/>
        </p:nvSpPr>
        <p:spPr>
          <a:xfrm>
            <a:off x="8683284" y="7075737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700;p44">
            <a:extLst>
              <a:ext uri="{FF2B5EF4-FFF2-40B4-BE49-F238E27FC236}">
                <a16:creationId xmlns:a16="http://schemas.microsoft.com/office/drawing/2014/main" id="{FBC8F6C5-2892-8BA9-452F-BE188062F3DD}"/>
              </a:ext>
            </a:extLst>
          </p:cNvPr>
          <p:cNvSpPr/>
          <p:nvPr/>
        </p:nvSpPr>
        <p:spPr>
          <a:xfrm>
            <a:off x="8683284" y="8142611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>
            <a:extLst>
              <a:ext uri="{FF2B5EF4-FFF2-40B4-BE49-F238E27FC236}">
                <a16:creationId xmlns:a16="http://schemas.microsoft.com/office/drawing/2014/main" id="{7CB68F13-723E-C1D0-9C2D-8BD0C60CE4C2}"/>
              </a:ext>
            </a:extLst>
          </p:cNvPr>
          <p:cNvSpPr/>
          <p:nvPr/>
        </p:nvSpPr>
        <p:spPr>
          <a:xfrm>
            <a:off x="6888823" y="27803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97;p30">
            <a:extLst>
              <a:ext uri="{FF2B5EF4-FFF2-40B4-BE49-F238E27FC236}">
                <a16:creationId xmlns:a16="http://schemas.microsoft.com/office/drawing/2014/main" id="{83873037-F840-2D5E-98A4-1D10E1009940}"/>
              </a:ext>
            </a:extLst>
          </p:cNvPr>
          <p:cNvSpPr/>
          <p:nvPr/>
        </p:nvSpPr>
        <p:spPr>
          <a:xfrm>
            <a:off x="5131746" y="62830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>
            <a:extLst>
              <a:ext uri="{FF2B5EF4-FFF2-40B4-BE49-F238E27FC236}">
                <a16:creationId xmlns:a16="http://schemas.microsoft.com/office/drawing/2014/main" id="{24D2FF1D-DE87-9D26-AB3A-530464FAFC1C}"/>
              </a:ext>
            </a:extLst>
          </p:cNvPr>
          <p:cNvSpPr/>
          <p:nvPr/>
        </p:nvSpPr>
        <p:spPr>
          <a:xfrm>
            <a:off x="8339095" y="62788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>
            <a:extLst>
              <a:ext uri="{FF2B5EF4-FFF2-40B4-BE49-F238E27FC236}">
                <a16:creationId xmlns:a16="http://schemas.microsoft.com/office/drawing/2014/main" id="{C3A22B96-90EA-4E6E-E5BF-D6A40C73D691}"/>
              </a:ext>
            </a:extLst>
          </p:cNvPr>
          <p:cNvSpPr/>
          <p:nvPr/>
        </p:nvSpPr>
        <p:spPr>
          <a:xfrm>
            <a:off x="7494843" y="537478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797;p30">
            <a:extLst>
              <a:ext uri="{FF2B5EF4-FFF2-40B4-BE49-F238E27FC236}">
                <a16:creationId xmlns:a16="http://schemas.microsoft.com/office/drawing/2014/main" id="{49D2303A-AE4F-98BE-701F-AE719052C070}"/>
              </a:ext>
            </a:extLst>
          </p:cNvPr>
          <p:cNvSpPr/>
          <p:nvPr/>
        </p:nvSpPr>
        <p:spPr>
          <a:xfrm>
            <a:off x="4180084" y="681740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797;p30">
            <a:extLst>
              <a:ext uri="{FF2B5EF4-FFF2-40B4-BE49-F238E27FC236}">
                <a16:creationId xmlns:a16="http://schemas.microsoft.com/office/drawing/2014/main" id="{61033D6F-A578-7E30-52DC-DAA390FCE51B}"/>
              </a:ext>
            </a:extLst>
          </p:cNvPr>
          <p:cNvSpPr/>
          <p:nvPr/>
        </p:nvSpPr>
        <p:spPr>
          <a:xfrm>
            <a:off x="5764681" y="84728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DA2C6CC-C107-31BE-5BFB-56995359C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072" y="4858409"/>
            <a:ext cx="106612" cy="37716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5EF64D4-288F-D45D-F174-C76743B6A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253" y="6817405"/>
            <a:ext cx="83669" cy="436037"/>
          </a:xfrm>
          <a:prstGeom prst="rect">
            <a:avLst/>
          </a:prstGeom>
        </p:spPr>
      </p:pic>
      <p:sp>
        <p:nvSpPr>
          <p:cNvPr id="39" name="Google Shape;797;p30">
            <a:extLst>
              <a:ext uri="{FF2B5EF4-FFF2-40B4-BE49-F238E27FC236}">
                <a16:creationId xmlns:a16="http://schemas.microsoft.com/office/drawing/2014/main" id="{0DA68A8B-E2B8-5A57-F5DF-1B913E9946EF}"/>
              </a:ext>
            </a:extLst>
          </p:cNvPr>
          <p:cNvSpPr/>
          <p:nvPr/>
        </p:nvSpPr>
        <p:spPr>
          <a:xfrm>
            <a:off x="8599308" y="698147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9B3B145-AFE1-910C-0D18-7BAF99086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253" y="7890989"/>
            <a:ext cx="83669" cy="4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재고관리</a:t>
                      </a:r>
                      <a:endParaRPr lang="en-US" altLang="ko-KR"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13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11853" y="738107"/>
            <a:ext cx="10447342" cy="553061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상품의 재고 관리 </a:t>
            </a:r>
            <a:r>
              <a:rPr lang="ko-KR" altLang="en-US" sz="700"/>
              <a:t>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228232" y="1332588"/>
            <a:ext cx="10106874" cy="7315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당사에서 관리하는 상품의 재고 정보를 조회하고 관리하는 화면입니다</a:t>
            </a:r>
            <a:r>
              <a:rPr lang="en-US" altLang="ko-KR" sz="700" b="0" i="0" u="none" strike="noStrike" cap="none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이 화면에서는 재고 품목을 관리하고 입출고 처리</a:t>
            </a:r>
            <a:r>
              <a:rPr lang="en-US" altLang="ko-KR" sz="700"/>
              <a:t>, </a:t>
            </a:r>
            <a:r>
              <a:rPr lang="ko-KR" altLang="en-US" sz="700"/>
              <a:t>재고 초기화가 가능합니다</a:t>
            </a:r>
            <a:r>
              <a:rPr lang="en-US" altLang="ko-KR" sz="70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배송대기 컬럼은 </a:t>
            </a:r>
            <a:r>
              <a:rPr lang="ko-KR" altLang="en-US" sz="700" b="1"/>
              <a:t>주문의뢰</a:t>
            </a:r>
            <a:r>
              <a:rPr lang="ko-KR" altLang="en-US" sz="700"/>
              <a:t>와 </a:t>
            </a:r>
            <a:r>
              <a:rPr lang="ko-KR" altLang="en-US" sz="700" b="1"/>
              <a:t>주문접수</a:t>
            </a:r>
            <a:r>
              <a:rPr lang="ko-KR" altLang="en-US" sz="700"/>
              <a:t> 상태의 주문 수량 합계를 표시합니다</a:t>
            </a:r>
            <a:r>
              <a:rPr lang="en-US" altLang="ko-KR" sz="700"/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적정재고는 자동 또는 수동으로 관리합니다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  <a:br>
              <a:rPr lang="en-US" altLang="ko-KR" sz="700">
                <a:solidFill>
                  <a:schemeClr val="dk1"/>
                </a:solidFill>
              </a:rPr>
            </a:br>
            <a:r>
              <a:rPr lang="ko-KR" altLang="en-US" sz="700"/>
              <a:t>자동 관리 시 작년 </a:t>
            </a:r>
            <a:r>
              <a:rPr lang="en-US" altLang="ko-KR" sz="700"/>
              <a:t>3</a:t>
            </a:r>
            <a:r>
              <a:rPr lang="ko-KR" altLang="en-US" sz="700"/>
              <a:t>개월 평균 판매수량에 </a:t>
            </a:r>
            <a:r>
              <a:rPr lang="en-US" altLang="ko-KR" sz="700"/>
              <a:t>20%</a:t>
            </a:r>
            <a:r>
              <a:rPr lang="ko-KR" altLang="en-US" sz="700"/>
              <a:t>를 더해 계산됩니다</a:t>
            </a:r>
            <a:r>
              <a:rPr lang="en-US" altLang="ko-KR" sz="700"/>
              <a:t>. </a:t>
            </a:r>
            <a:r>
              <a:rPr lang="ko-KR" altLang="en-US" sz="700"/>
              <a:t>작년 판매 내역이 없는 경우 최근 </a:t>
            </a:r>
            <a:r>
              <a:rPr lang="en-US" altLang="ko-KR" sz="700"/>
              <a:t>2~3</a:t>
            </a:r>
            <a:r>
              <a:rPr lang="ko-KR" altLang="en-US" sz="700"/>
              <a:t>개월 평균 판매수량에 </a:t>
            </a:r>
            <a:r>
              <a:rPr lang="en-US" altLang="ko-KR" sz="700"/>
              <a:t>30%</a:t>
            </a:r>
            <a:r>
              <a:rPr lang="ko-KR" altLang="en-US" sz="700"/>
              <a:t>를 더해 산출됩니다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ko-KR" altLang="en-US" sz="700"/>
              <a:t>수동 관리의 경우</a:t>
            </a:r>
            <a:r>
              <a:rPr lang="en-US" altLang="ko-KR" sz="700"/>
              <a:t>, </a:t>
            </a:r>
            <a:r>
              <a:rPr lang="ko-KR" altLang="en-US" sz="700"/>
              <a:t>적정재고 컬럼을 클릭하여 열리는 팝업 창에서 직접 수정할 수 있습니다</a:t>
            </a:r>
            <a:r>
              <a:rPr lang="en-US" altLang="ko-KR" sz="700"/>
              <a:t>. 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과부족 수치는 </a:t>
            </a:r>
            <a:r>
              <a:rPr lang="en-US" altLang="ko-KR" sz="700"/>
              <a:t>(</a:t>
            </a:r>
            <a:r>
              <a:rPr lang="ko-KR" altLang="en-US" sz="700"/>
              <a:t>보유재고 </a:t>
            </a:r>
            <a:r>
              <a:rPr lang="en-US" altLang="ko-KR" sz="700"/>
              <a:t>- </a:t>
            </a:r>
            <a:r>
              <a:rPr lang="ko-KR" altLang="en-US" sz="700"/>
              <a:t>적정재고 </a:t>
            </a:r>
            <a:r>
              <a:rPr lang="en-US" altLang="ko-KR" sz="700"/>
              <a:t>– </a:t>
            </a:r>
            <a:r>
              <a:rPr lang="ko-KR" altLang="en-US" sz="700"/>
              <a:t>배송대기 중인 수량</a:t>
            </a:r>
            <a:r>
              <a:rPr lang="en-US" altLang="ko-KR" sz="700"/>
              <a:t>)</a:t>
            </a:r>
            <a:r>
              <a:rPr lang="ko-KR" altLang="en-US" sz="700"/>
              <a:t>으로 자동 계산되어 표시되며</a:t>
            </a:r>
            <a:r>
              <a:rPr lang="en-US" altLang="ko-KR" sz="700"/>
              <a:t>, </a:t>
            </a:r>
            <a:r>
              <a:rPr lang="ko-KR" altLang="en-US" sz="700"/>
              <a:t>과잉 재고는 </a:t>
            </a:r>
            <a:r>
              <a:rPr lang="en-US" altLang="ko-KR" sz="700"/>
              <a:t>[+], </a:t>
            </a:r>
            <a:r>
              <a:rPr lang="ko-KR" altLang="en-US" sz="700"/>
              <a:t>부족 재고는 </a:t>
            </a:r>
            <a:r>
              <a:rPr lang="en-US" altLang="ko-KR" sz="700"/>
              <a:t>[-]</a:t>
            </a:r>
            <a:r>
              <a:rPr lang="ko-KR" altLang="en-US" sz="700"/>
              <a:t>로 표기됩니다</a:t>
            </a:r>
            <a:r>
              <a:rPr lang="en-US" altLang="ko-KR" sz="700"/>
              <a:t>.</a:t>
            </a:r>
            <a:endParaRPr lang="en-US" altLang="ko-KR" sz="700"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42299" y="3540631"/>
          <a:ext cx="10099137" cy="233864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58563">
                  <a:extLst>
                    <a:ext uri="{9D8B030D-6E8A-4147-A177-3AD203B41FA5}">
                      <a16:colId xmlns:a16="http://schemas.microsoft.com/office/drawing/2014/main" val="1223044496"/>
                    </a:ext>
                  </a:extLst>
                </a:gridCol>
                <a:gridCol w="1677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929611747"/>
                    </a:ext>
                  </a:extLst>
                </a:gridCol>
                <a:gridCol w="659100">
                  <a:extLst>
                    <a:ext uri="{9D8B030D-6E8A-4147-A177-3AD203B41FA5}">
                      <a16:colId xmlns:a16="http://schemas.microsoft.com/office/drawing/2014/main" val="1430222369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09159920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361798186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2746818135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416657518"/>
                    </a:ext>
                  </a:extLst>
                </a:gridCol>
                <a:gridCol w="1047605">
                  <a:extLst>
                    <a:ext uri="{9D8B030D-6E8A-4147-A177-3AD203B41FA5}">
                      <a16:colId xmlns:a16="http://schemas.microsoft.com/office/drawing/2014/main" val="1765571008"/>
                    </a:ext>
                  </a:extLst>
                </a:gridCol>
              </a:tblGrid>
              <a:tr h="20912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latin typeface="+mn-lt"/>
                        </a:rPr>
                        <a:t>상품정보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배송</a:t>
                      </a: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반품요청</a:t>
                      </a:r>
                      <a:endParaRPr lang="en-US" altLang="ko-KR" sz="800" b="1" u="none" strike="noStrike" cap="none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재고관리현황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보유재고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적정재고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과부족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적정재고보유율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확보필요수량</a:t>
                      </a:r>
                      <a:r>
                        <a:rPr lang="en-US" altLang="ko-KR" sz="800" b="1" u="none" strike="noStrike" cap="none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lt"/>
                          <a:ea typeface="+mn-ea"/>
                        </a:rPr>
                        <a:t>비고</a:t>
                      </a:r>
                      <a:endParaRPr sz="800" b="1" u="none" strike="noStrike" cap="none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2116162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일회용 덧신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 BOX (50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켤레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재고구분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okplaza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단가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7,500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  <a:b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단위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latin typeface="+mn-ea"/>
                          <a:ea typeface="+mn-ea"/>
                        </a:rPr>
                        <a:t>0</a:t>
                      </a:r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9,931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74,482,500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6</a:t>
                      </a:r>
                      <a:endParaRPr lang="ko-KR" altLang="en-US" sz="700" b="0" i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9,925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165,517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okplaza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단가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1,000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b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단위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335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1,000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-339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br>
                        <a:rPr lang="ko-KR" altLang="en-US" sz="700">
                          <a:latin typeface="+mn-ea"/>
                          <a:ea typeface="+mn-ea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-339,000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원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106</a:t>
                      </a:r>
                      <a:r>
                        <a:rPr lang="ko-KR" altLang="en-US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-780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-636</a:t>
                      </a:r>
                      <a:r>
                        <a:rPr lang="en-US" altLang="ko-KR" sz="700">
                          <a:effectLst/>
                          <a:latin typeface="+mn-ea"/>
                          <a:ea typeface="+mn-ea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780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개</a:t>
                      </a:r>
                      <a:br>
                        <a:rPr lang="ko-KR" altLang="en-US" sz="70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b="1">
                          <a:effectLst/>
                          <a:latin typeface="+mn-ea"/>
                          <a:ea typeface="+mn-ea"/>
                        </a:rPr>
                        <a:t>780,000</a:t>
                      </a:r>
                      <a:r>
                        <a:rPr lang="ko-KR" altLang="en-US" sz="700">
                          <a:effectLst/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922215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재고관리</a:t>
                      </a:r>
                      <a:endParaRPr lang="en-US" altLang="ko-KR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29849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527464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0821" y="3335575"/>
            <a:ext cx="668227" cy="17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재고초기화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2103152"/>
            <a:ext cx="10106874" cy="115381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21" y="2157499"/>
          <a:ext cx="8904860" cy="10461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99">
                  <a:extLst>
                    <a:ext uri="{9D8B030D-6E8A-4147-A177-3AD203B41FA5}">
                      <a16:colId xmlns:a16="http://schemas.microsoft.com/office/drawing/2014/main" val="2763611657"/>
                    </a:ext>
                  </a:extLst>
                </a:gridCol>
                <a:gridCol w="144156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735548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133941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2365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6477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  <a:gridCol w="1294241">
                  <a:extLst>
                    <a:ext uri="{9D8B030D-6E8A-4147-A177-3AD203B41FA5}">
                      <a16:colId xmlns:a16="http://schemas.microsoft.com/office/drawing/2014/main" val="1370917014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5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단품   ○ 옵션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765565"/>
                  </a:ext>
                </a:extLst>
              </a:tr>
              <a:tr h="81533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873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KCS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○ 보안   ○ 등록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28939"/>
                  </a:ext>
                </a:extLst>
              </a:tr>
              <a:tr h="6341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45547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재고부족여부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적정재고율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840979" y="3335575"/>
            <a:ext cx="798321" cy="1764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</a:t>
            </a: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입출고일괄처리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7332" y="333557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28004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8077" y="3301109"/>
            <a:ext cx="2388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총 재고금액 </a:t>
            </a:r>
            <a:r>
              <a:rPr lang="en-US" altLang="ko-KR" sz="900"/>
              <a:t>: 1,368,379,445,098</a:t>
            </a:r>
            <a:r>
              <a:rPr lang="ko-KR" altLang="en-US" sz="900"/>
              <a:t>원</a:t>
            </a: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279027" y="3335575"/>
            <a:ext cx="540431" cy="1764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입출고처리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87050" y="3335575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lang="en-US" altLang="ko-KR"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9300" y="4355075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39300" y="5084937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165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A2ABD9-2E16-1FAF-1F2B-002101E0F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31227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등록된 상품의 재고관리 화면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상품유형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단품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주문상품유형 타입의 코드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재고구분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-US" altLang="ko-KR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mcgoodvendor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등록된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수기재고 테이블에 등록된 상품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재고부족여부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Y / N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적정재고율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50%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100%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101%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겹쳐 나오는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적정재고 변경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 버튼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재고이력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재고관리 목록</a:t>
            </a:r>
            <a:endParaRPr lang="ko-KR" altLang="en-US" sz="80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11802" y="8903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532" y="18700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9532" y="29547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231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1F2464-021F-5AD5-B8BB-61CB141DB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78" y="927237"/>
            <a:ext cx="7889002" cy="4043585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err="1"/>
              <a:t>공급사에서</a:t>
            </a:r>
            <a:r>
              <a:rPr lang="ko-KR" altLang="en-US" sz="70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상품관리 </a:t>
            </a:r>
            <a:r>
              <a:rPr lang="en-US" altLang="ko-KR" sz="700"/>
              <a:t>&gt;</a:t>
            </a:r>
            <a:r>
              <a:rPr lang="ko-KR" altLang="en-US" sz="700"/>
              <a:t> 재고관리</a:t>
            </a:r>
            <a:endParaRPr lang="ko-KR" altLang="en-US" sz="80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119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재고품목관리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재고품목 관리 팝업 호출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 색으로 표시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내용은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참조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입출고처리</a:t>
                      </a:r>
                      <a:b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 관리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입출고일괄관리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입출고 관리 </a:t>
                      </a:r>
                      <a:r>
                        <a:rPr lang="ko-KR" altLang="en-US" sz="700" b="0" i="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엑셀업로드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팝업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재고초기화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이력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insert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후 초기화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(0)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처리</a:t>
                      </a:r>
                      <a:endParaRPr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Google Shape;1694;p44"/>
          <p:cNvSpPr/>
          <p:nvPr/>
        </p:nvSpPr>
        <p:spPr>
          <a:xfrm>
            <a:off x="23800" y="1137436"/>
            <a:ext cx="4334968" cy="403993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0;p21"/>
          <p:cNvSpPr/>
          <p:nvPr/>
        </p:nvSpPr>
        <p:spPr>
          <a:xfrm>
            <a:off x="8495287" y="4636720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1;p21"/>
          <p:cNvSpPr txBox="1"/>
          <p:nvPr/>
        </p:nvSpPr>
        <p:spPr>
          <a:xfrm>
            <a:off x="8538428" y="4834174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재고 초기화를 진행하시겠습니까</a:t>
            </a:r>
            <a:r>
              <a:rPr lang="en-US" altLang="ko-KR" sz="60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212;p21"/>
          <p:cNvGraphicFramePr/>
          <p:nvPr/>
        </p:nvGraphicFramePr>
        <p:xfrm>
          <a:off x="8629213" y="498468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213;p21"/>
          <p:cNvSpPr/>
          <p:nvPr/>
        </p:nvSpPr>
        <p:spPr>
          <a:xfrm>
            <a:off x="8968661" y="519946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4;p21"/>
          <p:cNvSpPr/>
          <p:nvPr/>
        </p:nvSpPr>
        <p:spPr>
          <a:xfrm>
            <a:off x="9552529" y="518970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65;p27"/>
          <p:cNvSpPr/>
          <p:nvPr/>
        </p:nvSpPr>
        <p:spPr>
          <a:xfrm>
            <a:off x="8495287" y="336012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666;p27"/>
          <p:cNvGraphicFramePr/>
          <p:nvPr/>
        </p:nvGraphicFramePr>
        <p:xfrm>
          <a:off x="8599619" y="3587395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667;p27"/>
          <p:cNvSpPr/>
          <p:nvPr/>
        </p:nvSpPr>
        <p:spPr>
          <a:xfrm>
            <a:off x="9287442" y="395582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68;p27"/>
          <p:cNvSpPr txBox="1"/>
          <p:nvPr/>
        </p:nvSpPr>
        <p:spPr>
          <a:xfrm>
            <a:off x="8505018" y="3586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초기화를 진행할 상품을 적어도 </a:t>
            </a:r>
            <a:r>
              <a:rPr lang="ko-KR" altLang="en-US" sz="600" b="0" i="0" u="none" strike="noStrike" cap="none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한개이상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선택해주세요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76;p21"/>
          <p:cNvCxnSpPr>
            <a:stCxn id="7" idx="3"/>
          </p:cNvCxnSpPr>
          <p:nvPr/>
        </p:nvCxnSpPr>
        <p:spPr>
          <a:xfrm>
            <a:off x="8078914" y="2859991"/>
            <a:ext cx="424699" cy="1313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" name="직사각형 6"/>
          <p:cNvSpPr/>
          <p:nvPr/>
        </p:nvSpPr>
        <p:spPr>
          <a:xfrm>
            <a:off x="5875252" y="2739489"/>
            <a:ext cx="2203662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Google Shape;408;p26"/>
          <p:cNvCxnSpPr>
            <a:endCxn id="17" idx="1"/>
          </p:cNvCxnSpPr>
          <p:nvPr/>
        </p:nvCxnSpPr>
        <p:spPr>
          <a:xfrm rot="16200000" flipH="1">
            <a:off x="7085698" y="3640897"/>
            <a:ext cx="2100468" cy="7187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408;p26"/>
          <p:cNvCxnSpPr>
            <a:endCxn id="36" idx="3"/>
          </p:cNvCxnSpPr>
          <p:nvPr/>
        </p:nvCxnSpPr>
        <p:spPr>
          <a:xfrm rot="5400000">
            <a:off x="4724162" y="4860467"/>
            <a:ext cx="3915880" cy="8122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408;p26"/>
          <p:cNvCxnSpPr>
            <a:stCxn id="7" idx="1"/>
          </p:cNvCxnSpPr>
          <p:nvPr/>
        </p:nvCxnSpPr>
        <p:spPr>
          <a:xfrm rot="10800000" flipV="1">
            <a:off x="4367094" y="2859991"/>
            <a:ext cx="1508158" cy="8128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797;p30"/>
          <p:cNvSpPr/>
          <p:nvPr/>
        </p:nvSpPr>
        <p:spPr>
          <a:xfrm>
            <a:off x="5811675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6409126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6838625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797;p30"/>
          <p:cNvSpPr/>
          <p:nvPr/>
        </p:nvSpPr>
        <p:spPr>
          <a:xfrm>
            <a:off x="7480320" y="26324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57" name="Google Shape;176;p21"/>
          <p:cNvCxnSpPr>
            <a:endCxn id="64" idx="3"/>
          </p:cNvCxnSpPr>
          <p:nvPr/>
        </p:nvCxnSpPr>
        <p:spPr>
          <a:xfrm rot="5400000">
            <a:off x="5529659" y="3938340"/>
            <a:ext cx="2068510" cy="10477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3" name="Google Shape;665;p27"/>
          <p:cNvSpPr/>
          <p:nvPr/>
        </p:nvSpPr>
        <p:spPr>
          <a:xfrm>
            <a:off x="4610203" y="464532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666;p27"/>
          <p:cNvGraphicFramePr/>
          <p:nvPr/>
        </p:nvGraphicFramePr>
        <p:xfrm>
          <a:off x="4714535" y="4872597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667;p27"/>
          <p:cNvSpPr/>
          <p:nvPr/>
        </p:nvSpPr>
        <p:spPr>
          <a:xfrm>
            <a:off x="5402358" y="5241022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68;p27"/>
          <p:cNvSpPr txBox="1"/>
          <p:nvPr/>
        </p:nvSpPr>
        <p:spPr>
          <a:xfrm>
            <a:off x="4619934" y="487214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입출고 하실 상품을 선택해주세요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694;p44"/>
          <p:cNvSpPr/>
          <p:nvPr/>
        </p:nvSpPr>
        <p:spPr>
          <a:xfrm>
            <a:off x="2306524" y="5526901"/>
            <a:ext cx="4334968" cy="26642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5;p44"/>
          <p:cNvGraphicFramePr/>
          <p:nvPr/>
        </p:nvGraphicFramePr>
        <p:xfrm>
          <a:off x="2398395" y="5627441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입출고처리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1695;p44"/>
          <p:cNvGraphicFramePr/>
          <p:nvPr/>
        </p:nvGraphicFramePr>
        <p:xfrm>
          <a:off x="6376967" y="562744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58;p20"/>
          <p:cNvSpPr/>
          <p:nvPr/>
        </p:nvSpPr>
        <p:spPr>
          <a:xfrm>
            <a:off x="2398395" y="5974604"/>
            <a:ext cx="4173751" cy="22008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선택하신 상품의 입출고를 수동으로 처리하는 팝업입니다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처리수량 및 처리사유는 필수 입력입니다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93680"/>
              </p:ext>
            </p:extLst>
          </p:nvPr>
        </p:nvGraphicFramePr>
        <p:xfrm>
          <a:off x="2398395" y="6238347"/>
          <a:ext cx="4141291" cy="4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2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3362262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입고   ○ 출고</a:t>
                      </a:r>
                      <a:endParaRPr lang="ko-KR" altLang="en-US"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처리사유</a:t>
                      </a:r>
                      <a:endParaRPr lang="ko-KR" altLang="en-US" sz="7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처리이력을 작성해주세요</a:t>
                      </a:r>
                      <a:r>
                        <a:rPr lang="en-US" altLang="ko-KR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43" name="Google Shape;1700;p44"/>
          <p:cNvSpPr/>
          <p:nvPr/>
        </p:nvSpPr>
        <p:spPr>
          <a:xfrm>
            <a:off x="450741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63;p20"/>
          <p:cNvGraphicFramePr/>
          <p:nvPr/>
        </p:nvGraphicFramePr>
        <p:xfrm>
          <a:off x="2427058" y="6742226"/>
          <a:ext cx="4116423" cy="11685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08726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58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7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상품정보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현재고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latin typeface="+mn-ea"/>
                          <a:ea typeface="+mn-ea"/>
                        </a:rPr>
                        <a:t>처리수량</a:t>
                      </a:r>
                      <a:endParaRPr sz="800" b="1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일회용 덧신 </a:t>
                      </a:r>
                      <a:r>
                        <a:rPr lang="en-US" altLang="ko-KR" sz="700" b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(70)</a:t>
                      </a:r>
                    </a:p>
                    <a:p>
                      <a:pPr fontAlgn="ctr"/>
                      <a:r>
                        <a:rPr lang="ko-KR" altLang="en-US" sz="700" b="1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 b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>
                          <a:effectLst/>
                          <a:latin typeface="+mn-ea"/>
                          <a:ea typeface="+mn-ea"/>
                        </a:rPr>
                        <a:t>: 1 BOX</a:t>
                      </a:r>
                      <a:r>
                        <a:rPr lang="en-US" altLang="ko-KR" sz="700" b="0" baseline="0">
                          <a:effectLst/>
                          <a:latin typeface="+mn-ea"/>
                          <a:ea typeface="+mn-ea"/>
                        </a:rPr>
                        <a:t> (50</a:t>
                      </a:r>
                      <a:r>
                        <a:rPr lang="ko-KR" altLang="en-US" sz="700" b="0" baseline="0"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b="0" baseline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9,931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(70)</a:t>
                      </a:r>
                    </a:p>
                    <a:p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9,990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117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816605" y="7337693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16605" y="7023978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>
              <a:solidFill>
                <a:schemeClr val="tx1"/>
              </a:solidFill>
            </a:endParaRPr>
          </a:p>
        </p:txBody>
      </p:sp>
      <p:graphicFrame>
        <p:nvGraphicFramePr>
          <p:cNvPr id="60" name="Google Shape;1695;p44"/>
          <p:cNvGraphicFramePr/>
          <p:nvPr/>
        </p:nvGraphicFramePr>
        <p:xfrm>
          <a:off x="111802" y="1182193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재고품목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58;p20"/>
          <p:cNvSpPr/>
          <p:nvPr/>
        </p:nvSpPr>
        <p:spPr>
          <a:xfrm>
            <a:off x="111802" y="1529355"/>
            <a:ext cx="4173751" cy="5124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당사에서 관리 중인 재고 품목은 자동으로 체크되어 조회됩니다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‘저장’ 버튼을 클릭하면 </a:t>
            </a:r>
            <a:r>
              <a:rPr lang="ko-KR" altLang="en-US" sz="700" b="1">
                <a:latin typeface="+mn-lt"/>
              </a:rPr>
              <a:t>재고관리여부</a:t>
            </a:r>
            <a:r>
              <a:rPr lang="ko-KR" altLang="en-US" sz="700">
                <a:latin typeface="+mn-lt"/>
              </a:rPr>
              <a:t> 컬럼에 체크한 항목으로 재고 관리 대상이 업데이트됩니다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‘관리품목등록’ 버튼을 클릭하면 </a:t>
            </a:r>
            <a:r>
              <a:rPr lang="ko-KR" altLang="en-US" sz="700" b="1">
                <a:latin typeface="+mn-lt"/>
              </a:rPr>
              <a:t>상품 관리 화면</a:t>
            </a:r>
            <a:r>
              <a:rPr lang="ko-KR" altLang="en-US" sz="700">
                <a:latin typeface="+mn-lt"/>
              </a:rPr>
              <a:t>으로 이동합니다</a:t>
            </a:r>
            <a:r>
              <a:rPr lang="en-US" altLang="ko-KR" sz="700">
                <a:latin typeface="+mn-lt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latin typeface="+mn-lt"/>
              </a:rPr>
              <a:t>‘기타재고등록’ 버튼을 클릭하면 </a:t>
            </a:r>
            <a:r>
              <a:rPr lang="en-US" altLang="ko-KR" sz="700">
                <a:latin typeface="+mn-lt"/>
              </a:rPr>
              <a:t>Okplaza </a:t>
            </a:r>
            <a:r>
              <a:rPr lang="ko-KR" altLang="en-US" sz="700">
                <a:latin typeface="+mn-lt"/>
              </a:rPr>
              <a:t>외의 재고 관리 상품을 등록할 수 있습니다</a:t>
            </a:r>
            <a:r>
              <a:rPr lang="en-US" altLang="ko-KR" sz="700">
                <a:latin typeface="+mn-lt"/>
              </a:rPr>
              <a:t>.</a:t>
            </a:r>
            <a:endParaRPr lang="en-US" altLang="ko-KR" sz="70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62" name="Google Shape;1695;p44"/>
          <p:cNvGraphicFramePr/>
          <p:nvPr/>
        </p:nvGraphicFramePr>
        <p:xfrm>
          <a:off x="4077664" y="11881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926111" y="2102931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09798" y="2102931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700;p44"/>
          <p:cNvSpPr/>
          <p:nvPr/>
        </p:nvSpPr>
        <p:spPr>
          <a:xfrm>
            <a:off x="2172893" y="485324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1694;p44"/>
          <p:cNvSpPr/>
          <p:nvPr/>
        </p:nvSpPr>
        <p:spPr>
          <a:xfrm>
            <a:off x="6813354" y="5500383"/>
            <a:ext cx="3757433" cy="14504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/>
        </p:nvGraphicFramePr>
        <p:xfrm>
          <a:off x="6905225" y="5600922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입출고일괄처리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/>
        </p:nvGraphicFramePr>
        <p:xfrm>
          <a:off x="10216102" y="56009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6905225" y="5948084"/>
            <a:ext cx="3552005" cy="61227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엑셀다운로드를 클릭하여 현재의 </a:t>
            </a:r>
            <a:r>
              <a:rPr lang="ko-KR" altLang="en-US" sz="700" err="1"/>
              <a:t>재고상품</a:t>
            </a:r>
            <a:r>
              <a:rPr lang="ko-KR" altLang="en-US" sz="700"/>
              <a:t> 목록을 다운로드 합니다</a:t>
            </a:r>
            <a:r>
              <a:rPr lang="en-US" altLang="ko-KR" sz="700"/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다운받은 엑셀파일을 열어 변경하고자 하는 상품의 </a:t>
            </a:r>
            <a:r>
              <a:rPr lang="ko-KR" altLang="en-US" sz="700" err="1"/>
              <a:t>재고증감</a:t>
            </a:r>
            <a:r>
              <a:rPr lang="en-US" altLang="ko-KR" sz="700"/>
              <a:t>/</a:t>
            </a:r>
            <a:r>
              <a:rPr lang="ko-KR" altLang="en-US" sz="700" err="1"/>
              <a:t>변경사유를</a:t>
            </a:r>
            <a:r>
              <a:rPr lang="ko-KR" altLang="en-US" sz="700"/>
              <a:t> 입력합니다</a:t>
            </a:r>
            <a:r>
              <a:rPr lang="en-US" altLang="ko-KR" sz="700"/>
              <a:t>.</a:t>
            </a:r>
            <a:br>
              <a:rPr lang="en-US" altLang="ko-KR" sz="700"/>
            </a:br>
            <a:r>
              <a:rPr lang="en-US" altLang="ko-KR" sz="700"/>
              <a:t>(</a:t>
            </a:r>
            <a:r>
              <a:rPr lang="ko-KR" altLang="en-US" sz="700"/>
              <a:t>출고는 </a:t>
            </a:r>
            <a:r>
              <a:rPr lang="en-US" altLang="ko-KR" sz="700"/>
              <a:t>[-]</a:t>
            </a:r>
            <a:r>
              <a:rPr lang="ko-KR" altLang="en-US" sz="700"/>
              <a:t>수량</a:t>
            </a:r>
            <a:r>
              <a:rPr lang="en-US" altLang="ko-KR" sz="700"/>
              <a:t>, </a:t>
            </a:r>
            <a:r>
              <a:rPr lang="ko-KR" altLang="en-US" sz="700"/>
              <a:t>입고는 </a:t>
            </a:r>
            <a:r>
              <a:rPr lang="en-US" altLang="ko-KR" sz="700"/>
              <a:t>[+]</a:t>
            </a:r>
            <a:r>
              <a:rPr lang="ko-KR" altLang="en-US" sz="700"/>
              <a:t>수량을 입력하십시오</a:t>
            </a:r>
            <a:r>
              <a:rPr lang="en-US" altLang="ko-KR" sz="700"/>
              <a:t>)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/>
              <a:t>엑셀파일을 저장하고 엑셀업로드를 클릭하여 수정한 엑셀파일을 선택합니다</a:t>
            </a:r>
            <a:r>
              <a:rPr lang="en-US" altLang="ko-KR" sz="700"/>
              <a:t>.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7588699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B05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엑셀다운로드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9014241" y="66462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700;p44"/>
          <p:cNvSpPr/>
          <p:nvPr/>
        </p:nvSpPr>
        <p:spPr>
          <a:xfrm>
            <a:off x="8295638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70C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 업로드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408;p26"/>
          <p:cNvCxnSpPr>
            <a:endCxn id="70" idx="0"/>
          </p:cNvCxnSpPr>
          <p:nvPr/>
        </p:nvCxnSpPr>
        <p:spPr>
          <a:xfrm rot="16200000" flipH="1">
            <a:off x="6668051" y="3476362"/>
            <a:ext cx="2557245" cy="149079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45315" y="285401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3" name="Google Shape;64;p20"/>
          <p:cNvGrpSpPr/>
          <p:nvPr/>
        </p:nvGrpSpPr>
        <p:grpSpPr>
          <a:xfrm>
            <a:off x="1410929" y="4608152"/>
            <a:ext cx="1575496" cy="167235"/>
            <a:chOff x="3326817" y="6019551"/>
            <a:chExt cx="1591287" cy="180000"/>
          </a:xfrm>
        </p:grpSpPr>
        <p:sp>
          <p:nvSpPr>
            <p:cNvPr id="104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86088"/>
              </p:ext>
            </p:extLst>
          </p:nvPr>
        </p:nvGraphicFramePr>
        <p:xfrm>
          <a:off x="124366" y="2336174"/>
          <a:ext cx="4149829" cy="513080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91638">
                  <a:extLst>
                    <a:ext uri="{9D8B030D-6E8A-4147-A177-3AD203B41FA5}">
                      <a16:colId xmlns:a16="http://schemas.microsoft.com/office/drawing/2014/main" val="4206932032"/>
                    </a:ext>
                  </a:extLst>
                </a:gridCol>
                <a:gridCol w="1383277">
                  <a:extLst>
                    <a:ext uri="{9D8B030D-6E8A-4147-A177-3AD203B41FA5}">
                      <a16:colId xmlns:a16="http://schemas.microsoft.com/office/drawing/2014/main" val="4111413080"/>
                    </a:ext>
                  </a:extLst>
                </a:gridCol>
                <a:gridCol w="811205">
                  <a:extLst>
                    <a:ext uri="{9D8B030D-6E8A-4147-A177-3AD203B41FA5}">
                      <a16:colId xmlns:a16="http://schemas.microsoft.com/office/drawing/2014/main" val="15907055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100761573"/>
                    </a:ext>
                  </a:extLst>
                </a:gridCol>
                <a:gridCol w="405580">
                  <a:extLst>
                    <a:ext uri="{9D8B030D-6E8A-4147-A177-3AD203B41FA5}">
                      <a16:colId xmlns:a16="http://schemas.microsoft.com/office/drawing/2014/main" val="2506345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상품코드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22901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42046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재고관리여부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510321"/>
                  </a:ext>
                </a:extLst>
              </a:tr>
            </a:tbl>
          </a:graphicData>
        </a:graphic>
      </p:graphicFrame>
      <p:sp>
        <p:nvSpPr>
          <p:cNvPr id="112" name="Google Shape;1700;p44"/>
          <p:cNvSpPr/>
          <p:nvPr/>
        </p:nvSpPr>
        <p:spPr>
          <a:xfrm>
            <a:off x="1721865" y="486061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1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표 114"/>
          <p:cNvGraphicFramePr>
            <a:graphicFrameLocks noGrp="1"/>
          </p:cNvGraphicFramePr>
          <p:nvPr/>
        </p:nvGraphicFramePr>
        <p:xfrm>
          <a:off x="67749" y="3093103"/>
          <a:ext cx="4247069" cy="13681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6904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12305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82575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41393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405183">
                  <a:extLst>
                    <a:ext uri="{9D8B030D-6E8A-4147-A177-3AD203B41FA5}">
                      <a16:colId xmlns:a16="http://schemas.microsoft.com/office/drawing/2014/main" val="2513817890"/>
                    </a:ext>
                  </a:extLst>
                </a:gridCol>
                <a:gridCol w="885202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9096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재고관리여부</a:t>
                      </a:r>
                      <a:endParaRPr lang="ko-KR" altLang="en-US" sz="700" u="sng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재고구분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7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여부</a:t>
                      </a:r>
                      <a:endParaRPr lang="en-US" altLang="ko-KR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7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2015723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옵션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안전화 한스 </a:t>
                      </a:r>
                      <a:r>
                        <a:rPr lang="en-US" altLang="ko-KR" sz="700"/>
                        <a:t>HS-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4</a:t>
                      </a:r>
                      <a:r>
                        <a:rPr lang="ko-KR" altLang="en-US" sz="700"/>
                        <a:t>인치 </a:t>
                      </a:r>
                      <a:r>
                        <a:rPr lang="en-US" altLang="ko-KR" sz="700"/>
                        <a:t>230~3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2116162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일회용 덧신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1 BOX (50</a:t>
                      </a:r>
                      <a:r>
                        <a:rPr lang="ko-KR" altLang="en-US" sz="700"/>
                        <a:t>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100000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700" b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기타 재고 상품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고리형</a:t>
                      </a:r>
                      <a:r>
                        <a:rPr lang="en-US" altLang="ko-KR" sz="700"/>
                        <a:t>, 2M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□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2118152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latin typeface="+mn-ea"/>
                          <a:ea typeface="+mn-ea"/>
                        </a:rPr>
                        <a:t>정상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클린오투</a:t>
                      </a:r>
                      <a:r>
                        <a:rPr lang="ko-KR" altLang="en-US" sz="700"/>
                        <a:t> </a:t>
                      </a:r>
                      <a:r>
                        <a:rPr lang="ko-KR" altLang="en-US" sz="700" err="1"/>
                        <a:t>산소캔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815ml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6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/>
                        <a:t>■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2119972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/>
                        <a:t>okplaza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단품</a:t>
                      </a:r>
                      <a:endParaRPr lang="ko-KR" altLang="en-US" sz="700" b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불꽃비산방지커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err="1"/>
                        <a:t>버미글라스</a:t>
                      </a:r>
                      <a:r>
                        <a:rPr lang="ko-KR" altLang="en-US" sz="700"/>
                        <a:t> </a:t>
                      </a:r>
                      <a:r>
                        <a:rPr lang="en-US" altLang="ko-KR" sz="700"/>
                        <a:t>6</a:t>
                      </a:r>
                      <a:endParaRPr lang="ko-KR" altLang="en-US" sz="700" b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116" name="Google Shape;1700;p44"/>
          <p:cNvSpPr/>
          <p:nvPr/>
        </p:nvSpPr>
        <p:spPr>
          <a:xfrm>
            <a:off x="403394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700;p44">
            <a:extLst>
              <a:ext uri="{FF2B5EF4-FFF2-40B4-BE49-F238E27FC236}">
                <a16:creationId xmlns:a16="http://schemas.microsoft.com/office/drawing/2014/main" id="{2A1F8A3B-7D92-814C-1351-6231C6101760}"/>
              </a:ext>
            </a:extLst>
          </p:cNvPr>
          <p:cNvSpPr/>
          <p:nvPr/>
        </p:nvSpPr>
        <p:spPr>
          <a:xfrm>
            <a:off x="3913618" y="2511186"/>
            <a:ext cx="315524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조회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68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5013</TotalTime>
  <Words>4118</Words>
  <Application>Microsoft Macintosh PowerPoint</Application>
  <PresentationFormat>사용자 지정</PresentationFormat>
  <Paragraphs>1270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Malgun Gothic</vt:lpstr>
      <vt:lpstr>Malgun Gothic</vt:lpstr>
      <vt:lpstr>Malgun Gothic Semilight</vt:lpstr>
      <vt:lpstr>Aptos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160</cp:revision>
  <dcterms:modified xsi:type="dcterms:W3CDTF">2025-02-27T07:36:37Z</dcterms:modified>
</cp:coreProperties>
</file>