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4" r:id="rId3"/>
    <p:sldId id="285" r:id="rId4"/>
    <p:sldId id="289" r:id="rId5"/>
    <p:sldId id="302" r:id="rId6"/>
    <p:sldId id="291" r:id="rId7"/>
    <p:sldId id="290" r:id="rId8"/>
    <p:sldId id="300" r:id="rId9"/>
    <p:sldId id="303" r:id="rId10"/>
    <p:sldId id="294" r:id="rId11"/>
    <p:sldId id="295" r:id="rId12"/>
    <p:sldId id="301" r:id="rId13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99" autoAdjust="0"/>
    <p:restoredTop sz="93904" autoAdjust="0"/>
  </p:normalViewPr>
  <p:slideViewPr>
    <p:cSldViewPr snapToGrid="0">
      <p:cViewPr varScale="1">
        <p:scale>
          <a:sx n="84" d="100"/>
          <a:sy n="84" d="100"/>
        </p:scale>
        <p:origin x="84" y="65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0561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760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629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64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584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23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051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56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304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677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05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049283351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67530189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인수</a:t>
                      </a:r>
                      <a:r>
                        <a:rPr lang="en-US" altLang="ko-KR" sz="1000" b="1" u="none" strike="noStrike" cap="none"/>
                        <a:t>/</a:t>
                      </a:r>
                      <a:r>
                        <a:rPr lang="ko-KR" altLang="en-US" sz="1000" b="1" u="none" strike="noStrike" cap="none"/>
                        <a:t>반품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주문인수대기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96393"/>
            <a:ext cx="10575706" cy="472335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 목록</a:t>
            </a:r>
            <a:endParaRPr lang="ko-KR" altLang="en-US" sz="80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 조회를 조회하기 위한 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</a:t>
            </a:r>
            <a:r>
              <a:rPr lang="en-US" altLang="ko-KR" sz="700"/>
              <a:t>&gt; </a:t>
            </a:r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</a:t>
            </a:r>
            <a:endParaRPr lang="ko-KR" altLang="en-US" sz="800"/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855563795"/>
              </p:ext>
            </p:extLst>
          </p:nvPr>
        </p:nvGraphicFramePr>
        <p:xfrm>
          <a:off x="280273" y="2540800"/>
          <a:ext cx="10148432" cy="2785013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66244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871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3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9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175">
                  <a:extLst>
                    <a:ext uri="{9D8B030D-6E8A-4147-A177-3AD203B41FA5}">
                      <a16:colId xmlns:a16="http://schemas.microsoft.com/office/drawing/2014/main" val="3213372217"/>
                    </a:ext>
                  </a:extLst>
                </a:gridCol>
                <a:gridCol w="978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1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인수일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주문정보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주문 상품 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tx1"/>
                          </a:solidFill>
                        </a:rPr>
                        <a:t>수량정보</a:t>
                      </a:r>
                      <a:endParaRPr lang="en-US" altLang="ko-KR" sz="700" b="1" u="none" strike="noStrike" cap="none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>
                          <a:solidFill>
                            <a:schemeClr val="tx1"/>
                          </a:solidFill>
                        </a:rPr>
                        <a:t>주문수량</a:t>
                      </a:r>
                      <a:r>
                        <a:rPr lang="en-US" altLang="ko-KR" sz="700" b="1" u="none" strike="noStrike" cap="none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u="none" strike="noStrike" cap="none">
                          <a:solidFill>
                            <a:schemeClr val="tx1"/>
                          </a:solidFill>
                        </a:rPr>
                        <a:t>납품수량</a:t>
                      </a:r>
                      <a:r>
                        <a:rPr lang="en-US" altLang="ko-KR" sz="700" b="1" u="none" strike="noStrike" cap="none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u="none" strike="noStrike" cap="none">
                          <a:solidFill>
                            <a:schemeClr val="tx1"/>
                          </a:solidFill>
                        </a:rPr>
                        <a:t>인수수량</a:t>
                      </a:r>
                      <a:r>
                        <a:rPr lang="en-US" altLang="ko-KR" sz="700" b="1" u="none" strike="noStrike" cap="none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tx1"/>
                          </a:solidFill>
                        </a:rPr>
                        <a:t>인수금액</a:t>
                      </a:r>
                      <a:endParaRPr lang="en-US" altLang="ko-KR" sz="7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비고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4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2024-11-21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sng" strike="noStrike" cap="none">
                          <a:solidFill>
                            <a:schemeClr val="accent1"/>
                          </a:solidFill>
                        </a:rPr>
                        <a:t>C12411070001-1</a:t>
                      </a:r>
                      <a:endParaRPr lang="en-US" altLang="ko-KR" sz="700" b="1" u="none" strike="noStrike" cap="none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>
                          <a:solidFill>
                            <a:srgbClr val="7F7F7F"/>
                          </a:solidFill>
                        </a:rPr>
                        <a:t>공사명</a:t>
                      </a:r>
                      <a:r>
                        <a:rPr lang="ko-KR" altLang="en-US" sz="700" u="none" strike="noStrike" cap="none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>
                          <a:solidFill>
                            <a:srgbClr val="7F7F7F"/>
                          </a:solidFill>
                        </a:rPr>
                        <a:t>물류센터</a:t>
                      </a:r>
                      <a:r>
                        <a:rPr lang="en-US" altLang="ko-KR" sz="700" u="none" strike="noStrike" cap="none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rgbClr val="7F7F7F"/>
                          </a:solidFill>
                        </a:rPr>
                        <a:t>안성</a:t>
                      </a:r>
                      <a:r>
                        <a:rPr lang="en-US" altLang="ko-KR" sz="700" u="none" strike="noStrike" cap="none">
                          <a:solidFill>
                            <a:srgbClr val="7F7F7F"/>
                          </a:solidFill>
                        </a:rPr>
                        <a:t>C) </a:t>
                      </a:r>
                      <a:r>
                        <a:rPr lang="ko-KR" altLang="en-US" sz="700" u="none" strike="noStrike" cap="none" err="1">
                          <a:solidFill>
                            <a:srgbClr val="7F7F7F"/>
                          </a:solidFill>
                        </a:rPr>
                        <a:t>매입주문</a:t>
                      </a:r>
                      <a:endParaRPr lang="ko-KR" altLang="en-US" sz="700" u="none" strike="noStrike" cap="none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>
                          <a:solidFill>
                            <a:srgbClr val="7F7F7F"/>
                          </a:solidFill>
                        </a:rPr>
                        <a:t>구매사</a:t>
                      </a:r>
                      <a:r>
                        <a:rPr lang="ko-KR" altLang="en-US" sz="700" u="none" strike="noStrike" cap="none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rgbClr val="7F7F7F"/>
                          </a:solidFill>
                        </a:rPr>
                        <a:t>:</a:t>
                      </a:r>
                      <a:r>
                        <a:rPr lang="en-US" altLang="ko-KR" sz="700" u="none" strike="noStrike" cap="none" baseline="0">
                          <a:solidFill>
                            <a:srgbClr val="7F7F7F"/>
                          </a:solidFill>
                        </a:rPr>
                        <a:t> (</a:t>
                      </a:r>
                      <a:r>
                        <a:rPr lang="ko-KR" altLang="en-US" sz="700" u="none" strike="noStrike" cap="none" baseline="0">
                          <a:solidFill>
                            <a:srgbClr val="7F7F7F"/>
                          </a:solidFill>
                        </a:rPr>
                        <a:t>주</a:t>
                      </a:r>
                      <a:r>
                        <a:rPr lang="en-US" altLang="ko-KR" sz="700" u="none" strike="noStrike" cap="none" baseline="0">
                          <a:solidFill>
                            <a:srgbClr val="7F7F7F"/>
                          </a:solidFill>
                        </a:rPr>
                        <a:t>)</a:t>
                      </a:r>
                      <a:r>
                        <a:rPr lang="ko-KR" altLang="en-US" sz="700" u="none" strike="noStrike" cap="none" baseline="0" err="1">
                          <a:solidFill>
                            <a:srgbClr val="7F7F7F"/>
                          </a:solidFill>
                        </a:rPr>
                        <a:t>코마넷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복합 </a:t>
                      </a:r>
                      <a:r>
                        <a:rPr kumimoji="0" lang="ko-KR" altLang="en-US" sz="700" b="1" i="0" u="sng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유니트</a:t>
                      </a: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콘센트</a:t>
                      </a:r>
                      <a:endParaRPr kumimoji="0" lang="ko-KR" altLang="en-US" sz="7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8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핀 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모듈라잭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(Cat.5e) 2EA +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위성용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1dB/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10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10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70,000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C12411060001-1</a:t>
                      </a:r>
                      <a:endParaRPr kumimoji="0" lang="ko-KR" altLang="en-US" sz="7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물류센터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안성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C) 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매입주문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altLang="ko-KR" sz="700" u="none" strike="noStrike" cap="none" baseline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baseline="0">
                          <a:solidFill>
                            <a:srgbClr val="7F7F7F"/>
                          </a:solidFill>
                        </a:rPr>
                        <a:t>주</a:t>
                      </a:r>
                      <a:r>
                        <a:rPr lang="en-US" altLang="ko-KR" sz="700" u="none" strike="noStrike" cap="none" baseline="0">
                          <a:solidFill>
                            <a:srgbClr val="7F7F7F"/>
                          </a:solidFill>
                        </a:rPr>
                        <a:t>)</a:t>
                      </a:r>
                      <a:r>
                        <a:rPr lang="ko-KR" altLang="en-US" sz="700" u="none" strike="noStrike" cap="none" baseline="0" err="1">
                          <a:solidFill>
                            <a:srgbClr val="7F7F7F"/>
                          </a:solidFill>
                        </a:rPr>
                        <a:t>코마넷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복합 </a:t>
                      </a:r>
                      <a:r>
                        <a:rPr kumimoji="0" lang="ko-KR" altLang="en-US" sz="700" b="1" i="0" u="sng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유니트</a:t>
                      </a: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콘센트</a:t>
                      </a:r>
                      <a:endParaRPr kumimoji="0" lang="en-US" altLang="ko-KR" sz="700" b="1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8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핀 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모듈라잭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(Cat.5e) 2EA +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위성용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1dB/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100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/ 100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500,000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8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HNS2411010001-1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[202303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경남 고성군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]_321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HNS_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대구그룹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팀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서대구지점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발전단자접속함</a:t>
                      </a:r>
                      <a:r>
                        <a:rPr kumimoji="0" lang="en-US" altLang="ko-KR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탑동기지국 옥상</a:t>
                      </a:r>
                      <a:endParaRPr kumimoji="0" lang="ko-KR" altLang="en-US" sz="7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옥외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SUS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방수 벽부형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W400*H600*D170 2P 125AF 2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인터록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-50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-50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-3,000,000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HNS2411010001-1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[202303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경남 고성군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]_HNS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HNS_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대구그룹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팀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서대구지점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발전단자접속함</a:t>
                      </a:r>
                      <a:r>
                        <a:rPr kumimoji="0" lang="en-US" altLang="ko-KR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1" i="0" u="sng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탑동기지국</a:t>
                      </a: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옥상</a:t>
                      </a:r>
                      <a:endParaRPr kumimoji="0" lang="ko-KR" altLang="en-US" sz="7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옥외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SUS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방수 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벽부형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W400*H600*D170 2P 125AF 2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인터록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3,000,000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2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1169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921259" y="5379570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00447"/>
              </p:ext>
            </p:extLst>
          </p:nvPr>
        </p:nvGraphicFramePr>
        <p:xfrm>
          <a:off x="28027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>
                          <a:latin typeface="+mj-ea"/>
                          <a:ea typeface="+mj-ea"/>
                        </a:rPr>
                        <a:t>인수</a:t>
                      </a:r>
                      <a:r>
                        <a:rPr lang="en-US" altLang="ko-KR" sz="1000" b="1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>
                          <a:latin typeface="+mj-ea"/>
                          <a:ea typeface="+mj-ea"/>
                        </a:rPr>
                        <a:t>반품 </a:t>
                      </a:r>
                      <a:r>
                        <a:rPr lang="en-US" altLang="ko-KR" sz="1000" b="1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u="none" strike="noStrike" cap="none"/>
                        <a:t>인수</a:t>
                      </a:r>
                      <a:r>
                        <a:rPr lang="en-US" altLang="ko-KR" sz="1000" b="1" u="none" strike="noStrike" cap="none"/>
                        <a:t>/</a:t>
                      </a:r>
                      <a:r>
                        <a:rPr lang="ko-KR" altLang="en-US" sz="1000" b="1" u="none" strike="noStrike" cap="none"/>
                        <a:t>반품 이력</a:t>
                      </a: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2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9845" y="3078663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9845" y="2861762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9845" y="3622659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9845" y="3405758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9845" y="4635590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9845" y="4418689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58;p20"/>
          <p:cNvSpPr/>
          <p:nvPr/>
        </p:nvSpPr>
        <p:spPr>
          <a:xfrm>
            <a:off x="280274" y="1375316"/>
            <a:ext cx="10164931" cy="54162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dk1"/>
                </a:solidFill>
                <a:sym typeface="Arial"/>
              </a:rPr>
              <a:t>당사로 주문한 물품에 대한 인수 및 반려 처리가 완료된 주문을 보여줍니다</a:t>
            </a:r>
            <a:r>
              <a:rPr lang="en-US" altLang="ko-KR" sz="700" b="0" i="0" u="none" strike="noStrike" cap="none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>
              <a:solidFill>
                <a:schemeClr val="dk1"/>
              </a:solidFill>
            </a:endParaRP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dk1"/>
                </a:solidFill>
              </a:rPr>
              <a:t>수량</a:t>
            </a:r>
            <a:r>
              <a:rPr lang="en-US" altLang="ko-KR" sz="700">
                <a:solidFill>
                  <a:schemeClr val="dk1"/>
                </a:solidFill>
              </a:rPr>
              <a:t>/</a:t>
            </a:r>
            <a:r>
              <a:rPr lang="ko-KR" altLang="en-US" sz="700">
                <a:solidFill>
                  <a:schemeClr val="dk1"/>
                </a:solidFill>
              </a:rPr>
              <a:t>인수금액이 </a:t>
            </a:r>
            <a:r>
              <a:rPr lang="en-US" altLang="ko-KR" sz="700">
                <a:solidFill>
                  <a:schemeClr val="dk1"/>
                </a:solidFill>
              </a:rPr>
              <a:t>–</a:t>
            </a:r>
            <a:r>
              <a:rPr lang="ko-KR" altLang="en-US" sz="700">
                <a:solidFill>
                  <a:schemeClr val="dk1"/>
                </a:solidFill>
              </a:rPr>
              <a:t>로 처리된 주문의 경우</a:t>
            </a:r>
            <a:r>
              <a:rPr lang="en-US" altLang="ko-KR" sz="700">
                <a:solidFill>
                  <a:schemeClr val="dk1"/>
                </a:solidFill>
              </a:rPr>
              <a:t> </a:t>
            </a:r>
            <a:r>
              <a:rPr lang="ko-KR" altLang="en-US" sz="700">
                <a:solidFill>
                  <a:schemeClr val="dk1"/>
                </a:solidFill>
              </a:rPr>
              <a:t>반품완료처리된 주문이며</a:t>
            </a:r>
            <a:r>
              <a:rPr lang="en-US" altLang="ko-KR" sz="700">
                <a:solidFill>
                  <a:schemeClr val="dk1"/>
                </a:solidFill>
              </a:rPr>
              <a:t>, </a:t>
            </a:r>
            <a:r>
              <a:rPr lang="ko-KR" altLang="en-US" sz="700">
                <a:solidFill>
                  <a:schemeClr val="dk1"/>
                </a:solidFill>
              </a:rPr>
              <a:t>모든 수량이 반품처리된 경우에는 배송추적</a:t>
            </a:r>
            <a:r>
              <a:rPr lang="en-US" altLang="ko-KR" sz="700">
                <a:solidFill>
                  <a:schemeClr val="dk1"/>
                </a:solidFill>
              </a:rPr>
              <a:t>/</a:t>
            </a:r>
            <a:r>
              <a:rPr lang="ko-KR" altLang="en-US" sz="700">
                <a:solidFill>
                  <a:schemeClr val="dk1"/>
                </a:solidFill>
              </a:rPr>
              <a:t>인수증출력을 하실 수 없습니다</a:t>
            </a:r>
            <a:r>
              <a:rPr lang="en-US" altLang="ko-KR" sz="700">
                <a:solidFill>
                  <a:schemeClr val="dk1"/>
                </a:solidFill>
              </a:rPr>
              <a:t>.</a:t>
            </a:r>
            <a:endParaRPr lang="ko-KR" altLang="en-US" sz="700">
              <a:solidFill>
                <a:schemeClr val="dk1"/>
              </a:solidFill>
            </a:endParaRP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dk1"/>
                </a:solidFill>
              </a:rPr>
              <a:t>배송추적을 통해 실시간으로 배송현황을 확인할 수 있습니다</a:t>
            </a:r>
            <a:r>
              <a:rPr lang="en-US" altLang="ko-KR" sz="700">
                <a:solidFill>
                  <a:schemeClr val="dk1"/>
                </a:solidFill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/>
              <a:t>인수증출력은 배송 시 인수증을 첨부하지만 인수증 재출력이 필요할 경우 출력할 수 있습니다</a:t>
            </a:r>
            <a:r>
              <a:rPr lang="en-US" altLang="ko-KR" sz="700"/>
              <a:t>.</a:t>
            </a:r>
            <a:endParaRPr lang="en-US" altLang="ko-KR" sz="700">
              <a:solidFill>
                <a:schemeClr val="dk1"/>
              </a:solidFill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395608"/>
              </p:ext>
            </p:extLst>
          </p:nvPr>
        </p:nvGraphicFramePr>
        <p:xfrm>
          <a:off x="304801" y="2098685"/>
          <a:ext cx="7414436" cy="234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04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69133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3198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91045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482009">
                  <a:extLst>
                    <a:ext uri="{9D8B030D-6E8A-4147-A177-3AD203B41FA5}">
                      <a16:colId xmlns:a16="http://schemas.microsoft.com/office/drawing/2014/main" val="2417850980"/>
                    </a:ext>
                  </a:extLst>
                </a:gridCol>
                <a:gridCol w="1431851">
                  <a:extLst>
                    <a:ext uri="{9D8B030D-6E8A-4147-A177-3AD203B41FA5}">
                      <a16:colId xmlns:a16="http://schemas.microsoft.com/office/drawing/2014/main" val="17103035"/>
                    </a:ext>
                  </a:extLst>
                </a:gridCol>
                <a:gridCol w="446662">
                  <a:extLst>
                    <a:ext uri="{9D8B030D-6E8A-4147-A177-3AD203B41FA5}">
                      <a16:colId xmlns:a16="http://schemas.microsoft.com/office/drawing/2014/main" val="958318492"/>
                    </a:ext>
                  </a:extLst>
                </a:gridCol>
                <a:gridCol w="592121">
                  <a:extLst>
                    <a:ext uri="{9D8B030D-6E8A-4147-A177-3AD203B41FA5}">
                      <a16:colId xmlns:a16="http://schemas.microsoft.com/office/drawing/2014/main" val="462920433"/>
                    </a:ext>
                  </a:extLst>
                </a:gridCol>
                <a:gridCol w="801529">
                  <a:extLst>
                    <a:ext uri="{9D8B030D-6E8A-4147-A177-3AD203B41FA5}">
                      <a16:colId xmlns:a16="http://schemas.microsoft.com/office/drawing/2014/main" val="2452777647"/>
                    </a:ext>
                  </a:extLst>
                </a:gridCol>
                <a:gridCol w="173304">
                  <a:extLst>
                    <a:ext uri="{9D8B030D-6E8A-4147-A177-3AD203B41FA5}">
                      <a16:colId xmlns:a16="http://schemas.microsoft.com/office/drawing/2014/main" val="1369576543"/>
                    </a:ext>
                  </a:extLst>
                </a:gridCol>
                <a:gridCol w="743761">
                  <a:extLst>
                    <a:ext uri="{9D8B030D-6E8A-4147-A177-3AD203B41FA5}">
                      <a16:colId xmlns:a16="http://schemas.microsoft.com/office/drawing/2014/main" val="2822079495"/>
                    </a:ext>
                  </a:extLst>
                </a:gridCol>
              </a:tblGrid>
              <a:tr h="234795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err="1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n>
                            <a:noFill/>
                          </a:ln>
                        </a:rPr>
                        <a:t>주문번호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n>
                            <a:noFill/>
                          </a:ln>
                        </a:rPr>
                        <a:t>인수일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Arial"/>
                        </a:rPr>
                        <a:t>2024-11-01</a:t>
                      </a:r>
                      <a:endParaRPr lang="ko-KR" altLang="en-US" sz="7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Arial"/>
                        </a:rPr>
                        <a:t>~</a:t>
                      </a:r>
                      <a:endParaRPr lang="ko-KR" altLang="en-US" sz="7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n>
                            <a:noFill/>
                          </a:ln>
                        </a:rPr>
                        <a:t>2024-11-30</a:t>
                      </a:r>
                      <a:endParaRPr lang="ko-KR" altLang="en-US" sz="700" dirty="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pic>
        <p:nvPicPr>
          <p:cNvPr id="32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962" y="2124307"/>
            <a:ext cx="164242" cy="188524"/>
          </a:xfrm>
          <a:prstGeom prst="rect">
            <a:avLst/>
          </a:prstGeom>
        </p:spPr>
      </p:pic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2124627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0273" y="1982753"/>
            <a:ext cx="10164932" cy="4421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3058" y="2123811"/>
            <a:ext cx="164242" cy="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3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이력을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조회하기 위한 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 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3372027554"/>
              </p:ext>
            </p:extLst>
          </p:nvPr>
        </p:nvGraphicFramePr>
        <p:xfrm>
          <a:off x="8385974" y="826614"/>
          <a:ext cx="2324900" cy="27855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인수이력 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인수완료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반품완료 상태의 주문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인수일은 현재일 기준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기간이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않게 처리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주문번호의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올바른 형식 필요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(C0123456789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C0123456789-1)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클릭 시 주문상세 팝업 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 클릭 시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</a:t>
                      </a:r>
                      <a:r>
                        <a:rPr 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금액의 경우 배송추적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인수층출력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미출력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금액의 경우 글씨 색 변경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주문수량이 반품된 경우 배송추적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인수증출력 버튼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미출력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인수일 기준 역순 정렬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배송추적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인수증출력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23" y="962191"/>
            <a:ext cx="7850952" cy="3500665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71747" y="88358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71747" y="162756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71747" y="20553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97;p30"/>
          <p:cNvSpPr/>
          <p:nvPr/>
        </p:nvSpPr>
        <p:spPr>
          <a:xfrm>
            <a:off x="7298046" y="229325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97;p30"/>
          <p:cNvSpPr/>
          <p:nvPr/>
        </p:nvSpPr>
        <p:spPr>
          <a:xfrm>
            <a:off x="7298046" y="249544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85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23" y="962191"/>
            <a:ext cx="7850952" cy="3500665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4081847266"/>
              </p:ext>
            </p:extLst>
          </p:nvPr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 팝업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 팝업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배송추적 팝업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일반상품 인수증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물류상품 인수증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이력을 조회하기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이력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4"/>
          <a:srcRect l="152"/>
          <a:stretch/>
        </p:blipFill>
        <p:spPr>
          <a:xfrm>
            <a:off x="213992" y="3555229"/>
            <a:ext cx="4391409" cy="44249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5" name="Google Shape;797;p30"/>
          <p:cNvSpPr/>
          <p:nvPr/>
        </p:nvSpPr>
        <p:spPr>
          <a:xfrm>
            <a:off x="138415" y="34766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797;p30"/>
          <p:cNvSpPr/>
          <p:nvPr/>
        </p:nvSpPr>
        <p:spPr>
          <a:xfrm>
            <a:off x="1083295" y="394905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589" y="4041792"/>
            <a:ext cx="4322797" cy="43227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645" y="4525376"/>
            <a:ext cx="4920625" cy="38577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4287" y="5075280"/>
            <a:ext cx="4222790" cy="392218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9142" y="5561183"/>
            <a:ext cx="4258577" cy="375041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7" name="Google Shape;797;p30"/>
          <p:cNvSpPr/>
          <p:nvPr/>
        </p:nvSpPr>
        <p:spPr>
          <a:xfrm>
            <a:off x="2264395" y="44672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797;p30"/>
          <p:cNvSpPr/>
          <p:nvPr/>
        </p:nvSpPr>
        <p:spPr>
          <a:xfrm>
            <a:off x="3681715" y="497013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797;p30"/>
          <p:cNvSpPr/>
          <p:nvPr/>
        </p:nvSpPr>
        <p:spPr>
          <a:xfrm>
            <a:off x="5129515" y="544257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94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63250"/>
            <a:ext cx="10447342" cy="478774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주문인수대기 목록</a:t>
            </a:r>
            <a:endParaRPr lang="ko-KR" altLang="en-US" sz="80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주문인수대기 현황을 조회하기 위한 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</a:t>
            </a:r>
            <a:r>
              <a:rPr lang="en-US" altLang="ko-KR" sz="700"/>
              <a:t>&gt; </a:t>
            </a:r>
            <a:r>
              <a:rPr lang="ko-KR" altLang="en-US" sz="700"/>
              <a:t>주문인수대기</a:t>
            </a:r>
            <a:endParaRPr lang="ko-KR" altLang="en-US" sz="800"/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2778832460"/>
              </p:ext>
            </p:extLst>
          </p:nvPr>
        </p:nvGraphicFramePr>
        <p:xfrm>
          <a:off x="251054" y="2857288"/>
          <a:ext cx="10090375" cy="231697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41142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2883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3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74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배송일</a:t>
                      </a:r>
                      <a:r>
                        <a:rPr lang="en-US" altLang="ko-KR" sz="700" b="1" u="none" strike="noStrike" cap="none"/>
                        <a:t>/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주문일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/>
                        <a:t>주문정보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주문 상품 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tx1"/>
                          </a:solidFill>
                        </a:rPr>
                        <a:t>수량정보</a:t>
                      </a:r>
                      <a:endParaRPr lang="en-US" altLang="ko-KR" sz="700" b="1" u="none" strike="noStrike" cap="none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>
                          <a:solidFill>
                            <a:schemeClr val="tx1"/>
                          </a:solidFill>
                        </a:rPr>
                        <a:t>주문수량</a:t>
                      </a:r>
                      <a:r>
                        <a:rPr lang="en-US" altLang="ko-KR" sz="700" b="1" u="none" strike="noStrike" cap="none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u="none" strike="noStrike" cap="none">
                          <a:solidFill>
                            <a:schemeClr val="tx1"/>
                          </a:solidFill>
                        </a:rPr>
                        <a:t>납품수량</a:t>
                      </a:r>
                      <a:r>
                        <a:rPr lang="en-US" altLang="ko-KR" sz="700" b="1" u="none" strike="noStrike" cap="none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비고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2024-11-07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2024-11-01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sng" strike="noStrike" cap="none">
                          <a:solidFill>
                            <a:schemeClr val="accent1"/>
                          </a:solidFill>
                        </a:rPr>
                        <a:t>C12411060001-2</a:t>
                      </a:r>
                      <a:endParaRPr lang="en-US" altLang="ko-KR" sz="700" b="1" u="none" strike="noStrike" cap="none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>
                          <a:solidFill>
                            <a:srgbClr val="7F7F7F"/>
                          </a:solidFill>
                        </a:rPr>
                        <a:t>공사명</a:t>
                      </a:r>
                      <a:r>
                        <a:rPr lang="ko-KR" altLang="en-US" sz="700" u="none" strike="noStrike" cap="none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rgbClr val="7F7F7F"/>
                          </a:solidFill>
                        </a:rPr>
                        <a:t>: </a:t>
                      </a:r>
                      <a:r>
                        <a:rPr lang="ko-KR" altLang="en-US" sz="700" u="none" strike="noStrike" cap="none">
                          <a:solidFill>
                            <a:srgbClr val="7F7F7F"/>
                          </a:solidFill>
                        </a:rPr>
                        <a:t>물류센터</a:t>
                      </a:r>
                      <a:r>
                        <a:rPr lang="en-US" altLang="ko-KR" sz="700" u="none" strike="noStrike" cap="none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rgbClr val="7F7F7F"/>
                          </a:solidFill>
                        </a:rPr>
                        <a:t>안성</a:t>
                      </a:r>
                      <a:r>
                        <a:rPr lang="en-US" altLang="ko-KR" sz="700" u="none" strike="noStrike" cap="none">
                          <a:solidFill>
                            <a:srgbClr val="7F7F7F"/>
                          </a:solidFill>
                        </a:rPr>
                        <a:t>C) </a:t>
                      </a:r>
                      <a:r>
                        <a:rPr lang="ko-KR" altLang="en-US" sz="700" u="none" strike="noStrike" cap="none" err="1">
                          <a:solidFill>
                            <a:srgbClr val="7F7F7F"/>
                          </a:solidFill>
                        </a:rPr>
                        <a:t>매입주문</a:t>
                      </a:r>
                      <a:endParaRPr lang="ko-KR" altLang="en-US" sz="700" u="none" strike="noStrike" cap="none">
                        <a:solidFill>
                          <a:srgbClr val="7F7F7F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>
                          <a:solidFill>
                            <a:srgbClr val="7F7F7F"/>
                          </a:solidFill>
                        </a:rPr>
                        <a:t>구매사</a:t>
                      </a:r>
                      <a:r>
                        <a:rPr lang="ko-KR" altLang="en-US" sz="700" u="none" strike="noStrike" cap="none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rgbClr val="7F7F7F"/>
                          </a:solidFill>
                        </a:rPr>
                        <a:t>:</a:t>
                      </a:r>
                      <a:r>
                        <a:rPr lang="en-US" altLang="ko-KR" sz="700" u="none" strike="noStrike" cap="none" baseline="0">
                          <a:solidFill>
                            <a:srgbClr val="7F7F7F"/>
                          </a:solidFill>
                        </a:rPr>
                        <a:t> (</a:t>
                      </a:r>
                      <a:r>
                        <a:rPr lang="ko-KR" altLang="en-US" sz="700" u="none" strike="noStrike" cap="none" baseline="0">
                          <a:solidFill>
                            <a:srgbClr val="7F7F7F"/>
                          </a:solidFill>
                        </a:rPr>
                        <a:t>주</a:t>
                      </a:r>
                      <a:r>
                        <a:rPr lang="en-US" altLang="ko-KR" sz="700" u="none" strike="noStrike" cap="none" baseline="0">
                          <a:solidFill>
                            <a:srgbClr val="7F7F7F"/>
                          </a:solidFill>
                        </a:rPr>
                        <a:t>)</a:t>
                      </a:r>
                      <a:r>
                        <a:rPr lang="ko-KR" altLang="en-US" sz="700" u="none" strike="noStrike" cap="none" baseline="0" err="1">
                          <a:solidFill>
                            <a:srgbClr val="7F7F7F"/>
                          </a:solidFill>
                        </a:rPr>
                        <a:t>코마넷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복합 </a:t>
                      </a:r>
                      <a:r>
                        <a:rPr kumimoji="0" lang="ko-KR" altLang="en-US" sz="700" b="1" i="0" u="sng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유니트</a:t>
                      </a: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콘센트</a:t>
                      </a:r>
                      <a:endParaRPr kumimoji="0" lang="ko-KR" altLang="en-US" sz="7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8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핀 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모듈라잭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(Cat.5e) 2EA +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위성용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1dB/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2024-11-03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C12411060001-1</a:t>
                      </a:r>
                      <a:endParaRPr kumimoji="0" lang="ko-KR" altLang="en-US" sz="7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물류센터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안성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C) 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매입주문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altLang="ko-KR" sz="700" u="none" strike="noStrike" cap="none" baseline="0">
                          <a:solidFill>
                            <a:srgbClr val="7F7F7F"/>
                          </a:solidFill>
                        </a:rPr>
                        <a:t>(</a:t>
                      </a:r>
                      <a:r>
                        <a:rPr lang="ko-KR" altLang="en-US" sz="700" u="none" strike="noStrike" cap="none" baseline="0">
                          <a:solidFill>
                            <a:srgbClr val="7F7F7F"/>
                          </a:solidFill>
                        </a:rPr>
                        <a:t>주</a:t>
                      </a:r>
                      <a:r>
                        <a:rPr lang="en-US" altLang="ko-KR" sz="700" u="none" strike="noStrike" cap="none" baseline="0">
                          <a:solidFill>
                            <a:srgbClr val="7F7F7F"/>
                          </a:solidFill>
                        </a:rPr>
                        <a:t>)</a:t>
                      </a:r>
                      <a:r>
                        <a:rPr lang="ko-KR" altLang="en-US" sz="700" u="none" strike="noStrike" cap="none" baseline="0" err="1">
                          <a:solidFill>
                            <a:srgbClr val="7F7F7F"/>
                          </a:solidFill>
                        </a:rPr>
                        <a:t>코마넷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복합 </a:t>
                      </a:r>
                      <a:r>
                        <a:rPr kumimoji="0" lang="ko-KR" altLang="en-US" sz="700" b="1" i="0" u="sng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유니트</a:t>
                      </a: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콘센트</a:t>
                      </a:r>
                      <a:endParaRPr kumimoji="0" lang="en-US" altLang="ko-KR" sz="700" b="1" i="0" u="sng" strike="noStrike" kern="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8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핀 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모듈라잭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(Cat.5e) 2EA +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위성용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1dB/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70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2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2024-11-02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BIT2406040002-1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[202303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경남 고성군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]_321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주식회사 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티큐브테크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발전단자접속함</a:t>
                      </a:r>
                      <a:r>
                        <a:rPr kumimoji="0" lang="en-US" altLang="ko-KR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1" i="0" u="sng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탑동기지국</a:t>
                      </a: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B9BD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옥상</a:t>
                      </a:r>
                      <a:endParaRPr kumimoji="0" lang="ko-KR" altLang="en-US" sz="7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B9BD5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옥외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SUS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방수 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벽부형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W400*H600*D170 2P 125AF 2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인터록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30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/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/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/>
                        <a:t>.</a:t>
                      </a: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713094" y="5255813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72515"/>
              </p:ext>
            </p:extLst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>
                          <a:latin typeface="+mj-ea"/>
                          <a:ea typeface="+mj-ea"/>
                        </a:rPr>
                        <a:t>인수</a:t>
                      </a:r>
                      <a:r>
                        <a:rPr lang="en-US" altLang="ko-KR" sz="1000" b="1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>
                          <a:latin typeface="+mj-ea"/>
                          <a:ea typeface="+mj-ea"/>
                        </a:rPr>
                        <a:t>반품 </a:t>
                      </a:r>
                      <a:r>
                        <a:rPr lang="en-US" altLang="ko-KR" sz="1000" b="1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>
                          <a:latin typeface="+mj-ea"/>
                          <a:ea typeface="+mj-ea"/>
                        </a:rPr>
                        <a:t>주문인수대기</a:t>
                      </a: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2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42364" y="3509343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42364" y="3292442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42364" y="4035152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42364" y="3818251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42364" y="4508425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700" b="1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42364" y="4291524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58;p20"/>
          <p:cNvSpPr/>
          <p:nvPr/>
        </p:nvSpPr>
        <p:spPr>
          <a:xfrm>
            <a:off x="234555" y="1364086"/>
            <a:ext cx="10106874" cy="4530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dk1"/>
                </a:solidFill>
                <a:sym typeface="Arial"/>
              </a:rPr>
              <a:t>당사로 주문한 물품을 배송처리 한 주문리스트이고 인수완료 전 상태의 주문목록을 보여줍니다</a:t>
            </a:r>
            <a:r>
              <a:rPr lang="en-US" altLang="ko-KR" sz="700" b="0" i="0" u="none" strike="noStrike" cap="none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dk1"/>
                </a:solidFill>
              </a:rPr>
              <a:t>배송추적을 통해 실시간으로 배송현황을 확인할 수 있습니다</a:t>
            </a:r>
            <a:r>
              <a:rPr lang="en-US" altLang="ko-KR" sz="700">
                <a:solidFill>
                  <a:schemeClr val="dk1"/>
                </a:solidFill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/>
              <a:t>인수증출력은 배송 시 인수증을 첨부하지만 인수증 재출력이 필요할 경우 출력할 수 있습니다</a:t>
            </a:r>
            <a:r>
              <a:rPr lang="en-US" altLang="ko-KR" sz="700"/>
              <a:t>.</a:t>
            </a:r>
            <a:endParaRPr sz="70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83792"/>
              </p:ext>
            </p:extLst>
          </p:nvPr>
        </p:nvGraphicFramePr>
        <p:xfrm>
          <a:off x="907738" y="2606614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5" y="2540800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9CE3BA2-D077-E434-FCCB-214FBD97D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7782"/>
              </p:ext>
            </p:extLst>
          </p:nvPr>
        </p:nvGraphicFramePr>
        <p:xfrm>
          <a:off x="275582" y="2098685"/>
          <a:ext cx="7414436" cy="234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004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69133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3198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91045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482009">
                  <a:extLst>
                    <a:ext uri="{9D8B030D-6E8A-4147-A177-3AD203B41FA5}">
                      <a16:colId xmlns:a16="http://schemas.microsoft.com/office/drawing/2014/main" val="2417850980"/>
                    </a:ext>
                  </a:extLst>
                </a:gridCol>
                <a:gridCol w="1431851">
                  <a:extLst>
                    <a:ext uri="{9D8B030D-6E8A-4147-A177-3AD203B41FA5}">
                      <a16:colId xmlns:a16="http://schemas.microsoft.com/office/drawing/2014/main" val="17103035"/>
                    </a:ext>
                  </a:extLst>
                </a:gridCol>
                <a:gridCol w="446662">
                  <a:extLst>
                    <a:ext uri="{9D8B030D-6E8A-4147-A177-3AD203B41FA5}">
                      <a16:colId xmlns:a16="http://schemas.microsoft.com/office/drawing/2014/main" val="958318492"/>
                    </a:ext>
                  </a:extLst>
                </a:gridCol>
                <a:gridCol w="592121">
                  <a:extLst>
                    <a:ext uri="{9D8B030D-6E8A-4147-A177-3AD203B41FA5}">
                      <a16:colId xmlns:a16="http://schemas.microsoft.com/office/drawing/2014/main" val="462920433"/>
                    </a:ext>
                  </a:extLst>
                </a:gridCol>
                <a:gridCol w="801529">
                  <a:extLst>
                    <a:ext uri="{9D8B030D-6E8A-4147-A177-3AD203B41FA5}">
                      <a16:colId xmlns:a16="http://schemas.microsoft.com/office/drawing/2014/main" val="2452777647"/>
                    </a:ext>
                  </a:extLst>
                </a:gridCol>
                <a:gridCol w="173304">
                  <a:extLst>
                    <a:ext uri="{9D8B030D-6E8A-4147-A177-3AD203B41FA5}">
                      <a16:colId xmlns:a16="http://schemas.microsoft.com/office/drawing/2014/main" val="1369576543"/>
                    </a:ext>
                  </a:extLst>
                </a:gridCol>
                <a:gridCol w="743761">
                  <a:extLst>
                    <a:ext uri="{9D8B030D-6E8A-4147-A177-3AD203B41FA5}">
                      <a16:colId xmlns:a16="http://schemas.microsoft.com/office/drawing/2014/main" val="2822079495"/>
                    </a:ext>
                  </a:extLst>
                </a:gridCol>
              </a:tblGrid>
              <a:tr h="234795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err="1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n>
                            <a:noFill/>
                          </a:ln>
                        </a:rPr>
                        <a:t>주문번호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n>
                            <a:noFill/>
                          </a:ln>
                        </a:rPr>
                        <a:t>배송일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Arial"/>
                        </a:rPr>
                        <a:t>2024-11-01</a:t>
                      </a:r>
                      <a:endParaRPr lang="ko-KR" altLang="en-US" sz="7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i="0" u="none" strike="noStrike" cap="none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Arial"/>
                        </a:rPr>
                        <a:t>~</a:t>
                      </a:r>
                      <a:endParaRPr lang="ko-KR" altLang="en-US" sz="7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n>
                            <a:noFill/>
                          </a:ln>
                        </a:rPr>
                        <a:t>2024-11-30</a:t>
                      </a:r>
                      <a:endParaRPr lang="ko-KR" altLang="en-US" sz="700" dirty="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pic>
        <p:nvPicPr>
          <p:cNvPr id="9" name="그래픽 35" descr="일일 일정표 단색으로 채워진">
            <a:extLst>
              <a:ext uri="{FF2B5EF4-FFF2-40B4-BE49-F238E27FC236}">
                <a16:creationId xmlns:a16="http://schemas.microsoft.com/office/drawing/2014/main" id="{38B8688E-3063-A693-933E-CBBE33273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3743" y="2124307"/>
            <a:ext cx="164242" cy="188524"/>
          </a:xfrm>
          <a:prstGeom prst="rect">
            <a:avLst/>
          </a:prstGeom>
        </p:spPr>
      </p:pic>
      <p:sp>
        <p:nvSpPr>
          <p:cNvPr id="10" name="Google Shape;2233;g27fe52d962f_1_4247">
            <a:extLst>
              <a:ext uri="{FF2B5EF4-FFF2-40B4-BE49-F238E27FC236}">
                <a16:creationId xmlns:a16="http://schemas.microsoft.com/office/drawing/2014/main" id="{642FFBDF-ED91-0030-148A-31778BF02519}"/>
              </a:ext>
            </a:extLst>
          </p:cNvPr>
          <p:cNvSpPr/>
          <p:nvPr/>
        </p:nvSpPr>
        <p:spPr>
          <a:xfrm>
            <a:off x="9639587" y="2124627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58F3EF-5B5F-6A03-FEE0-CA54CC5C4D07}"/>
              </a:ext>
            </a:extLst>
          </p:cNvPr>
          <p:cNvSpPr/>
          <p:nvPr/>
        </p:nvSpPr>
        <p:spPr>
          <a:xfrm>
            <a:off x="251054" y="1982753"/>
            <a:ext cx="10090375" cy="44211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35" descr="일일 일정표 단색으로 채워진">
            <a:extLst>
              <a:ext uri="{FF2B5EF4-FFF2-40B4-BE49-F238E27FC236}">
                <a16:creationId xmlns:a16="http://schemas.microsoft.com/office/drawing/2014/main" id="{819902FB-5BB3-2CA2-BBFC-8A0B7D0A0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839" y="2123811"/>
            <a:ext cx="164242" cy="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7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70DBEA2B-6DC2-F9F8-D6CB-36174993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9" y="860884"/>
            <a:ext cx="8035527" cy="3596992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698084909"/>
              </p:ext>
            </p:extLst>
          </p:nvPr>
        </p:nvGraphicFramePr>
        <p:xfrm>
          <a:off x="8385974" y="826614"/>
          <a:ext cx="2324900" cy="22521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주문인수대기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배송되고 난 후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 상태의 주문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배송일은 현재일 기준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기간이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않게 처리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주문번호의 경우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올바른 형식 필요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(C0123456789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C0123456789-1)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클릭 시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상품상세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배송일 기준 역순 정렬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배송추적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인수증출력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주문인수대기 현황을 조회하기 위한 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주문인수대기 목록</a:t>
            </a:r>
            <a:endParaRPr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주문인수대기</a:t>
            </a:r>
            <a:endParaRPr/>
          </a:p>
        </p:txBody>
      </p:sp>
      <p:sp>
        <p:nvSpPr>
          <p:cNvPr id="9" name="Google Shape;797;p30"/>
          <p:cNvSpPr/>
          <p:nvPr/>
        </p:nvSpPr>
        <p:spPr>
          <a:xfrm>
            <a:off x="174518" y="85115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74518" y="151476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74518" y="22135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97;p30"/>
          <p:cNvSpPr/>
          <p:nvPr/>
        </p:nvSpPr>
        <p:spPr>
          <a:xfrm>
            <a:off x="7313286" y="270749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97;p30"/>
          <p:cNvSpPr/>
          <p:nvPr/>
        </p:nvSpPr>
        <p:spPr>
          <a:xfrm>
            <a:off x="7313286" y="291628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687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A2C63A-4240-A53B-6C8E-7F95DC6B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09" y="860884"/>
            <a:ext cx="8035527" cy="3596992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78457188"/>
              </p:ext>
            </p:extLst>
          </p:nvPr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 팝업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 팝업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배송추적 팝업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일반상품 인수증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물류상품 인수증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주문인수대기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주문인수대기 현황을 조회하기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주문인수대기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4"/>
          <a:srcRect l="152"/>
          <a:stretch/>
        </p:blipFill>
        <p:spPr>
          <a:xfrm>
            <a:off x="213992" y="3555229"/>
            <a:ext cx="4391409" cy="442495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589" y="4041792"/>
            <a:ext cx="4322797" cy="4322797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3645" y="4525376"/>
            <a:ext cx="4920625" cy="38577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4287" y="5075280"/>
            <a:ext cx="4222790" cy="392218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9142" y="5561183"/>
            <a:ext cx="4258577" cy="375041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15" name="Google Shape;797;p30"/>
          <p:cNvSpPr/>
          <p:nvPr/>
        </p:nvSpPr>
        <p:spPr>
          <a:xfrm>
            <a:off x="138415" y="34766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797;p30"/>
          <p:cNvSpPr/>
          <p:nvPr/>
        </p:nvSpPr>
        <p:spPr>
          <a:xfrm>
            <a:off x="1083295" y="394905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797;p30"/>
          <p:cNvSpPr/>
          <p:nvPr/>
        </p:nvSpPr>
        <p:spPr>
          <a:xfrm>
            <a:off x="2264395" y="44672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797;p30"/>
          <p:cNvSpPr/>
          <p:nvPr/>
        </p:nvSpPr>
        <p:spPr>
          <a:xfrm>
            <a:off x="3681715" y="497013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797;p30"/>
          <p:cNvSpPr/>
          <p:nvPr/>
        </p:nvSpPr>
        <p:spPr>
          <a:xfrm>
            <a:off x="5129515" y="544257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313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422193828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인수</a:t>
                      </a:r>
                      <a:r>
                        <a:rPr lang="en-US" altLang="ko-KR" sz="1000" b="1" u="none" strike="noStrike" cap="none"/>
                        <a:t>/</a:t>
                      </a:r>
                      <a:r>
                        <a:rPr lang="ko-KR" altLang="en-US" sz="1000" b="1" u="none" strike="noStrike" cap="none"/>
                        <a:t>반품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반품신청현황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18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반품신청현황 목록</a:t>
            </a:r>
            <a:endParaRPr lang="ko-KR" altLang="en-US" sz="80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반품신청현황을 조회하기 위한 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인수</a:t>
            </a:r>
            <a:r>
              <a:rPr lang="en-US" altLang="ko-KR" sz="700"/>
              <a:t>/</a:t>
            </a:r>
            <a:r>
              <a:rPr lang="ko-KR" altLang="en-US" sz="700"/>
              <a:t>반품 </a:t>
            </a:r>
            <a:r>
              <a:rPr lang="en-US" altLang="ko-KR" sz="700"/>
              <a:t>&gt; </a:t>
            </a:r>
            <a:r>
              <a:rPr lang="ko-KR" altLang="en-US" sz="700"/>
              <a:t>반품신청현황</a:t>
            </a:r>
            <a:endParaRPr lang="ko-KR" altLang="en-US" sz="800"/>
          </a:p>
        </p:txBody>
      </p:sp>
      <p:sp>
        <p:nvSpPr>
          <p:cNvPr id="4" name="Google Shape;48;p20">
            <a:extLst>
              <a:ext uri="{FF2B5EF4-FFF2-40B4-BE49-F238E27FC236}">
                <a16:creationId xmlns:a16="http://schemas.microsoft.com/office/drawing/2014/main" id="{797E224F-E9B8-6CCF-F8A5-8798EA5890A8}"/>
              </a:ext>
            </a:extLst>
          </p:cNvPr>
          <p:cNvSpPr/>
          <p:nvPr/>
        </p:nvSpPr>
        <p:spPr>
          <a:xfrm>
            <a:off x="74886" y="897347"/>
            <a:ext cx="10575706" cy="598124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63;p20">
            <a:extLst>
              <a:ext uri="{FF2B5EF4-FFF2-40B4-BE49-F238E27FC236}">
                <a16:creationId xmlns:a16="http://schemas.microsoft.com/office/drawing/2014/main" id="{1A05D716-D86A-AC1A-E3F4-FA3C7AF46C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618065"/>
              </p:ext>
            </p:extLst>
          </p:nvPr>
        </p:nvGraphicFramePr>
        <p:xfrm>
          <a:off x="280274" y="3043224"/>
          <a:ext cx="10148430" cy="322678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79372">
                  <a:extLst>
                    <a:ext uri="{9D8B030D-6E8A-4147-A177-3AD203B41FA5}">
                      <a16:colId xmlns:a16="http://schemas.microsoft.com/office/drawing/2014/main" val="542835255"/>
                    </a:ext>
                  </a:extLst>
                </a:gridCol>
                <a:gridCol w="683354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81897598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515396177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135">
                  <a:extLst>
                    <a:ext uri="{9D8B030D-6E8A-4147-A177-3AD203B41FA5}">
                      <a16:colId xmlns:a16="http://schemas.microsoft.com/office/drawing/2014/main" val="3213372217"/>
                    </a:ext>
                  </a:extLst>
                </a:gridCol>
                <a:gridCol w="5630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주문일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인수일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요청일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/>
                        <a:t>주문정보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주문 상품 정보</a:t>
                      </a:r>
                      <a:endParaRPr sz="7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tx1"/>
                          </a:solidFill>
                        </a:rPr>
                        <a:t>수량정보</a:t>
                      </a:r>
                      <a:endParaRPr lang="en-US" altLang="ko-KR" sz="700" b="1" u="none" strike="noStrike" cap="none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1" u="none" strike="noStrike" cap="none">
                          <a:solidFill>
                            <a:schemeClr val="tx1"/>
                          </a:solidFill>
                        </a:rPr>
                        <a:t>주문수량</a:t>
                      </a:r>
                      <a:r>
                        <a:rPr lang="en-US" altLang="ko-KR" sz="700" b="1" u="none" strike="noStrike" cap="none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u="none" strike="noStrike" cap="none">
                          <a:solidFill>
                            <a:schemeClr val="tx1"/>
                          </a:solidFill>
                        </a:rPr>
                        <a:t>납품수량</a:t>
                      </a:r>
                      <a:r>
                        <a:rPr lang="en-US" altLang="ko-KR" sz="700" b="1" u="none" strike="noStrike" cap="none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1" u="none" strike="noStrike" cap="none">
                          <a:solidFill>
                            <a:schemeClr val="tx1"/>
                          </a:solidFill>
                        </a:rPr>
                        <a:t>반품수량</a:t>
                      </a:r>
                      <a:r>
                        <a:rPr lang="en-US" altLang="ko-KR" sz="700" b="1" u="none" strike="noStrike" cap="none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사유</a:t>
                      </a:r>
                      <a:endParaRPr lang="en-US" altLang="ko-KR"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상태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2024-11-20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2024-11-25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2024-11-30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sng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C12411060001-2</a:t>
                      </a:r>
                      <a:endParaRPr lang="en-US" altLang="ko-KR"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물류센터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안성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C) </a:t>
                      </a: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매입주문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구매사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: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700" u="none" strike="noStrike" cap="none" baseline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코마넷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복합 </a:t>
                      </a:r>
                      <a:r>
                        <a:rPr kumimoji="0" lang="ko-KR" altLang="en-US" sz="700" b="1" i="0" u="sng" strike="noStrike" kern="0" cap="none" spc="0" normalizeH="0" baseline="0" noProof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유니트</a:t>
                      </a: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콘센트</a:t>
                      </a:r>
                      <a:endParaRPr kumimoji="0" lang="ko-KR" altLang="en-US" sz="7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8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핀 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모듈라잭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(Cat.5e) 2EA +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위성용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1dB/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반품 요청합니다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.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반품승인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2024-11-01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C12411060001-1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물류센터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안성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C)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매입주문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70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코마넷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복합 </a:t>
                      </a:r>
                      <a:r>
                        <a:rPr kumimoji="0" lang="ko-KR" altLang="en-US" sz="700" b="1" i="0" u="sng" strike="noStrike" kern="0" cap="none" spc="0" normalizeH="0" baseline="0" noProof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유니트</a:t>
                      </a:r>
                      <a:r>
                        <a:rPr kumimoji="0" lang="ko-KR" altLang="en-US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콘센트</a:t>
                      </a:r>
                      <a:endParaRPr kumimoji="0" lang="en-US" altLang="ko-KR" sz="700" b="1" i="0" u="sng" strike="noStrike" kern="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8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핀 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모듈라잭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(Cat.5e) 2EA +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위성용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1dB/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100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상품 불량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반품반려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2024-11-09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BIT2411020001-1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[202303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경남 고성군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]_321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주식회사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티큐브테크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배관일체형전원케이블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지상용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)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:F-CV 2.5SQX3C-0.6/1KV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반품 요청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반품요청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HNS2411010001-1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공사명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[202303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경남 고성군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]_HNS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HNS_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대구그룹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팀</a:t>
                      </a: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_</a:t>
                      </a: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서대구지점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발전단자접속함</a:t>
                      </a:r>
                      <a:r>
                        <a:rPr kumimoji="0" lang="en-US" altLang="ko-KR" sz="700" b="1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1" i="0" u="sng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탑동기지국</a:t>
                      </a:r>
                      <a:r>
                        <a:rPr kumimoji="0" lang="ko-KR" altLang="en-US" sz="700" b="1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옥상</a:t>
                      </a:r>
                      <a:endParaRPr kumimoji="0" lang="ko-KR" altLang="en-US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옥외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SUS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방수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벽부형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W400*H600*D170 2P 125AF 2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인터록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100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 50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오배송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반품요청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PT2411051234-1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팬타온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테스트 상품 </a:t>
                      </a: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테스트 규격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001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배송된 상품의 파손</a:t>
                      </a: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하자</a:t>
                      </a: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포장불량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교환요청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41169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PT2411051234-2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팬타온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테스트 상품 </a:t>
                      </a: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002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테스트 규격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002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사이즈</a:t>
                      </a: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0" i="0" u="sng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색상등</a:t>
                      </a: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규격선택 잘못 선택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교환승인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56161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PT2411051234-3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팬타온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테스트 상품 </a:t>
                      </a: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003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테스트 규격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003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배송된 상품의 파손</a:t>
                      </a: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하자</a:t>
                      </a: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포장불량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반품요청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448958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2024-11-08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PT2411051234-4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구매사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팬타온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테스트 상품 </a:t>
                      </a: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004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규격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: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테스트 규격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004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개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사이즈</a:t>
                      </a:r>
                      <a:r>
                        <a:rPr kumimoji="0" lang="en-US" altLang="ko-KR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kumimoji="0" lang="ko-KR" altLang="en-US" sz="700" b="0" i="0" u="sng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색상등</a:t>
                      </a:r>
                      <a:r>
                        <a:rPr kumimoji="0" lang="ko-KR" altLang="en-US" sz="700" b="0" i="0" u="sng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 규격선택 잘못 선택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반품승인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990999"/>
                  </a:ext>
                </a:extLst>
              </a:tr>
            </a:tbl>
          </a:graphicData>
        </a:graphic>
      </p:graphicFrame>
      <p:grpSp>
        <p:nvGrpSpPr>
          <p:cNvPr id="6" name="Google Shape;64;p20">
            <a:extLst>
              <a:ext uri="{FF2B5EF4-FFF2-40B4-BE49-F238E27FC236}">
                <a16:creationId xmlns:a16="http://schemas.microsoft.com/office/drawing/2014/main" id="{EF629EB7-BDE0-E262-DC7E-21D977070505}"/>
              </a:ext>
            </a:extLst>
          </p:cNvPr>
          <p:cNvGrpSpPr/>
          <p:nvPr/>
        </p:nvGrpSpPr>
        <p:grpSpPr>
          <a:xfrm>
            <a:off x="4104292" y="6485304"/>
            <a:ext cx="1575496" cy="167235"/>
            <a:chOff x="3326817" y="6019551"/>
            <a:chExt cx="1591287" cy="180000"/>
          </a:xfrm>
        </p:grpSpPr>
        <p:sp>
          <p:nvSpPr>
            <p:cNvPr id="7" name="Google Shape;65;p20">
              <a:extLst>
                <a:ext uri="{FF2B5EF4-FFF2-40B4-BE49-F238E27FC236}">
                  <a16:creationId xmlns:a16="http://schemas.microsoft.com/office/drawing/2014/main" id="{39E48162-391F-509E-E308-9B7678EAF956}"/>
                </a:ext>
              </a:extLst>
            </p:cNvPr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66;p20">
              <a:extLst>
                <a:ext uri="{FF2B5EF4-FFF2-40B4-BE49-F238E27FC236}">
                  <a16:creationId xmlns:a16="http://schemas.microsoft.com/office/drawing/2014/main" id="{927D9F45-1412-35E6-98A9-EBAE3D1E8F83}"/>
                </a:ext>
              </a:extLst>
            </p:cNvPr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67;p20">
              <a:extLst>
                <a:ext uri="{FF2B5EF4-FFF2-40B4-BE49-F238E27FC236}">
                  <a16:creationId xmlns:a16="http://schemas.microsoft.com/office/drawing/2014/main" id="{AC9684F4-8112-ADD2-D309-CD7FB53F4C18}"/>
                </a:ext>
              </a:extLst>
            </p:cNvPr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68;p20">
              <a:extLst>
                <a:ext uri="{FF2B5EF4-FFF2-40B4-BE49-F238E27FC236}">
                  <a16:creationId xmlns:a16="http://schemas.microsoft.com/office/drawing/2014/main" id="{E50201A4-2614-90D5-2A7E-C685AE358968}"/>
                </a:ext>
              </a:extLst>
            </p:cNvPr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69;p20">
              <a:extLst>
                <a:ext uri="{FF2B5EF4-FFF2-40B4-BE49-F238E27FC236}">
                  <a16:creationId xmlns:a16="http://schemas.microsoft.com/office/drawing/2014/main" id="{E100729C-7404-8DE8-3A3F-82040FCA5A2B}"/>
                </a:ext>
              </a:extLst>
            </p:cNvPr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70;p20">
              <a:extLst>
                <a:ext uri="{FF2B5EF4-FFF2-40B4-BE49-F238E27FC236}">
                  <a16:creationId xmlns:a16="http://schemas.microsoft.com/office/drawing/2014/main" id="{CDDE28FB-01B7-DD86-6EA3-BE14D2C3E746}"/>
                </a:ext>
              </a:extLst>
            </p:cNvPr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706D38E-6A30-D4C9-DCFA-20E6A8857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17075"/>
              </p:ext>
            </p:extLst>
          </p:nvPr>
        </p:nvGraphicFramePr>
        <p:xfrm>
          <a:off x="28027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인수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반품 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교환</a:t>
                      </a:r>
                      <a:r>
                        <a:rPr lang="en-US" altLang="ko-KR" sz="1000" b="1" dirty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반품신청현황</a:t>
                      </a: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22D5C68-8A9B-E591-1BC7-67471F093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36125"/>
              </p:ext>
            </p:extLst>
          </p:nvPr>
        </p:nvGraphicFramePr>
        <p:xfrm>
          <a:off x="372123" y="2001704"/>
          <a:ext cx="8165953" cy="563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522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97231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5974">
                  <a:extLst>
                    <a:ext uri="{9D8B030D-6E8A-4147-A177-3AD203B41FA5}">
                      <a16:colId xmlns:a16="http://schemas.microsoft.com/office/drawing/2014/main" val="3603553898"/>
                    </a:ext>
                  </a:extLst>
                </a:gridCol>
                <a:gridCol w="74904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98517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99060">
                  <a:extLst>
                    <a:ext uri="{9D8B030D-6E8A-4147-A177-3AD203B41FA5}">
                      <a16:colId xmlns:a16="http://schemas.microsoft.com/office/drawing/2014/main" val="2417850980"/>
                    </a:ext>
                  </a:extLst>
                </a:gridCol>
                <a:gridCol w="1419934">
                  <a:extLst>
                    <a:ext uri="{9D8B030D-6E8A-4147-A177-3AD203B41FA5}">
                      <a16:colId xmlns:a16="http://schemas.microsoft.com/office/drawing/2014/main" val="17103035"/>
                    </a:ext>
                  </a:extLst>
                </a:gridCol>
                <a:gridCol w="1259673">
                  <a:extLst>
                    <a:ext uri="{9D8B030D-6E8A-4147-A177-3AD203B41FA5}">
                      <a16:colId xmlns:a16="http://schemas.microsoft.com/office/drawing/2014/main" val="95831849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62920433"/>
                    </a:ext>
                  </a:extLst>
                </a:gridCol>
                <a:gridCol w="160020">
                  <a:extLst>
                    <a:ext uri="{9D8B030D-6E8A-4147-A177-3AD203B41FA5}">
                      <a16:colId xmlns:a16="http://schemas.microsoft.com/office/drawing/2014/main" val="2452777647"/>
                    </a:ext>
                  </a:extLst>
                </a:gridCol>
                <a:gridCol w="1103589">
                  <a:extLst>
                    <a:ext uri="{9D8B030D-6E8A-4147-A177-3AD203B41FA5}">
                      <a16:colId xmlns:a16="http://schemas.microsoft.com/office/drawing/2014/main" val="2822079495"/>
                    </a:ext>
                  </a:extLst>
                </a:gridCol>
              </a:tblGrid>
              <a:tr h="209445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700" err="1">
                          <a:ln>
                            <a:noFill/>
                          </a:ln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>
                          <a:ln>
                            <a:noFill/>
                          </a:ln>
                        </a:rPr>
                        <a:t>   주문번호</a:t>
                      </a:r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n>
                            <a:noFill/>
                          </a:ln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ln>
                            <a:noFill/>
                          </a:ln>
                        </a:rPr>
                        <a:t> 전체                           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ko-KR" altLang="en-US" sz="700" dirty="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127782">
                <a:tc>
                  <a:txBody>
                    <a:bodyPr/>
                    <a:lstStyle/>
                    <a:p>
                      <a:pPr algn="l" latinLnBrk="1"/>
                      <a:endParaRPr lang="ko-KR" altLang="en-US" sz="2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2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2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2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279280"/>
                  </a:ext>
                </a:extLst>
              </a:tr>
              <a:tr h="225924">
                <a:tc>
                  <a:txBody>
                    <a:bodyPr/>
                    <a:lstStyle/>
                    <a:p>
                      <a:pPr algn="l" latinLnBrk="1"/>
                      <a:endParaRPr lang="ko-KR" altLang="en-US" sz="700">
                        <a:ln>
                          <a:noFill/>
                        </a:ln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요청일      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ko-KR" altLang="en-US" sz="700" dirty="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2024-11-01</a:t>
                      </a: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~</a:t>
                      </a: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ln>
                            <a:noFill/>
                          </a:ln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2024-12-31</a:t>
                      </a:r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n>
                            <a:noFill/>
                          </a:ln>
                        </a:rPr>
                        <a:t>주문유형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n>
                            <a:noFill/>
                          </a:ln>
                        </a:rPr>
                        <a:t>전체                                        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ko-KR" altLang="en-US" sz="700" dirty="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i="0" u="none" strike="noStrike" cap="none">
                        <a:ln>
                          <a:noFill/>
                        </a:ln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n>
                          <a:noFill/>
                        </a:ln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925826"/>
                  </a:ext>
                </a:extLst>
              </a:tr>
            </a:tbl>
          </a:graphicData>
        </a:graphic>
      </p:graphicFrame>
      <p:pic>
        <p:nvPicPr>
          <p:cNvPr id="15" name="그래픽 35" descr="일일 일정표 단색으로 채워진">
            <a:extLst>
              <a:ext uri="{FF2B5EF4-FFF2-40B4-BE49-F238E27FC236}">
                <a16:creationId xmlns:a16="http://schemas.microsoft.com/office/drawing/2014/main" id="{9A5F7D94-44FC-2074-CBB0-332F6ED53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7658" y="2357291"/>
            <a:ext cx="164242" cy="188524"/>
          </a:xfrm>
          <a:prstGeom prst="rect">
            <a:avLst/>
          </a:prstGeom>
        </p:spPr>
      </p:pic>
      <p:sp>
        <p:nvSpPr>
          <p:cNvPr id="16" name="Google Shape;2233;g27fe52d962f_1_4247">
            <a:extLst>
              <a:ext uri="{FF2B5EF4-FFF2-40B4-BE49-F238E27FC236}">
                <a16:creationId xmlns:a16="http://schemas.microsoft.com/office/drawing/2014/main" id="{92ECAAF3-D553-8943-1F40-5D8C2A71A895}"/>
              </a:ext>
            </a:extLst>
          </p:cNvPr>
          <p:cNvSpPr/>
          <p:nvPr/>
        </p:nvSpPr>
        <p:spPr>
          <a:xfrm>
            <a:off x="9803760" y="2093909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9FAC9E-6366-B241-189E-4C3558A24244}"/>
              </a:ext>
            </a:extLst>
          </p:cNvPr>
          <p:cNvSpPr/>
          <p:nvPr/>
        </p:nvSpPr>
        <p:spPr>
          <a:xfrm>
            <a:off x="263775" y="1935389"/>
            <a:ext cx="10164929" cy="72530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2233;g27fe52d962f_1_4247">
            <a:extLst>
              <a:ext uri="{FF2B5EF4-FFF2-40B4-BE49-F238E27FC236}">
                <a16:creationId xmlns:a16="http://schemas.microsoft.com/office/drawing/2014/main" id="{5E1E58F4-6B2A-281F-0C4D-6A27F5B326A1}"/>
              </a:ext>
            </a:extLst>
          </p:cNvPr>
          <p:cNvSpPr/>
          <p:nvPr/>
        </p:nvSpPr>
        <p:spPr>
          <a:xfrm>
            <a:off x="9803760" y="2771283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2B06E046-55B8-1879-24B1-B3297E99E454}"/>
              </a:ext>
            </a:extLst>
          </p:cNvPr>
          <p:cNvSpPr/>
          <p:nvPr/>
        </p:nvSpPr>
        <p:spPr>
          <a:xfrm>
            <a:off x="9131138" y="2771283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그래픽 35" descr="일일 일정표 단색으로 채워진">
            <a:extLst>
              <a:ext uri="{FF2B5EF4-FFF2-40B4-BE49-F238E27FC236}">
                <a16:creationId xmlns:a16="http://schemas.microsoft.com/office/drawing/2014/main" id="{CD18A539-0B3C-5536-9CEA-8D475F595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4443" y="2357291"/>
            <a:ext cx="164242" cy="188524"/>
          </a:xfrm>
          <a:prstGeom prst="rect">
            <a:avLst/>
          </a:prstGeom>
        </p:spPr>
      </p:pic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DE53B0FA-A756-2F0F-5710-B54134591758}"/>
              </a:ext>
            </a:extLst>
          </p:cNvPr>
          <p:cNvSpPr/>
          <p:nvPr/>
        </p:nvSpPr>
        <p:spPr>
          <a:xfrm>
            <a:off x="9803760" y="2349426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D9BC08EB-07BB-94C8-BB61-1CBA70018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31562"/>
              </p:ext>
            </p:extLst>
          </p:nvPr>
        </p:nvGraphicFramePr>
        <p:xfrm>
          <a:off x="936959" y="277854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309;g2f2558950df_0_15">
            <a:extLst>
              <a:ext uri="{FF2B5EF4-FFF2-40B4-BE49-F238E27FC236}">
                <a16:creationId xmlns:a16="http://schemas.microsoft.com/office/drawing/2014/main" id="{1DB4D2DB-EFA7-B9C4-A3CF-867950FD242C}"/>
              </a:ext>
            </a:extLst>
          </p:cNvPr>
          <p:cNvSpPr txBox="1"/>
          <p:nvPr/>
        </p:nvSpPr>
        <p:spPr>
          <a:xfrm>
            <a:off x="263776" y="2712733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58;p20">
            <a:extLst>
              <a:ext uri="{FF2B5EF4-FFF2-40B4-BE49-F238E27FC236}">
                <a16:creationId xmlns:a16="http://schemas.microsoft.com/office/drawing/2014/main" id="{75479034-E7DC-C6F0-2D1A-910E21F03DEB}"/>
              </a:ext>
            </a:extLst>
          </p:cNvPr>
          <p:cNvSpPr/>
          <p:nvPr/>
        </p:nvSpPr>
        <p:spPr>
          <a:xfrm>
            <a:off x="280274" y="1346740"/>
            <a:ext cx="10164931" cy="52713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당사로 주문한 물품을 인수처리한 주문에 대하여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반품을 신청한 주문을 보여줍니다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sym typeface="Arial"/>
              </a:rPr>
              <a:t>(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sym typeface="Arial"/>
              </a:rPr>
              <a:t>구매사가 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highlight>
                  <a:srgbClr val="FFFF00"/>
                </a:highlight>
                <a:sym typeface="Arial"/>
              </a:rPr>
              <a:t>팬타온인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sym typeface="Arial"/>
              </a:rPr>
              <a:t> 경우만 교환이 가능합니다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sym typeface="Arial"/>
              </a:rPr>
              <a:t>.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)</a:t>
            </a:r>
            <a:endParaRPr lang="en-US" altLang="ko-KR" sz="700" dirty="0">
              <a:solidFill>
                <a:schemeClr val="dk1"/>
              </a:solidFill>
            </a:endParaRPr>
          </a:p>
          <a:p>
            <a:pPr marL="171450" indent="-171450"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요청</a:t>
            </a:r>
            <a:r>
              <a:rPr lang="ko-KR" altLang="en-US" sz="700" dirty="0">
                <a:solidFill>
                  <a:schemeClr val="dk1"/>
                </a:solidFill>
              </a:rPr>
              <a:t> 상태인 주문만 </a:t>
            </a:r>
            <a:r>
              <a:rPr lang="ko-KR" altLang="en-US" sz="700" dirty="0"/>
              <a:t>체크박스가 출력되며</a:t>
            </a:r>
            <a:r>
              <a:rPr lang="en-US" altLang="ko-KR" sz="700" dirty="0"/>
              <a:t> </a:t>
            </a: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승인</a:t>
            </a:r>
            <a:r>
              <a:rPr lang="en-US" altLang="ko-KR" sz="700" dirty="0">
                <a:solidFill>
                  <a:schemeClr val="dk1"/>
                </a:solidFill>
                <a:highlight>
                  <a:srgbClr val="FFFF00"/>
                </a:highlight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반려</a:t>
            </a:r>
            <a:r>
              <a:rPr lang="ko-KR" altLang="en-US" sz="700" dirty="0">
                <a:solidFill>
                  <a:schemeClr val="dk1"/>
                </a:solidFill>
              </a:rPr>
              <a:t>하실 수 있습니다</a:t>
            </a:r>
            <a:r>
              <a:rPr lang="en-US" altLang="ko-KR" sz="700" dirty="0">
                <a:solidFill>
                  <a:schemeClr val="dk1"/>
                </a:solidFill>
              </a:rPr>
              <a:t>.</a:t>
            </a:r>
          </a:p>
          <a:p>
            <a:pPr marL="171450" indent="-171450"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dk1"/>
                </a:solidFill>
              </a:rPr>
              <a:t>상태 검색조건을 변경하여</a:t>
            </a:r>
            <a:r>
              <a:rPr lang="en-US" altLang="ko-KR" sz="700" dirty="0">
                <a:solidFill>
                  <a:schemeClr val="dk1"/>
                </a:solidFill>
              </a:rPr>
              <a:t>, </a:t>
            </a: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전체</a:t>
            </a:r>
            <a:r>
              <a:rPr lang="en-US" altLang="ko-KR" sz="700" dirty="0">
                <a:solidFill>
                  <a:schemeClr val="dk1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반품요청</a:t>
            </a:r>
            <a:r>
              <a:rPr lang="en-US" altLang="ko-KR" sz="700" dirty="0">
                <a:solidFill>
                  <a:schemeClr val="dk1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반품승인</a:t>
            </a:r>
            <a:r>
              <a:rPr lang="en-US" altLang="ko-KR" sz="700" dirty="0">
                <a:solidFill>
                  <a:schemeClr val="dk1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700" dirty="0" err="1">
                <a:solidFill>
                  <a:schemeClr val="dk1"/>
                </a:solidFill>
                <a:highlight>
                  <a:srgbClr val="FFFF00"/>
                </a:highlight>
              </a:rPr>
              <a:t>반품반려</a:t>
            </a:r>
            <a:r>
              <a:rPr lang="en-US" altLang="ko-KR" sz="700" dirty="0">
                <a:solidFill>
                  <a:schemeClr val="dk1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교환요청</a:t>
            </a:r>
            <a:r>
              <a:rPr lang="en-US" altLang="ko-KR" sz="700" dirty="0">
                <a:solidFill>
                  <a:schemeClr val="dk1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교환승인 </a:t>
            </a:r>
            <a:r>
              <a:rPr lang="ko-KR" altLang="en-US" sz="700" dirty="0">
                <a:solidFill>
                  <a:schemeClr val="dk1"/>
                </a:solidFill>
              </a:rPr>
              <a:t>상태의 주문을 보실 수 있습니다</a:t>
            </a:r>
            <a:r>
              <a:rPr lang="en-US" altLang="ko-KR" sz="700" dirty="0">
                <a:solidFill>
                  <a:schemeClr val="dk1"/>
                </a:solidFill>
              </a:rPr>
              <a:t>.</a:t>
            </a:r>
          </a:p>
          <a:p>
            <a:pPr marL="171450" indent="-171450"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요청일</a:t>
            </a:r>
            <a:r>
              <a:rPr lang="en-US" altLang="ko-KR" sz="700" dirty="0">
                <a:solidFill>
                  <a:schemeClr val="dk1"/>
                </a:solidFill>
                <a:highlight>
                  <a:srgbClr val="FFFF00"/>
                </a:highlight>
              </a:rPr>
              <a:t>(</a:t>
            </a: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교환</a:t>
            </a:r>
            <a:r>
              <a:rPr lang="en-US" altLang="ko-KR" sz="700" dirty="0">
                <a:solidFill>
                  <a:schemeClr val="dk1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반품</a:t>
            </a:r>
            <a:r>
              <a:rPr lang="en-US" altLang="ko-KR" sz="700" dirty="0">
                <a:solidFill>
                  <a:schemeClr val="dk1"/>
                </a:solidFill>
                <a:highlight>
                  <a:srgbClr val="FFFF00"/>
                </a:highlight>
              </a:rPr>
              <a:t>)</a:t>
            </a:r>
            <a:r>
              <a:rPr lang="ko-KR" altLang="en-US" sz="700" dirty="0">
                <a:solidFill>
                  <a:schemeClr val="dk1"/>
                </a:solidFill>
              </a:rPr>
              <a:t>이 아닌 주문일을 기준으로 조회할 수 있습니다</a:t>
            </a:r>
            <a:r>
              <a:rPr lang="en-US" altLang="ko-KR" sz="700" dirty="0">
                <a:solidFill>
                  <a:schemeClr val="dk1"/>
                </a:solidFill>
              </a:rPr>
              <a:t>.</a:t>
            </a:r>
          </a:p>
          <a:p>
            <a:pPr marL="171450" indent="-171450">
              <a:buSzPts val="600"/>
              <a:buFont typeface="Arial"/>
              <a:buChar char="•"/>
            </a:pPr>
            <a:r>
              <a:rPr lang="ko-KR" altLang="en-US" sz="700" dirty="0" err="1">
                <a:solidFill>
                  <a:schemeClr val="dk1"/>
                </a:solidFill>
                <a:highlight>
                  <a:srgbClr val="FFFF00"/>
                </a:highlight>
              </a:rPr>
              <a:t>팬타온은</a:t>
            </a: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 교환</a:t>
            </a:r>
            <a:r>
              <a:rPr lang="en-US" altLang="ko-KR" sz="700" dirty="0">
                <a:solidFill>
                  <a:schemeClr val="dk1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반품 사유 확인 후 승인</a:t>
            </a:r>
            <a:r>
              <a:rPr lang="en-US" altLang="ko-KR" sz="700" dirty="0">
                <a:solidFill>
                  <a:schemeClr val="dk1"/>
                </a:solidFill>
                <a:highlight>
                  <a:srgbClr val="FFFF00"/>
                </a:highlight>
              </a:rPr>
              <a:t>/</a:t>
            </a:r>
            <a:r>
              <a:rPr lang="ko-KR" altLang="en-US" sz="700" dirty="0">
                <a:solidFill>
                  <a:schemeClr val="dk1"/>
                </a:solidFill>
                <a:highlight>
                  <a:srgbClr val="FFFF00"/>
                </a:highlight>
              </a:rPr>
              <a:t>반려 해주세요</a:t>
            </a:r>
            <a:r>
              <a:rPr lang="en-US" altLang="ko-KR" sz="700" dirty="0">
                <a:solidFill>
                  <a:schemeClr val="dk1"/>
                </a:solidFill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75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67C33472-D75A-4CD1-4D72-2DBBDA74E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61" y="850723"/>
            <a:ext cx="7951284" cy="4510322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730663011"/>
              </p:ext>
            </p:extLst>
          </p:nvPr>
        </p:nvGraphicFramePr>
        <p:xfrm>
          <a:off x="8385974" y="826614"/>
          <a:ext cx="2324900" cy="56943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반품신청현황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인수되고 난 후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반품신청이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들어온 상태의 주문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배송일은 현재일 기준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기간이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않게 처리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주문번호의 경우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올바른 형식 필요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(C0123456789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C0123456789-1)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검색 기준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주문일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인수일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반품요청일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반품상태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전체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반품요청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반품승인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반품반려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교환요청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교환승인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FFFF00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날자검색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기준에 맞춘 역순 정렬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주문유형 기준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전체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FFFF00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highlight>
                            <a:srgbClr val="FFFF00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highlight>
                          <a:srgbClr val="FFFF00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반품요청인 건에 대해서만 체크박스 생성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클릭 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상품번호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상품상세 팝업 호출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OK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상품여부 체크 후 처리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OK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반품승인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반품승인 완료 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비즈톡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발송처리 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[OK plaza]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차수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반품요청이 승인 되었습니다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교환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승인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OK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플라자와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팬타온상품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구분하여 처리함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OK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반품밤려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ㅇ반품반려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완료 시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비즈톡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발송처리 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ㅇ비즈톡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내용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[OK plaza]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차수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반품요청이 거부 되었습니다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ㅇ반품요청한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고객사가 예산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 사용업체일 경우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 금액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개수 만큼 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필요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교환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반려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요청을 취소처리 하고 목록에서 삭제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6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교환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상품만 적용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교환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사유만 표시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상세팝업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사유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첨부사진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상세사유 확인가능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반품신청현황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반품신청현황을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조회하기 위한 화면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반품신청현황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9" name="Google Shape;797;p30"/>
          <p:cNvSpPr/>
          <p:nvPr/>
        </p:nvSpPr>
        <p:spPr>
          <a:xfrm>
            <a:off x="155625" y="88538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55625" y="158952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52697" y="24241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10;p21"/>
          <p:cNvSpPr/>
          <p:nvPr/>
        </p:nvSpPr>
        <p:spPr>
          <a:xfrm>
            <a:off x="1823021" y="5582015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11;p21"/>
          <p:cNvSpPr txBox="1"/>
          <p:nvPr/>
        </p:nvSpPr>
        <p:spPr>
          <a:xfrm>
            <a:off x="1874900" y="5751324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>
              <a:spcBef>
                <a:spcPts val="200"/>
              </a:spcBef>
            </a:pPr>
            <a:r>
              <a:rPr lang="ko-KR" altLang="en-US" sz="600" dirty="0"/>
              <a:t>선택하신 주문에 대한 승인처리 하시겠습니까</a:t>
            </a:r>
            <a:r>
              <a:rPr lang="en-US" altLang="ko-KR" sz="600" dirty="0"/>
              <a:t>?</a:t>
            </a:r>
          </a:p>
        </p:txBody>
      </p:sp>
      <p:graphicFrame>
        <p:nvGraphicFramePr>
          <p:cNvPr id="18" name="Google Shape;212;p21"/>
          <p:cNvGraphicFramePr/>
          <p:nvPr>
            <p:extLst>
              <p:ext uri="{D42A27DB-BD31-4B8C-83A1-F6EECF244321}">
                <p14:modId xmlns:p14="http://schemas.microsoft.com/office/powerpoint/2010/main" val="506872067"/>
              </p:ext>
            </p:extLst>
          </p:nvPr>
        </p:nvGraphicFramePr>
        <p:xfrm>
          <a:off x="1956947" y="5907120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Google Shape;213;p21"/>
          <p:cNvSpPr/>
          <p:nvPr/>
        </p:nvSpPr>
        <p:spPr>
          <a:xfrm>
            <a:off x="2447133" y="6135003"/>
            <a:ext cx="400625" cy="16740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4;p21"/>
          <p:cNvSpPr/>
          <p:nvPr/>
        </p:nvSpPr>
        <p:spPr>
          <a:xfrm>
            <a:off x="2880263" y="613500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408;p26"/>
          <p:cNvCxnSpPr>
            <a:cxnSpLocks/>
            <a:stCxn id="7" idx="2"/>
            <a:endCxn id="16" idx="0"/>
          </p:cNvCxnSpPr>
          <p:nvPr/>
        </p:nvCxnSpPr>
        <p:spPr>
          <a:xfrm rot="10800000" flipV="1">
            <a:off x="2803993" y="2345547"/>
            <a:ext cx="4252446" cy="3236468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" name="Google Shape;797;p30">
            <a:extLst>
              <a:ext uri="{FF2B5EF4-FFF2-40B4-BE49-F238E27FC236}">
                <a16:creationId xmlns:a16="http://schemas.microsoft.com/office/drawing/2014/main" id="{0BB3E75D-8F23-3B00-7B1D-E2BAA37A1B1A}"/>
              </a:ext>
            </a:extLst>
          </p:cNvPr>
          <p:cNvSpPr/>
          <p:nvPr/>
        </p:nvSpPr>
        <p:spPr>
          <a:xfrm>
            <a:off x="7056439" y="226693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97;p30">
            <a:extLst>
              <a:ext uri="{FF2B5EF4-FFF2-40B4-BE49-F238E27FC236}">
                <a16:creationId xmlns:a16="http://schemas.microsoft.com/office/drawing/2014/main" id="{DDE270E0-B667-49D6-DC7B-2F710704EBF0}"/>
              </a:ext>
            </a:extLst>
          </p:cNvPr>
          <p:cNvSpPr/>
          <p:nvPr/>
        </p:nvSpPr>
        <p:spPr>
          <a:xfrm>
            <a:off x="7818905" y="218832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10;p21">
            <a:extLst>
              <a:ext uri="{FF2B5EF4-FFF2-40B4-BE49-F238E27FC236}">
                <a16:creationId xmlns:a16="http://schemas.microsoft.com/office/drawing/2014/main" id="{5992A3F9-C3B0-C5BA-CBF1-5342B8F05158}"/>
              </a:ext>
            </a:extLst>
          </p:cNvPr>
          <p:cNvSpPr/>
          <p:nvPr/>
        </p:nvSpPr>
        <p:spPr>
          <a:xfrm>
            <a:off x="3991029" y="6945633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>
              <a:buSzPts val="500"/>
            </a:pPr>
            <a:endParaRPr lang="en-US" altLang="ko-KR" sz="500" dirty="0"/>
          </a:p>
          <a:p>
            <a:pPr algn="ctr">
              <a:buSzPts val="500"/>
            </a:pPr>
            <a:endParaRPr lang="en-US" altLang="ko-KR" sz="700" dirty="0"/>
          </a:p>
          <a:p>
            <a:pPr algn="ctr">
              <a:buSzPts val="500"/>
            </a:pPr>
            <a:r>
              <a:rPr lang="ko-KR" altLang="en-US" sz="700" dirty="0"/>
              <a:t>선택하신 요청을 취소 하시겠습니까</a:t>
            </a:r>
            <a:r>
              <a:rPr lang="en-US" altLang="ko-KR" sz="700" dirty="0"/>
              <a:t>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13;p21">
            <a:extLst>
              <a:ext uri="{FF2B5EF4-FFF2-40B4-BE49-F238E27FC236}">
                <a16:creationId xmlns:a16="http://schemas.microsoft.com/office/drawing/2014/main" id="{531CC813-7451-920D-2626-7B0240C08421}"/>
              </a:ext>
            </a:extLst>
          </p:cNvPr>
          <p:cNvSpPr/>
          <p:nvPr/>
        </p:nvSpPr>
        <p:spPr>
          <a:xfrm>
            <a:off x="4615141" y="7498621"/>
            <a:ext cx="400625" cy="16740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14;p21">
            <a:extLst>
              <a:ext uri="{FF2B5EF4-FFF2-40B4-BE49-F238E27FC236}">
                <a16:creationId xmlns:a16="http://schemas.microsoft.com/office/drawing/2014/main" id="{6B649DDC-533E-4299-11BC-2334F4C629BF}"/>
              </a:ext>
            </a:extLst>
          </p:cNvPr>
          <p:cNvSpPr/>
          <p:nvPr/>
        </p:nvSpPr>
        <p:spPr>
          <a:xfrm>
            <a:off x="5048271" y="749862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AD486ED7-6EDD-5F60-7774-E2A6D0269E0B}"/>
              </a:ext>
            </a:extLst>
          </p:cNvPr>
          <p:cNvSpPr/>
          <p:nvPr/>
        </p:nvSpPr>
        <p:spPr>
          <a:xfrm>
            <a:off x="5744535" y="5865272"/>
            <a:ext cx="914400" cy="550189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/>
                </a:solidFill>
              </a:rPr>
              <a:t>팬타온</a:t>
            </a:r>
            <a:r>
              <a:rPr kumimoji="1" lang="ko-KR" altLang="en-US" sz="700" dirty="0">
                <a:solidFill>
                  <a:schemeClr val="tx1"/>
                </a:solidFill>
              </a:rPr>
              <a:t> 교환</a:t>
            </a:r>
            <a:r>
              <a:rPr kumimoji="1" lang="en-US" altLang="ko-KR" sz="700" dirty="0">
                <a:solidFill>
                  <a:schemeClr val="tx1"/>
                </a:solidFill>
              </a:rPr>
              <a:t>/</a:t>
            </a:r>
            <a:r>
              <a:rPr kumimoji="1" lang="ko-KR" altLang="en-US" sz="700" dirty="0">
                <a:solidFill>
                  <a:schemeClr val="tx1"/>
                </a:solidFill>
              </a:rPr>
              <a:t>반품 요청인가</a:t>
            </a:r>
            <a:r>
              <a:rPr kumimoji="1" lang="en-US" altLang="ko-KR" sz="700" dirty="0">
                <a:solidFill>
                  <a:schemeClr val="tx1"/>
                </a:solidFill>
              </a:rPr>
              <a:t>?</a:t>
            </a:r>
            <a:endParaRPr kumimoji="1"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Google Shape;210;p21">
            <a:extLst>
              <a:ext uri="{FF2B5EF4-FFF2-40B4-BE49-F238E27FC236}">
                <a16:creationId xmlns:a16="http://schemas.microsoft.com/office/drawing/2014/main" id="{C88C9E08-CEC6-D490-D0B6-2992BEF02CDF}"/>
              </a:ext>
            </a:extLst>
          </p:cNvPr>
          <p:cNvSpPr/>
          <p:nvPr/>
        </p:nvSpPr>
        <p:spPr>
          <a:xfrm>
            <a:off x="3991029" y="791238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>
              <a:buSzPts val="500"/>
            </a:pPr>
            <a:endParaRPr lang="en-US" altLang="ko-KR" sz="500" dirty="0"/>
          </a:p>
          <a:p>
            <a:pPr algn="ctr">
              <a:buSzPts val="500"/>
            </a:pPr>
            <a:endParaRPr lang="en-US" altLang="ko-KR" sz="700" dirty="0"/>
          </a:p>
          <a:p>
            <a:pPr algn="ctr">
              <a:buSzPts val="500"/>
            </a:pPr>
            <a:r>
              <a:rPr lang="ko-KR" altLang="en-US" sz="700" dirty="0"/>
              <a:t>취소 되었습니다</a:t>
            </a:r>
            <a:r>
              <a:rPr lang="en-US" altLang="ko-KR" sz="700" dirty="0"/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14;p21">
            <a:extLst>
              <a:ext uri="{FF2B5EF4-FFF2-40B4-BE49-F238E27FC236}">
                <a16:creationId xmlns:a16="http://schemas.microsoft.com/office/drawing/2014/main" id="{E3BC50F0-F12E-AA3D-03D7-DD2E77D73203}"/>
              </a:ext>
            </a:extLst>
          </p:cNvPr>
          <p:cNvSpPr/>
          <p:nvPr/>
        </p:nvSpPr>
        <p:spPr>
          <a:xfrm>
            <a:off x="4783706" y="846537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" name="Google Shape;408;p26">
            <a:extLst>
              <a:ext uri="{FF2B5EF4-FFF2-40B4-BE49-F238E27FC236}">
                <a16:creationId xmlns:a16="http://schemas.microsoft.com/office/drawing/2014/main" id="{7A5A1563-717F-0B42-132D-0841AC92640E}"/>
              </a:ext>
            </a:extLst>
          </p:cNvPr>
          <p:cNvCxnSpPr>
            <a:cxnSpLocks/>
            <a:stCxn id="25" idx="1"/>
            <a:endCxn id="22" idx="0"/>
          </p:cNvCxnSpPr>
          <p:nvPr/>
        </p:nvCxnSpPr>
        <p:spPr>
          <a:xfrm rot="10800000" flipV="1">
            <a:off x="4972001" y="6140367"/>
            <a:ext cx="772534" cy="805266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2" name="Google Shape;1694;p44">
            <a:extLst>
              <a:ext uri="{FF2B5EF4-FFF2-40B4-BE49-F238E27FC236}">
                <a16:creationId xmlns:a16="http://schemas.microsoft.com/office/drawing/2014/main" id="{CBE737CF-4D80-F3C9-0672-68C6B5215736}"/>
              </a:ext>
            </a:extLst>
          </p:cNvPr>
          <p:cNvSpPr/>
          <p:nvPr/>
        </p:nvSpPr>
        <p:spPr>
          <a:xfrm>
            <a:off x="6109493" y="6945633"/>
            <a:ext cx="3158525" cy="180041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" name="Google Shape;1695;p44">
            <a:extLst>
              <a:ext uri="{FF2B5EF4-FFF2-40B4-BE49-F238E27FC236}">
                <a16:creationId xmlns:a16="http://schemas.microsoft.com/office/drawing/2014/main" id="{C7804DE9-7F0A-D539-562E-5DC48E619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379300"/>
              </p:ext>
            </p:extLst>
          </p:nvPr>
        </p:nvGraphicFramePr>
        <p:xfrm>
          <a:off x="6171123" y="7028975"/>
          <a:ext cx="2967356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67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반품 반려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oogle Shape;1695;p44">
            <a:extLst>
              <a:ext uri="{FF2B5EF4-FFF2-40B4-BE49-F238E27FC236}">
                <a16:creationId xmlns:a16="http://schemas.microsoft.com/office/drawing/2014/main" id="{3C4F2C0C-4E5D-18D7-D144-E5EA6587E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777109"/>
              </p:ext>
            </p:extLst>
          </p:nvPr>
        </p:nvGraphicFramePr>
        <p:xfrm>
          <a:off x="8946705" y="702897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98589A3-2DFC-EFD6-99B1-ECF6C0F96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893212"/>
              </p:ext>
            </p:extLst>
          </p:nvPr>
        </p:nvGraphicFramePr>
        <p:xfrm>
          <a:off x="6170136" y="7845685"/>
          <a:ext cx="2968342" cy="485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301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2344041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4850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거부 사유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거부사유를 입력해 주세요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sp>
        <p:nvSpPr>
          <p:cNvPr id="41" name="Google Shape;1700;p44">
            <a:extLst>
              <a:ext uri="{FF2B5EF4-FFF2-40B4-BE49-F238E27FC236}">
                <a16:creationId xmlns:a16="http://schemas.microsoft.com/office/drawing/2014/main" id="{6309097F-29B5-DF5B-2013-B4C53E1AB3AB}"/>
              </a:ext>
            </a:extLst>
          </p:cNvPr>
          <p:cNvSpPr/>
          <p:nvPr/>
        </p:nvSpPr>
        <p:spPr>
          <a:xfrm>
            <a:off x="7084611" y="8440935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반품반려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700;p44">
            <a:extLst>
              <a:ext uri="{FF2B5EF4-FFF2-40B4-BE49-F238E27FC236}">
                <a16:creationId xmlns:a16="http://schemas.microsoft.com/office/drawing/2014/main" id="{705CD640-ECB7-CC2D-6108-C1A00BC46DBC}"/>
              </a:ext>
            </a:extLst>
          </p:cNvPr>
          <p:cNvSpPr/>
          <p:nvPr/>
        </p:nvSpPr>
        <p:spPr>
          <a:xfrm>
            <a:off x="7802001" y="843955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58;p20">
            <a:extLst>
              <a:ext uri="{FF2B5EF4-FFF2-40B4-BE49-F238E27FC236}">
                <a16:creationId xmlns:a16="http://schemas.microsoft.com/office/drawing/2014/main" id="{C1C41541-D3D1-275C-17C2-A1073E1DDBC7}"/>
              </a:ext>
            </a:extLst>
          </p:cNvPr>
          <p:cNvSpPr/>
          <p:nvPr/>
        </p:nvSpPr>
        <p:spPr>
          <a:xfrm>
            <a:off x="6170135" y="7377254"/>
            <a:ext cx="2968343" cy="4073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dk1"/>
                </a:solidFill>
                <a:sym typeface="Arial"/>
              </a:rPr>
              <a:t>리스트에서 선택하신 반품요청 주문에 대한 반품반려를 처리합니다</a:t>
            </a:r>
            <a:r>
              <a:rPr lang="en-US" altLang="ko-KR" sz="700" b="0" i="0" u="none" strike="noStrike" cap="none">
                <a:solidFill>
                  <a:schemeClr val="dk1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dk1"/>
                </a:solidFill>
              </a:rPr>
              <a:t>거부 사유는 필수입니다</a:t>
            </a:r>
            <a:r>
              <a:rPr lang="en-US" altLang="ko-KR" sz="700">
                <a:solidFill>
                  <a:schemeClr val="dk1"/>
                </a:solidFill>
              </a:rPr>
              <a:t>.</a:t>
            </a:r>
          </a:p>
        </p:txBody>
      </p:sp>
      <p:cxnSp>
        <p:nvCxnSpPr>
          <p:cNvPr id="44" name="Google Shape;408;p26">
            <a:extLst>
              <a:ext uri="{FF2B5EF4-FFF2-40B4-BE49-F238E27FC236}">
                <a16:creationId xmlns:a16="http://schemas.microsoft.com/office/drawing/2014/main" id="{82A75D36-8DB8-E0B6-D09A-CF2D69986447}"/>
              </a:ext>
            </a:extLst>
          </p:cNvPr>
          <p:cNvCxnSpPr>
            <a:cxnSpLocks/>
            <a:stCxn id="25" idx="3"/>
            <a:endCxn id="32" idx="0"/>
          </p:cNvCxnSpPr>
          <p:nvPr/>
        </p:nvCxnSpPr>
        <p:spPr>
          <a:xfrm>
            <a:off x="6658935" y="6140367"/>
            <a:ext cx="1029821" cy="805266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" name="Google Shape;214;p21">
            <a:extLst>
              <a:ext uri="{FF2B5EF4-FFF2-40B4-BE49-F238E27FC236}">
                <a16:creationId xmlns:a16="http://schemas.microsoft.com/office/drawing/2014/main" id="{B5C34CD4-FD77-EF63-E6D0-68981E0E3379}"/>
              </a:ext>
            </a:extLst>
          </p:cNvPr>
          <p:cNvSpPr/>
          <p:nvPr/>
        </p:nvSpPr>
        <p:spPr>
          <a:xfrm>
            <a:off x="5201831" y="607950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</a:rPr>
              <a:t>YES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14;p21">
            <a:extLst>
              <a:ext uri="{FF2B5EF4-FFF2-40B4-BE49-F238E27FC236}">
                <a16:creationId xmlns:a16="http://schemas.microsoft.com/office/drawing/2014/main" id="{B7463CE1-A6DB-0BBC-180A-9D482B133C87}"/>
              </a:ext>
            </a:extLst>
          </p:cNvPr>
          <p:cNvSpPr/>
          <p:nvPr/>
        </p:nvSpPr>
        <p:spPr>
          <a:xfrm>
            <a:off x="6966645" y="604271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sz="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08;p26">
            <a:extLst>
              <a:ext uri="{FF2B5EF4-FFF2-40B4-BE49-F238E27FC236}">
                <a16:creationId xmlns:a16="http://schemas.microsoft.com/office/drawing/2014/main" id="{8E981F47-0A34-F25E-B703-BA1154F3C30A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 rot="5400000">
            <a:off x="5292445" y="3254836"/>
            <a:ext cx="3519726" cy="170114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4" name="Google Shape;1694;p44">
            <a:extLst>
              <a:ext uri="{FF2B5EF4-FFF2-40B4-BE49-F238E27FC236}">
                <a16:creationId xmlns:a16="http://schemas.microsoft.com/office/drawing/2014/main" id="{B37B4C7F-E4D6-8A67-A03D-A4C3EBCAFC9E}"/>
              </a:ext>
            </a:extLst>
          </p:cNvPr>
          <p:cNvSpPr/>
          <p:nvPr/>
        </p:nvSpPr>
        <p:spPr>
          <a:xfrm>
            <a:off x="-454610" y="6954037"/>
            <a:ext cx="3595033" cy="218906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" name="Google Shape;1695;p44">
            <a:extLst>
              <a:ext uri="{FF2B5EF4-FFF2-40B4-BE49-F238E27FC236}">
                <a16:creationId xmlns:a16="http://schemas.microsoft.com/office/drawing/2014/main" id="{C1F85FA9-A8B6-9233-DBEC-13B49535D9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923788"/>
              </p:ext>
            </p:extLst>
          </p:nvPr>
        </p:nvGraphicFramePr>
        <p:xfrm>
          <a:off x="-392980" y="7037378"/>
          <a:ext cx="340166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0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0834">
                  <a:extLst>
                    <a:ext uri="{9D8B030D-6E8A-4147-A177-3AD203B41FA5}">
                      <a16:colId xmlns:a16="http://schemas.microsoft.com/office/drawing/2014/main" val="40084233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사유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Google Shape;1700;p44">
            <a:extLst>
              <a:ext uri="{FF2B5EF4-FFF2-40B4-BE49-F238E27FC236}">
                <a16:creationId xmlns:a16="http://schemas.microsoft.com/office/drawing/2014/main" id="{382A7D41-9BBA-3AD7-8B81-A34659C14354}"/>
              </a:ext>
            </a:extLst>
          </p:cNvPr>
          <p:cNvSpPr/>
          <p:nvPr/>
        </p:nvSpPr>
        <p:spPr>
          <a:xfrm>
            <a:off x="1135783" y="8790263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700;p44">
            <a:extLst>
              <a:ext uri="{FF2B5EF4-FFF2-40B4-BE49-F238E27FC236}">
                <a16:creationId xmlns:a16="http://schemas.microsoft.com/office/drawing/2014/main" id="{7F4B4457-4353-CE0D-AF8F-E535730188AC}"/>
              </a:ext>
            </a:extLst>
          </p:cNvPr>
          <p:cNvSpPr/>
          <p:nvPr/>
        </p:nvSpPr>
        <p:spPr>
          <a:xfrm>
            <a:off x="6939721" y="4617857"/>
            <a:ext cx="759417" cy="203892"/>
          </a:xfrm>
          <a:prstGeom prst="roundRect">
            <a:avLst>
              <a:gd name="adj" fmla="val 21958"/>
            </a:avLst>
          </a:prstGeom>
          <a:solidFill>
            <a:srgbClr val="FF0000">
              <a:alpha val="5098"/>
            </a:srgbClr>
          </a:solidFill>
          <a:ln w="6350"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0CB536E-5A3A-51CA-8CBC-AE68D64EE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79211"/>
              </p:ext>
            </p:extLst>
          </p:nvPr>
        </p:nvGraphicFramePr>
        <p:xfrm>
          <a:off x="-392980" y="7425495"/>
          <a:ext cx="3401668" cy="113461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624873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2776795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반품사유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배송된 상품의 파손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포장불량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58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사진첨부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79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상세사유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위사진과 같이 제품이 파손되어 있습니다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환불해주세요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</a:tbl>
          </a:graphicData>
        </a:graphic>
      </p:graphicFrame>
      <p:pic>
        <p:nvPicPr>
          <p:cNvPr id="59" name="Google Shape;610;g302391297fa_0_53">
            <a:extLst>
              <a:ext uri="{FF2B5EF4-FFF2-40B4-BE49-F238E27FC236}">
                <a16:creationId xmlns:a16="http://schemas.microsoft.com/office/drawing/2014/main" id="{768A8D05-CA39-A6D4-38F3-AAC42A3AF8B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4480" t="50098" r="25371" b="19182"/>
          <a:stretch/>
        </p:blipFill>
        <p:spPr>
          <a:xfrm>
            <a:off x="511646" y="7706491"/>
            <a:ext cx="638234" cy="523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408;p26">
            <a:extLst>
              <a:ext uri="{FF2B5EF4-FFF2-40B4-BE49-F238E27FC236}">
                <a16:creationId xmlns:a16="http://schemas.microsoft.com/office/drawing/2014/main" id="{2670751B-8660-4B98-7390-CB3F239055CC}"/>
              </a:ext>
            </a:extLst>
          </p:cNvPr>
          <p:cNvCxnSpPr>
            <a:cxnSpLocks/>
            <a:stCxn id="57" idx="1"/>
            <a:endCxn id="54" idx="0"/>
          </p:cNvCxnSpPr>
          <p:nvPr/>
        </p:nvCxnSpPr>
        <p:spPr>
          <a:xfrm rot="10800000" flipV="1">
            <a:off x="1342907" y="4719803"/>
            <a:ext cx="5596814" cy="2234234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797;p30">
            <a:extLst>
              <a:ext uri="{FF2B5EF4-FFF2-40B4-BE49-F238E27FC236}">
                <a16:creationId xmlns:a16="http://schemas.microsoft.com/office/drawing/2014/main" id="{ED366D53-0750-4E72-FBA5-E432100139E3}"/>
              </a:ext>
            </a:extLst>
          </p:cNvPr>
          <p:cNvSpPr/>
          <p:nvPr/>
        </p:nvSpPr>
        <p:spPr>
          <a:xfrm>
            <a:off x="6897733" y="455916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62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318C511-C928-18B1-E5DA-5DBF69303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61" y="850723"/>
            <a:ext cx="7951284" cy="4510322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2897764705"/>
              </p:ext>
            </p:extLst>
          </p:nvPr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주문상세 팝업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 팝업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ko-KR" altLang="en-US"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반품신청현황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반품신청현황을 조회하기 위한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인수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반품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/>
              <a:t>반품신청현황</a:t>
            </a:r>
            <a:endParaRPr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4"/>
          <a:srcRect l="152"/>
          <a:stretch/>
        </p:blipFill>
        <p:spPr>
          <a:xfrm>
            <a:off x="213992" y="3555229"/>
            <a:ext cx="4391409" cy="442495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3589" y="4041792"/>
            <a:ext cx="4322797" cy="4322797"/>
          </a:xfrm>
          <a:prstGeom prst="rect">
            <a:avLst/>
          </a:prstGeom>
        </p:spPr>
      </p:pic>
      <p:sp>
        <p:nvSpPr>
          <p:cNvPr id="15" name="Google Shape;797;p30"/>
          <p:cNvSpPr/>
          <p:nvPr/>
        </p:nvSpPr>
        <p:spPr>
          <a:xfrm>
            <a:off x="138415" y="34766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797;p30"/>
          <p:cNvSpPr/>
          <p:nvPr/>
        </p:nvSpPr>
        <p:spPr>
          <a:xfrm>
            <a:off x="1083295" y="394905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013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66814460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인수</a:t>
                      </a:r>
                      <a:r>
                        <a:rPr lang="en-US" altLang="ko-KR" sz="1000" b="1" u="none" strike="noStrike" cap="none"/>
                        <a:t>/</a:t>
                      </a:r>
                      <a:r>
                        <a:rPr lang="ko-KR" altLang="en-US" sz="1000" b="1" u="none" strike="noStrike" cap="none"/>
                        <a:t>반품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인수</a:t>
                      </a:r>
                      <a:r>
                        <a:rPr lang="en-US" altLang="ko-KR" sz="1000" b="1" u="none" strike="noStrike" cap="none"/>
                        <a:t>/</a:t>
                      </a:r>
                      <a:r>
                        <a:rPr lang="ko-KR" altLang="en-US" sz="1000" b="1" u="none" strike="noStrike" cap="none"/>
                        <a:t>반품 이력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8733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6627</TotalTime>
  <Words>1656</Words>
  <Application>Microsoft Office PowerPoint</Application>
  <PresentationFormat>사용자 지정</PresentationFormat>
  <Paragraphs>460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3362</cp:lastModifiedBy>
  <cp:revision>140</cp:revision>
  <dcterms:modified xsi:type="dcterms:W3CDTF">2025-03-13T09:02:59Z</dcterms:modified>
</cp:coreProperties>
</file>