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7" r:id="rId2"/>
    <p:sldId id="257" r:id="rId3"/>
    <p:sldId id="258" r:id="rId4"/>
    <p:sldId id="286" r:id="rId5"/>
    <p:sldId id="256" r:id="rId6"/>
    <p:sldId id="288" r:id="rId7"/>
    <p:sldId id="289" r:id="rId8"/>
    <p:sldId id="290" r:id="rId9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04" autoAdjust="0"/>
  </p:normalViewPr>
  <p:slideViewPr>
    <p:cSldViewPr snapToGrid="0">
      <p:cViewPr>
        <p:scale>
          <a:sx n="125" d="100"/>
          <a:sy n="125" d="100"/>
        </p:scale>
        <p:origin x="522" y="63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2024-11-14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12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425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633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134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40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446998116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정산 관리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세금계산서 확인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69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47767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정산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공급사의 정산 관리 목록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정산 관리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세금계산서 확인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공급사의 정산 목록을 발급 년 월 기준으로 출력합니다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dirty="0" smtClean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dk1"/>
                </a:solidFill>
              </a:rPr>
              <a:t>세금계산서가 발행된 정산 목록을 선택하면 해당 정산의 세금계산서 상세 화면을 볼 수 있습니다</a:t>
            </a:r>
            <a:r>
              <a:rPr lang="en-US" altLang="ko-KR" sz="700" dirty="0" smtClean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/>
              <a:t>거래명세서를 선택하면 해당 정산의 주문 상세내역을 볼 수 있습니다</a:t>
            </a:r>
            <a:r>
              <a:rPr lang="en-US" altLang="ko-KR" sz="700" dirty="0" smtClean="0"/>
              <a:t>.</a:t>
            </a:r>
            <a:endParaRPr sz="700" dirty="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3005994101"/>
              </p:ext>
            </p:extLst>
          </p:nvPr>
        </p:nvGraphicFramePr>
        <p:xfrm>
          <a:off x="251054" y="2587645"/>
          <a:ext cx="10090376" cy="2016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824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2170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5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8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12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12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1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발급일자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전표번호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거래처명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사업자등록번호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</a:rPr>
                        <a:t>공급가액</a:t>
                      </a:r>
                      <a:endParaRPr lang="en-US" altLang="ko-KR" sz="700" b="1" u="none" strike="noStrike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세액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세금계산서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거래명세서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2024-11-11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KO0003500021993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테스트공급사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2208144203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150,000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15,000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2024-11-07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KO0003500021991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테스트공급사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2208144203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18,984,770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1,898,477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u="none" strike="noStrike" cap="none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2024-11-01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KO0003500021989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테스트공급사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2208144203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9,600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960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2024-10-30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KO0003500021975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테스트공급사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2208144203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144,000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14,400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2024-10-20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KO0003500021891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테스트공급사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2208144203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17,600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1,760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2024-10-10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KO0003500021885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테스트공급사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2208144203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5,000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2024-10-01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KO0003500021850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테스트공급사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2208144203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680,000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68,000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10246" y="5323553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68939"/>
              </p:ext>
            </p:extLst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정산 관리 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세금계산서 확인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485623"/>
              </p:ext>
            </p:extLst>
          </p:nvPr>
        </p:nvGraphicFramePr>
        <p:xfrm>
          <a:off x="440966" y="2017939"/>
          <a:ext cx="5989482" cy="20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33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2336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223200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2179696">
                  <a:extLst>
                    <a:ext uri="{9D8B030D-6E8A-4147-A177-3AD203B41FA5}">
                      <a16:colId xmlns:a16="http://schemas.microsoft.com/office/drawing/2014/main" val="816401352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+mj-ea"/>
                          <a:ea typeface="+mj-ea"/>
                        </a:rPr>
                        <a:t>발급년월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2024    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∨</a:t>
                      </a:r>
                      <a:endParaRPr lang="ko-KR" altLang="en-US" sz="9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10    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∨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~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2024     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∨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년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11    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∨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월</a:t>
                      </a:r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7886" y="2010968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863838"/>
              </p:ext>
            </p:extLst>
          </p:nvPr>
        </p:nvGraphicFramePr>
        <p:xfrm>
          <a:off x="964010" y="23716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232704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23488"/>
            <a:ext cx="10106874" cy="38418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38" y="2883236"/>
            <a:ext cx="114300" cy="152400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2883236"/>
            <a:ext cx="114300" cy="152400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38" y="3137826"/>
            <a:ext cx="114300" cy="1524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3137826"/>
            <a:ext cx="114300" cy="1524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3398430"/>
            <a:ext cx="114300" cy="1524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3653020"/>
            <a:ext cx="114300" cy="152400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38" y="3900775"/>
            <a:ext cx="114300" cy="15240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3900775"/>
            <a:ext cx="114300" cy="1524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4151853"/>
            <a:ext cx="114300" cy="152400"/>
          </a:xfrm>
          <a:prstGeom prst="rect">
            <a:avLst/>
          </a:prstGeom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038" y="4415969"/>
            <a:ext cx="114300" cy="15240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4415969"/>
            <a:ext cx="114300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938978976"/>
              </p:ext>
            </p:extLst>
          </p:nvPr>
        </p:nvGraphicFramePr>
        <p:xfrm>
          <a:off x="8385974" y="826614"/>
          <a:ext cx="2324900" cy="20387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 확인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공급사의 정산 목록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 년 월은 현재 월 기준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 클릭 시 세금계산서 상세 팝업 호출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거래명세서 클릭 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거래명세서 상세 팝업 호출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정산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공급사의 정산 관리 목록 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정산 관리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세금계산서 확인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8080995" cy="3701096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9085" y="156503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9085" y="209120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829668648"/>
              </p:ext>
            </p:extLst>
          </p:nvPr>
        </p:nvGraphicFramePr>
        <p:xfrm>
          <a:off x="8385974" y="826614"/>
          <a:ext cx="2324900" cy="19581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 이미지 클릭 시 세금계산서 상세 팝업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 팝업은 </a:t>
                      </a:r>
                      <a:r>
                        <a:rPr lang="en-US" altLang="ko-KR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Trusbill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 팝업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거래명세서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거래명세서 이미지 클릭 시 거래명세서 상세 팝업 호출 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정산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공급사의 정산 관리 목록 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정산 관리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세금계산서 확인</a:t>
            </a:r>
            <a:endParaRPr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8080995" cy="3701096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6358333" y="232741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7309206" y="229688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582" y="3930409"/>
            <a:ext cx="2222727" cy="26226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7956" y="3931708"/>
            <a:ext cx="2146216" cy="2621333"/>
          </a:xfrm>
          <a:prstGeom prst="rect">
            <a:avLst/>
          </a:prstGeom>
        </p:spPr>
      </p:pic>
      <p:cxnSp>
        <p:nvCxnSpPr>
          <p:cNvPr id="16" name="Google Shape;408;p26"/>
          <p:cNvCxnSpPr>
            <a:stCxn id="9" idx="4"/>
          </p:cNvCxnSpPr>
          <p:nvPr/>
        </p:nvCxnSpPr>
        <p:spPr>
          <a:xfrm rot="5400000">
            <a:off x="5130882" y="2618981"/>
            <a:ext cx="1445769" cy="1177086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" name="Google Shape;408;p26"/>
          <p:cNvCxnSpPr>
            <a:stCxn id="10" idx="4"/>
            <a:endCxn id="5" idx="0"/>
          </p:cNvCxnSpPr>
          <p:nvPr/>
        </p:nvCxnSpPr>
        <p:spPr>
          <a:xfrm rot="16200000" flipH="1">
            <a:off x="6803321" y="3043965"/>
            <a:ext cx="1477604" cy="29788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4353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48904497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정산 관리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채권관리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47767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채권관리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공급사의 채권관리 목록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정산 관리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채권관리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34555" y="1406614"/>
            <a:ext cx="10106874" cy="45306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 smtClean="0">
                <a:solidFill>
                  <a:schemeClr val="dk1"/>
                </a:solidFill>
                <a:sym typeface="Arial"/>
              </a:rPr>
              <a:t>공급사의 채권 목록을 발급 년 월 기준으로 출력합니다</a:t>
            </a:r>
            <a:r>
              <a:rPr lang="en-US" altLang="ko-KR" sz="700" b="0" i="0" u="none" strike="noStrike" cap="none" dirty="0" smtClean="0">
                <a:solidFill>
                  <a:schemeClr val="dk1"/>
                </a:solidFill>
                <a:sym typeface="Arial"/>
              </a:rPr>
              <a:t>.</a:t>
            </a:r>
            <a:endParaRPr lang="en-US" altLang="ko-KR" sz="700" dirty="0" smtClean="0">
              <a:solidFill>
                <a:schemeClr val="dk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>
                <a:solidFill>
                  <a:schemeClr val="dk1"/>
                </a:solidFill>
              </a:rPr>
              <a:t>세금계산서가 발행된 정산 목록만 출력이 됩니다</a:t>
            </a:r>
            <a:r>
              <a:rPr lang="en-US" altLang="ko-KR" sz="700" dirty="0" smtClean="0">
                <a:solidFill>
                  <a:schemeClr val="dk1"/>
                </a:solidFill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 smtClean="0"/>
              <a:t>거래명세서를 선택하면 해당 채권의 주문 상세내역을 볼 수 있습니다</a:t>
            </a:r>
            <a:r>
              <a:rPr lang="en-US" altLang="ko-KR" sz="700" dirty="0" smtClean="0"/>
              <a:t>.</a:t>
            </a:r>
            <a:endParaRPr sz="700" dirty="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2058835871"/>
              </p:ext>
            </p:extLst>
          </p:nvPr>
        </p:nvGraphicFramePr>
        <p:xfrm>
          <a:off x="251054" y="2381905"/>
          <a:ext cx="10090377" cy="27720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44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376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235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6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12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계산서일자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총채권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지급액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잔액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거래명세서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2020-06-30</a:t>
                      </a:r>
                      <a:endParaRPr lang="en-US" altLang="ko-KR"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825,000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825,000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2020-06-30</a:t>
                      </a:r>
                      <a:endParaRPr lang="en-US" altLang="ko-KR"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-247,500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-247,500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u="none" strike="noStrike" cap="none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2020-06-30</a:t>
                      </a:r>
                      <a:endParaRPr lang="en-US" altLang="ko-KR"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839,300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839,300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65080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7334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합계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1,416,800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 smtClean="0">
                          <a:solidFill>
                            <a:schemeClr val="tx1"/>
                          </a:solidFill>
                        </a:rPr>
                        <a:t>825,000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 smtClean="0">
                          <a:solidFill>
                            <a:schemeClr val="tx1"/>
                          </a:solidFill>
                        </a:rPr>
                        <a:t>591,800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14672"/>
                  </a:ext>
                </a:extLst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372969"/>
              </p:ext>
            </p:extLst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정산 관리 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채권관리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788435"/>
              </p:ext>
            </p:extLst>
          </p:nvPr>
        </p:nvGraphicFramePr>
        <p:xfrm>
          <a:off x="440966" y="2017939"/>
          <a:ext cx="5451547" cy="20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7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2320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223200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223200">
                  <a:extLst>
                    <a:ext uri="{9D8B030D-6E8A-4147-A177-3AD203B41FA5}">
                      <a16:colId xmlns:a16="http://schemas.microsoft.com/office/drawing/2014/main" val="816401352"/>
                    </a:ext>
                  </a:extLst>
                </a:gridCol>
                <a:gridCol w="756000">
                  <a:extLst>
                    <a:ext uri="{9D8B030D-6E8A-4147-A177-3AD203B41FA5}">
                      <a16:colId xmlns:a16="http://schemas.microsoft.com/office/drawing/2014/main" val="2440004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729406095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+mj-ea"/>
                          <a:ea typeface="+mj-ea"/>
                        </a:rPr>
                        <a:t>조회 기간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2023    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∨</a:t>
                      </a:r>
                      <a:endParaRPr lang="ko-KR" altLang="en-US" sz="9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11    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∨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700" baseline="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~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2024     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∨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년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 smtClean="0">
                          <a:latin typeface="+mj-ea"/>
                          <a:ea typeface="+mj-ea"/>
                        </a:rPr>
                        <a:t>11     </a:t>
                      </a: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∨</a:t>
                      </a:r>
                      <a:endParaRPr lang="ko-KR" altLang="en-US" sz="700" dirty="0">
                        <a:latin typeface="+mj-ea"/>
                        <a:ea typeface="+mj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월</a:t>
                      </a:r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잔액 여부</a:t>
                      </a:r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 smtClean="0"/>
                        <a:t>전체    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Malgun Gothic"/>
                          <a:sym typeface="Malgun Gothic"/>
                        </a:rPr>
                        <a:t>∨</a:t>
                      </a:r>
                      <a:endParaRPr lang="ko-KR" altLang="en-US" sz="9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7886" y="2010968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923488"/>
            <a:ext cx="10106874" cy="38418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2677496"/>
            <a:ext cx="114300" cy="152400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2932086"/>
            <a:ext cx="114300" cy="152400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6" y="3192690"/>
            <a:ext cx="1143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5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047606680"/>
              </p:ext>
            </p:extLst>
          </p:nvPr>
        </p:nvGraphicFramePr>
        <p:xfrm>
          <a:off x="8385974" y="826614"/>
          <a:ext cx="2324900" cy="20126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채권관리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공급사의 세금계산서가 발행된 채권 목록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 년 월은 현재 월 기준 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1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거래명세서 클릭 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거래명세서 상세 팝업 호출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조회된 채권의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총채권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지급액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잔액의 총합 목록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채권관리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공급사의 채권관리 목록 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정산 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채권관리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8083709" cy="3718271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94563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79085" y="156503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9085" y="198650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14" name="Google Shape;797;p30"/>
          <p:cNvSpPr/>
          <p:nvPr/>
        </p:nvSpPr>
        <p:spPr>
          <a:xfrm>
            <a:off x="179085" y="389092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240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3498270420"/>
              </p:ext>
            </p:extLst>
          </p:nvPr>
        </p:nvGraphicFramePr>
        <p:xfrm>
          <a:off x="8385974" y="826614"/>
          <a:ext cx="2324900" cy="16641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거래명세서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거래명세서 이미지 클릭 시 거래명세서 상세 팝업 호출 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채권관리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공급사의 채권관리 목록 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정산 관리 </a:t>
            </a:r>
            <a:r>
              <a:rPr lang="en-US" altLang="ko-KR" sz="700" dirty="0"/>
              <a:t>&gt; </a:t>
            </a:r>
            <a:r>
              <a:rPr lang="ko-KR" altLang="en-US" sz="700" dirty="0"/>
              <a:t>채권관리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8083709" cy="3718271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7382021" y="253289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cxnSp>
        <p:nvCxnSpPr>
          <p:cNvPr id="15" name="Google Shape;408;p26"/>
          <p:cNvCxnSpPr>
            <a:stCxn id="9" idx="4"/>
            <a:endCxn id="4" idx="0"/>
          </p:cNvCxnSpPr>
          <p:nvPr/>
        </p:nvCxnSpPr>
        <p:spPr>
          <a:xfrm rot="5400000" flipH="1">
            <a:off x="6364213" y="1588332"/>
            <a:ext cx="288252" cy="1915317"/>
          </a:xfrm>
          <a:prstGeom prst="bentConnector5">
            <a:avLst>
              <a:gd name="adj1" fmla="val -79306"/>
              <a:gd name="adj2" fmla="val 17474"/>
              <a:gd name="adj3" fmla="val 179306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752" y="2401864"/>
            <a:ext cx="2659856" cy="312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2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3504</TotalTime>
  <Words>389</Words>
  <Application>Microsoft Office PowerPoint</Application>
  <PresentationFormat>사용자 지정</PresentationFormat>
  <Paragraphs>184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bitcube</cp:lastModifiedBy>
  <cp:revision>81</cp:revision>
  <dcterms:modified xsi:type="dcterms:W3CDTF">2024-11-14T01:12:48Z</dcterms:modified>
</cp:coreProperties>
</file>