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04" autoAdjust="0"/>
  </p:normalViewPr>
  <p:slideViewPr>
    <p:cSldViewPr snapToGrid="0">
      <p:cViewPr varScale="1">
        <p:scale>
          <a:sx n="136" d="100"/>
          <a:sy n="136" d="100"/>
        </p:scale>
        <p:origin x="168" y="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2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60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10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0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31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217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672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594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829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592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22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435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237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537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02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471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772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200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444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708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526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42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11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06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175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790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251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2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66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9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63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878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58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3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/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0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배송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주문접수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50693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05" y="937401"/>
            <a:ext cx="7923219" cy="4915056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5286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임시저장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주문수량과 배송수량을 다르게 입력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배송 수량만큼의 주문이 분리되고 발주차수가 나누어짐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개의 주문정보에서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개로 나뉨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송장일괄입력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송장정보 일괄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저장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택배사 리스트는 코드관리 유형코드 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DELIVERYTYPE’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배송처리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배송정보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배송유형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송장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입력 후 처리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배송중 상태로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변경되며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출하데이터 생성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주문자에게 배송 출하 정보 이메일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SMS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발송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인수증출력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전 인수증 출력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인수증미리출력여부가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‘Y’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변경됨</a:t>
                      </a:r>
                      <a:endParaRPr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후 일괄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단건 처리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배송처리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 처리를 위한 화면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 처리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배송처리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14" name="직사각형 13"/>
          <p:cNvSpPr/>
          <p:nvPr/>
        </p:nvSpPr>
        <p:spPr>
          <a:xfrm>
            <a:off x="5910844" y="2680007"/>
            <a:ext cx="2220282" cy="20304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797;p30"/>
          <p:cNvSpPr/>
          <p:nvPr/>
        </p:nvSpPr>
        <p:spPr>
          <a:xfrm>
            <a:off x="5873849" y="255530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97;p30"/>
          <p:cNvSpPr/>
          <p:nvPr/>
        </p:nvSpPr>
        <p:spPr>
          <a:xfrm>
            <a:off x="6402046" y="255230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797;p30"/>
          <p:cNvSpPr/>
          <p:nvPr/>
        </p:nvSpPr>
        <p:spPr>
          <a:xfrm>
            <a:off x="7027075" y="256105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97;p30"/>
          <p:cNvSpPr/>
          <p:nvPr/>
        </p:nvSpPr>
        <p:spPr>
          <a:xfrm>
            <a:off x="7544361" y="256105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51576" y="784461"/>
            <a:ext cx="2652595" cy="1276560"/>
            <a:chOff x="4363536" y="6061501"/>
            <a:chExt cx="2652595" cy="1276560"/>
          </a:xfrm>
        </p:grpSpPr>
        <p:sp>
          <p:nvSpPr>
            <p:cNvPr id="20" name="Google Shape;1694;p44"/>
            <p:cNvSpPr/>
            <p:nvPr/>
          </p:nvSpPr>
          <p:spPr>
            <a:xfrm>
              <a:off x="4363536" y="6061501"/>
              <a:ext cx="2652595" cy="127656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4" name="Google Shape;1695;p44"/>
            <p:cNvGraphicFramePr/>
            <p:nvPr>
              <p:extLst/>
            </p:nvPr>
          </p:nvGraphicFramePr>
          <p:xfrm>
            <a:off x="4462668" y="6081944"/>
            <a:ext cx="2441995" cy="30477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4419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99069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smtClean="0"/>
                          <a:t>송장일괄입력</a:t>
                        </a:r>
                        <a:endParaRPr sz="800" b="1" u="none" strike="noStrike" cap="none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5" name="Google Shape;1695;p44"/>
            <p:cNvGraphicFramePr/>
            <p:nvPr>
              <p:extLst/>
            </p:nvPr>
          </p:nvGraphicFramePr>
          <p:xfrm>
            <a:off x="6689415" y="6066704"/>
            <a:ext cx="215248" cy="33525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152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1000" b="1" u="none" strike="noStrike" cap="none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sz="1000" b="1" u="none" strike="noStrike" cap="none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Google Shape;213;p21"/>
            <p:cNvSpPr/>
            <p:nvPr/>
          </p:nvSpPr>
          <p:spPr>
            <a:xfrm>
              <a:off x="5436296" y="7103511"/>
              <a:ext cx="400272" cy="149349"/>
            </a:xfrm>
            <a:prstGeom prst="roundRect">
              <a:avLst>
                <a:gd name="adj" fmla="val 2195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i="0" u="none" strike="noStrike" cap="none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입력</a:t>
              </a:r>
              <a:endParaRPr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74275" y="6491204"/>
              <a:ext cx="50307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smtClean="0"/>
                <a:t>택배사</a:t>
              </a:r>
              <a:endParaRPr lang="ko-KR" altLang="en-US" sz="7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36297" y="6517861"/>
              <a:ext cx="1223583" cy="20005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smtClean="0"/>
                <a:t>선택                             </a:t>
              </a:r>
              <a:r>
                <a:rPr lang="en-US" altLang="ko-KR" sz="700"/>
                <a:t>V</a:t>
              </a:r>
              <a:endParaRPr lang="ko-KR" altLang="en-US" sz="7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74275" y="6773697"/>
              <a:ext cx="78418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mtClean="0"/>
                <a:t>송장</a:t>
              </a:r>
              <a:r>
                <a:rPr lang="en-US" altLang="ko-KR" sz="700" smtClean="0"/>
                <a:t>(</a:t>
              </a:r>
              <a:r>
                <a:rPr lang="ko-KR" altLang="en-US" sz="700" smtClean="0"/>
                <a:t>전화</a:t>
              </a:r>
              <a:r>
                <a:rPr lang="en-US" altLang="ko-KR" sz="700" smtClean="0"/>
                <a:t>)</a:t>
              </a:r>
              <a:r>
                <a:rPr lang="ko-KR" altLang="en-US" sz="700" smtClean="0"/>
                <a:t>번호</a:t>
              </a:r>
              <a:endParaRPr lang="ko-KR" altLang="en-US" sz="7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36296" y="6795749"/>
              <a:ext cx="1360743" cy="17091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700"/>
            </a:p>
          </p:txBody>
        </p:sp>
      </p:grpSp>
      <p:cxnSp>
        <p:nvCxnSpPr>
          <p:cNvPr id="29" name="Google Shape;408;p26"/>
          <p:cNvCxnSpPr/>
          <p:nvPr/>
        </p:nvCxnSpPr>
        <p:spPr>
          <a:xfrm rot="10800000">
            <a:off x="5406743" y="1414219"/>
            <a:ext cx="1317783" cy="1295310"/>
          </a:xfrm>
          <a:prstGeom prst="bentConnector3">
            <a:avLst>
              <a:gd name="adj1" fmla="val 271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4" name="그룹 33"/>
          <p:cNvGrpSpPr/>
          <p:nvPr/>
        </p:nvGrpSpPr>
        <p:grpSpPr>
          <a:xfrm>
            <a:off x="4487112" y="5061874"/>
            <a:ext cx="1961943" cy="827532"/>
            <a:chOff x="6323929" y="1681673"/>
            <a:chExt cx="1961943" cy="827532"/>
          </a:xfrm>
        </p:grpSpPr>
        <p:sp>
          <p:nvSpPr>
            <p:cNvPr id="35" name="Google Shape;210;p21"/>
            <p:cNvSpPr/>
            <p:nvPr/>
          </p:nvSpPr>
          <p:spPr>
            <a:xfrm>
              <a:off x="6323929" y="1681673"/>
              <a:ext cx="1961943" cy="82753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1;p21"/>
            <p:cNvSpPr txBox="1"/>
            <p:nvPr/>
          </p:nvSpPr>
          <p:spPr>
            <a:xfrm>
              <a:off x="6367070" y="1879127"/>
              <a:ext cx="1858183" cy="210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ko-KR" altLang="en-US" sz="600" smtClean="0"/>
                <a:t>선택된 주문 정보를 배송처리 하시겠습니까</a:t>
              </a:r>
              <a:r>
                <a:rPr lang="en-US" altLang="ko-KR" sz="600" smtClean="0"/>
                <a:t>?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7" name="Google Shape;212;p21"/>
            <p:cNvGraphicFramePr/>
            <p:nvPr>
              <p:extLst/>
            </p:nvPr>
          </p:nvGraphicFramePr>
          <p:xfrm>
            <a:off x="6457855" y="2029640"/>
            <a:ext cx="1709486" cy="12192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170948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/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8" name="Google Shape;213;p21"/>
            <p:cNvSpPr/>
            <p:nvPr/>
          </p:nvSpPr>
          <p:spPr>
            <a:xfrm>
              <a:off x="6909330" y="2244416"/>
              <a:ext cx="439336" cy="159026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i="0" u="none" strike="noStrike" cap="none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4;p21"/>
            <p:cNvSpPr/>
            <p:nvPr/>
          </p:nvSpPr>
          <p:spPr>
            <a:xfrm>
              <a:off x="7404938" y="2250478"/>
              <a:ext cx="353129" cy="135159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" name="Google Shape;408;p26"/>
          <p:cNvCxnSpPr>
            <a:endCxn id="35" idx="3"/>
          </p:cNvCxnSpPr>
          <p:nvPr/>
        </p:nvCxnSpPr>
        <p:spPr>
          <a:xfrm rot="5400000">
            <a:off x="5589968" y="3713362"/>
            <a:ext cx="2621365" cy="90319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183" y="3909210"/>
            <a:ext cx="2861618" cy="397352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4" name="Google Shape;408;p26"/>
          <p:cNvCxnSpPr/>
          <p:nvPr/>
        </p:nvCxnSpPr>
        <p:spPr>
          <a:xfrm rot="16200000" flipH="1">
            <a:off x="7501401" y="3172851"/>
            <a:ext cx="1068527" cy="3878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" name="직사각형 60"/>
          <p:cNvSpPr/>
          <p:nvPr/>
        </p:nvSpPr>
        <p:spPr>
          <a:xfrm>
            <a:off x="3811905" y="3589550"/>
            <a:ext cx="523875" cy="1747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09051" y="2854275"/>
            <a:ext cx="309928" cy="24721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Google Shape;797;p30"/>
          <p:cNvSpPr/>
          <p:nvPr/>
        </p:nvSpPr>
        <p:spPr>
          <a:xfrm>
            <a:off x="182237" y="27497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54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배송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주문이력조회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3350" y="897135"/>
            <a:ext cx="10447342" cy="63799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주문이력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주문이력을 조회하기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위한 </a:t>
            </a: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주문이력조회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61058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주문에 </a:t>
            </a:r>
            <a:r>
              <a:rPr lang="ko-KR" altLang="en-US" sz="700" smtClean="0">
                <a:solidFill>
                  <a:schemeClr val="dk1"/>
                </a:solidFill>
              </a:rPr>
              <a:t>대한 </a:t>
            </a:r>
            <a:r>
              <a:rPr lang="ko-KR" altLang="en-US" sz="700" smtClean="0">
                <a:solidFill>
                  <a:schemeClr val="dk1"/>
                </a:solidFill>
              </a:rPr>
              <a:t>모든 이력을 </a:t>
            </a:r>
            <a:r>
              <a:rPr lang="ko-KR" altLang="en-US" sz="700" smtClean="0">
                <a:solidFill>
                  <a:schemeClr val="dk1"/>
                </a:solidFill>
              </a:rPr>
              <a:t>조회합니다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  <a:endParaRPr lang="en-US" altLang="ko-KR" sz="700" smtClean="0"/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계산서발행여부는 주문 매입계산서가 발행되었는지에 대한 여부를 뜻합니다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조회 이력의 주문수량은 주문할 당시 최조의 주문 수량을 뜻하며</a:t>
            </a:r>
            <a:r>
              <a:rPr lang="en-US" altLang="ko-KR" sz="700" smtClean="0"/>
              <a:t>,</a:t>
            </a:r>
            <a:r>
              <a:rPr lang="ko-KR" altLang="en-US" sz="700" smtClean="0"/>
              <a:t> 수량은</a:t>
            </a:r>
            <a:r>
              <a:rPr lang="en-US" altLang="ko-KR" sz="700" smtClean="0"/>
              <a:t> </a:t>
            </a:r>
            <a:r>
              <a:rPr lang="ko-KR" altLang="en-US" sz="700"/>
              <a:t>주문 차수 또는 발주</a:t>
            </a:r>
            <a:r>
              <a:rPr lang="en-US" altLang="ko-KR" sz="700"/>
              <a:t>,</a:t>
            </a:r>
            <a:r>
              <a:rPr lang="ko-KR" altLang="en-US" sz="700"/>
              <a:t>출하</a:t>
            </a:r>
            <a:r>
              <a:rPr lang="en-US" altLang="ko-KR" sz="700"/>
              <a:t>,</a:t>
            </a:r>
            <a:r>
              <a:rPr lang="ko-KR" altLang="en-US" sz="700"/>
              <a:t>인수 차수가 나뉠 경우 해당 </a:t>
            </a:r>
            <a:r>
              <a:rPr lang="ko-KR" altLang="en-US" sz="700"/>
              <a:t>차수의 </a:t>
            </a:r>
            <a:r>
              <a:rPr lang="ko-KR" altLang="en-US" sz="700" smtClean="0"/>
              <a:t>수량을 뜻합니다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추가구성상품 주문은 주문정보와 비고 필드에 해당 정보가 표시됩니다</a:t>
            </a:r>
            <a:r>
              <a:rPr lang="en-US" altLang="ko-KR" sz="700" smtClean="0"/>
              <a:t>.</a:t>
            </a:r>
            <a:endParaRPr sz="700"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52310" y="4012958"/>
          <a:ext cx="10097998" cy="277833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661566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9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418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668216">
                  <a:extLst>
                    <a:ext uri="{9D8B030D-6E8A-4147-A177-3AD203B41FA5}">
                      <a16:colId xmlns:a16="http://schemas.microsoft.com/office/drawing/2014/main" val="2304328316"/>
                    </a:ext>
                  </a:extLst>
                </a:gridCol>
                <a:gridCol w="780757">
                  <a:extLst>
                    <a:ext uri="{9D8B030D-6E8A-4147-A177-3AD203B41FA5}">
                      <a16:colId xmlns:a16="http://schemas.microsoft.com/office/drawing/2014/main" val="3721823952"/>
                    </a:ext>
                  </a:extLst>
                </a:gridCol>
                <a:gridCol w="660302">
                  <a:extLst>
                    <a:ext uri="{9D8B030D-6E8A-4147-A177-3AD203B41FA5}">
                      <a16:colId xmlns:a16="http://schemas.microsoft.com/office/drawing/2014/main" val="2803973919"/>
                    </a:ext>
                  </a:extLst>
                </a:gridCol>
                <a:gridCol w="1254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/>
                        <a:t>주문정보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주문상태</a:t>
                      </a:r>
                      <a:endParaRPr lang="ko-KR" altLang="en-US"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상품정보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공급가액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표준납기일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지연일</a:t>
                      </a:r>
                      <a:r>
                        <a:rPr lang="en-US" altLang="ko-KR" sz="700" b="1" u="none" strike="noStrike" cap="none" smtClean="0"/>
                        <a:t>)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배송일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인수일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계산서발행일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자동인수여부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비고</a:t>
                      </a:r>
                      <a:r>
                        <a:rPr lang="en-US" altLang="ko-KR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제조번호</a:t>
                      </a:r>
                      <a:r>
                        <a:rPr lang="en-US" altLang="ko-KR" sz="700" b="1" u="none" strike="noStrike" cap="none" smtClean="0"/>
                        <a:t>)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0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ONS2411060004-1</a:t>
                      </a: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에스케이오엔에스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altLang="ko-KR"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공사명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지점공사자재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              :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ONS2411060004-2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인수완료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단가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95,000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원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단위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박스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95,000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2024-11-10</a:t>
                      </a: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(0)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2024-11-15</a:t>
                      </a: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</a:t>
                      </a: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solidFill>
                            <a:srgbClr val="FF0000"/>
                          </a:solidFill>
                        </a:rPr>
                        <a:t>추가구성상품</a:t>
                      </a:r>
                      <a:endParaRPr lang="en-US" altLang="ko-KR" sz="70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ko-KR" sz="700" smtClean="0">
                          <a:solidFill>
                            <a:srgbClr val="0070C0"/>
                          </a:solidFill>
                        </a:rPr>
                        <a:t>(Sub</a:t>
                      </a:r>
                      <a:r>
                        <a:rPr lang="ko-KR" altLang="en-US" sz="700" smtClean="0">
                          <a:solidFill>
                            <a:srgbClr val="0070C0"/>
                          </a:solidFill>
                        </a:rPr>
                        <a:t>제조사 </a:t>
                      </a:r>
                      <a:r>
                        <a:rPr lang="en-US" altLang="ko-KR" sz="700" smtClean="0">
                          <a:solidFill>
                            <a:srgbClr val="0070C0"/>
                          </a:solidFill>
                        </a:rPr>
                        <a:t>=&gt;</a:t>
                      </a:r>
                      <a:r>
                        <a:rPr lang="en-US" altLang="ko-KR" sz="700" baseline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700" baseline="0" smtClean="0">
                          <a:solidFill>
                            <a:srgbClr val="0070C0"/>
                          </a:solidFill>
                        </a:rPr>
                        <a:t>공급사</a:t>
                      </a:r>
                      <a:r>
                        <a:rPr lang="en-US" altLang="ko-KR" sz="700" baseline="0" smtClean="0">
                          <a:solidFill>
                            <a:srgbClr val="0070C0"/>
                          </a:solidFill>
                        </a:rPr>
                        <a:t>A)</a:t>
                      </a:r>
                      <a:r>
                        <a:rPr lang="en-US" altLang="ko-KR" sz="70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C12411060002-1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입고주문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C (K)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주문일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공사명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물류센터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C(K)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 매입주문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)</a:t>
                      </a:r>
                      <a:endParaRPr lang="en-US" altLang="ko-KR" sz="700" b="1" u="none" strike="noStrike" cap="none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배송중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단가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95,000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원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단위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95,000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2024-11-10</a:t>
                      </a: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(0)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rgbClr val="FF0000"/>
                          </a:solidFill>
                        </a:rPr>
                        <a:t>물류센터주문</a:t>
                      </a:r>
                      <a:endParaRPr lang="en-US" altLang="ko-KR" sz="700" b="1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R" altLang="en-US" sz="700" b="1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8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PEN2411060002-1</a:t>
                      </a:r>
                      <a:r>
                        <a:rPr lang="ko-KR" altLang="en-US" sz="700" u="sng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sng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700" u="sng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김주문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주문접수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err="1" smtClean="0">
                          <a:solidFill>
                            <a:srgbClr val="0070C0"/>
                          </a:solidFill>
                        </a:rPr>
                        <a:t>슬림히트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700" u="sng" strike="noStrike" cap="none" err="1" smtClean="0">
                          <a:solidFill>
                            <a:srgbClr val="0070C0"/>
                          </a:solidFill>
                        </a:rPr>
                        <a:t>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err="1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단가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95,000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단위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95,000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2024-11-10</a:t>
                      </a: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(0)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02156" y="6995272"/>
            <a:ext cx="1575496" cy="167236"/>
            <a:chOff x="3326817" y="6019550"/>
            <a:chExt cx="1591287" cy="180001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0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주문이력조회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16" y="2275323"/>
          <a:ext cx="8063935" cy="100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07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87279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63058">
                  <a:extLst>
                    <a:ext uri="{9D8B030D-6E8A-4147-A177-3AD203B41FA5}">
                      <a16:colId xmlns:a16="http://schemas.microsoft.com/office/drawing/2014/main" val="2776661119"/>
                    </a:ext>
                  </a:extLst>
                </a:gridCol>
                <a:gridCol w="37702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6413136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563578847"/>
                    </a:ext>
                  </a:extLst>
                </a:gridCol>
                <a:gridCol w="235618">
                  <a:extLst>
                    <a:ext uri="{9D8B030D-6E8A-4147-A177-3AD203B41FA5}">
                      <a16:colId xmlns:a16="http://schemas.microsoft.com/office/drawing/2014/main" val="742830741"/>
                    </a:ext>
                  </a:extLst>
                </a:gridCol>
                <a:gridCol w="678192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179510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2151"/>
                  </a:ext>
                </a:extLst>
              </a:tr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주문상태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전체                        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V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공사명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45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535944"/>
                  </a:ext>
                </a:extLst>
              </a:tr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Malgun Gothic"/>
                        </a:rPr>
                        <a:t>계산서발행여부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전체                        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V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제조번호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주문일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810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b="0" i="0" u="none" strike="noStrike" cap="none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471176"/>
                  </a:ext>
                </a:extLst>
              </a:tr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구매사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30541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43950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2886" y="3796931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190575" y="3687540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668466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3434" y="2205785"/>
            <a:ext cx="10106874" cy="119628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12" y="2777287"/>
            <a:ext cx="1537890" cy="252310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045655" y="3045655"/>
          <a:ext cx="208280" cy="304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50677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698714"/>
                  </a:ext>
                </a:extLst>
              </a:tr>
            </a:tbl>
          </a:graphicData>
        </a:graphic>
      </p:graphicFrame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33772" y="5733701"/>
            <a:ext cx="531622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바코드 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25237" y="5098001"/>
            <a:ext cx="272942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71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9328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23" y="905223"/>
            <a:ext cx="7827257" cy="4772008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3131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smtClean="0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주문이력조회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발주가 시작된 모든 주문에 대한 정보를 조회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조회조건</a:t>
                      </a:r>
                      <a:endParaRPr lang="en-US" altLang="ko-KR" sz="700" b="0" i="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조건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배송일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인수일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계산서발행일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기간은 현재일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2)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계산서발행여부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매입 정산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진행이 되었는지에 대한 여부를 검색 조건으로 조회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발행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미발행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)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3)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주문상태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(Default)/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주문의뢰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주문접수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취소요청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배송중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인수완료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반품완료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주문의뢰중지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주문접수중지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배송취소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주문취소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코드관리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‘ORDERSTATUSFLAGCD’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에서 상태값 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결과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주문상세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 클릭 시 상품상세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물류입고 주문은 해당 로우를 회색 음영으로 표시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주문이력조회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주문이력을 조회하기 위한 기본화면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주문이력조회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41" name="Google Shape;797;p30"/>
          <p:cNvSpPr/>
          <p:nvPr/>
        </p:nvSpPr>
        <p:spPr>
          <a:xfrm>
            <a:off x="142547" y="90522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797;p30"/>
          <p:cNvSpPr/>
          <p:nvPr/>
        </p:nvSpPr>
        <p:spPr>
          <a:xfrm>
            <a:off x="159394" y="178295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97;p30"/>
          <p:cNvSpPr/>
          <p:nvPr/>
        </p:nvSpPr>
        <p:spPr>
          <a:xfrm>
            <a:off x="142547" y="31542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0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50693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48" y="959198"/>
            <a:ext cx="7908002" cy="4844940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33074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결과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추가상품주문일 경우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노출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추가구성상품 상세 팝업 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차수의 수량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차수 또는 발주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 차수가 나뉠 경우 해당 차수의 수량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계산서발행일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매입계산서 발행일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자동인수여부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자동인수된 주문은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‘O’,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 이외의 주문 건은 모두 공백 표시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비고와 제조번호 정보 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추가상품주문인 경우 마스터상품주문은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추가구성상품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(Sub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A)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서브상품주문은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추가구성상품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(Master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B)’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문구 표시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 주문은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물류센터주문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붉은색 표시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바코드 출력 버튼 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주문이력조회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주문이력을 조회하기 위한 </a:t>
            </a:r>
            <a:r>
              <a:rPr lang="ko-KR" altLang="en-US" sz="700" smtClean="0"/>
              <a:t>화면</a:t>
            </a:r>
            <a:endParaRPr lang="ko-KR" altLang="en-US" sz="70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배송처리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41" name="Google Shape;797;p30"/>
          <p:cNvSpPr/>
          <p:nvPr/>
        </p:nvSpPr>
        <p:spPr>
          <a:xfrm>
            <a:off x="220242" y="82661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797;p30"/>
          <p:cNvSpPr/>
          <p:nvPr/>
        </p:nvSpPr>
        <p:spPr>
          <a:xfrm>
            <a:off x="220242" y="143124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97;p30"/>
          <p:cNvSpPr/>
          <p:nvPr/>
        </p:nvSpPr>
        <p:spPr>
          <a:xfrm>
            <a:off x="218572" y="272233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694;p44"/>
          <p:cNvSpPr/>
          <p:nvPr/>
        </p:nvSpPr>
        <p:spPr>
          <a:xfrm>
            <a:off x="-631947" y="185971"/>
            <a:ext cx="3251550" cy="22882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/>
          </p:nvPr>
        </p:nvGraphicFramePr>
        <p:xfrm>
          <a:off x="-533314" y="245841"/>
          <a:ext cx="3095344" cy="305029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09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추가구성상품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5;p44"/>
          <p:cNvGraphicFramePr/>
          <p:nvPr>
            <p:extLst/>
          </p:nvPr>
        </p:nvGraphicFramePr>
        <p:xfrm>
          <a:off x="2346782" y="19286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Google Shape;408;p26"/>
          <p:cNvCxnSpPr/>
          <p:nvPr/>
        </p:nvCxnSpPr>
        <p:spPr>
          <a:xfrm rot="5400000" flipH="1" flipV="1">
            <a:off x="224527" y="2752470"/>
            <a:ext cx="1207455" cy="66992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1226" y="604942"/>
            <a:ext cx="1335422" cy="1124184"/>
          </a:xfrm>
          <a:prstGeom prst="rect">
            <a:avLst/>
          </a:prstGeom>
        </p:spPr>
      </p:pic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871626" y="654886"/>
          <a:ext cx="1690404" cy="1574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742">
                  <a:extLst>
                    <a:ext uri="{9D8B030D-6E8A-4147-A177-3AD203B41FA5}">
                      <a16:colId xmlns:a16="http://schemas.microsoft.com/office/drawing/2014/main" val="2529282456"/>
                    </a:ext>
                  </a:extLst>
                </a:gridCol>
                <a:gridCol w="1005662">
                  <a:extLst>
                    <a:ext uri="{9D8B030D-6E8A-4147-A177-3AD203B41FA5}">
                      <a16:colId xmlns:a16="http://schemas.microsoft.com/office/drawing/2014/main" val="1197666645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상품명 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추가서브상품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443010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규격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PM241108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7517729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공급사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테스트공급사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06453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표준납기일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3</a:t>
                      </a:r>
                      <a:r>
                        <a:rPr lang="ko-KR" altLang="en-US" sz="700" smtClean="0"/>
                        <a:t>일</a:t>
                      </a:r>
                      <a:endParaRPr lang="en-US" altLang="ko-KR" sz="700" smtClean="0"/>
                    </a:p>
                    <a:p>
                      <a:pPr latinLnBrk="1"/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35668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수량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/>
                        <a:t>1</a:t>
                      </a:r>
                      <a:r>
                        <a:rPr lang="ko-KR" altLang="en-US" sz="700" smtClean="0"/>
                        <a:t>개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23247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상품담당자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김형진</a:t>
                      </a:r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04802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05807"/>
                  </a:ext>
                </a:extLst>
              </a:tr>
            </a:tbl>
          </a:graphicData>
        </a:graphic>
      </p:graphicFrame>
      <p:sp>
        <p:nvSpPr>
          <p:cNvPr id="52" name="Google Shape;1700;p44"/>
          <p:cNvSpPr/>
          <p:nvPr/>
        </p:nvSpPr>
        <p:spPr>
          <a:xfrm>
            <a:off x="665797" y="2260122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408;p26"/>
          <p:cNvCxnSpPr>
            <a:stCxn id="56" idx="1"/>
          </p:cNvCxnSpPr>
          <p:nvPr/>
        </p:nvCxnSpPr>
        <p:spPr>
          <a:xfrm rot="10800000" flipV="1">
            <a:off x="6496875" y="4253244"/>
            <a:ext cx="900123" cy="481247"/>
          </a:xfrm>
          <a:prstGeom prst="bentConnector3">
            <a:avLst>
              <a:gd name="adj1" fmla="val 100088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4" name="그룹 33"/>
          <p:cNvGrpSpPr/>
          <p:nvPr/>
        </p:nvGrpSpPr>
        <p:grpSpPr>
          <a:xfrm>
            <a:off x="5285434" y="4740472"/>
            <a:ext cx="2302581" cy="2021218"/>
            <a:chOff x="7945280" y="5007178"/>
            <a:chExt cx="2302581" cy="202121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5280" y="5007178"/>
              <a:ext cx="2302581" cy="2021218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8206951" y="5635086"/>
              <a:ext cx="1787712" cy="1111328"/>
              <a:chOff x="7762576" y="5337523"/>
              <a:chExt cx="1951241" cy="1239220"/>
            </a:xfrm>
          </p:grpSpPr>
          <p:sp>
            <p:nvSpPr>
              <p:cNvPr id="37" name="Google Shape;1694;p44"/>
              <p:cNvSpPr/>
              <p:nvPr/>
            </p:nvSpPr>
            <p:spPr>
              <a:xfrm>
                <a:off x="7762576" y="5337523"/>
                <a:ext cx="1950636" cy="1239220"/>
              </a:xfrm>
              <a:prstGeom prst="roundRect">
                <a:avLst>
                  <a:gd name="adj" fmla="val 1663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5301" y="5793258"/>
                <a:ext cx="1462734" cy="52893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9" name="Google Shape;211;p21"/>
              <p:cNvSpPr txBox="1"/>
              <p:nvPr/>
            </p:nvSpPr>
            <p:spPr>
              <a:xfrm>
                <a:off x="8338308" y="5620070"/>
                <a:ext cx="921828" cy="2344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6000" marR="0" lvl="0" indent="0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lang="en-US" altLang="ko-KR" sz="600" smtClean="0"/>
                  <a:t>PM24601CH</a:t>
                </a: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40" name="Google Shape;1695;p44"/>
              <p:cNvGraphicFramePr/>
              <p:nvPr>
                <p:extLst/>
              </p:nvPr>
            </p:nvGraphicFramePr>
            <p:xfrm>
              <a:off x="9478879" y="5358450"/>
              <a:ext cx="234938" cy="373831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15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endParaRPr sz="1000" b="1" u="none" strike="noStrike" cap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</p:grpSp>
      <p:sp>
        <p:nvSpPr>
          <p:cNvPr id="53" name="직사각형 52"/>
          <p:cNvSpPr/>
          <p:nvPr/>
        </p:nvSpPr>
        <p:spPr>
          <a:xfrm>
            <a:off x="346006" y="3681985"/>
            <a:ext cx="294575" cy="1808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396997" y="4163089"/>
            <a:ext cx="445253" cy="1803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9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배송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주문진척도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3350" y="897135"/>
            <a:ext cx="10447342" cy="60942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 현황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주문진척도 현황을 조회하기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위한 </a:t>
            </a: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38993" y="1324677"/>
            <a:ext cx="10106874" cy="70137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체크박스는 </a:t>
            </a:r>
            <a:r>
              <a:rPr lang="ko-KR" altLang="en-US" sz="700"/>
              <a:t>주문 취소 </a:t>
            </a:r>
            <a:r>
              <a:rPr lang="ko-KR" altLang="en-US" sz="700"/>
              <a:t>요청 </a:t>
            </a:r>
            <a:r>
              <a:rPr lang="ko-KR" altLang="en-US" sz="700" smtClean="0"/>
              <a:t>건에 대해서만 노출되며</a:t>
            </a:r>
            <a:r>
              <a:rPr lang="en-US" altLang="ko-KR" sz="700" smtClean="0"/>
              <a:t>, </a:t>
            </a:r>
            <a:r>
              <a:rPr lang="ko-KR" altLang="en-US" sz="700" smtClean="0"/>
              <a:t>목록에서 납품요청일 날짜 지정 후 </a:t>
            </a:r>
            <a:r>
              <a:rPr lang="en-US" altLang="ko-KR" sz="700" smtClean="0"/>
              <a:t>[</a:t>
            </a:r>
            <a:r>
              <a:rPr lang="ko-KR" altLang="en-US" sz="700" smtClean="0"/>
              <a:t>저장</a:t>
            </a:r>
            <a:r>
              <a:rPr lang="en-US" altLang="ko-KR" sz="700" smtClean="0"/>
              <a:t>] </a:t>
            </a:r>
            <a:r>
              <a:rPr lang="ko-KR" altLang="en-US" sz="700" smtClean="0"/>
              <a:t>버튼으로 변경할 수 있습니다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700"/>
              <a:t>[</a:t>
            </a:r>
            <a:r>
              <a:rPr lang="ko-KR" altLang="en-US" sz="700"/>
              <a:t>배송정보수정</a:t>
            </a:r>
            <a:r>
              <a:rPr lang="en-US" altLang="ko-KR" sz="700" smtClean="0"/>
              <a:t>] </a:t>
            </a:r>
            <a:r>
              <a:rPr lang="ko-KR" altLang="en-US" sz="700" smtClean="0"/>
              <a:t>버튼으로 배송정보 수정이 가능합니다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광케이블 카테고리 상품의 주문은 비고에 </a:t>
            </a:r>
            <a:r>
              <a:rPr lang="en-US" altLang="ko-KR" sz="700" smtClean="0"/>
              <a:t>[</a:t>
            </a:r>
            <a:r>
              <a:rPr lang="ko-KR" altLang="en-US" sz="700" smtClean="0"/>
              <a:t>제조번호</a:t>
            </a:r>
            <a:r>
              <a:rPr lang="en-US" altLang="ko-KR" sz="700" smtClean="0"/>
              <a:t>] </a:t>
            </a:r>
            <a:r>
              <a:rPr lang="ko-KR" altLang="en-US" sz="700" smtClean="0"/>
              <a:t>버튼이 노출되며</a:t>
            </a:r>
            <a:r>
              <a:rPr lang="en-US" altLang="ko-KR" sz="700" smtClean="0"/>
              <a:t>,</a:t>
            </a:r>
            <a:r>
              <a:rPr lang="ko-KR" altLang="en-US" sz="700" smtClean="0"/>
              <a:t> 누르면 입력 팝업이 호출되고 수정</a:t>
            </a:r>
            <a:r>
              <a:rPr lang="en-US" altLang="ko-KR" sz="700"/>
              <a:t> </a:t>
            </a:r>
            <a:r>
              <a:rPr lang="ko-KR" altLang="en-US" sz="700" smtClean="0"/>
              <a:t>등록이 가능합니다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주문접수 전 주문의뢰 상태에서는 </a:t>
            </a:r>
            <a:r>
              <a:rPr lang="en-US" altLang="ko-KR" sz="700" smtClean="0"/>
              <a:t>[</a:t>
            </a:r>
            <a:r>
              <a:rPr lang="ko-KR" altLang="en-US" sz="700" smtClean="0"/>
              <a:t>주문거부</a:t>
            </a:r>
            <a:r>
              <a:rPr lang="en-US" altLang="ko-KR" sz="700" smtClean="0"/>
              <a:t>] </a:t>
            </a:r>
            <a:r>
              <a:rPr lang="ko-KR" altLang="en-US" sz="700" smtClean="0"/>
              <a:t>처리가 가능합니다</a:t>
            </a:r>
            <a:r>
              <a:rPr lang="en-US" altLang="ko-KR" sz="700" smtClean="0"/>
              <a:t>.</a:t>
            </a:r>
            <a:r>
              <a:rPr lang="ko-KR" altLang="en-US" sz="700" smtClean="0"/>
              <a:t> </a:t>
            </a:r>
            <a:endParaRPr lang="en-US" altLang="ko-KR" sz="700" smtClean="0"/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주문상태를 </a:t>
            </a:r>
            <a:r>
              <a:rPr lang="ko-KR" altLang="en-US" sz="700"/>
              <a:t>취소요청으로 </a:t>
            </a:r>
            <a:r>
              <a:rPr lang="ko-KR" altLang="en-US" sz="700" smtClean="0"/>
              <a:t>선택 </a:t>
            </a:r>
            <a:r>
              <a:rPr lang="ko-KR" altLang="en-US" sz="700"/>
              <a:t>조회 </a:t>
            </a:r>
            <a:r>
              <a:rPr lang="ko-KR" altLang="en-US" sz="700"/>
              <a:t>시 </a:t>
            </a:r>
            <a:r>
              <a:rPr lang="ko-KR" altLang="en-US" sz="700" smtClean="0"/>
              <a:t>우측에 상단에 </a:t>
            </a:r>
            <a:r>
              <a:rPr lang="en-US" altLang="ko-KR" sz="700" smtClean="0"/>
              <a:t>[</a:t>
            </a:r>
            <a:r>
              <a:rPr lang="ko-KR" altLang="en-US" sz="700"/>
              <a:t>일괄 주문취소승인</a:t>
            </a:r>
            <a:r>
              <a:rPr lang="en-US" altLang="ko-KR" sz="700"/>
              <a:t>/</a:t>
            </a:r>
            <a:r>
              <a:rPr lang="ko-KR" altLang="en-US" sz="700"/>
              <a:t>미승인</a:t>
            </a:r>
            <a:r>
              <a:rPr lang="en-US" altLang="ko-KR" sz="700"/>
              <a:t>] </a:t>
            </a:r>
            <a:r>
              <a:rPr lang="ko-KR" altLang="en-US" sz="700"/>
              <a:t>버튼 </a:t>
            </a:r>
            <a:r>
              <a:rPr lang="ko-KR" altLang="en-US" sz="700" smtClean="0"/>
              <a:t>노출되며</a:t>
            </a:r>
            <a:r>
              <a:rPr lang="en-US" altLang="ko-KR" sz="700" smtClean="0"/>
              <a:t>, </a:t>
            </a:r>
            <a:r>
              <a:rPr lang="ko-KR" altLang="en-US" sz="700" smtClean="0"/>
              <a:t>취소요청 </a:t>
            </a:r>
            <a:r>
              <a:rPr lang="ko-KR" altLang="en-US" sz="700"/>
              <a:t>승인</a:t>
            </a:r>
            <a:r>
              <a:rPr lang="en-US" altLang="ko-KR" sz="700"/>
              <a:t>/</a:t>
            </a:r>
            <a:r>
              <a:rPr lang="ko-KR" altLang="en-US" sz="700"/>
              <a:t>반려 </a:t>
            </a:r>
            <a:r>
              <a:rPr lang="ko-KR" altLang="en-US" sz="700" smtClean="0"/>
              <a:t>처리가 가능합니다</a:t>
            </a:r>
            <a:r>
              <a:rPr lang="en-US" altLang="ko-KR" sz="700" smtClean="0"/>
              <a:t>.</a:t>
            </a:r>
            <a:endParaRPr lang="ko-KR" altLang="en-US" sz="700"/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취소요청은 공급사 주문접수 상태에서 주문자가 취소 요청을 한 상태를 말하며</a:t>
            </a:r>
            <a:r>
              <a:rPr lang="en-US" altLang="ko-KR" sz="700"/>
              <a:t>, </a:t>
            </a:r>
            <a:r>
              <a:rPr lang="ko-KR" altLang="en-US" sz="700"/>
              <a:t>요청이 승인되면 해당 주문 건은 취소가 완료되고 반려되면 주문접수 상태로 </a:t>
            </a:r>
            <a:r>
              <a:rPr lang="ko-KR" altLang="en-US" sz="700"/>
              <a:t>다시 </a:t>
            </a:r>
            <a:r>
              <a:rPr lang="ko-KR" altLang="en-US" sz="700" smtClean="0"/>
              <a:t>되돌아갑니다</a:t>
            </a:r>
            <a:r>
              <a:rPr lang="en-US" altLang="ko-KR" sz="700" smtClean="0"/>
              <a:t>.</a:t>
            </a:r>
            <a:endParaRPr lang="ko-KR" altLang="en-US" sz="700"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43434" y="3216505"/>
          <a:ext cx="10097993" cy="352376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65358">
                  <a:extLst>
                    <a:ext uri="{9D8B030D-6E8A-4147-A177-3AD203B41FA5}">
                      <a16:colId xmlns:a16="http://schemas.microsoft.com/office/drawing/2014/main" val="95376674"/>
                    </a:ext>
                  </a:extLst>
                </a:gridCol>
                <a:gridCol w="1729059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919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304328316"/>
                    </a:ext>
                  </a:extLst>
                </a:gridCol>
                <a:gridCol w="832697">
                  <a:extLst>
                    <a:ext uri="{9D8B030D-6E8A-4147-A177-3AD203B41FA5}">
                      <a16:colId xmlns:a16="http://schemas.microsoft.com/office/drawing/2014/main" val="3721823952"/>
                    </a:ext>
                  </a:extLst>
                </a:gridCol>
                <a:gridCol w="1111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112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/>
                        <a:t>주문정보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상품정보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상품금액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납품예정일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납품요청일</a:t>
                      </a:r>
                      <a:r>
                        <a:rPr lang="en-US" sz="700" b="1" u="none" strike="noStrike" cap="none" smtClean="0"/>
                        <a:t>)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/>
                          </a:solidFill>
                        </a:rPr>
                        <a:t>주문현황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비고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주문접수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배송일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인수일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4087"/>
                  </a:ext>
                </a:extLst>
              </a:tr>
              <a:tr h="679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ONS2411060004-1</a:t>
                      </a: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공사명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지점공사자재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구매사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에스케이오엔에스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baseline="0" smtClean="0">
                          <a:solidFill>
                            <a:schemeClr val="accent1"/>
                          </a:solidFill>
                        </a:rPr>
                        <a:t>승인번호 </a:t>
                      </a:r>
                      <a:r>
                        <a:rPr lang="en-US" altLang="ko-KR" sz="700" b="1" u="none" strike="noStrike" cap="none" baseline="0" smtClean="0">
                          <a:solidFill>
                            <a:schemeClr val="accent1"/>
                          </a:solidFill>
                        </a:rPr>
                        <a:t>: 51208633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baseline="0" smtClean="0">
                          <a:solidFill>
                            <a:schemeClr val="accent1"/>
                          </a:solidFill>
                        </a:rPr>
                        <a:t>승인일 </a:t>
                      </a:r>
                      <a:r>
                        <a:rPr lang="en-US" altLang="ko-KR" sz="700" b="1" u="none" strike="noStrike" cap="none" baseline="0" smtClean="0">
                          <a:solidFill>
                            <a:schemeClr val="accent1"/>
                          </a:solidFill>
                        </a:rPr>
                        <a:t>: 2024-11-10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 </a:t>
                      </a:r>
                      <a:r>
                        <a:rPr lang="en-US" altLang="ko-KR" sz="700" b="1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(95,000)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(2024-11-12)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2024-11-15</a:t>
                      </a: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baseline="0" smtClean="0">
                          <a:solidFill>
                            <a:srgbClr val="FF0000"/>
                          </a:solidFill>
                        </a:rPr>
                        <a:t>반품요청</a:t>
                      </a:r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1" u="none" strike="noStrike" cap="none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C12411060002-1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입고주문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공사명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물류센터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C(K)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 매입주문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구매사 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700" b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안성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 (K)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 </a:t>
                      </a:r>
                      <a:r>
                        <a:rPr lang="en-US" altLang="ko-KR" sz="700" b="1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(95,000)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(2024-11-12)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</a:p>
                    <a:p>
                      <a:pPr algn="ctr"/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rgbClr val="FF0000"/>
                          </a:solidFill>
                        </a:rPr>
                        <a:t>물류센터주문</a:t>
                      </a:r>
                      <a:endParaRPr lang="en-US" altLang="ko-KR" sz="700" b="1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700" b="1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700" b="1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R" altLang="en-US" sz="700" b="1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PEN2411060002-1</a:t>
                      </a:r>
                      <a:r>
                        <a:rPr lang="ko-KR" altLang="en-US" sz="700" u="sng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sng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주문자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김주문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err="1" smtClean="0">
                          <a:solidFill>
                            <a:srgbClr val="0070C0"/>
                          </a:solidFill>
                        </a:rPr>
                        <a:t>슬림히트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700" u="sng" strike="noStrike" cap="none" err="1" smtClean="0">
                          <a:solidFill>
                            <a:srgbClr val="0070C0"/>
                          </a:solidFill>
                        </a:rPr>
                        <a:t>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err="1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 </a:t>
                      </a:r>
                      <a:r>
                        <a:rPr lang="en-US" altLang="ko-KR" sz="700" b="1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(95,000)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(2024-11-12)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ONS2411060008-1</a:t>
                      </a: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공사명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지점공사자재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구매사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에스케이오엔에스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 </a:t>
                      </a:r>
                      <a:r>
                        <a:rPr lang="en-US" altLang="ko-KR" sz="700" b="1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(95,000)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(2024-11-12)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22494" y="6773326"/>
            <a:ext cx="1575496" cy="167243"/>
            <a:chOff x="3326817" y="6019550"/>
            <a:chExt cx="1591287" cy="180009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0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9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주문진척도 조회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16" y="2155308"/>
          <a:ext cx="8836096" cy="73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24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67486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36619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35514">
                  <a:extLst>
                    <a:ext uri="{9D8B030D-6E8A-4147-A177-3AD203B41FA5}">
                      <a16:colId xmlns:a16="http://schemas.microsoft.com/office/drawing/2014/main" val="2776661119"/>
                    </a:ext>
                  </a:extLst>
                </a:gridCol>
                <a:gridCol w="500806">
                  <a:extLst>
                    <a:ext uri="{9D8B030D-6E8A-4147-A177-3AD203B41FA5}">
                      <a16:colId xmlns:a16="http://schemas.microsoft.com/office/drawing/2014/main" val="214884339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442020778"/>
                    </a:ext>
                  </a:extLst>
                </a:gridCol>
                <a:gridCol w="188214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1093119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220980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2151"/>
                  </a:ext>
                </a:extLst>
              </a:tr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주문일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배송일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45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535944"/>
                  </a:ext>
                </a:extLst>
              </a:tr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Malgun Gothic"/>
                        </a:rPr>
                        <a:t>주문상태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전체                        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V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구매사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810073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304245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010" y="30004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181699" y="2936807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533211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3434" y="2071480"/>
            <a:ext cx="10106874" cy="90407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55" y="2389066"/>
            <a:ext cx="1537890" cy="252310"/>
          </a:xfrm>
          <a:prstGeom prst="rect">
            <a:avLst/>
          </a:prstGeom>
        </p:spPr>
      </p:pic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517328" y="4780852"/>
            <a:ext cx="531622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바코드 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513762" y="5565246"/>
            <a:ext cx="538753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주문거부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522569" y="4991733"/>
            <a:ext cx="531622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513762" y="3966412"/>
            <a:ext cx="531622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366022" y="6251413"/>
            <a:ext cx="834231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주문취소승인</a:t>
            </a:r>
            <a:r>
              <a:rPr lang="en-US" altLang="ko-KR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535" y="2398550"/>
            <a:ext cx="1533976" cy="262765"/>
          </a:xfrm>
          <a:prstGeom prst="rect">
            <a:avLst/>
          </a:prstGeom>
        </p:spPr>
      </p:pic>
      <p:sp>
        <p:nvSpPr>
          <p:cNvPr id="3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264058" y="5062352"/>
            <a:ext cx="343616" cy="16834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2A76F27-91DB-055C-5424-D9081A060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3914" y="4748402"/>
          <a:ext cx="683957" cy="144780"/>
        </p:xfrm>
        <a:graphic>
          <a:graphicData uri="http://schemas.openxmlformats.org/drawingml/2006/table">
            <a:tbl>
              <a:tblPr/>
              <a:tblGrid>
                <a:gridCol w="68395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439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2024-11-13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74511" y="4756004"/>
            <a:ext cx="112179" cy="128765"/>
          </a:xfrm>
          <a:prstGeom prst="rect">
            <a:avLst/>
          </a:prstGeom>
        </p:spPr>
      </p:pic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264058" y="6529939"/>
            <a:ext cx="343616" cy="168344"/>
          </a:xfrm>
          <a:prstGeom prst="roundRect">
            <a:avLst>
              <a:gd name="adj" fmla="val 16667"/>
            </a:avLst>
          </a:prstGeom>
          <a:solidFill>
            <a:schemeClr val="tx1">
              <a:lumMod val="95000"/>
              <a:lumOff val="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2A76F27-91DB-055C-5424-D9081A060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8827" y="6229688"/>
          <a:ext cx="683957" cy="144780"/>
        </p:xfrm>
        <a:graphic>
          <a:graphicData uri="http://schemas.openxmlformats.org/drawingml/2006/table">
            <a:tbl>
              <a:tblPr/>
              <a:tblGrid>
                <a:gridCol w="68395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439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2024-11-13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4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49424" y="6237290"/>
            <a:ext cx="112179" cy="128765"/>
          </a:xfrm>
          <a:prstGeom prst="rect">
            <a:avLst/>
          </a:prstGeom>
        </p:spPr>
      </p:pic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646270" y="4907629"/>
            <a:ext cx="607277" cy="17758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배송정보수정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513762" y="4185039"/>
            <a:ext cx="531622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제조번호</a:t>
            </a:r>
            <a:endParaRPr sz="700" b="1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684371" y="4185038"/>
            <a:ext cx="545230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출하성적서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4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3350" y="897135"/>
            <a:ext cx="10447342" cy="450544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 현황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주문진척도 현황 </a:t>
            </a:r>
            <a:r>
              <a:rPr lang="en-US" altLang="ko-KR" sz="700" smtClean="0"/>
              <a:t>– </a:t>
            </a:r>
            <a:r>
              <a:rPr lang="ko-KR" altLang="en-US" sz="700" smtClean="0"/>
              <a:t>취소요청 조회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</a:t>
            </a:r>
            <a:endParaRPr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43434" y="3290800"/>
          <a:ext cx="10097993" cy="162145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65358">
                  <a:extLst>
                    <a:ext uri="{9D8B030D-6E8A-4147-A177-3AD203B41FA5}">
                      <a16:colId xmlns:a16="http://schemas.microsoft.com/office/drawing/2014/main" val="95376674"/>
                    </a:ext>
                  </a:extLst>
                </a:gridCol>
                <a:gridCol w="1729059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919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304328316"/>
                    </a:ext>
                  </a:extLst>
                </a:gridCol>
                <a:gridCol w="832697">
                  <a:extLst>
                    <a:ext uri="{9D8B030D-6E8A-4147-A177-3AD203B41FA5}">
                      <a16:colId xmlns:a16="http://schemas.microsoft.com/office/drawing/2014/main" val="3721823952"/>
                    </a:ext>
                  </a:extLst>
                </a:gridCol>
                <a:gridCol w="1111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112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strike="noStrike" cap="none" smtClean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/>
                        <a:t>주문정보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상품정보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상품금액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납품예정일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납품요청일</a:t>
                      </a:r>
                      <a:r>
                        <a:rPr lang="en-US" sz="700" b="1" u="none" strike="noStrike" cap="none" smtClean="0"/>
                        <a:t>)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/>
                          </a:solidFill>
                        </a:rPr>
                        <a:t>주문현황</a:t>
                      </a:r>
                      <a:endParaRPr lang="ko-KR" altLang="en-US" sz="7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비고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주문접수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배송일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인수일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408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ONS2411060008-1</a:t>
                      </a: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공사명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지점공사자재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구매사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에스케이오엔에스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 </a:t>
                      </a:r>
                      <a:r>
                        <a:rPr lang="en-US" altLang="ko-KR" sz="700" b="1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(95,000)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(2024-11-12)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ONS2411060009-1</a:t>
                      </a: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공사명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지점공사자재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구매사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에스케이오엔에스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 </a:t>
                      </a:r>
                      <a:r>
                        <a:rPr lang="en-US" altLang="ko-KR" sz="700" b="1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(95,000)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(2024-11-12)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40023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424376" y="5173258"/>
            <a:ext cx="1575496" cy="167236"/>
            <a:chOff x="3326817" y="6019550"/>
            <a:chExt cx="1591287" cy="180001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0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주문진척도 조회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010" y="307477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181699" y="2965382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342727" y="3914752"/>
            <a:ext cx="834231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주문취소승인</a:t>
            </a:r>
            <a:r>
              <a:rPr lang="en-US" altLang="ko-KR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165369" y="3042705"/>
            <a:ext cx="1173709" cy="18371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주문취소승인</a:t>
            </a: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342727" y="4515844"/>
            <a:ext cx="834231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주문취소승인</a:t>
            </a:r>
            <a:r>
              <a:rPr lang="en-US" altLang="ko-KR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8;p20"/>
          <p:cNvSpPr/>
          <p:nvPr/>
        </p:nvSpPr>
        <p:spPr>
          <a:xfrm>
            <a:off x="238993" y="1324677"/>
            <a:ext cx="10106874" cy="70137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체크박스는 </a:t>
            </a:r>
            <a:r>
              <a:rPr lang="ko-KR" altLang="en-US" sz="700"/>
              <a:t>주문 취소 </a:t>
            </a:r>
            <a:r>
              <a:rPr lang="ko-KR" altLang="en-US" sz="700"/>
              <a:t>요청 </a:t>
            </a:r>
            <a:r>
              <a:rPr lang="ko-KR" altLang="en-US" sz="700" smtClean="0"/>
              <a:t>건에 대해서만 노출되며</a:t>
            </a:r>
            <a:r>
              <a:rPr lang="en-US" altLang="ko-KR" sz="700" smtClean="0"/>
              <a:t>, </a:t>
            </a:r>
            <a:r>
              <a:rPr lang="ko-KR" altLang="en-US" sz="700" smtClean="0"/>
              <a:t>목록에서 납품요청일 날짜 지정 후 </a:t>
            </a:r>
            <a:r>
              <a:rPr lang="en-US" altLang="ko-KR" sz="700" smtClean="0"/>
              <a:t>[</a:t>
            </a:r>
            <a:r>
              <a:rPr lang="ko-KR" altLang="en-US" sz="700" smtClean="0"/>
              <a:t>저장</a:t>
            </a:r>
            <a:r>
              <a:rPr lang="en-US" altLang="ko-KR" sz="700" smtClean="0"/>
              <a:t>] </a:t>
            </a:r>
            <a:r>
              <a:rPr lang="ko-KR" altLang="en-US" sz="700" smtClean="0"/>
              <a:t>버튼으로 변경할 수 있습니다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700"/>
              <a:t>[</a:t>
            </a:r>
            <a:r>
              <a:rPr lang="ko-KR" altLang="en-US" sz="700"/>
              <a:t>배송정보수정</a:t>
            </a:r>
            <a:r>
              <a:rPr lang="en-US" altLang="ko-KR" sz="700" smtClean="0"/>
              <a:t>] </a:t>
            </a:r>
            <a:r>
              <a:rPr lang="ko-KR" altLang="en-US" sz="700" smtClean="0"/>
              <a:t>버튼으로 배송정보 수정이 가능합니다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광케이블 카테고리 상품의 주문은 비고에 </a:t>
            </a:r>
            <a:r>
              <a:rPr lang="en-US" altLang="ko-KR" sz="700" smtClean="0"/>
              <a:t>[</a:t>
            </a:r>
            <a:r>
              <a:rPr lang="ko-KR" altLang="en-US" sz="700" smtClean="0"/>
              <a:t>제조번호</a:t>
            </a:r>
            <a:r>
              <a:rPr lang="en-US" altLang="ko-KR" sz="700" smtClean="0"/>
              <a:t>] </a:t>
            </a:r>
            <a:r>
              <a:rPr lang="ko-KR" altLang="en-US" sz="700" smtClean="0"/>
              <a:t>버튼이 노출되며</a:t>
            </a:r>
            <a:r>
              <a:rPr lang="en-US" altLang="ko-KR" sz="700" smtClean="0"/>
              <a:t>,</a:t>
            </a:r>
            <a:r>
              <a:rPr lang="ko-KR" altLang="en-US" sz="700" smtClean="0"/>
              <a:t> 누르면 입력 팝업이 호출되고 수정</a:t>
            </a:r>
            <a:r>
              <a:rPr lang="en-US" altLang="ko-KR" sz="700"/>
              <a:t> </a:t>
            </a:r>
            <a:r>
              <a:rPr lang="ko-KR" altLang="en-US" sz="700" smtClean="0"/>
              <a:t>등록이 가능합니다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주문접수 전 주문의뢰 상태에서는 </a:t>
            </a:r>
            <a:r>
              <a:rPr lang="en-US" altLang="ko-KR" sz="700" smtClean="0"/>
              <a:t>[</a:t>
            </a:r>
            <a:r>
              <a:rPr lang="ko-KR" altLang="en-US" sz="700" smtClean="0"/>
              <a:t>주문거부</a:t>
            </a:r>
            <a:r>
              <a:rPr lang="en-US" altLang="ko-KR" sz="700" smtClean="0"/>
              <a:t>] </a:t>
            </a:r>
            <a:r>
              <a:rPr lang="ko-KR" altLang="en-US" sz="700" smtClean="0"/>
              <a:t>처리가 가능합니다</a:t>
            </a:r>
            <a:r>
              <a:rPr lang="en-US" altLang="ko-KR" sz="700" smtClean="0"/>
              <a:t>.</a:t>
            </a:r>
            <a:r>
              <a:rPr lang="ko-KR" altLang="en-US" sz="700" smtClean="0"/>
              <a:t> </a:t>
            </a:r>
            <a:endParaRPr lang="en-US" altLang="ko-KR" sz="700" smtClean="0"/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주문상태를 </a:t>
            </a:r>
            <a:r>
              <a:rPr lang="ko-KR" altLang="en-US" sz="700"/>
              <a:t>취소요청으로 </a:t>
            </a:r>
            <a:r>
              <a:rPr lang="ko-KR" altLang="en-US" sz="700" smtClean="0"/>
              <a:t>선택 </a:t>
            </a:r>
            <a:r>
              <a:rPr lang="ko-KR" altLang="en-US" sz="700"/>
              <a:t>조회 </a:t>
            </a:r>
            <a:r>
              <a:rPr lang="ko-KR" altLang="en-US" sz="700"/>
              <a:t>시 </a:t>
            </a:r>
            <a:r>
              <a:rPr lang="ko-KR" altLang="en-US" sz="700" smtClean="0"/>
              <a:t>우측에 상단에 </a:t>
            </a:r>
            <a:r>
              <a:rPr lang="en-US" altLang="ko-KR" sz="700" smtClean="0"/>
              <a:t>[</a:t>
            </a:r>
            <a:r>
              <a:rPr lang="ko-KR" altLang="en-US" sz="700"/>
              <a:t>일괄 주문취소승인</a:t>
            </a:r>
            <a:r>
              <a:rPr lang="en-US" altLang="ko-KR" sz="700"/>
              <a:t>/</a:t>
            </a:r>
            <a:r>
              <a:rPr lang="ko-KR" altLang="en-US" sz="700"/>
              <a:t>미승인</a:t>
            </a:r>
            <a:r>
              <a:rPr lang="en-US" altLang="ko-KR" sz="700"/>
              <a:t>] </a:t>
            </a:r>
            <a:r>
              <a:rPr lang="ko-KR" altLang="en-US" sz="700"/>
              <a:t>버튼 </a:t>
            </a:r>
            <a:r>
              <a:rPr lang="ko-KR" altLang="en-US" sz="700" smtClean="0"/>
              <a:t>노출되며</a:t>
            </a:r>
            <a:r>
              <a:rPr lang="en-US" altLang="ko-KR" sz="700" smtClean="0"/>
              <a:t>, </a:t>
            </a:r>
            <a:r>
              <a:rPr lang="ko-KR" altLang="en-US" sz="700" smtClean="0"/>
              <a:t>취소요청 </a:t>
            </a:r>
            <a:r>
              <a:rPr lang="ko-KR" altLang="en-US" sz="700"/>
              <a:t>승인</a:t>
            </a:r>
            <a:r>
              <a:rPr lang="en-US" altLang="ko-KR" sz="700"/>
              <a:t>/</a:t>
            </a:r>
            <a:r>
              <a:rPr lang="ko-KR" altLang="en-US" sz="700"/>
              <a:t>반려 </a:t>
            </a:r>
            <a:r>
              <a:rPr lang="ko-KR" altLang="en-US" sz="700" smtClean="0"/>
              <a:t>처리가 가능합니다</a:t>
            </a:r>
            <a:r>
              <a:rPr lang="en-US" altLang="ko-KR" sz="700" smtClean="0"/>
              <a:t>.</a:t>
            </a:r>
            <a:endParaRPr lang="ko-KR" altLang="en-US" sz="700"/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취소요청은 공급사 주문접수 상태에서 주문자가 취소 요청을 한 상태를 말하며</a:t>
            </a:r>
            <a:r>
              <a:rPr lang="en-US" altLang="ko-KR" sz="700"/>
              <a:t>, </a:t>
            </a:r>
            <a:r>
              <a:rPr lang="ko-KR" altLang="en-US" sz="700"/>
              <a:t>요청이 승인되면 해당 주문 건은 취소가 완료되고 반려되면 주문접수 상태로 </a:t>
            </a:r>
            <a:r>
              <a:rPr lang="ko-KR" altLang="en-US" sz="700"/>
              <a:t>다시 </a:t>
            </a:r>
            <a:r>
              <a:rPr lang="ko-KR" altLang="en-US" sz="700" smtClean="0"/>
              <a:t>되돌아갑니다</a:t>
            </a:r>
            <a:r>
              <a:rPr lang="en-US" altLang="ko-KR" sz="700" smtClean="0"/>
              <a:t>.</a:t>
            </a:r>
            <a:endParaRPr lang="ko-KR" altLang="en-US" sz="70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16" y="2155308"/>
          <a:ext cx="8836096" cy="73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24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67486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36619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35514">
                  <a:extLst>
                    <a:ext uri="{9D8B030D-6E8A-4147-A177-3AD203B41FA5}">
                      <a16:colId xmlns:a16="http://schemas.microsoft.com/office/drawing/2014/main" val="2776661119"/>
                    </a:ext>
                  </a:extLst>
                </a:gridCol>
                <a:gridCol w="500806">
                  <a:extLst>
                    <a:ext uri="{9D8B030D-6E8A-4147-A177-3AD203B41FA5}">
                      <a16:colId xmlns:a16="http://schemas.microsoft.com/office/drawing/2014/main" val="2148843390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2442020778"/>
                    </a:ext>
                  </a:extLst>
                </a:gridCol>
                <a:gridCol w="188214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1093119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220980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2151"/>
                  </a:ext>
                </a:extLst>
              </a:tr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주문일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배송일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45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535944"/>
                  </a:ext>
                </a:extLst>
              </a:tr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Malgun Gothic"/>
                        </a:rPr>
                        <a:t>주문상태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취소요청                  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V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구매사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810073"/>
                  </a:ext>
                </a:extLst>
              </a:tr>
            </a:tbl>
          </a:graphicData>
        </a:graphic>
      </p:graphicFrame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304245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533211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434" y="2071480"/>
            <a:ext cx="10106874" cy="90407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55" y="2389066"/>
            <a:ext cx="1537890" cy="25231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535" y="2398550"/>
            <a:ext cx="1533976" cy="2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741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1" y="911275"/>
            <a:ext cx="7984784" cy="4695618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158892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 현황 조회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조회조건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조회조건은 현재일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결과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주문상세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 클릭 시 상품상세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 입고 주문은 해당 로우를 회색 음영으로 표시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 조회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 조회를 위한 기본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41" name="Google Shape;797;p30"/>
          <p:cNvSpPr/>
          <p:nvPr/>
        </p:nvSpPr>
        <p:spPr>
          <a:xfrm>
            <a:off x="150934" y="83266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797;p30"/>
          <p:cNvSpPr/>
          <p:nvPr/>
        </p:nvSpPr>
        <p:spPr>
          <a:xfrm>
            <a:off x="150934" y="17175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97;p30"/>
          <p:cNvSpPr/>
          <p:nvPr/>
        </p:nvSpPr>
        <p:spPr>
          <a:xfrm>
            <a:off x="151315" y="258620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00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7309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1" y="911275"/>
            <a:ext cx="7984784" cy="4695618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33074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결과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1)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체크박스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 취소 요청 건만 체크박스 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2)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주문정보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법인매입카드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ERP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전송 주문 건 승인번호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승인일 표시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3)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납품예정일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납품요청일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)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주문접수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~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인수 전 상태의 주문은 납품요청일 변경 저장 가능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4)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주문현황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–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배송일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배송정보수정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클릭 시 수정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팝업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출하성적서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 누르면 파일 다운로드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5)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비고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반품요청 상태는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반품요청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표시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출하완료 주문은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배송추적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배송정보 팝업 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광케이블 카테고리이면서 시리얼넘버 정보가 있으면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제조번호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흰색 버튼 노출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시리얼넘버 정보가 없으면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제조번호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검정 버튼 노출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 클릭 시 제조번호 입력 팝업 출력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물류 입고 주문은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물류센터주문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표시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. 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바코드 출력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 노출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클릭 시 바코드 이미지 조회 팝업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 조회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 조회를 위한 기본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43" name="Google Shape;797;p30"/>
          <p:cNvSpPr/>
          <p:nvPr/>
        </p:nvSpPr>
        <p:spPr>
          <a:xfrm>
            <a:off x="151315" y="254517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408;p26"/>
          <p:cNvCxnSpPr>
            <a:endCxn id="14" idx="2"/>
          </p:cNvCxnSpPr>
          <p:nvPr/>
        </p:nvCxnSpPr>
        <p:spPr>
          <a:xfrm rot="10800000">
            <a:off x="1580074" y="2109123"/>
            <a:ext cx="4504530" cy="1936509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" name="그룹 1"/>
          <p:cNvGrpSpPr/>
          <p:nvPr/>
        </p:nvGrpSpPr>
        <p:grpSpPr>
          <a:xfrm>
            <a:off x="253776" y="832562"/>
            <a:ext cx="2652595" cy="1276560"/>
            <a:chOff x="3627876" y="929241"/>
            <a:chExt cx="2652595" cy="1276560"/>
          </a:xfrm>
        </p:grpSpPr>
        <p:grpSp>
          <p:nvGrpSpPr>
            <p:cNvPr id="13" name="그룹 12"/>
            <p:cNvGrpSpPr/>
            <p:nvPr/>
          </p:nvGrpSpPr>
          <p:grpSpPr>
            <a:xfrm>
              <a:off x="3627876" y="929241"/>
              <a:ext cx="2652595" cy="1276560"/>
              <a:chOff x="4363536" y="6061501"/>
              <a:chExt cx="2652595" cy="1276560"/>
            </a:xfrm>
          </p:grpSpPr>
          <p:sp>
            <p:nvSpPr>
              <p:cNvPr id="14" name="Google Shape;1694;p44"/>
              <p:cNvSpPr/>
              <p:nvPr/>
            </p:nvSpPr>
            <p:spPr>
              <a:xfrm>
                <a:off x="4363536" y="6061501"/>
                <a:ext cx="2652595" cy="127656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15" name="Google Shape;1695;p44"/>
              <p:cNvGraphicFramePr/>
              <p:nvPr>
                <p:extLst/>
              </p:nvPr>
            </p:nvGraphicFramePr>
            <p:xfrm>
              <a:off x="4462668" y="6081944"/>
              <a:ext cx="2441995" cy="304770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4419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9906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ko-KR" altLang="en-US" sz="800" b="1" u="none" strike="noStrike" cap="none" smtClean="0"/>
                            <a:t>배송정보수정</a:t>
                          </a:r>
                          <a:endParaRPr sz="800" b="1" u="none" strike="noStrike" cap="none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99999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6" name="Google Shape;1695;p44"/>
              <p:cNvGraphicFramePr/>
              <p:nvPr>
                <p:extLst/>
              </p:nvPr>
            </p:nvGraphicFramePr>
            <p:xfrm>
              <a:off x="6689415" y="6066704"/>
              <a:ext cx="215248" cy="335250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15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en-US" sz="1000" b="1" u="none" strike="noStrike" cap="none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sz="1000" b="1" u="none" strike="noStrike" cap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7" name="Google Shape;213;p21"/>
              <p:cNvSpPr/>
              <p:nvPr/>
            </p:nvSpPr>
            <p:spPr>
              <a:xfrm>
                <a:off x="5089610" y="7103511"/>
                <a:ext cx="703385" cy="181106"/>
              </a:xfrm>
              <a:prstGeom prst="roundRect">
                <a:avLst>
                  <a:gd name="adj" fmla="val 21958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 i="0" u="none" strike="noStrike" cap="none" smtClea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배송정보수정</a:t>
                </a:r>
                <a:endParaRPr sz="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74275" y="6491204"/>
                <a:ext cx="50307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택배사</a:t>
                </a:r>
                <a:endParaRPr lang="ko-KR" altLang="en-US" sz="7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36297" y="6517861"/>
                <a:ext cx="1223583" cy="20005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smtClean="0"/>
                  <a:t>선택                             </a:t>
                </a:r>
                <a:r>
                  <a:rPr lang="en-US" altLang="ko-KR" sz="700"/>
                  <a:t>V</a:t>
                </a:r>
                <a:endParaRPr lang="ko-KR" altLang="en-US" sz="7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4275" y="6773697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smtClean="0"/>
                  <a:t>송장번호</a:t>
                </a:r>
                <a:endParaRPr lang="ko-KR" altLang="en-US" sz="7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36296" y="6795749"/>
                <a:ext cx="1360743" cy="17091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700"/>
              </a:p>
            </p:txBody>
          </p:sp>
        </p:grpSp>
        <p:sp>
          <p:nvSpPr>
            <p:cNvPr id="23" name="Google Shape;1700;p44"/>
            <p:cNvSpPr/>
            <p:nvPr/>
          </p:nvSpPr>
          <p:spPr>
            <a:xfrm>
              <a:off x="5209301" y="1979451"/>
              <a:ext cx="414247" cy="143320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77139" y="771172"/>
            <a:ext cx="2515445" cy="1527943"/>
            <a:chOff x="869377" y="5134938"/>
            <a:chExt cx="2515445" cy="1228774"/>
          </a:xfrm>
        </p:grpSpPr>
        <p:sp>
          <p:nvSpPr>
            <p:cNvPr id="26" name="Google Shape;1694;p44"/>
            <p:cNvSpPr/>
            <p:nvPr/>
          </p:nvSpPr>
          <p:spPr>
            <a:xfrm>
              <a:off x="869377" y="5134938"/>
              <a:ext cx="2515445" cy="122877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7" name="Google Shape;1695;p44"/>
            <p:cNvGraphicFramePr/>
            <p:nvPr>
              <p:extLst/>
            </p:nvPr>
          </p:nvGraphicFramePr>
          <p:xfrm>
            <a:off x="969462" y="5474101"/>
            <a:ext cx="2359089" cy="709896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5278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31215">
                    <a:extLst>
                      <a:ext uri="{9D8B030D-6E8A-4147-A177-3AD203B41FA5}">
                        <a16:colId xmlns:a16="http://schemas.microsoft.com/office/drawing/2014/main" val="1159456758"/>
                      </a:ext>
                    </a:extLst>
                  </a:gridCol>
                </a:tblGrid>
                <a:tr h="316502">
                  <a:tc>
                    <a:txBody>
                      <a:bodyPr/>
                      <a:lstStyle/>
                      <a:p>
                        <a:r>
                          <a:rPr lang="ko-KR" altLang="en-US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 상품</a:t>
                        </a:r>
                        <a:endParaRPr lang="ko-KR" alt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en-US" altLang="ko-KR" sz="600" b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</a:t>
                        </a:r>
                        <a:r>
                          <a:rPr lang="en-US" altLang="ko-KR" sz="600" b="0" baseline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</a:t>
                        </a:r>
                        <a:r>
                          <a:rPr lang="en-US" altLang="ko-KR" sz="600" b="0" u="sng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K2 </a:t>
                        </a:r>
                        <a:r>
                          <a:rPr lang="ko-KR" altLang="en-US" sz="600" b="0" u="sng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슬림히트 발열조끼</a:t>
                        </a:r>
                        <a:r>
                          <a:rPr lang="en-US" altLang="ko-KR" sz="600" b="0" u="sng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2(</a:t>
                        </a:r>
                        <a:r>
                          <a:rPr lang="ko-KR" altLang="en-US" sz="600" b="0" u="sng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배터리포함</a:t>
                        </a:r>
                        <a:r>
                          <a:rPr lang="en-US" altLang="ko-KR" sz="600" b="0" u="sng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)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600" b="0" u="none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 규격 </a:t>
                        </a:r>
                        <a:r>
                          <a:rPr lang="en-US" altLang="ko-KR" sz="600" b="0" u="none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: PM24601CH </a:t>
                        </a:r>
                        <a:r>
                          <a:rPr lang="ko-KR" altLang="en-US" sz="600" b="0" u="none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크기</a:t>
                        </a:r>
                        <a:r>
                          <a:rPr lang="en-US" altLang="ko-KR" sz="600" b="0" u="none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: 90~120 </a:t>
                        </a:r>
                        <a:r>
                          <a:rPr lang="ko-KR" altLang="en-US" sz="600" b="0" u="none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색상</a:t>
                        </a:r>
                        <a:r>
                          <a:rPr lang="en-US" altLang="ko-KR" sz="600" b="0" u="none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: </a:t>
                        </a:r>
                        <a:r>
                          <a:rPr lang="ko-KR" altLang="en-US" sz="600" b="0" u="none" strike="noStrike" cap="none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블랙</a:t>
                        </a:r>
                        <a:endPara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8744">
                  <a:tc>
                    <a:txBody>
                      <a:bodyPr/>
                      <a:lstStyle/>
                      <a:p>
                        <a:r>
                          <a:rPr lang="ko-KR" altLang="en-US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 공급사</a:t>
                        </a:r>
                        <a:endParaRPr lang="ko-KR" alt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 </a:t>
                        </a:r>
                        <a:r>
                          <a:rPr lang="ko-KR" altLang="en-US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공급사</a:t>
                        </a:r>
                        <a:r>
                          <a:rPr lang="en-US" altLang="ko-KR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A</a:t>
                        </a:r>
                        <a:endParaRPr lang="ko-KR" altLang="en-US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204586487"/>
                    </a:ext>
                  </a:extLst>
                </a:tr>
                <a:tr h="188744">
                  <a:tc>
                    <a:txBody>
                      <a:bodyPr/>
                      <a:lstStyle/>
                      <a:p>
                        <a:r>
                          <a:rPr lang="ko-KR" altLang="en-US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</a:t>
                        </a:r>
                        <a:r>
                          <a:rPr lang="ko-KR" altLang="en-US" sz="600" baseline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배송유형</a:t>
                        </a:r>
                        <a:endParaRPr lang="ko-KR" alt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  </a:t>
                        </a:r>
                        <a:r>
                          <a:rPr lang="ko-KR" altLang="en-US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직배</a:t>
                        </a:r>
                        <a:endParaRPr lang="ko-KR" alt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46903184"/>
                    </a:ext>
                  </a:extLst>
                </a:tr>
                <a:tr h="188744">
                  <a:tc>
                    <a:txBody>
                      <a:bodyPr/>
                      <a:lstStyle/>
                      <a:p>
                        <a:r>
                          <a:rPr lang="en-US" altLang="ko-KR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 </a:t>
                        </a:r>
                        <a:r>
                          <a:rPr lang="ko-KR" altLang="en-US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전화번호</a:t>
                        </a:r>
                        <a:endParaRPr lang="ko-KR" alt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a:t>   010-1234-5678</a:t>
                        </a:r>
                        <a:endParaRPr lang="ko-KR" altLang="en-US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558273761"/>
                    </a:ext>
                  </a:extLst>
                </a:tr>
              </a:tbl>
            </a:graphicData>
          </a:graphic>
        </p:graphicFrame>
        <p:sp>
          <p:nvSpPr>
            <p:cNvPr id="28" name="Google Shape;1700;p44"/>
            <p:cNvSpPr/>
            <p:nvPr/>
          </p:nvSpPr>
          <p:spPr>
            <a:xfrm>
              <a:off x="1876227" y="6195949"/>
              <a:ext cx="414247" cy="143320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9" name="Google Shape;1695;p44"/>
            <p:cNvGraphicFramePr/>
            <p:nvPr>
              <p:extLst/>
            </p:nvPr>
          </p:nvGraphicFramePr>
          <p:xfrm>
            <a:off x="980460" y="5164581"/>
            <a:ext cx="2296739" cy="245096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2967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8937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smtClean="0"/>
                          <a:t>배송정보</a:t>
                        </a:r>
                        <a:endParaRPr sz="800" b="1" u="none" strike="noStrike" cap="none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0" name="Google Shape;1695;p44"/>
            <p:cNvGraphicFramePr/>
            <p:nvPr>
              <p:extLst/>
            </p:nvPr>
          </p:nvGraphicFramePr>
          <p:xfrm>
            <a:off x="3071644" y="5134938"/>
            <a:ext cx="215248" cy="269609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152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1000" b="1" u="none" strike="noStrike" cap="none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sz="1000" b="1" u="none" strike="noStrike" cap="none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cxnSp>
        <p:nvCxnSpPr>
          <p:cNvPr id="32" name="Google Shape;408;p26"/>
          <p:cNvCxnSpPr>
            <a:endCxn id="26" idx="2"/>
          </p:cNvCxnSpPr>
          <p:nvPr/>
        </p:nvCxnSpPr>
        <p:spPr>
          <a:xfrm rot="10800000">
            <a:off x="4434863" y="2299116"/>
            <a:ext cx="3110329" cy="103082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5" name="그룹 44"/>
          <p:cNvGrpSpPr/>
          <p:nvPr/>
        </p:nvGrpSpPr>
        <p:grpSpPr>
          <a:xfrm>
            <a:off x="5875077" y="664937"/>
            <a:ext cx="2468487" cy="1106997"/>
            <a:chOff x="3627876" y="922060"/>
            <a:chExt cx="2393436" cy="1003256"/>
          </a:xfrm>
        </p:grpSpPr>
        <p:grpSp>
          <p:nvGrpSpPr>
            <p:cNvPr id="46" name="그룹 45"/>
            <p:cNvGrpSpPr/>
            <p:nvPr/>
          </p:nvGrpSpPr>
          <p:grpSpPr>
            <a:xfrm>
              <a:off x="3627876" y="922060"/>
              <a:ext cx="2393436" cy="1003256"/>
              <a:chOff x="4363536" y="6054320"/>
              <a:chExt cx="2393436" cy="1003256"/>
            </a:xfrm>
          </p:grpSpPr>
          <p:sp>
            <p:nvSpPr>
              <p:cNvPr id="48" name="Google Shape;1694;p44"/>
              <p:cNvSpPr/>
              <p:nvPr/>
            </p:nvSpPr>
            <p:spPr>
              <a:xfrm>
                <a:off x="4363536" y="6061502"/>
                <a:ext cx="2393436" cy="996074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49" name="Google Shape;1695;p44"/>
              <p:cNvGraphicFramePr/>
              <p:nvPr>
                <p:extLst/>
              </p:nvPr>
            </p:nvGraphicFramePr>
            <p:xfrm>
              <a:off x="4462668" y="6081944"/>
              <a:ext cx="2217233" cy="276209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286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9906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ko-KR" altLang="en-US" sz="800" b="1" u="none" strike="noStrike" cap="none" smtClean="0"/>
                            <a:t>제조번호</a:t>
                          </a:r>
                          <a:endParaRPr sz="800" b="1" u="none" strike="noStrike" cap="none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99999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0" name="Google Shape;1695;p44"/>
              <p:cNvGraphicFramePr/>
              <p:nvPr>
                <p:extLst/>
              </p:nvPr>
            </p:nvGraphicFramePr>
            <p:xfrm>
              <a:off x="6471197" y="6054320"/>
              <a:ext cx="208704" cy="303832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15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en-US" sz="1000" b="1" u="none" strike="noStrike" cap="none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sz="1000" b="1" u="none" strike="noStrike" cap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51" name="Google Shape;213;p21"/>
              <p:cNvSpPr/>
              <p:nvPr/>
            </p:nvSpPr>
            <p:spPr>
              <a:xfrm>
                <a:off x="4950513" y="6780939"/>
                <a:ext cx="703385" cy="181106"/>
              </a:xfrm>
              <a:prstGeom prst="roundRect">
                <a:avLst>
                  <a:gd name="adj" fmla="val 21958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 i="0" u="none" strike="noStrike" cap="none" smtClea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제조번호저장</a:t>
                </a:r>
                <a:endParaRPr sz="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510162" y="6491204"/>
                <a:ext cx="54373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smtClean="0"/>
                  <a:t>제조번호</a:t>
                </a:r>
                <a:endParaRPr lang="ko-KR" altLang="en-US" sz="7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12623" y="6504049"/>
                <a:ext cx="1360743" cy="17091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700"/>
              </a:p>
            </p:txBody>
          </p:sp>
        </p:grpSp>
        <p:sp>
          <p:nvSpPr>
            <p:cNvPr id="47" name="Google Shape;1700;p44"/>
            <p:cNvSpPr/>
            <p:nvPr/>
          </p:nvSpPr>
          <p:spPr>
            <a:xfrm>
              <a:off x="5102616" y="1645199"/>
              <a:ext cx="467778" cy="171975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" name="Google Shape;408;p26"/>
          <p:cNvCxnSpPr>
            <a:endCxn id="48" idx="2"/>
          </p:cNvCxnSpPr>
          <p:nvPr/>
        </p:nvCxnSpPr>
        <p:spPr>
          <a:xfrm rot="16200000" flipV="1">
            <a:off x="6452606" y="2428649"/>
            <a:ext cx="1753850" cy="440420"/>
          </a:xfrm>
          <a:prstGeom prst="bentConnector3">
            <a:avLst>
              <a:gd name="adj1" fmla="val 36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" name="Google Shape;408;p26"/>
          <p:cNvCxnSpPr/>
          <p:nvPr/>
        </p:nvCxnSpPr>
        <p:spPr>
          <a:xfrm rot="5400000">
            <a:off x="6633802" y="3988654"/>
            <a:ext cx="934286" cy="888493"/>
          </a:xfrm>
          <a:prstGeom prst="bentConnector3">
            <a:avLst>
              <a:gd name="adj1" fmla="val 554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6" name="그룹 85"/>
          <p:cNvGrpSpPr/>
          <p:nvPr/>
        </p:nvGrpSpPr>
        <p:grpSpPr>
          <a:xfrm>
            <a:off x="1922625" y="4869563"/>
            <a:ext cx="2468487" cy="1106997"/>
            <a:chOff x="3627876" y="922060"/>
            <a:chExt cx="2393436" cy="1003256"/>
          </a:xfrm>
        </p:grpSpPr>
        <p:grpSp>
          <p:nvGrpSpPr>
            <p:cNvPr id="87" name="그룹 86"/>
            <p:cNvGrpSpPr/>
            <p:nvPr/>
          </p:nvGrpSpPr>
          <p:grpSpPr>
            <a:xfrm>
              <a:off x="3627876" y="922060"/>
              <a:ext cx="2393436" cy="1003256"/>
              <a:chOff x="4363536" y="6054320"/>
              <a:chExt cx="2393436" cy="1003256"/>
            </a:xfrm>
          </p:grpSpPr>
          <p:sp>
            <p:nvSpPr>
              <p:cNvPr id="89" name="Google Shape;1694;p44"/>
              <p:cNvSpPr/>
              <p:nvPr/>
            </p:nvSpPr>
            <p:spPr>
              <a:xfrm>
                <a:off x="4363536" y="6061502"/>
                <a:ext cx="2393436" cy="996074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90" name="Google Shape;1695;p44"/>
              <p:cNvGraphicFramePr/>
              <p:nvPr>
                <p:extLst/>
              </p:nvPr>
            </p:nvGraphicFramePr>
            <p:xfrm>
              <a:off x="4462668" y="6081944"/>
              <a:ext cx="2217233" cy="276209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286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9906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ko-KR" altLang="en-US" sz="800" b="1" u="none" strike="noStrike" cap="none" smtClean="0"/>
                            <a:t>주문거부</a:t>
                          </a:r>
                          <a:endParaRPr sz="800" b="1" u="none" strike="noStrike" cap="none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99999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91" name="Google Shape;1695;p44"/>
              <p:cNvGraphicFramePr/>
              <p:nvPr>
                <p:extLst/>
              </p:nvPr>
            </p:nvGraphicFramePr>
            <p:xfrm>
              <a:off x="6471197" y="6054320"/>
              <a:ext cx="208704" cy="303832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15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en-US" sz="1000" b="1" u="none" strike="noStrike" cap="none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sz="1000" b="1" u="none" strike="noStrike" cap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92" name="Google Shape;213;p21"/>
              <p:cNvSpPr/>
              <p:nvPr/>
            </p:nvSpPr>
            <p:spPr>
              <a:xfrm>
                <a:off x="4950513" y="6819187"/>
                <a:ext cx="703385" cy="181106"/>
              </a:xfrm>
              <a:prstGeom prst="roundRect">
                <a:avLst>
                  <a:gd name="adj" fmla="val 21958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 i="0" u="none" strike="noStrike" cap="none" smtClea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주문거부</a:t>
                </a:r>
                <a:endParaRPr sz="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475888" y="6395181"/>
                <a:ext cx="353129" cy="18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smtClean="0"/>
                  <a:t>사유</a:t>
                </a:r>
                <a:endParaRPr lang="ko-KR" altLang="en-US" sz="70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016570" y="6408854"/>
                <a:ext cx="1360743" cy="32626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700"/>
              </a:p>
            </p:txBody>
          </p:sp>
        </p:grpSp>
        <p:sp>
          <p:nvSpPr>
            <p:cNvPr id="88" name="Google Shape;1700;p44"/>
            <p:cNvSpPr/>
            <p:nvPr/>
          </p:nvSpPr>
          <p:spPr>
            <a:xfrm>
              <a:off x="5102616" y="1683449"/>
              <a:ext cx="467778" cy="171975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" name="Google Shape;408;p26"/>
          <p:cNvCxnSpPr>
            <a:endCxn id="90" idx="0"/>
          </p:cNvCxnSpPr>
          <p:nvPr/>
        </p:nvCxnSpPr>
        <p:spPr>
          <a:xfrm rot="10800000" flipV="1">
            <a:off x="3168245" y="4575265"/>
            <a:ext cx="4381497" cy="32477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4" name="그룹 103"/>
          <p:cNvGrpSpPr/>
          <p:nvPr/>
        </p:nvGrpSpPr>
        <p:grpSpPr>
          <a:xfrm>
            <a:off x="5496362" y="4900043"/>
            <a:ext cx="2302581" cy="2021218"/>
            <a:chOff x="7945280" y="5007178"/>
            <a:chExt cx="2302581" cy="2021218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5280" y="5007178"/>
              <a:ext cx="2302581" cy="2021218"/>
            </a:xfrm>
            <a:prstGeom prst="rect">
              <a:avLst/>
            </a:prstGeom>
          </p:spPr>
        </p:pic>
        <p:grpSp>
          <p:nvGrpSpPr>
            <p:cNvPr id="108" name="그룹 107"/>
            <p:cNvGrpSpPr/>
            <p:nvPr/>
          </p:nvGrpSpPr>
          <p:grpSpPr>
            <a:xfrm>
              <a:off x="8206951" y="5635086"/>
              <a:ext cx="1787712" cy="1111328"/>
              <a:chOff x="7762576" y="5337523"/>
              <a:chExt cx="1951241" cy="1239220"/>
            </a:xfrm>
          </p:grpSpPr>
          <p:sp>
            <p:nvSpPr>
              <p:cNvPr id="109" name="Google Shape;1694;p44"/>
              <p:cNvSpPr/>
              <p:nvPr/>
            </p:nvSpPr>
            <p:spPr>
              <a:xfrm>
                <a:off x="7762576" y="5337523"/>
                <a:ext cx="1950636" cy="1239220"/>
              </a:xfrm>
              <a:prstGeom prst="roundRect">
                <a:avLst>
                  <a:gd name="adj" fmla="val 1663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5301" y="5793258"/>
                <a:ext cx="1462734" cy="52893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1" name="Google Shape;211;p21"/>
              <p:cNvSpPr txBox="1"/>
              <p:nvPr/>
            </p:nvSpPr>
            <p:spPr>
              <a:xfrm>
                <a:off x="8338308" y="5620070"/>
                <a:ext cx="921828" cy="2344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6000" marR="0" lvl="0" indent="0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lang="en-US" altLang="ko-KR" sz="600" smtClean="0"/>
                  <a:t>PM24601CH</a:t>
                </a: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112" name="Google Shape;1695;p44"/>
              <p:cNvGraphicFramePr/>
              <p:nvPr>
                <p:extLst/>
              </p:nvPr>
            </p:nvGraphicFramePr>
            <p:xfrm>
              <a:off x="9478879" y="5358450"/>
              <a:ext cx="234938" cy="373831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15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endParaRPr sz="1000" b="1" u="none" strike="noStrike" cap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1996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556590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 처리를 위한 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구매사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(</a:t>
            </a: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자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) </a:t>
            </a: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또는 팬택물류센터에서 귀사로 물품공급 요청 정보를 조회하고 공급을 위한 준비와 접수를 처리합니다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smtClean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납품예정일은 상품 표준납기일에 따른 일자를 </a:t>
            </a:r>
            <a:r>
              <a:rPr lang="en-US" altLang="ko-KR" sz="700" smtClean="0">
                <a:solidFill>
                  <a:schemeClr val="dk1"/>
                </a:solidFill>
              </a:rPr>
              <a:t>Default</a:t>
            </a:r>
            <a:r>
              <a:rPr lang="ko-KR" altLang="en-US" sz="700" smtClean="0">
                <a:solidFill>
                  <a:schemeClr val="dk1"/>
                </a:solidFill>
              </a:rPr>
              <a:t>로 입력되어 나옵니다</a:t>
            </a:r>
            <a:r>
              <a:rPr lang="en-US" altLang="ko-KR" sz="700" smtClean="0">
                <a:solidFill>
                  <a:schemeClr val="dk1"/>
                </a:solidFill>
              </a:rPr>
              <a:t>. </a:t>
            </a:r>
            <a:r>
              <a:rPr lang="ko-KR" altLang="en-US" sz="700" smtClean="0">
                <a:solidFill>
                  <a:schemeClr val="dk1"/>
                </a:solidFill>
              </a:rPr>
              <a:t>실제 납품가능 일자를 확인하시고 접수해 주십시오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/>
              <a:t>주문유형은 </a:t>
            </a:r>
            <a:r>
              <a:rPr lang="en-US" altLang="ko-KR" sz="700" smtClean="0"/>
              <a:t>OK</a:t>
            </a:r>
            <a:r>
              <a:rPr lang="ko-KR" altLang="en-US" sz="700" smtClean="0"/>
              <a:t>플라자 구매사에서의 주문은 일반</a:t>
            </a:r>
            <a:r>
              <a:rPr lang="en-US" altLang="ko-KR" sz="700" smtClean="0"/>
              <a:t>, </a:t>
            </a:r>
            <a:r>
              <a:rPr lang="ko-KR" altLang="en-US" sz="700" smtClean="0"/>
              <a:t>물류센터 주문은 물류</a:t>
            </a:r>
            <a:r>
              <a:rPr lang="en-US" altLang="ko-KR" sz="700" smtClean="0"/>
              <a:t>, </a:t>
            </a:r>
            <a:r>
              <a:rPr lang="ko-KR" altLang="en-US" sz="700" smtClean="0"/>
              <a:t>팬타온 주문은 팬타온 주문으로 나뉩니다</a:t>
            </a:r>
            <a:r>
              <a:rPr lang="en-US" altLang="ko-KR" sz="700" smtClean="0"/>
              <a:t>.</a:t>
            </a:r>
            <a:endParaRPr sz="700"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51054" y="2943625"/>
          <a:ext cx="10090374" cy="271813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3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075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53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1417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주문번호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주문유형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주문일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구매사</a:t>
                      </a:r>
                      <a:r>
                        <a:rPr lang="en-US" altLang="ko-KR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또는 주문자</a:t>
                      </a:r>
                      <a:r>
                        <a:rPr lang="en-US" altLang="ko-KR" sz="700" b="1" u="none" strike="noStrike" cap="none" smtClean="0"/>
                        <a:t>)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상품정보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주문금액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단가</a:t>
                      </a:r>
                      <a:r>
                        <a:rPr lang="en-US" altLang="ko-KR" sz="700" b="1" u="none" strike="noStrike" cap="none" smtClean="0"/>
                        <a:t>)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납품요청일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납품에정일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인수자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연락처</a:t>
                      </a:r>
                      <a:r>
                        <a:rPr lang="en-US" altLang="ko-KR" sz="700" b="1" u="none" strike="noStrike" cap="none" smtClean="0"/>
                        <a:t>)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요청사항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배송지 주소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ONS2411060004-1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일반주문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에스케이오엔에스 안전보건기획팀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(953)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95,000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(95,000)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김인수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(010-5167-2222)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</a:rPr>
                        <a:t>추가구성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</a:rPr>
                        <a:t>Master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</a:rPr>
                        <a:t>상품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rgbClr val="0070C0"/>
                          </a:solidFill>
                        </a:rPr>
                        <a:t>(Sub </a:t>
                      </a:r>
                      <a:r>
                        <a:rPr lang="ko-KR" altLang="en-US" sz="700" u="none" strike="noStrike" cap="none" smtClean="0">
                          <a:solidFill>
                            <a:srgbClr val="0070C0"/>
                          </a:solidFill>
                        </a:rPr>
                        <a:t>제조사 </a:t>
                      </a:r>
                      <a:r>
                        <a:rPr lang="en-US" altLang="ko-KR" sz="700" u="none" strike="noStrike" cap="none" smtClean="0">
                          <a:solidFill>
                            <a:srgbClr val="0070C0"/>
                          </a:solidFill>
                        </a:rPr>
                        <a:t>=&gt; </a:t>
                      </a:r>
                      <a:r>
                        <a:rPr lang="ko-KR" altLang="en-US" sz="700" u="none" strike="noStrike" cap="none" smtClean="0">
                          <a:solidFill>
                            <a:srgbClr val="0070C0"/>
                          </a:solidFill>
                        </a:rPr>
                        <a:t>공급사</a:t>
                      </a:r>
                      <a:r>
                        <a:rPr lang="en-US" altLang="ko-KR" sz="700" u="none" strike="noStrike" cap="none" smtClean="0">
                          <a:solidFill>
                            <a:srgbClr val="0070C0"/>
                          </a:solidFill>
                        </a:rPr>
                        <a:t>1)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발열조끼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사이즈 및 색상은 첨부파일 참조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07208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서울 선유도로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49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길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23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아이에스비즈 타워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차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층 강가락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C12411060002-1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물류주문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C (K)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(953)</a:t>
                      </a: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95,000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(95,000)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김인수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(010-5167-2222)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rgbClr val="FF0000"/>
                          </a:solidFill>
                        </a:rPr>
                        <a:t>24.11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</a:rPr>
                        <a:t>월 입고</a:t>
                      </a:r>
                      <a:endParaRPr lang="en-US" altLang="ko-KR" sz="700" b="1" u="none" strike="noStrike" cap="none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물류센터주문</a:t>
                      </a:r>
                      <a:endParaRPr lang="en-US" altLang="ko-KR" sz="700" b="1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rgbClr val="7F7F7F"/>
                          </a:solidFill>
                        </a:rPr>
                        <a:t>11</a:t>
                      </a: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월말 입고필수</a:t>
                      </a:r>
                      <a:endParaRPr sz="700" b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경기 안성시 공도읍 기업단지로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264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안성물류센터 동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PEN2411060002-1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팬타온주문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김주문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(953)</a:t>
                      </a: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95,000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(95,000)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김인수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(010-5167-2222)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발여조끼 사이즈 및 색상은 첨부파일 참조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07208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서울 선유도로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49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길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23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아이에스비즈 타워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차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층 강가락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</a:rPr>
                        <a:t>추가구성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</a:rPr>
                        <a:t>Sub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</a:rPr>
                        <a:t>상품 </a:t>
                      </a:r>
                      <a:endParaRPr lang="en-US" altLang="ko-KR" sz="700" u="none" strike="noStrike" cap="none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0070C0"/>
                          </a:solidFill>
                        </a:rPr>
                        <a:t>(Master </a:t>
                      </a:r>
                      <a:r>
                        <a:rPr lang="ko-KR" altLang="en-US" sz="700" u="none" strike="noStrike" cap="none" smtClean="0">
                          <a:solidFill>
                            <a:srgbClr val="0070C0"/>
                          </a:solidFill>
                        </a:rPr>
                        <a:t>제조사 </a:t>
                      </a:r>
                      <a:r>
                        <a:rPr lang="en-US" altLang="ko-KR" sz="700" u="none" strike="noStrike" cap="none" smtClean="0">
                          <a:solidFill>
                            <a:srgbClr val="0070C0"/>
                          </a:solidFill>
                        </a:rPr>
                        <a:t>=&gt; </a:t>
                      </a:r>
                      <a:r>
                        <a:rPr lang="ko-KR" altLang="en-US" sz="700" u="none" strike="noStrike" cap="none" smtClean="0">
                          <a:solidFill>
                            <a:srgbClr val="0070C0"/>
                          </a:solidFill>
                        </a:rPr>
                        <a:t>공급사</a:t>
                      </a:r>
                      <a:r>
                        <a:rPr lang="en-US" altLang="ko-KR" sz="700" u="none" strike="noStrike" cap="none" smtClean="0">
                          <a:solidFill>
                            <a:srgbClr val="0070C0"/>
                          </a:solidFill>
                        </a:rPr>
                        <a:t>2)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발여조끼 사이즈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6005132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주문접수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966" y="2017939"/>
          <a:ext cx="9022714" cy="484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33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0091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400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619172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875293044"/>
                    </a:ext>
                  </a:extLst>
                </a:gridCol>
                <a:gridCol w="656348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120502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779721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470418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714756">
                  <a:extLst>
                    <a:ext uri="{9D8B030D-6E8A-4147-A177-3AD203B41FA5}">
                      <a16:colId xmlns:a16="http://schemas.microsoft.com/office/drawing/2014/main" val="154833541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18699599"/>
                    </a:ext>
                  </a:extLst>
                </a:gridCol>
                <a:gridCol w="2034180">
                  <a:extLst>
                    <a:ext uri="{9D8B030D-6E8A-4147-A177-3AD203B41FA5}">
                      <a16:colId xmlns:a16="http://schemas.microsoft.com/office/drawing/2014/main" val="1006218404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주문일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V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2024-09-06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~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2024-11-06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주문유형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   ○ 일반    ○ 물류    ○ 팬타온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10498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82151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458019"/>
                  </a:ext>
                </a:extLst>
              </a:tr>
            </a:tbl>
          </a:graphicData>
        </a:graphic>
      </p:graphicFrame>
      <p:pic>
        <p:nvPicPr>
          <p:cNvPr id="10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5513" y="2018280"/>
            <a:ext cx="164242" cy="188524"/>
          </a:xfrm>
          <a:prstGeom prst="rect">
            <a:avLst/>
          </a:prstGeom>
        </p:spPr>
      </p:pic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06612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2A76F27-91DB-055C-5424-D9081A060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9291" y="3585186"/>
          <a:ext cx="683957" cy="143970"/>
        </p:xfrm>
        <a:graphic>
          <a:graphicData uri="http://schemas.openxmlformats.org/drawingml/2006/table">
            <a:tbl>
              <a:tblPr/>
              <a:tblGrid>
                <a:gridCol w="68395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439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2024-09-06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2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3438" y="3585532"/>
            <a:ext cx="112179" cy="128765"/>
          </a:xfrm>
          <a:prstGeom prst="rect">
            <a:avLst/>
          </a:prstGeom>
        </p:spPr>
      </p:pic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42A76F27-91DB-055C-5424-D9081A060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6551" y="4026852"/>
          <a:ext cx="683957" cy="143970"/>
        </p:xfrm>
        <a:graphic>
          <a:graphicData uri="http://schemas.openxmlformats.org/drawingml/2006/table">
            <a:tbl>
              <a:tblPr/>
              <a:tblGrid>
                <a:gridCol w="68395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439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2024-09-06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4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0698" y="4027198"/>
            <a:ext cx="112179" cy="128765"/>
          </a:xfrm>
          <a:prstGeom prst="rect">
            <a:avLst/>
          </a:prstGeom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42A76F27-91DB-055C-5424-D9081A060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98324" y="4411482"/>
          <a:ext cx="683957" cy="143970"/>
        </p:xfrm>
        <a:graphic>
          <a:graphicData uri="http://schemas.openxmlformats.org/drawingml/2006/table">
            <a:tbl>
              <a:tblPr/>
              <a:tblGrid>
                <a:gridCol w="68395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439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2024-09-06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6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2471" y="4411828"/>
            <a:ext cx="112179" cy="128765"/>
          </a:xfrm>
          <a:prstGeom prst="rect">
            <a:avLst/>
          </a:prstGeom>
        </p:spPr>
      </p:pic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010" y="272759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268302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295086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32403" y="2711725"/>
            <a:ext cx="624246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주문거부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984701" y="2718229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주문접수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88502" y="2718229"/>
            <a:ext cx="1068064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납품예정일 일괄변경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23487"/>
            <a:ext cx="10106874" cy="67301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7256" y="2011037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176839" cy="47598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2" y="959866"/>
            <a:ext cx="7986761" cy="3465503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0992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조회조건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주문상태를 취소요청으로 선택한 상태로 조회 시 우측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 주문취소승인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주문취소승인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미승인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비고란의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주문취소승인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미승인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을 클릭하거나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체크박스 체크 후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일괄 주문취소승인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미승인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버튼을 클릭하여 취소요청 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반려 처리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취소요청은 공급사 주문접수 상태에서 주문자가 취소 요청을 한 상태를 말하며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요청이 승인되면 해당 주문 건은 취소가 완료되고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반려되면 주문접수 상태로 다시 되돌아감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 조회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altLang="en-US" sz="700"/>
              <a:t>취소요청 조회 </a:t>
            </a:r>
            <a:r>
              <a:rPr lang="ko-KR" altLang="en-US" sz="700" smtClean="0"/>
              <a:t>화면</a:t>
            </a:r>
            <a:endParaRPr lang="ko-KR" altLang="en-US" sz="70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주문진척도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42" name="Google Shape;797;p30"/>
          <p:cNvSpPr/>
          <p:nvPr/>
        </p:nvSpPr>
        <p:spPr>
          <a:xfrm>
            <a:off x="143407" y="16840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11818" y="2548889"/>
            <a:ext cx="987302" cy="2013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61611" y="3242302"/>
            <a:ext cx="715589" cy="1870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224319" y="4198445"/>
            <a:ext cx="2927390" cy="1440181"/>
            <a:chOff x="3627876" y="568543"/>
            <a:chExt cx="2393436" cy="1129648"/>
          </a:xfrm>
        </p:grpSpPr>
        <p:grpSp>
          <p:nvGrpSpPr>
            <p:cNvPr id="18" name="그룹 17"/>
            <p:cNvGrpSpPr/>
            <p:nvPr/>
          </p:nvGrpSpPr>
          <p:grpSpPr>
            <a:xfrm>
              <a:off x="3627876" y="568543"/>
              <a:ext cx="2393436" cy="1129648"/>
              <a:chOff x="4363536" y="5700803"/>
              <a:chExt cx="2393436" cy="1129648"/>
            </a:xfrm>
          </p:grpSpPr>
          <p:sp>
            <p:nvSpPr>
              <p:cNvPr id="20" name="Google Shape;1694;p44"/>
              <p:cNvSpPr/>
              <p:nvPr/>
            </p:nvSpPr>
            <p:spPr>
              <a:xfrm>
                <a:off x="4363536" y="5700803"/>
                <a:ext cx="2393436" cy="1129648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21" name="Google Shape;1695;p44"/>
              <p:cNvGraphicFramePr/>
              <p:nvPr>
                <p:extLst/>
              </p:nvPr>
            </p:nvGraphicFramePr>
            <p:xfrm>
              <a:off x="4436398" y="5719568"/>
              <a:ext cx="2210786" cy="239055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703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674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ko-KR" altLang="en-US" sz="800" b="1" u="none" strike="noStrike" cap="none" smtClean="0"/>
                            <a:t>주문취소</a:t>
                          </a:r>
                          <a:r>
                            <a:rPr lang="ko-KR" altLang="en-US" sz="800" b="1" u="none" strike="noStrike" cap="none" baseline="0" smtClean="0"/>
                            <a:t> 요청 처리</a:t>
                          </a:r>
                          <a:endParaRPr sz="800" b="1" u="none" strike="noStrike" cap="none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99999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2" name="Google Shape;1695;p44"/>
              <p:cNvGraphicFramePr/>
              <p:nvPr>
                <p:extLst/>
              </p:nvPr>
            </p:nvGraphicFramePr>
            <p:xfrm>
              <a:off x="6462982" y="5706412"/>
              <a:ext cx="175987" cy="262963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15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en-US" sz="1000" b="1" u="none" strike="noStrike" cap="none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sz="1000" b="1" u="none" strike="noStrike" cap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3" name="Google Shape;213;p21"/>
              <p:cNvSpPr/>
              <p:nvPr/>
            </p:nvSpPr>
            <p:spPr>
              <a:xfrm>
                <a:off x="5137272" y="6623743"/>
                <a:ext cx="302516" cy="154752"/>
              </a:xfrm>
              <a:prstGeom prst="roundRect">
                <a:avLst>
                  <a:gd name="adj" fmla="val 21958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 i="0" u="none" strike="noStrike" cap="none" smtClea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  <a:endParaRPr sz="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47352" y="6086356"/>
                <a:ext cx="444561" cy="172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smtClean="0"/>
                  <a:t>처리사유</a:t>
                </a:r>
                <a:endParaRPr lang="ko-KR" altLang="en-US" sz="7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94325" y="6104134"/>
                <a:ext cx="1360743" cy="46615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700"/>
              </a:p>
            </p:txBody>
          </p:sp>
          <p:sp>
            <p:nvSpPr>
              <p:cNvPr id="29" name="Google Shape;213;p21"/>
              <p:cNvSpPr/>
              <p:nvPr/>
            </p:nvSpPr>
            <p:spPr>
              <a:xfrm>
                <a:off x="5472180" y="6623743"/>
                <a:ext cx="302516" cy="154752"/>
              </a:xfrm>
              <a:prstGeom prst="roundRect">
                <a:avLst>
                  <a:gd name="adj" fmla="val 21958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 i="0" u="none" strike="noStrike" cap="none" smtClea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반려</a:t>
                </a:r>
                <a:endParaRPr sz="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" name="Google Shape;1700;p44"/>
            <p:cNvSpPr/>
            <p:nvPr/>
          </p:nvSpPr>
          <p:spPr>
            <a:xfrm>
              <a:off x="5071428" y="1491483"/>
              <a:ext cx="240314" cy="160674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닫기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" name="Google Shape;408;p26"/>
          <p:cNvCxnSpPr>
            <a:stCxn id="16" idx="2"/>
            <a:endCxn id="39" idx="0"/>
          </p:cNvCxnSpPr>
          <p:nvPr/>
        </p:nvCxnSpPr>
        <p:spPr>
          <a:xfrm rot="5400000">
            <a:off x="6947786" y="3453273"/>
            <a:ext cx="795588" cy="747653"/>
          </a:xfrm>
          <a:prstGeom prst="bentConnector3">
            <a:avLst>
              <a:gd name="adj1" fmla="val 26424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408;p26"/>
          <p:cNvCxnSpPr>
            <a:stCxn id="13" idx="1"/>
          </p:cNvCxnSpPr>
          <p:nvPr/>
        </p:nvCxnSpPr>
        <p:spPr>
          <a:xfrm rot="10800000" flipV="1">
            <a:off x="3665432" y="2649562"/>
            <a:ext cx="3546386" cy="1557894"/>
          </a:xfrm>
          <a:prstGeom prst="bentConnector3">
            <a:avLst>
              <a:gd name="adj1" fmla="val 99918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5" name="그룹 34"/>
          <p:cNvGrpSpPr/>
          <p:nvPr/>
        </p:nvGrpSpPr>
        <p:grpSpPr>
          <a:xfrm>
            <a:off x="5530640" y="4203155"/>
            <a:ext cx="2927390" cy="1571702"/>
            <a:chOff x="3627876" y="568543"/>
            <a:chExt cx="2393436" cy="1356773"/>
          </a:xfrm>
        </p:grpSpPr>
        <p:grpSp>
          <p:nvGrpSpPr>
            <p:cNvPr id="36" name="그룹 35"/>
            <p:cNvGrpSpPr/>
            <p:nvPr/>
          </p:nvGrpSpPr>
          <p:grpSpPr>
            <a:xfrm>
              <a:off x="3627876" y="568543"/>
              <a:ext cx="2393436" cy="1356773"/>
              <a:chOff x="4363536" y="5700803"/>
              <a:chExt cx="2393436" cy="1356773"/>
            </a:xfrm>
          </p:grpSpPr>
          <p:sp>
            <p:nvSpPr>
              <p:cNvPr id="38" name="Google Shape;1694;p44"/>
              <p:cNvSpPr/>
              <p:nvPr/>
            </p:nvSpPr>
            <p:spPr>
              <a:xfrm>
                <a:off x="4363536" y="5700803"/>
                <a:ext cx="2393436" cy="1356773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39" name="Google Shape;1695;p44"/>
              <p:cNvGraphicFramePr/>
              <p:nvPr>
                <p:extLst/>
              </p:nvPr>
            </p:nvGraphicFramePr>
            <p:xfrm>
              <a:off x="4436398" y="5719568"/>
              <a:ext cx="2210786" cy="263093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703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674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ko-KR" altLang="en-US" sz="800" b="1" u="none" strike="noStrike" cap="none" smtClean="0"/>
                            <a:t>주문취소</a:t>
                          </a:r>
                          <a:r>
                            <a:rPr lang="ko-KR" altLang="en-US" sz="800" b="1" u="none" strike="noStrike" cap="none" baseline="0" smtClean="0"/>
                            <a:t> 요청 처리</a:t>
                          </a:r>
                          <a:endParaRPr sz="800" b="1" u="none" strike="noStrike" cap="none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99999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40" name="Google Shape;1695;p44"/>
              <p:cNvGraphicFramePr/>
              <p:nvPr>
                <p:extLst/>
              </p:nvPr>
            </p:nvGraphicFramePr>
            <p:xfrm>
              <a:off x="6462982" y="5706412"/>
              <a:ext cx="175987" cy="289405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15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en-US" sz="1000" b="1" u="none" strike="noStrike" cap="none" smtClean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sz="1000" b="1" u="none" strike="noStrike" cap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44" name="Google Shape;213;p21"/>
              <p:cNvSpPr/>
              <p:nvPr/>
            </p:nvSpPr>
            <p:spPr>
              <a:xfrm>
                <a:off x="5137272" y="6814505"/>
                <a:ext cx="302516" cy="154752"/>
              </a:xfrm>
              <a:prstGeom prst="roundRect">
                <a:avLst>
                  <a:gd name="adj" fmla="val 21958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 i="0" u="none" strike="noStrike" cap="none" smtClea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  <a:endParaRPr sz="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64954" y="6052983"/>
                <a:ext cx="591350" cy="172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smtClean="0"/>
                  <a:t>취소요청사유</a:t>
                </a:r>
                <a:endParaRPr lang="ko-KR" altLang="en-US" sz="7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61318" y="6292840"/>
                <a:ext cx="444561" cy="172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smtClean="0"/>
                  <a:t>처리사유</a:t>
                </a:r>
                <a:endParaRPr lang="ko-KR" altLang="en-US" sz="7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00610" y="6293243"/>
                <a:ext cx="1360743" cy="46615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7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00610" y="6053485"/>
                <a:ext cx="1094627" cy="172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smtClean="0"/>
                  <a:t>오주문으로 취소 요청합니다</a:t>
                </a:r>
                <a:r>
                  <a:rPr lang="en-US" altLang="ko-KR" sz="700" smtClean="0"/>
                  <a:t>.</a:t>
                </a:r>
                <a:endParaRPr lang="ko-KR" altLang="en-US" sz="700"/>
              </a:p>
            </p:txBody>
          </p:sp>
          <p:sp>
            <p:nvSpPr>
              <p:cNvPr id="49" name="Google Shape;213;p21"/>
              <p:cNvSpPr/>
              <p:nvPr/>
            </p:nvSpPr>
            <p:spPr>
              <a:xfrm>
                <a:off x="5472180" y="6814505"/>
                <a:ext cx="302516" cy="154752"/>
              </a:xfrm>
              <a:prstGeom prst="roundRect">
                <a:avLst>
                  <a:gd name="adj" fmla="val 21958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600" b="1" i="0" u="none" strike="noStrike" cap="none" smtClea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반려</a:t>
                </a:r>
                <a:endParaRPr sz="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1700;p44"/>
            <p:cNvSpPr/>
            <p:nvPr/>
          </p:nvSpPr>
          <p:spPr>
            <a:xfrm>
              <a:off x="5071428" y="1682245"/>
              <a:ext cx="240314" cy="160674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닫기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97193" y="2738648"/>
            <a:ext cx="379877" cy="135964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797;p30"/>
          <p:cNvSpPr/>
          <p:nvPr/>
        </p:nvSpPr>
        <p:spPr>
          <a:xfrm>
            <a:off x="127476" y="264078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33926" y="2290896"/>
            <a:ext cx="2163089" cy="1926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배송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주문내역서 출력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3350" y="897136"/>
            <a:ext cx="10447342" cy="46455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주문내역서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주문내역서를 출력하기 위한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주문내역서 출력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38703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dk1"/>
                </a:solidFill>
              </a:rPr>
              <a:t>주문접수가 </a:t>
            </a:r>
            <a:r>
              <a:rPr lang="ko-KR" altLang="en-US" sz="700">
                <a:solidFill>
                  <a:schemeClr val="dk1"/>
                </a:solidFill>
              </a:rPr>
              <a:t>완료된 </a:t>
            </a:r>
            <a:r>
              <a:rPr lang="ko-KR" altLang="en-US" sz="700" smtClean="0">
                <a:solidFill>
                  <a:schemeClr val="dk1"/>
                </a:solidFill>
              </a:rPr>
              <a:t>주문에 대한 주문내역서를 출력합니다</a:t>
            </a:r>
            <a:endParaRPr lang="en-US" altLang="ko-KR" sz="700" smtClean="0">
              <a:solidFill>
                <a:schemeClr val="dk1"/>
              </a:solidFill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dk1"/>
                </a:solidFill>
              </a:rPr>
              <a:t>주문내역서 출력 이후에는 </a:t>
            </a:r>
            <a:r>
              <a:rPr lang="en-US" altLang="ko-KR" sz="700">
                <a:solidFill>
                  <a:schemeClr val="dk1"/>
                </a:solidFill>
              </a:rPr>
              <a:t>[</a:t>
            </a:r>
            <a:r>
              <a:rPr lang="ko-KR" altLang="en-US" sz="700">
                <a:solidFill>
                  <a:schemeClr val="dk1"/>
                </a:solidFill>
              </a:rPr>
              <a:t>출력</a:t>
            </a:r>
            <a:r>
              <a:rPr lang="en-US" altLang="ko-KR" sz="700">
                <a:solidFill>
                  <a:schemeClr val="dk1"/>
                </a:solidFill>
              </a:rPr>
              <a:t>] </a:t>
            </a:r>
            <a:r>
              <a:rPr lang="ko-KR" altLang="en-US" sz="700" smtClean="0">
                <a:solidFill>
                  <a:schemeClr val="dk1"/>
                </a:solidFill>
              </a:rPr>
              <a:t>버튼이 </a:t>
            </a:r>
            <a:r>
              <a:rPr lang="ko-KR" altLang="en-US" sz="700">
                <a:solidFill>
                  <a:schemeClr val="dk1"/>
                </a:solidFill>
              </a:rPr>
              <a:t>회색으로 </a:t>
            </a:r>
            <a:r>
              <a:rPr lang="ko-KR" altLang="en-US" sz="700">
                <a:solidFill>
                  <a:schemeClr val="dk1"/>
                </a:solidFill>
              </a:rPr>
              <a:t>변경됩니다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  <a:endParaRPr sz="700"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34555" y="2648647"/>
          <a:ext cx="10106874" cy="2019631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392592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12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1147093782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570920168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7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공사유형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주문번호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구매사명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주문자명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주문일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주문접수일</a:t>
                      </a:r>
                      <a:r>
                        <a:rPr lang="en-US" altLang="ko-KR" sz="700" b="1" u="none" strike="noStrike" cap="none" smtClean="0"/>
                        <a:t>)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주문유형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u="none" strike="noStrike" cap="none" smtClean="0"/>
                        <a:t>배송지주소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출력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SKB A</a:t>
                      </a: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망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ONS2411060004-1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에스케이오엔에스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홍길동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(2024-11-12 14:25)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07325 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 영등포구 의사당대로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83 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오투타워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층</a:t>
                      </a: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전기공사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C12411060002-1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안성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 (K)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이배송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(2024-11-12 14:25)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입고주문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경기 안성시 공도읍 기업단지로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264 (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용두리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 SK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네트웍스 안성물류센터</a:t>
                      </a:r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1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altLang="ko-KR" sz="700" b="1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R" altLang="en-US" sz="700" b="1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(Oksafety)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PEN2411060002-1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김주문</a:t>
                      </a:r>
                      <a:endParaRPr lang="ko-KR" altLang="en-US" sz="800" b="0" i="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(2024-11-12 14:25)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04802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서울 성동구 가람길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46 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성수동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1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가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SKB 1</a:t>
                      </a: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군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ONS2411060008-1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에스케이오엔에스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i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박인수</a:t>
                      </a:r>
                      <a:endParaRPr lang="ko-KR" altLang="en-US" sz="800" b="0" i="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2024-11-12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(2024-11-12 14:25)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서울 강동구 고덕비즈밸리로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26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강동유원센터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A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동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1" baseline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93874" y="4976662"/>
            <a:ext cx="1575496" cy="167243"/>
            <a:chOff x="3326817" y="6019550"/>
            <a:chExt cx="1591287" cy="180009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0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9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주문내역서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16" y="2046113"/>
          <a:ext cx="8966906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07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667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6458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776661119"/>
                    </a:ext>
                  </a:extLst>
                </a:gridCol>
                <a:gridCol w="547922">
                  <a:extLst>
                    <a:ext uri="{9D8B030D-6E8A-4147-A177-3AD203B41FA5}">
                      <a16:colId xmlns:a16="http://schemas.microsoft.com/office/drawing/2014/main" val="3414997761"/>
                    </a:ext>
                  </a:extLst>
                </a:gridCol>
                <a:gridCol w="63443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100075">
                  <a:extLst>
                    <a:ext uri="{9D8B030D-6E8A-4147-A177-3AD203B41FA5}">
                      <a16:colId xmlns:a16="http://schemas.microsoft.com/office/drawing/2014/main" val="3657081971"/>
                    </a:ext>
                  </a:extLst>
                </a:gridCol>
                <a:gridCol w="574707">
                  <a:extLst>
                    <a:ext uri="{9D8B030D-6E8A-4147-A177-3AD203B41FA5}">
                      <a16:colId xmlns:a16="http://schemas.microsoft.com/office/drawing/2014/main" val="1400752964"/>
                    </a:ext>
                  </a:extLst>
                </a:gridCol>
                <a:gridCol w="697834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184708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주문접수일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구매사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12697" y="2040514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5131" y="243262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172820" y="232322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3434" y="2006991"/>
            <a:ext cx="10106874" cy="26717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974" y="2021859"/>
            <a:ext cx="1537890" cy="252310"/>
          </a:xfrm>
          <a:prstGeom prst="rect">
            <a:avLst/>
          </a:prstGeom>
        </p:spPr>
      </p:pic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870549" y="3060013"/>
            <a:ext cx="417856" cy="2060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870549" y="3494224"/>
            <a:ext cx="417856" cy="2060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700" b="1">
              <a:solidFill>
                <a:schemeClr val="bg1">
                  <a:lumMod val="8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870549" y="3900962"/>
            <a:ext cx="417856" cy="2060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700" b="1">
              <a:solidFill>
                <a:schemeClr val="bg1">
                  <a:lumMod val="8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870549" y="4372317"/>
            <a:ext cx="417856" cy="2060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05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6;p21"/>
          <p:cNvSpPr/>
          <p:nvPr/>
        </p:nvSpPr>
        <p:spPr>
          <a:xfrm>
            <a:off x="111802" y="835322"/>
            <a:ext cx="8217900" cy="46674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2" y="985803"/>
            <a:ext cx="8082648" cy="3494275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주문내역서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주문내역서를 출력하기 위한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주문내역서 출력</a:t>
            </a:r>
            <a:endParaRPr/>
          </a:p>
        </p:txBody>
      </p:sp>
      <p:graphicFrame>
        <p:nvGraphicFramePr>
          <p:cNvPr id="31" name="Google Shape;105;p21"/>
          <p:cNvGraphicFramePr/>
          <p:nvPr>
            <p:extLst/>
          </p:nvPr>
        </p:nvGraphicFramePr>
        <p:xfrm>
          <a:off x="8385974" y="826614"/>
          <a:ext cx="2324900" cy="19578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주문내역서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주문내역서를 출력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주문접수가 완료된 주문이 조회됨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조회조건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조회조건은 현재일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결과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주문내역서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주문내역서 조회 팝업 출력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번이라도 한 경우 발주서미리출력여부가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‘Y’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변경되며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글씨가 회색으로 변경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Google Shape;797;p30"/>
          <p:cNvSpPr/>
          <p:nvPr/>
        </p:nvSpPr>
        <p:spPr>
          <a:xfrm>
            <a:off x="111802" y="93071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797;p30"/>
          <p:cNvSpPr/>
          <p:nvPr/>
        </p:nvSpPr>
        <p:spPr>
          <a:xfrm>
            <a:off x="120063" y="170111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797;p30"/>
          <p:cNvSpPr/>
          <p:nvPr/>
        </p:nvSpPr>
        <p:spPr>
          <a:xfrm>
            <a:off x="120063" y="219937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951" y="2802027"/>
            <a:ext cx="3000515" cy="4239260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sp>
        <p:nvSpPr>
          <p:cNvPr id="36" name="직사각형 35"/>
          <p:cNvSpPr/>
          <p:nvPr/>
        </p:nvSpPr>
        <p:spPr>
          <a:xfrm>
            <a:off x="7754884" y="2269322"/>
            <a:ext cx="492869" cy="167021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Google Shape;408;p26"/>
          <p:cNvCxnSpPr/>
          <p:nvPr/>
        </p:nvCxnSpPr>
        <p:spPr>
          <a:xfrm rot="10800000" flipV="1">
            <a:off x="7053468" y="3939539"/>
            <a:ext cx="947850" cy="595632"/>
          </a:xfrm>
          <a:prstGeom prst="bentConnector3">
            <a:avLst>
              <a:gd name="adj1" fmla="val 15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437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배송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역주문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0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49"/>
            <a:ext cx="8347530" cy="731301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역주문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구매사를 대신하여 주문을 생성 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역주문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34555" y="1368514"/>
            <a:ext cx="8051752" cy="53831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sym typeface="Arial"/>
              </a:rPr>
              <a:t>공급사에서 구매사를 대신하여 주문을 생성하는 화면입니다</a:t>
            </a:r>
            <a:r>
              <a:rPr lang="en-US" altLang="ko-KR" sz="7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smtClean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예산을 사용하는 또는 </a:t>
            </a:r>
            <a:r>
              <a:rPr lang="en-US" altLang="ko-KR" sz="700" smtClean="0">
                <a:solidFill>
                  <a:schemeClr val="dk1"/>
                </a:solidFill>
              </a:rPr>
              <a:t>OKSafety, </a:t>
            </a:r>
            <a:r>
              <a:rPr lang="ko-KR" altLang="en-US" sz="700" smtClean="0">
                <a:solidFill>
                  <a:schemeClr val="dk1"/>
                </a:solidFill>
              </a:rPr>
              <a:t>홈앤서비스 구매사에게는 주문을 하실 수 없습니다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/>
              <a:t>역주문은 구매사의 요청에 의해서만 </a:t>
            </a:r>
            <a:r>
              <a:rPr lang="ko-KR" altLang="en-US" sz="700" smtClean="0"/>
              <a:t>생성해야 </a:t>
            </a:r>
            <a:r>
              <a:rPr lang="ko-KR" altLang="en-US" sz="700" smtClean="0"/>
              <a:t>합니다</a:t>
            </a:r>
            <a:r>
              <a:rPr lang="en-US" altLang="ko-KR" sz="700" smtClean="0"/>
              <a:t>. </a:t>
            </a:r>
            <a:r>
              <a:rPr lang="ko-KR" altLang="en-US" sz="700" smtClean="0"/>
              <a:t>만약 임의로 주문을 생성할 경우 물품 판매에 제약이 따를 수 있습니다</a:t>
            </a:r>
            <a:r>
              <a:rPr lang="en-US" altLang="ko-KR" sz="700" smtClean="0"/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/>
              <a:t>역주문은 자동물량으로 지정된 상품과 추가</a:t>
            </a:r>
            <a:r>
              <a:rPr lang="en-US" altLang="ko-KR" sz="700" smtClean="0"/>
              <a:t>,</a:t>
            </a:r>
            <a:r>
              <a:rPr lang="ko-KR" altLang="en-US" sz="700" smtClean="0"/>
              <a:t>물류상품은 조회되지 않고 주문을 하실 수 없습니다</a:t>
            </a:r>
            <a:r>
              <a:rPr lang="en-US" altLang="ko-KR" sz="700" smtClean="0"/>
              <a:t>.</a:t>
            </a:r>
            <a:endParaRPr sz="7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8051751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051751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역주문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34" name="Google Shape;57;p20"/>
          <p:cNvSpPr txBox="1"/>
          <p:nvPr/>
        </p:nvSpPr>
        <p:spPr>
          <a:xfrm>
            <a:off x="234555" y="2029623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주문정보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0903" y="2238270"/>
            <a:ext cx="7965404" cy="161081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361507" y="2282920"/>
          <a:ext cx="7852851" cy="1520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153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1436012">
                  <a:extLst>
                    <a:ext uri="{9D8B030D-6E8A-4147-A177-3AD203B41FA5}">
                      <a16:colId xmlns:a16="http://schemas.microsoft.com/office/drawing/2014/main" val="649418112"/>
                    </a:ext>
                  </a:extLst>
                </a:gridCol>
                <a:gridCol w="1410427">
                  <a:extLst>
                    <a:ext uri="{9D8B030D-6E8A-4147-A177-3AD203B41FA5}">
                      <a16:colId xmlns:a16="http://schemas.microsoft.com/office/drawing/2014/main" val="2386872338"/>
                    </a:ext>
                  </a:extLst>
                </a:gridCol>
                <a:gridCol w="605265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486263">
                  <a:extLst>
                    <a:ext uri="{9D8B030D-6E8A-4147-A177-3AD203B41FA5}">
                      <a16:colId xmlns:a16="http://schemas.microsoft.com/office/drawing/2014/main" val="2788577919"/>
                    </a:ext>
                  </a:extLst>
                </a:gridCol>
                <a:gridCol w="277250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125616">
                  <a:extLst>
                    <a:ext uri="{9D8B030D-6E8A-4147-A177-3AD203B41FA5}">
                      <a16:colId xmlns:a16="http://schemas.microsoft.com/office/drawing/2014/main" val="3408677823"/>
                    </a:ext>
                  </a:extLst>
                </a:gridCol>
                <a:gridCol w="1402865">
                  <a:extLst>
                    <a:ext uri="{9D8B030D-6E8A-4147-A177-3AD203B41FA5}">
                      <a16:colId xmlns:a16="http://schemas.microsoft.com/office/drawing/2014/main" val="2214410797"/>
                    </a:ext>
                  </a:extLst>
                </a:gridCol>
              </a:tblGrid>
              <a:tr h="206170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찾고자하는 고객사를 입력 후 엔터 또는 우측 조회버튼을 클릭</a:t>
                      </a:r>
                      <a:endParaRPr lang="ko-KR" altLang="en-US" sz="7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1419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                                </a:t>
                      </a:r>
                      <a:r>
                        <a:rPr lang="ko-KR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6697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시 인수자와 인수자 연락처가 자동 입력됩니다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.)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                           </a:t>
                      </a:r>
                      <a:r>
                        <a:rPr lang="ko-KR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9285631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03202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인수자 연락처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 입력</a:t>
                      </a:r>
                      <a:endParaRPr lang="ko-KR" altLang="en-US" sz="7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137653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7089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24459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5489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첨부파일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1.zip</a:t>
                      </a:r>
                      <a:r>
                        <a:rPr lang="en-US" altLang="ko-KR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X</a:t>
                      </a:r>
                      <a:r>
                        <a:rPr lang="en-US" altLang="ko-KR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2.doc  </a:t>
                      </a:r>
                      <a:r>
                        <a:rPr lang="en-US" altLang="ko-KR" sz="700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b="0" i="0" u="sng" strike="noStrike" cap="none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48905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59" y="2308494"/>
            <a:ext cx="181841" cy="164523"/>
          </a:xfrm>
          <a:prstGeom prst="rect">
            <a:avLst/>
          </a:prstGeom>
        </p:spPr>
      </p:pic>
      <p:sp>
        <p:nvSpPr>
          <p:cNvPr id="13" name="Google Shape;1700;p44"/>
          <p:cNvSpPr/>
          <p:nvPr/>
        </p:nvSpPr>
        <p:spPr>
          <a:xfrm>
            <a:off x="918661" y="2975645"/>
            <a:ext cx="342353" cy="143320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smtClean="0">
                <a:solidFill>
                  <a:schemeClr val="bg1"/>
                </a:solidFill>
              </a:rPr>
              <a:t>관리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14763" y="3625899"/>
            <a:ext cx="340318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57;p20"/>
          <p:cNvSpPr txBox="1"/>
          <p:nvPr/>
        </p:nvSpPr>
        <p:spPr>
          <a:xfrm>
            <a:off x="234555" y="4073944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역주문 상품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945358" y="4110985"/>
            <a:ext cx="611406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◎ 상품조회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587004" y="4110985"/>
            <a:ext cx="830872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전체상품 주문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440195" y="4110985"/>
            <a:ext cx="830872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선택상품 주문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61503" y="4359340"/>
          <a:ext cx="7852854" cy="2658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423357">
                  <a:extLst>
                    <a:ext uri="{9D8B030D-6E8A-4147-A177-3AD203B41FA5}">
                      <a16:colId xmlns:a16="http://schemas.microsoft.com/office/drawing/2014/main" val="1320689583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526884531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3460674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761853469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793244050"/>
                    </a:ext>
                  </a:extLst>
                </a:gridCol>
                <a:gridCol w="655317">
                  <a:extLst>
                    <a:ext uri="{9D8B030D-6E8A-4147-A177-3AD203B41FA5}">
                      <a16:colId xmlns:a16="http://schemas.microsoft.com/office/drawing/2014/main" val="1006165066"/>
                    </a:ext>
                  </a:extLst>
                </a:gridCol>
              </a:tblGrid>
              <a:tr h="281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</a:rPr>
                        <a:t>상품정보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</a:rPr>
                        <a:t>단가 </a:t>
                      </a:r>
                      <a:r>
                        <a:rPr lang="en-US" altLang="ko-KR" sz="800" smtClean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ko-KR" altLang="en-US" sz="800" smtClean="0">
                          <a:solidFill>
                            <a:schemeClr val="bg1"/>
                          </a:solidFill>
                        </a:rPr>
                        <a:t>주문수량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</a:rPr>
                        <a:t>납기 희망일 </a:t>
                      </a:r>
                      <a:r>
                        <a:rPr lang="en-US" altLang="ko-KR" sz="800" smtClean="0">
                          <a:solidFill>
                            <a:schemeClr val="bg1"/>
                          </a:solidFill>
                        </a:rPr>
                        <a:t>/ (</a:t>
                      </a:r>
                      <a:r>
                        <a:rPr lang="ko-KR" altLang="en-US" sz="800" smtClean="0">
                          <a:solidFill>
                            <a:schemeClr val="bg1"/>
                          </a:solidFill>
                        </a:rPr>
                        <a:t>표준납기일</a:t>
                      </a:r>
                      <a:r>
                        <a:rPr lang="en-US" altLang="ko-KR" sz="80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bg1"/>
                          </a:solidFill>
                        </a:rPr>
                        <a:t>주문 삭제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32749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187,000</a:t>
                      </a:r>
                    </a:p>
                    <a:p>
                      <a:pPr algn="r" latinLnBrk="1"/>
                      <a:endParaRPr lang="ko-KR" altLang="en-US" sz="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187,000</a:t>
                      </a:r>
                      <a:endParaRPr lang="ko-KR" altLang="en-US" sz="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8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(2024-11-14, 3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2009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50,000</a:t>
                      </a:r>
                      <a:endParaRPr lang="ko-KR" altLang="en-US" sz="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8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(2024-11-14, 3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3842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85" y="4686438"/>
            <a:ext cx="3164480" cy="1070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32660" y="4687375"/>
            <a:ext cx="304800" cy="166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23567" y="5253036"/>
            <a:ext cx="458864" cy="14049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40852" y="5015733"/>
            <a:ext cx="639216" cy="1545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2024-11-14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522" y="5015501"/>
            <a:ext cx="180975" cy="152400"/>
          </a:xfrm>
          <a:prstGeom prst="rect">
            <a:avLst/>
          </a:prstGeom>
        </p:spPr>
      </p:pic>
      <p:sp>
        <p:nvSpPr>
          <p:cNvPr id="2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707463" y="5017399"/>
            <a:ext cx="387607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85" y="5852814"/>
            <a:ext cx="3164698" cy="110866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723567" y="6501426"/>
            <a:ext cx="458864" cy="14049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0852" y="6202180"/>
            <a:ext cx="639216" cy="1545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2024-11-14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522" y="6201948"/>
            <a:ext cx="180975" cy="152400"/>
          </a:xfrm>
          <a:prstGeom prst="rect">
            <a:avLst/>
          </a:prstGeom>
        </p:spPr>
      </p:pic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699843" y="6142886"/>
            <a:ext cx="387607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37460" y="5866480"/>
            <a:ext cx="304800" cy="166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33" y="7029888"/>
            <a:ext cx="7823876" cy="633950"/>
          </a:xfrm>
          <a:prstGeom prst="rect">
            <a:avLst/>
          </a:prstGeom>
        </p:spPr>
      </p:pic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503181" y="7709618"/>
            <a:ext cx="830872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전체상품 주문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56372" y="7709618"/>
            <a:ext cx="830872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선택상품 주문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710310" y="5230759"/>
            <a:ext cx="387607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삭제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699842" y="6353821"/>
            <a:ext cx="387607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삭제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491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3736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역주문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공급사는 구매사를 대신하여 주문을 할수 있음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고객사를 가장 먼저 선택히야 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ㅇ고객사명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후 엔터를 치면 구매사 조회 레이어 팝업 호출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구매사명 입력 후 조회되게 처리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구매사 선택 후 주문정보 설정 및 상품을 선택하였는데 구매사를 변경할 경우 모두 초기화 됨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고객사가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선택된 상태에서 고객사를 다른 고객사로 변경 하려 할 때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구매사를 변경하면 설정 하신 주문정보 및 역주문 상품은 초기화 됩니다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 하시겠습니까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고객사 선택하면 아래 주문자를 선택할 수 있도록 콤보박스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삽입됨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배송지를 선택하면 인수자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인수자연락처도 자동으로 입력됨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2-1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고객사는 예산 사용 구매사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OKSafety,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조직은 조회 안되어야 함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가능한 사업장만 조회되어야 함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2-2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배송지관리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등록은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모드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아래 등록된 배송지를 선택하면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수정의 모드는 수정으로 변경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배송지에서 배송지를 더블클릭 또는 선택 후 확인 버튼을 누르면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부모페이지의 배송지 콤보박스에서 배송지가 선택되고 인수자와 인수자 연락처가 입려됨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역주문</a:t>
            </a:r>
            <a:endParaRPr/>
          </a:p>
        </p:txBody>
      </p:sp>
      <p:sp>
        <p:nvSpPr>
          <p:cNvPr id="14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역주문의 주문정보 설정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16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역주문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3" y="857887"/>
            <a:ext cx="5489126" cy="4807674"/>
          </a:xfrm>
          <a:prstGeom prst="rect">
            <a:avLst/>
          </a:prstGeom>
        </p:spPr>
      </p:pic>
      <p:sp>
        <p:nvSpPr>
          <p:cNvPr id="17" name="Google Shape;1694;p44"/>
          <p:cNvSpPr/>
          <p:nvPr/>
        </p:nvSpPr>
        <p:spPr>
          <a:xfrm>
            <a:off x="2789854" y="5767623"/>
            <a:ext cx="3328426" cy="350504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695;p44"/>
          <p:cNvGraphicFramePr/>
          <p:nvPr>
            <p:extLst/>
          </p:nvPr>
        </p:nvGraphicFramePr>
        <p:xfrm>
          <a:off x="2893069" y="5947160"/>
          <a:ext cx="316141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구매사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oogle Shape;1695;p44"/>
          <p:cNvGraphicFramePr/>
          <p:nvPr>
            <p:extLst/>
          </p:nvPr>
        </p:nvGraphicFramePr>
        <p:xfrm>
          <a:off x="5815686" y="594716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1700;p44"/>
          <p:cNvSpPr/>
          <p:nvPr/>
        </p:nvSpPr>
        <p:spPr>
          <a:xfrm>
            <a:off x="4554108" y="899635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57623" y="7117800"/>
            <a:ext cx="3096860" cy="17224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964899" y="7127236"/>
          <a:ext cx="3004525" cy="107208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55170">
                  <a:extLst>
                    <a:ext uri="{9D8B030D-6E8A-4147-A177-3AD203B41FA5}">
                      <a16:colId xmlns:a16="http://schemas.microsoft.com/office/drawing/2014/main" val="3113301102"/>
                    </a:ext>
                  </a:extLst>
                </a:gridCol>
                <a:gridCol w="2188610">
                  <a:extLst>
                    <a:ext uri="{9D8B030D-6E8A-4147-A177-3AD203B41FA5}">
                      <a16:colId xmlns:a16="http://schemas.microsoft.com/office/drawing/2014/main" val="2287436251"/>
                    </a:ext>
                  </a:extLst>
                </a:gridCol>
                <a:gridCol w="460745">
                  <a:extLst>
                    <a:ext uri="{9D8B030D-6E8A-4147-A177-3AD203B41FA5}">
                      <a16:colId xmlns:a16="http://schemas.microsoft.com/office/drawing/2014/main" val="1615583263"/>
                    </a:ext>
                  </a:extLst>
                </a:gridCol>
              </a:tblGrid>
              <a:tr h="1389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순번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구매사명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권역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72362"/>
                  </a:ext>
                </a:extLst>
              </a:tr>
              <a:tr h="1463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유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누리미르정보통신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&gt; 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유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누리미르정보통신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_T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브로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전북</a:t>
                      </a:r>
                      <a:endParaRPr lang="en-US" altLang="ko-KR" sz="7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13675"/>
                  </a:ext>
                </a:extLst>
              </a:tr>
              <a:tr h="1463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유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미주계전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&gt;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미주계전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SKB1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전남</a:t>
                      </a:r>
                      <a:endParaRPr lang="en-US" altLang="ko-KR" sz="7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5211"/>
                  </a:ext>
                </a:extLst>
              </a:tr>
              <a:tr h="1463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21218"/>
                  </a:ext>
                </a:extLst>
              </a:tr>
              <a:tr h="1463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865919"/>
                  </a:ext>
                </a:extLst>
              </a:tr>
              <a:tr h="1463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29328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022180" y="6832253"/>
          <a:ext cx="2295113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54">
                  <a:extLst>
                    <a:ext uri="{9D8B030D-6E8A-4147-A177-3AD203B41FA5}">
                      <a16:colId xmlns:a16="http://schemas.microsoft.com/office/drawing/2014/main" val="3347552703"/>
                    </a:ext>
                  </a:extLst>
                </a:gridCol>
                <a:gridCol w="1793359">
                  <a:extLst>
                    <a:ext uri="{9D8B030D-6E8A-4147-A177-3AD203B41FA5}">
                      <a16:colId xmlns:a16="http://schemas.microsoft.com/office/drawing/2014/main" val="420603354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구매사명을 입력해 주세요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725176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957622" y="6777514"/>
            <a:ext cx="3011801" cy="29165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552137" y="6831405"/>
            <a:ext cx="345335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58;p20"/>
          <p:cNvSpPr/>
          <p:nvPr/>
        </p:nvSpPr>
        <p:spPr>
          <a:xfrm>
            <a:off x="2893069" y="6294282"/>
            <a:ext cx="3161414" cy="40931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sym typeface="Arial"/>
              </a:rPr>
              <a:t>역주문 구매사를 조회하고 선택하는 화면입니다</a:t>
            </a:r>
            <a:r>
              <a:rPr lang="en-US" altLang="ko-KR" sz="6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600" smtClean="0">
              <a:solidFill>
                <a:schemeClr val="dk1"/>
              </a:solidFill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dk1"/>
                </a:solidFill>
              </a:rPr>
              <a:t>구매사는 예산을 사용하는 업체</a:t>
            </a:r>
            <a:r>
              <a:rPr lang="en-US" altLang="ko-KR" sz="600" smtClean="0">
                <a:solidFill>
                  <a:schemeClr val="dk1"/>
                </a:solidFill>
              </a:rPr>
              <a:t>, OKSafety, </a:t>
            </a:r>
            <a:r>
              <a:rPr lang="ko-KR" altLang="en-US" sz="600" smtClean="0">
                <a:solidFill>
                  <a:schemeClr val="dk1"/>
                </a:solidFill>
              </a:rPr>
              <a:t>홈앤서비스는 조직은 조회가 안됩니다</a:t>
            </a:r>
            <a:r>
              <a:rPr lang="en-US" altLang="ko-KR" sz="600" smtClean="0">
                <a:solidFill>
                  <a:schemeClr val="dk1"/>
                </a:solidFill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/>
              <a:t>구매사명은 필수 입력하시고 조회 하십시오</a:t>
            </a:r>
            <a:r>
              <a:rPr lang="en-US" altLang="ko-KR" sz="600" smtClean="0"/>
              <a:t>(</a:t>
            </a:r>
            <a:r>
              <a:rPr lang="ko-KR" altLang="en-US" sz="600" smtClean="0"/>
              <a:t>조회 된 구매사는 법인 </a:t>
            </a:r>
            <a:r>
              <a:rPr lang="en-US" altLang="ko-KR" sz="600" smtClean="0"/>
              <a:t>&gt; </a:t>
            </a:r>
            <a:r>
              <a:rPr lang="ko-KR" altLang="en-US" sz="600" smtClean="0"/>
              <a:t>사업장명 입니다</a:t>
            </a:r>
            <a:r>
              <a:rPr lang="en-US" altLang="ko-KR" sz="600" smtClean="0"/>
              <a:t>.)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/>
              <a:t>조회한 사업장을 더블클릭 하시거나 선택 후 </a:t>
            </a:r>
            <a:r>
              <a:rPr lang="en-US" altLang="ko-KR" sz="600" smtClean="0"/>
              <a:t>[</a:t>
            </a:r>
            <a:r>
              <a:rPr lang="ko-KR" altLang="en-US" sz="600" smtClean="0"/>
              <a:t>확인</a:t>
            </a:r>
            <a:r>
              <a:rPr lang="en-US" altLang="ko-KR" sz="600" smtClean="0"/>
              <a:t>]</a:t>
            </a:r>
            <a:r>
              <a:rPr lang="ko-KR" altLang="en-US" sz="600" smtClean="0"/>
              <a:t>버튼을 클릭하십시오</a:t>
            </a:r>
            <a:endParaRPr sz="600"/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085358" y="9002531"/>
            <a:ext cx="379635" cy="17144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4;p44"/>
          <p:cNvSpPr/>
          <p:nvPr/>
        </p:nvSpPr>
        <p:spPr>
          <a:xfrm>
            <a:off x="6526386" y="4984639"/>
            <a:ext cx="3839763" cy="54644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" name="Google Shape;1695;p44"/>
          <p:cNvGraphicFramePr/>
          <p:nvPr>
            <p:extLst/>
          </p:nvPr>
        </p:nvGraphicFramePr>
        <p:xfrm>
          <a:off x="6587029" y="5026875"/>
          <a:ext cx="3697179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9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배송지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oogle Shape;1695;p44"/>
          <p:cNvGraphicFramePr/>
          <p:nvPr>
            <p:extLst/>
          </p:nvPr>
        </p:nvGraphicFramePr>
        <p:xfrm>
          <a:off x="10077133" y="502687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Google Shape;58;p20"/>
          <p:cNvSpPr/>
          <p:nvPr/>
        </p:nvSpPr>
        <p:spPr>
          <a:xfrm>
            <a:off x="6601302" y="5381452"/>
            <a:ext cx="3667744" cy="8084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sym typeface="Arial"/>
              </a:rPr>
              <a:t>주문 시 배송지를 조회</a:t>
            </a:r>
            <a:r>
              <a:rPr lang="en-US" altLang="ko-KR" sz="600" b="0" i="0" u="none" strike="noStrike" cap="none" smtClean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600" b="0" i="0" u="none" strike="noStrike" cap="none" smtClean="0">
                <a:solidFill>
                  <a:schemeClr val="dk1"/>
                </a:solidFill>
                <a:sym typeface="Arial"/>
              </a:rPr>
              <a:t>선택 및 신규 배송지를 등록하는 화면입니다</a:t>
            </a:r>
            <a:r>
              <a:rPr lang="en-US" altLang="ko-KR" sz="6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/>
              <a:t>배송지로 등록된 주소는 역주문의 배송지 콤보박스에서 선택하실 수 있습니다</a:t>
            </a:r>
            <a:r>
              <a:rPr lang="en-US" altLang="ko-KR" sz="600" smtClean="0"/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/>
              <a:t>등록된 배송지 중 하나를 선택하면 배송지 등록 쪽 등록</a:t>
            </a:r>
            <a:r>
              <a:rPr lang="en-US" altLang="ko-KR" sz="600" smtClean="0"/>
              <a:t>/</a:t>
            </a:r>
            <a:r>
              <a:rPr lang="ko-KR" altLang="en-US" sz="600" smtClean="0"/>
              <a:t>수정 필드에 수정으로 나오고 </a:t>
            </a:r>
            <a:r>
              <a:rPr lang="en-US" altLang="ko-KR" sz="600" smtClean="0"/>
              <a:t>[</a:t>
            </a:r>
            <a:r>
              <a:rPr lang="ko-KR" altLang="en-US" sz="600" smtClean="0"/>
              <a:t>배송지 추가 등록 및 수정</a:t>
            </a:r>
            <a:r>
              <a:rPr lang="en-US" altLang="ko-KR" sz="600" smtClean="0"/>
              <a:t>] </a:t>
            </a:r>
            <a:r>
              <a:rPr lang="ko-KR" altLang="en-US" sz="600" smtClean="0"/>
              <a:t>버튼을 클릭하면 배송지정보가 수정됩니다</a:t>
            </a:r>
            <a:r>
              <a:rPr lang="en-US" altLang="ko-KR" sz="600" smtClean="0"/>
              <a:t>.(</a:t>
            </a:r>
            <a:r>
              <a:rPr lang="ko-KR" altLang="en-US" sz="600" smtClean="0"/>
              <a:t>초기화 버튼을 클릭하면 등록 모드로 변경됩니다</a:t>
            </a:r>
            <a:r>
              <a:rPr lang="en-US" altLang="ko-KR" sz="600" smtClean="0"/>
              <a:t>.)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/>
              <a:t>기본배송지로 선택된 주소는 콤보박스 가장 위에 위치합니다</a:t>
            </a:r>
            <a:r>
              <a:rPr lang="en-US" altLang="ko-KR" sz="600" smtClean="0"/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/>
              <a:t>등록된 배송지에서 배송지를 더블클릭 하시거나 선택 후 </a:t>
            </a:r>
            <a:r>
              <a:rPr lang="en-US" altLang="ko-KR" sz="600" smtClean="0"/>
              <a:t>[</a:t>
            </a:r>
            <a:r>
              <a:rPr lang="ko-KR" altLang="en-US" sz="600" smtClean="0"/>
              <a:t>확인</a:t>
            </a:r>
            <a:r>
              <a:rPr lang="en-US" altLang="ko-KR" sz="600" smtClean="0"/>
              <a:t>]</a:t>
            </a:r>
            <a:r>
              <a:rPr lang="ko-KR" altLang="en-US" sz="600" smtClean="0"/>
              <a:t>버튼을 클릭하면 역주문에 배송지와 인수자가 선택되고 입력됩니다</a:t>
            </a:r>
            <a:r>
              <a:rPr lang="en-US" altLang="ko-KR" sz="600" smtClean="0"/>
              <a:t>.</a:t>
            </a:r>
            <a:endParaRPr sz="600"/>
          </a:p>
        </p:txBody>
      </p:sp>
      <p:graphicFrame>
        <p:nvGraphicFramePr>
          <p:cNvPr id="42" name="Google Shape;359;p26"/>
          <p:cNvGraphicFramePr/>
          <p:nvPr>
            <p:extLst/>
          </p:nvPr>
        </p:nvGraphicFramePr>
        <p:xfrm>
          <a:off x="6638188" y="6695333"/>
          <a:ext cx="363085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09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배송지명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Google Shape;57;p20"/>
          <p:cNvSpPr txBox="1"/>
          <p:nvPr/>
        </p:nvSpPr>
        <p:spPr>
          <a:xfrm>
            <a:off x="6558774" y="6253002"/>
            <a:ext cx="837463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배송지등록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4" name="Google Shape;359;p26"/>
          <p:cNvGraphicFramePr/>
          <p:nvPr>
            <p:extLst/>
          </p:nvPr>
        </p:nvGraphicFramePr>
        <p:xfrm>
          <a:off x="6653350" y="6908424"/>
          <a:ext cx="363085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7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2410046">
                  <a:extLst>
                    <a:ext uri="{9D8B030D-6E8A-4147-A177-3AD203B41FA5}">
                      <a16:colId xmlns:a16="http://schemas.microsoft.com/office/drawing/2014/main" val="75424607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기본주소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497" y="6928713"/>
            <a:ext cx="165310" cy="149566"/>
          </a:xfrm>
          <a:prstGeom prst="rect">
            <a:avLst/>
          </a:prstGeom>
        </p:spPr>
      </p:pic>
      <p:graphicFrame>
        <p:nvGraphicFramePr>
          <p:cNvPr id="46" name="Google Shape;359;p26"/>
          <p:cNvGraphicFramePr/>
          <p:nvPr>
            <p:extLst/>
          </p:nvPr>
        </p:nvGraphicFramePr>
        <p:xfrm>
          <a:off x="6637926" y="7121515"/>
          <a:ext cx="363085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상세주소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359;p26"/>
          <p:cNvGraphicFramePr/>
          <p:nvPr>
            <p:extLst/>
          </p:nvPr>
        </p:nvGraphicFramePr>
        <p:xfrm>
          <a:off x="6641189" y="7334605"/>
          <a:ext cx="363085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633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250554">
                  <a:extLst>
                    <a:ext uri="{9D8B030D-6E8A-4147-A177-3AD203B41FA5}">
                      <a16:colId xmlns:a16="http://schemas.microsoft.com/office/drawing/2014/main" val="60181014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인수자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인수자 연락처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700" b="1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6652102" y="6441845"/>
            <a:ext cx="3646282" cy="11124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519187" y="7592712"/>
            <a:ext cx="1308351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 등록 및 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652102" y="8245074"/>
            <a:ext cx="3616682" cy="152077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659378" y="8251278"/>
          <a:ext cx="3552960" cy="10069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78134">
                  <a:extLst>
                    <a:ext uri="{9D8B030D-6E8A-4147-A177-3AD203B41FA5}">
                      <a16:colId xmlns:a16="http://schemas.microsoft.com/office/drawing/2014/main" val="3113301102"/>
                    </a:ext>
                  </a:extLst>
                </a:gridCol>
                <a:gridCol w="545804">
                  <a:extLst>
                    <a:ext uri="{9D8B030D-6E8A-4147-A177-3AD203B41FA5}">
                      <a16:colId xmlns:a16="http://schemas.microsoft.com/office/drawing/2014/main" val="2287436251"/>
                    </a:ext>
                  </a:extLst>
                </a:gridCol>
                <a:gridCol w="1906772">
                  <a:extLst>
                    <a:ext uri="{9D8B030D-6E8A-4147-A177-3AD203B41FA5}">
                      <a16:colId xmlns:a16="http://schemas.microsoft.com/office/drawing/2014/main" val="1615583263"/>
                    </a:ext>
                  </a:extLst>
                </a:gridCol>
                <a:gridCol w="404038">
                  <a:extLst>
                    <a:ext uri="{9D8B030D-6E8A-4147-A177-3AD203B41FA5}">
                      <a16:colId xmlns:a16="http://schemas.microsoft.com/office/drawing/2014/main" val="4116720842"/>
                    </a:ext>
                  </a:extLst>
                </a:gridCol>
                <a:gridCol w="418212">
                  <a:extLst>
                    <a:ext uri="{9D8B030D-6E8A-4147-A177-3AD203B41FA5}">
                      <a16:colId xmlns:a16="http://schemas.microsoft.com/office/drawing/2014/main" val="3977513419"/>
                    </a:ext>
                  </a:extLst>
                </a:gridCol>
              </a:tblGrid>
              <a:tr h="1678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순번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배송지명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주소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인수자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기본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72362"/>
                  </a:ext>
                </a:extLst>
              </a:tr>
              <a:tr h="1678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rgbClr val="7F7F7F"/>
                          </a:solidFill>
                        </a:rPr>
                        <a:t>미주</a:t>
                      </a: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51042 </a:t>
                      </a:r>
                      <a:r>
                        <a:rPr lang="ko-KR" altLang="en-US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광주 북구 </a:t>
                      </a:r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강인수</a:t>
                      </a:r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예</a:t>
                      </a:r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13675"/>
                  </a:ext>
                </a:extLst>
              </a:tr>
              <a:tr h="1678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rgbClr val="7F7F7F"/>
                          </a:solidFill>
                        </a:rPr>
                        <a:t>우리집</a:t>
                      </a: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아니오</a:t>
                      </a:r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5211"/>
                  </a:ext>
                </a:extLst>
              </a:tr>
              <a:tr h="1678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rgbClr val="7F7F7F"/>
                          </a:solidFill>
                        </a:rPr>
                        <a:t>신성정보</a:t>
                      </a: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아니오</a:t>
                      </a:r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21218"/>
                  </a:ext>
                </a:extLst>
              </a:tr>
              <a:tr h="1678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아니오</a:t>
                      </a:r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865919"/>
                  </a:ext>
                </a:extLst>
              </a:tr>
              <a:tr h="1678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아니오</a:t>
                      </a:r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29328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4686" y="805692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6593201" y="8005263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" name="Google Shape;359;p26"/>
          <p:cNvGraphicFramePr/>
          <p:nvPr>
            <p:extLst/>
          </p:nvPr>
        </p:nvGraphicFramePr>
        <p:xfrm>
          <a:off x="6635995" y="6486841"/>
          <a:ext cx="363085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676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수정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기본배송지  □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Google Shape;57;p20"/>
          <p:cNvSpPr txBox="1"/>
          <p:nvPr/>
        </p:nvSpPr>
        <p:spPr>
          <a:xfrm>
            <a:off x="6579024" y="7835147"/>
            <a:ext cx="205394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등록된 배송지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869664" y="7601886"/>
            <a:ext cx="459359" cy="1714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" name="Google Shape;64;p20"/>
          <p:cNvGrpSpPr/>
          <p:nvPr/>
        </p:nvGrpSpPr>
        <p:grpSpPr>
          <a:xfrm>
            <a:off x="7767242" y="9825624"/>
            <a:ext cx="1302063" cy="125646"/>
            <a:chOff x="3326817" y="6019551"/>
            <a:chExt cx="1591287" cy="180000"/>
          </a:xfrm>
        </p:grpSpPr>
        <p:sp>
          <p:nvSpPr>
            <p:cNvPr id="58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" name="Google Shape;1700;p44"/>
          <p:cNvSpPr/>
          <p:nvPr/>
        </p:nvSpPr>
        <p:spPr>
          <a:xfrm>
            <a:off x="8392725" y="1014973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923975" y="10155914"/>
            <a:ext cx="379635" cy="171448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4;p44"/>
          <p:cNvSpPr/>
          <p:nvPr/>
        </p:nvSpPr>
        <p:spPr>
          <a:xfrm>
            <a:off x="5695641" y="2882384"/>
            <a:ext cx="2375377" cy="121169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Google Shape;1695;p44"/>
          <p:cNvGraphicFramePr/>
          <p:nvPr>
            <p:extLst/>
          </p:nvPr>
        </p:nvGraphicFramePr>
        <p:xfrm>
          <a:off x="5756284" y="2982921"/>
          <a:ext cx="22611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26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첨부파일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5;p44"/>
          <p:cNvGraphicFramePr/>
          <p:nvPr>
            <p:extLst/>
          </p:nvPr>
        </p:nvGraphicFramePr>
        <p:xfrm>
          <a:off x="7802223" y="298292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58;p20"/>
          <p:cNvSpPr/>
          <p:nvPr/>
        </p:nvSpPr>
        <p:spPr>
          <a:xfrm>
            <a:off x="5776918" y="3345870"/>
            <a:ext cx="2250227" cy="3048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주문 시 참고되는 이미지 또는 파일을 첨부할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개까지 첨부 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73" name="Google Shape;1700;p44"/>
          <p:cNvSpPr/>
          <p:nvPr/>
        </p:nvSpPr>
        <p:spPr>
          <a:xfrm>
            <a:off x="6895754" y="3752132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13;p21"/>
          <p:cNvSpPr/>
          <p:nvPr/>
        </p:nvSpPr>
        <p:spPr>
          <a:xfrm>
            <a:off x="6432852" y="374559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등 록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0;p21"/>
          <p:cNvSpPr/>
          <p:nvPr/>
        </p:nvSpPr>
        <p:spPr>
          <a:xfrm>
            <a:off x="103629" y="5952748"/>
            <a:ext cx="1961943" cy="105074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11;p21"/>
          <p:cNvSpPr txBox="1"/>
          <p:nvPr/>
        </p:nvSpPr>
        <p:spPr>
          <a:xfrm>
            <a:off x="166055" y="6086852"/>
            <a:ext cx="1858183" cy="4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고객사를 변경 하시면 이미 입력된 주문정보 및 역주문 상품은 초기화 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선택된 고객사로 변경 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212;p21"/>
          <p:cNvGraphicFramePr/>
          <p:nvPr>
            <p:extLst/>
          </p:nvPr>
        </p:nvGraphicFramePr>
        <p:xfrm>
          <a:off x="237555" y="6365516"/>
          <a:ext cx="1709486" cy="20581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8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Google Shape;213;p21"/>
          <p:cNvSpPr/>
          <p:nvPr/>
        </p:nvSpPr>
        <p:spPr>
          <a:xfrm>
            <a:off x="728182" y="673522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4;p21"/>
          <p:cNvSpPr/>
          <p:nvPr/>
        </p:nvSpPr>
        <p:spPr>
          <a:xfrm>
            <a:off x="1160871" y="672547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꺾인 연결선 5"/>
          <p:cNvCxnSpPr>
            <a:stCxn id="37" idx="1"/>
            <a:endCxn id="75" idx="2"/>
          </p:cNvCxnSpPr>
          <p:nvPr/>
        </p:nvCxnSpPr>
        <p:spPr>
          <a:xfrm rot="10800000">
            <a:off x="1084602" y="7003497"/>
            <a:ext cx="3000757" cy="2084759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75" idx="2"/>
          </p:cNvCxnSpPr>
          <p:nvPr/>
        </p:nvCxnSpPr>
        <p:spPr>
          <a:xfrm rot="10800000">
            <a:off x="1084601" y="7003497"/>
            <a:ext cx="2323112" cy="584819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943618" y="7470293"/>
            <a:ext cx="783378" cy="2102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구매사 더블클릭 </a:t>
            </a:r>
            <a:endParaRPr lang="ko-KR" altLang="en-US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1706" y="7417338"/>
            <a:ext cx="1030842" cy="3525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rgbClr val="FF0000"/>
                </a:solidFill>
              </a:rPr>
              <a:t>주문정보에 구매사를 이미 선택되어 있을 경우</a:t>
            </a:r>
            <a:endParaRPr lang="ko-KR" altLang="en-US" sz="600">
              <a:solidFill>
                <a:srgbClr val="FF0000"/>
              </a:solidFill>
            </a:endParaRPr>
          </a:p>
        </p:txBody>
      </p:sp>
      <p:sp>
        <p:nvSpPr>
          <p:cNvPr id="87" name="Google Shape;797;p30"/>
          <p:cNvSpPr/>
          <p:nvPr/>
        </p:nvSpPr>
        <p:spPr>
          <a:xfrm>
            <a:off x="166055" y="85788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797;p30"/>
          <p:cNvSpPr/>
          <p:nvPr/>
        </p:nvSpPr>
        <p:spPr>
          <a:xfrm>
            <a:off x="111802" y="159344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97;p30"/>
          <p:cNvSpPr/>
          <p:nvPr/>
        </p:nvSpPr>
        <p:spPr>
          <a:xfrm>
            <a:off x="2692751" y="582858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797;p30"/>
          <p:cNvSpPr/>
          <p:nvPr/>
        </p:nvSpPr>
        <p:spPr>
          <a:xfrm>
            <a:off x="6487229" y="50240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꺾인 연결선 90"/>
          <p:cNvCxnSpPr>
            <a:endCxn id="17" idx="0"/>
          </p:cNvCxnSpPr>
          <p:nvPr/>
        </p:nvCxnSpPr>
        <p:spPr>
          <a:xfrm rot="16200000" flipH="1">
            <a:off x="1984477" y="3298032"/>
            <a:ext cx="3892825" cy="10463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endCxn id="69" idx="0"/>
          </p:cNvCxnSpPr>
          <p:nvPr/>
        </p:nvCxnSpPr>
        <p:spPr>
          <a:xfrm>
            <a:off x="916476" y="2695001"/>
            <a:ext cx="5966854" cy="187383"/>
          </a:xfrm>
          <a:prstGeom prst="bentConnector2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endCxn id="39" idx="0"/>
          </p:cNvCxnSpPr>
          <p:nvPr/>
        </p:nvCxnSpPr>
        <p:spPr>
          <a:xfrm>
            <a:off x="916476" y="2304931"/>
            <a:ext cx="7519142" cy="2721944"/>
          </a:xfrm>
          <a:prstGeom prst="bentConnector2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8833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역주문 상품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공급사는 당사가 판매하는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상품을 조회하고 역주문 처리할 수 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상품조회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역주문 상품은 자동물량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물류상품은 조회되지 않음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2-1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상품조회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조회되게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상품구분과 상품유형에 따라 뺏지처리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상품구분은 지정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KCS,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공구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보안 뱄지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상품유형은 옵션 뺏지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후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역주문 상품담기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부모 페이지의 역주문 상품에 들어감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닫기 버튼을 누르기 전 까지 레이어 팝업 유지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옵션상품은 역주문 상품담기를 위해서는 옵션선택 레이어 화면호출하여 처리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전체상품 주문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역주문 상품을 모두 선택한 주문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선택상품 주문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역주문 상품만 주문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시 주문자와 공급사에게 문자 발송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역주문</a:t>
            </a:r>
            <a:endParaRPr/>
          </a:p>
        </p:txBody>
      </p:sp>
      <p:sp>
        <p:nvSpPr>
          <p:cNvPr id="14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역주문 상품담기 및 주문처리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16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역주문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3" y="857887"/>
            <a:ext cx="5489126" cy="4807674"/>
          </a:xfrm>
          <a:prstGeom prst="rect">
            <a:avLst/>
          </a:prstGeom>
        </p:spPr>
      </p:pic>
      <p:sp>
        <p:nvSpPr>
          <p:cNvPr id="87" name="Google Shape;797;p30"/>
          <p:cNvSpPr/>
          <p:nvPr/>
        </p:nvSpPr>
        <p:spPr>
          <a:xfrm>
            <a:off x="186538" y="28780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94;p44"/>
          <p:cNvSpPr/>
          <p:nvPr/>
        </p:nvSpPr>
        <p:spPr>
          <a:xfrm>
            <a:off x="5782107" y="4835782"/>
            <a:ext cx="3839763" cy="50312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1695;p44"/>
          <p:cNvGraphicFramePr/>
          <p:nvPr>
            <p:extLst/>
          </p:nvPr>
        </p:nvGraphicFramePr>
        <p:xfrm>
          <a:off x="5842750" y="4885105"/>
          <a:ext cx="3697179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9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상품조회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58;p20"/>
          <p:cNvSpPr/>
          <p:nvPr/>
        </p:nvSpPr>
        <p:spPr>
          <a:xfrm>
            <a:off x="5842750" y="5240063"/>
            <a:ext cx="3667744" cy="32431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sym typeface="Arial"/>
              </a:rPr>
              <a:t>역주문을 위해 당사의 상품을 조회하고 선택하는 화면입니다</a:t>
            </a:r>
            <a:r>
              <a:rPr lang="en-US" altLang="ko-KR" sz="600" b="0" i="0" u="none" strike="noStrike" cap="none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/>
              <a:t>역주문은 자동물량</a:t>
            </a:r>
            <a:r>
              <a:rPr lang="en-US" altLang="ko-KR" sz="600" smtClean="0"/>
              <a:t>, </a:t>
            </a:r>
            <a:r>
              <a:rPr lang="ko-KR" altLang="en-US" sz="600" smtClean="0"/>
              <a:t>추가</a:t>
            </a:r>
            <a:r>
              <a:rPr lang="en-US" altLang="ko-KR" sz="600" smtClean="0"/>
              <a:t>, </a:t>
            </a:r>
            <a:r>
              <a:rPr lang="ko-KR" altLang="en-US" sz="600" smtClean="0"/>
              <a:t>물류상품으로 등록된 상품은은 조회되지 않습니다</a:t>
            </a:r>
            <a:r>
              <a:rPr lang="en-US" altLang="ko-KR" sz="600" smtClean="0"/>
              <a:t>. (</a:t>
            </a:r>
            <a:r>
              <a:rPr lang="ko-KR" altLang="en-US" sz="600" smtClean="0"/>
              <a:t>역주문 불가 상품</a:t>
            </a:r>
            <a:r>
              <a:rPr lang="en-US" altLang="ko-KR" sz="600" smtClean="0"/>
              <a:t>)</a:t>
            </a:r>
            <a:endParaRPr sz="600"/>
          </a:p>
        </p:txBody>
      </p:sp>
      <p:sp>
        <p:nvSpPr>
          <p:cNvPr id="85" name="직사각형 84"/>
          <p:cNvSpPr/>
          <p:nvPr/>
        </p:nvSpPr>
        <p:spPr>
          <a:xfrm>
            <a:off x="5853481" y="5825352"/>
            <a:ext cx="3646282" cy="92986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/>
          </p:nvPr>
        </p:nvGraphicFramePr>
        <p:xfrm>
          <a:off x="5922498" y="5862282"/>
          <a:ext cx="3434153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069">
                  <a:extLst>
                    <a:ext uri="{9D8B030D-6E8A-4147-A177-3AD203B41FA5}">
                      <a16:colId xmlns:a16="http://schemas.microsoft.com/office/drawing/2014/main" val="3347552703"/>
                    </a:ext>
                  </a:extLst>
                </a:gridCol>
                <a:gridCol w="2814084">
                  <a:extLst>
                    <a:ext uri="{9D8B030D-6E8A-4147-A177-3AD203B41FA5}">
                      <a16:colId xmlns:a16="http://schemas.microsoft.com/office/drawing/2014/main" val="420603354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 또는 상품코드 입력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725176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5922498" y="6087312"/>
          <a:ext cx="3434153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069">
                  <a:extLst>
                    <a:ext uri="{9D8B030D-6E8A-4147-A177-3AD203B41FA5}">
                      <a16:colId xmlns:a16="http://schemas.microsoft.com/office/drawing/2014/main" val="3347552703"/>
                    </a:ext>
                  </a:extLst>
                </a:gridCol>
                <a:gridCol w="2814084">
                  <a:extLst>
                    <a:ext uri="{9D8B030D-6E8A-4147-A177-3AD203B41FA5}">
                      <a16:colId xmlns:a16="http://schemas.microsoft.com/office/drawing/2014/main" val="420603354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725176"/>
                  </a:ext>
                </a:extLst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/>
          </p:nvPr>
        </p:nvGraphicFramePr>
        <p:xfrm>
          <a:off x="5929586" y="6305998"/>
          <a:ext cx="3434153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981">
                  <a:extLst>
                    <a:ext uri="{9D8B030D-6E8A-4147-A177-3AD203B41FA5}">
                      <a16:colId xmlns:a16="http://schemas.microsoft.com/office/drawing/2014/main" val="3347552703"/>
                    </a:ext>
                  </a:extLst>
                </a:gridCol>
                <a:gridCol w="2821172">
                  <a:extLst>
                    <a:ext uri="{9D8B030D-6E8A-4147-A177-3AD203B41FA5}">
                      <a16:colId xmlns:a16="http://schemas.microsoft.com/office/drawing/2014/main" val="420603354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●전체  ○지정  ○일반  ○공구 ○안전 ○안전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○보안 ○등록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725176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5929586" y="6511847"/>
          <a:ext cx="3434153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981">
                  <a:extLst>
                    <a:ext uri="{9D8B030D-6E8A-4147-A177-3AD203B41FA5}">
                      <a16:colId xmlns:a16="http://schemas.microsoft.com/office/drawing/2014/main" val="3347552703"/>
                    </a:ext>
                  </a:extLst>
                </a:gridCol>
                <a:gridCol w="2821172">
                  <a:extLst>
                    <a:ext uri="{9D8B030D-6E8A-4147-A177-3AD203B41FA5}">
                      <a16:colId xmlns:a16="http://schemas.microsoft.com/office/drawing/2014/main" val="420603354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●전체  ○단품  ○옵션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725176"/>
                  </a:ext>
                </a:extLst>
              </a:tr>
            </a:tbl>
          </a:graphicData>
        </a:graphic>
      </p:graphicFrame>
      <p:sp>
        <p:nvSpPr>
          <p:cNvPr id="9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167090" y="5611993"/>
            <a:ext cx="345335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842750" y="7055528"/>
          <a:ext cx="3657014" cy="1868732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678902">
                  <a:extLst>
                    <a:ext uri="{9D8B030D-6E8A-4147-A177-3AD203B41FA5}">
                      <a16:colId xmlns:a16="http://schemas.microsoft.com/office/drawing/2014/main" val="1155166591"/>
                    </a:ext>
                  </a:extLst>
                </a:gridCol>
                <a:gridCol w="489056">
                  <a:extLst>
                    <a:ext uri="{9D8B030D-6E8A-4147-A177-3AD203B41FA5}">
                      <a16:colId xmlns:a16="http://schemas.microsoft.com/office/drawing/2014/main" val="2833026168"/>
                    </a:ext>
                  </a:extLst>
                </a:gridCol>
                <a:gridCol w="489056">
                  <a:extLst>
                    <a:ext uri="{9D8B030D-6E8A-4147-A177-3AD203B41FA5}">
                      <a16:colId xmlns:a16="http://schemas.microsoft.com/office/drawing/2014/main" val="1743771161"/>
                    </a:ext>
                  </a:extLst>
                </a:gridCol>
              </a:tblGrid>
              <a:tr h="918891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</a:t>
                      </a:r>
                      <a:endParaRPr lang="en-US" altLang="ko-KR" sz="7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600"/>
                        </a:spcBef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수량</a:t>
                      </a:r>
                      <a:endParaRPr lang="en-US" altLang="ko-KR" sz="7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>
                        <a:spcBef>
                          <a:spcPts val="600"/>
                        </a:spcBef>
                      </a:pPr>
                      <a:endParaRPr lang="en-US" altLang="ko-KR" sz="7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785 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endParaRPr lang="en-US" altLang="ko-KR" sz="7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r" latinLnBrk="1">
                        <a:spcBef>
                          <a:spcPts val="600"/>
                        </a:spcBef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endParaRPr lang="en-US" altLang="ko-KR" sz="7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r" latinLnBrk="1">
                        <a:spcBef>
                          <a:spcPts val="600"/>
                        </a:spcBef>
                      </a:pPr>
                      <a:endParaRPr lang="en-US" altLang="ko-KR" sz="7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83047"/>
                  </a:ext>
                </a:extLst>
              </a:tr>
              <a:tr h="949841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600"/>
                        </a:spcBef>
                      </a:pPr>
                      <a:endParaRPr lang="en-US" altLang="ko-KR" sz="7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Bef>
                          <a:spcPts val="600"/>
                        </a:spcBef>
                      </a:pPr>
                      <a:endParaRPr lang="en-US" altLang="ko-KR" sz="70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7265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5842748" y="6813195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42749" y="7059174"/>
            <a:ext cx="2664031" cy="901068"/>
            <a:chOff x="5842749" y="7059174"/>
            <a:chExt cx="2664031" cy="901068"/>
          </a:xfrm>
        </p:grpSpPr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2749" y="7059174"/>
              <a:ext cx="2664031" cy="901068"/>
            </a:xfrm>
            <a:prstGeom prst="rect">
              <a:avLst/>
            </a:prstGeom>
          </p:spPr>
        </p:pic>
        <p:sp>
          <p:nvSpPr>
            <p:cNvPr id="102" name="직사각형 101"/>
            <p:cNvSpPr/>
            <p:nvPr/>
          </p:nvSpPr>
          <p:spPr>
            <a:xfrm>
              <a:off x="7045165" y="7088609"/>
              <a:ext cx="251901" cy="113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899970" y="8006113"/>
            <a:ext cx="2553190" cy="894443"/>
            <a:chOff x="5899970" y="8006113"/>
            <a:chExt cx="2553190" cy="894443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9970" y="8006113"/>
              <a:ext cx="2553190" cy="894443"/>
            </a:xfrm>
            <a:prstGeom prst="rect">
              <a:avLst/>
            </a:prstGeom>
          </p:spPr>
        </p:pic>
        <p:sp>
          <p:nvSpPr>
            <p:cNvPr id="104" name="직사각형 103"/>
            <p:cNvSpPr/>
            <p:nvPr/>
          </p:nvSpPr>
          <p:spPr>
            <a:xfrm>
              <a:off x="7269839" y="8013815"/>
              <a:ext cx="304800" cy="1343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0632" y="7425003"/>
          <a:ext cx="365136" cy="171450"/>
        </p:xfrm>
        <a:graphic>
          <a:graphicData uri="http://schemas.openxmlformats.org/drawingml/2006/table">
            <a:tbl>
              <a:tblPr/>
              <a:tblGrid>
                <a:gridCol w="3651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40520" y="7658698"/>
            <a:ext cx="738531" cy="1558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역주문 상품담기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47608" y="8383363"/>
            <a:ext cx="738531" cy="155862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선택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700;p44"/>
          <p:cNvSpPr/>
          <p:nvPr/>
        </p:nvSpPr>
        <p:spPr>
          <a:xfrm>
            <a:off x="7574639" y="957354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64;p20"/>
          <p:cNvGrpSpPr/>
          <p:nvPr/>
        </p:nvGrpSpPr>
        <p:grpSpPr>
          <a:xfrm>
            <a:off x="7151097" y="9374969"/>
            <a:ext cx="1302063" cy="125646"/>
            <a:chOff x="3326817" y="6019551"/>
            <a:chExt cx="1591287" cy="180000"/>
          </a:xfrm>
        </p:grpSpPr>
        <p:sp>
          <p:nvSpPr>
            <p:cNvPr id="113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5842747" y="7051788"/>
            <a:ext cx="3667747" cy="226029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Google Shape;797;p30"/>
          <p:cNvSpPr/>
          <p:nvPr/>
        </p:nvSpPr>
        <p:spPr>
          <a:xfrm>
            <a:off x="3861582" y="28780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797;p30"/>
          <p:cNvSpPr/>
          <p:nvPr/>
        </p:nvSpPr>
        <p:spPr>
          <a:xfrm>
            <a:off x="5769505" y="484260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꺾인 연결선 121"/>
          <p:cNvCxnSpPr>
            <a:stCxn id="145" idx="4"/>
            <a:endCxn id="82" idx="0"/>
          </p:cNvCxnSpPr>
          <p:nvPr/>
        </p:nvCxnSpPr>
        <p:spPr>
          <a:xfrm rot="16200000" flipH="1">
            <a:off x="5104778" y="2238570"/>
            <a:ext cx="1730149" cy="34642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Google Shape;665;p27"/>
          <p:cNvSpPr/>
          <p:nvPr/>
        </p:nvSpPr>
        <p:spPr>
          <a:xfrm>
            <a:off x="6026943" y="1911698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666;p27"/>
          <p:cNvGraphicFramePr/>
          <p:nvPr>
            <p:extLst/>
          </p:nvPr>
        </p:nvGraphicFramePr>
        <p:xfrm>
          <a:off x="6225303" y="2078244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Google Shape;667;p27"/>
          <p:cNvSpPr/>
          <p:nvPr/>
        </p:nvSpPr>
        <p:spPr>
          <a:xfrm>
            <a:off x="6731155" y="2460845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668;p27"/>
          <p:cNvSpPr txBox="1"/>
          <p:nvPr/>
        </p:nvSpPr>
        <p:spPr>
          <a:xfrm>
            <a:off x="6130702" y="2077787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주문하실 역주문 상품을 선택해 주십시오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꺾인 연결선 126"/>
          <p:cNvCxnSpPr>
            <a:endCxn id="123" idx="1"/>
          </p:cNvCxnSpPr>
          <p:nvPr/>
        </p:nvCxnSpPr>
        <p:spPr>
          <a:xfrm flipV="1">
            <a:off x="5318541" y="2310819"/>
            <a:ext cx="708402" cy="6920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Google Shape;210;p21"/>
          <p:cNvSpPr/>
          <p:nvPr/>
        </p:nvSpPr>
        <p:spPr>
          <a:xfrm>
            <a:off x="5612696" y="3241442"/>
            <a:ext cx="1961943" cy="92006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211;p21"/>
          <p:cNvSpPr txBox="1"/>
          <p:nvPr/>
        </p:nvSpPr>
        <p:spPr>
          <a:xfrm>
            <a:off x="5655837" y="3340044"/>
            <a:ext cx="1858183" cy="4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역주문 하시면 주문자와 공급사에게 문자가 발송됩니다</a:t>
            </a:r>
            <a:r>
              <a:rPr lang="en-US" altLang="ko-KR" sz="600" smtClean="0"/>
              <a:t>. 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역주문 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212;p21"/>
          <p:cNvGraphicFramePr/>
          <p:nvPr>
            <p:extLst/>
          </p:nvPr>
        </p:nvGraphicFramePr>
        <p:xfrm>
          <a:off x="5746622" y="368194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Google Shape;213;p21"/>
          <p:cNvSpPr/>
          <p:nvPr/>
        </p:nvSpPr>
        <p:spPr>
          <a:xfrm>
            <a:off x="6169355" y="3889632"/>
            <a:ext cx="455672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역주문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214;p21"/>
          <p:cNvSpPr/>
          <p:nvPr/>
        </p:nvSpPr>
        <p:spPr>
          <a:xfrm>
            <a:off x="6669938" y="388696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210;p21"/>
          <p:cNvSpPr/>
          <p:nvPr/>
        </p:nvSpPr>
        <p:spPr>
          <a:xfrm>
            <a:off x="8123172" y="3762450"/>
            <a:ext cx="1961943" cy="92006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211;p21"/>
          <p:cNvSpPr txBox="1"/>
          <p:nvPr/>
        </p:nvSpPr>
        <p:spPr>
          <a:xfrm>
            <a:off x="8166313" y="3917756"/>
            <a:ext cx="1858183" cy="32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역주문 상품에서 해당 상품은 삭제됩니다</a:t>
            </a:r>
            <a:r>
              <a:rPr lang="en-US" altLang="ko-KR" sz="600" smtClean="0"/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 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212;p21"/>
          <p:cNvGraphicFramePr/>
          <p:nvPr>
            <p:extLst/>
          </p:nvPr>
        </p:nvGraphicFramePr>
        <p:xfrm>
          <a:off x="8257098" y="4202952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" name="Google Shape;214;p21"/>
          <p:cNvSpPr/>
          <p:nvPr/>
        </p:nvSpPr>
        <p:spPr>
          <a:xfrm>
            <a:off x="9180414" y="440797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700;p44"/>
          <p:cNvSpPr/>
          <p:nvPr/>
        </p:nvSpPr>
        <p:spPr>
          <a:xfrm>
            <a:off x="8760697" y="4419177"/>
            <a:ext cx="376588" cy="143320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삭 제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꺾인 연결선 138"/>
          <p:cNvCxnSpPr>
            <a:stCxn id="141" idx="0"/>
            <a:endCxn id="128" idx="0"/>
          </p:cNvCxnSpPr>
          <p:nvPr/>
        </p:nvCxnSpPr>
        <p:spPr>
          <a:xfrm rot="16200000" flipH="1">
            <a:off x="5815112" y="2462887"/>
            <a:ext cx="228971" cy="1328139"/>
          </a:xfrm>
          <a:prstGeom prst="bentConnector3">
            <a:avLst>
              <a:gd name="adj1" fmla="val -9983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28" idx="0"/>
            <a:endCxn id="128" idx="0"/>
          </p:cNvCxnSpPr>
          <p:nvPr/>
        </p:nvCxnSpPr>
        <p:spPr>
          <a:xfrm rot="16200000" flipH="1">
            <a:off x="5549299" y="2197073"/>
            <a:ext cx="225430" cy="1863308"/>
          </a:xfrm>
          <a:prstGeom prst="bentConnector3">
            <a:avLst>
              <a:gd name="adj1" fmla="val -10140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4698736" y="3016012"/>
            <a:ext cx="63248" cy="506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5233905" y="3012471"/>
            <a:ext cx="63248" cy="506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꺾인 연결선 141"/>
          <p:cNvCxnSpPr>
            <a:endCxn id="128" idx="1"/>
          </p:cNvCxnSpPr>
          <p:nvPr/>
        </p:nvCxnSpPr>
        <p:spPr>
          <a:xfrm>
            <a:off x="5393994" y="3638712"/>
            <a:ext cx="218702" cy="6276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endCxn id="133" idx="1"/>
          </p:cNvCxnSpPr>
          <p:nvPr/>
        </p:nvCxnSpPr>
        <p:spPr>
          <a:xfrm>
            <a:off x="5287429" y="3814032"/>
            <a:ext cx="2835743" cy="408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4206091" y="3055004"/>
            <a:ext cx="63248" cy="5062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Google Shape;797;p30"/>
          <p:cNvSpPr/>
          <p:nvPr/>
        </p:nvSpPr>
        <p:spPr>
          <a:xfrm>
            <a:off x="5579562" y="322003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694;p44"/>
          <p:cNvSpPr/>
          <p:nvPr/>
        </p:nvSpPr>
        <p:spPr>
          <a:xfrm>
            <a:off x="1606769" y="5796020"/>
            <a:ext cx="3839763" cy="342595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Google Shape;1695;p44"/>
          <p:cNvGraphicFramePr/>
          <p:nvPr>
            <p:extLst/>
          </p:nvPr>
        </p:nvGraphicFramePr>
        <p:xfrm>
          <a:off x="1667412" y="5845342"/>
          <a:ext cx="3697179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9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옵션 선택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" name="Google Shape;58;p20"/>
          <p:cNvSpPr/>
          <p:nvPr/>
        </p:nvSpPr>
        <p:spPr>
          <a:xfrm>
            <a:off x="1666769" y="6212296"/>
            <a:ext cx="3651772" cy="18570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sym typeface="Arial"/>
              </a:rPr>
              <a:t>옵션상품은 옵션을 선택</a:t>
            </a:r>
            <a:r>
              <a:rPr lang="en-US" altLang="ko-KR" sz="600" b="0" i="0" u="none" strike="noStrike" cap="none" smtClean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600" b="0" i="0" u="none" strike="noStrike" cap="none" smtClean="0">
                <a:solidFill>
                  <a:schemeClr val="dk1"/>
                </a:solidFill>
                <a:sym typeface="Arial"/>
              </a:rPr>
              <a:t>옵션의 수량을 입력 후 </a:t>
            </a:r>
            <a:r>
              <a:rPr lang="en-US" altLang="ko-KR" sz="600" b="0" i="0" u="none" strike="noStrike" cap="none" smtClean="0">
                <a:solidFill>
                  <a:schemeClr val="dk1"/>
                </a:solidFill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chemeClr val="dk1"/>
                </a:solidFill>
                <a:sym typeface="Arial"/>
              </a:rPr>
              <a:t>역주문 상품담기</a:t>
            </a:r>
            <a:r>
              <a:rPr lang="en-US" altLang="ko-KR" sz="600" b="0" i="0" u="none" strike="noStrike" cap="none" smtClean="0">
                <a:solidFill>
                  <a:schemeClr val="dk1"/>
                </a:solidFill>
                <a:sym typeface="Arial"/>
              </a:rPr>
              <a:t>]</a:t>
            </a:r>
            <a:r>
              <a:rPr lang="ko-KR" altLang="en-US" sz="600" b="0" i="0" u="none" strike="noStrike" cap="none" smtClean="0">
                <a:solidFill>
                  <a:schemeClr val="dk1"/>
                </a:solidFill>
                <a:sym typeface="Arial"/>
              </a:rPr>
              <a:t>버튼을 클릭 해 주십시오</a:t>
            </a:r>
            <a:endParaRPr lang="en-US" altLang="ko-KR" sz="600" b="0" i="0" u="none" strike="noStrike" cap="none" smtClean="0">
              <a:solidFill>
                <a:schemeClr val="dk1"/>
              </a:solidFill>
              <a:sym typeface="Arial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/>
          </p:nvPr>
        </p:nvGraphicFramePr>
        <p:xfrm>
          <a:off x="1666769" y="6460179"/>
          <a:ext cx="3646744" cy="113627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85476">
                  <a:extLst>
                    <a:ext uri="{9D8B030D-6E8A-4147-A177-3AD203B41FA5}">
                      <a16:colId xmlns:a16="http://schemas.microsoft.com/office/drawing/2014/main" val="3113301102"/>
                    </a:ext>
                  </a:extLst>
                </a:gridCol>
                <a:gridCol w="1794283">
                  <a:extLst>
                    <a:ext uri="{9D8B030D-6E8A-4147-A177-3AD203B41FA5}">
                      <a16:colId xmlns:a16="http://schemas.microsoft.com/office/drawing/2014/main" val="2287436251"/>
                    </a:ext>
                  </a:extLst>
                </a:gridCol>
                <a:gridCol w="589313">
                  <a:extLst>
                    <a:ext uri="{9D8B030D-6E8A-4147-A177-3AD203B41FA5}">
                      <a16:colId xmlns:a16="http://schemas.microsoft.com/office/drawing/2014/main" val="1615583263"/>
                    </a:ext>
                  </a:extLst>
                </a:gridCol>
                <a:gridCol w="548421">
                  <a:extLst>
                    <a:ext uri="{9D8B030D-6E8A-4147-A177-3AD203B41FA5}">
                      <a16:colId xmlns:a16="http://schemas.microsoft.com/office/drawing/2014/main" val="4116720842"/>
                    </a:ext>
                  </a:extLst>
                </a:gridCol>
                <a:gridCol w="429251">
                  <a:extLst>
                    <a:ext uri="{9D8B030D-6E8A-4147-A177-3AD203B41FA5}">
                      <a16:colId xmlns:a16="http://schemas.microsoft.com/office/drawing/2014/main" val="3977513419"/>
                    </a:ext>
                  </a:extLst>
                </a:gridCol>
              </a:tblGrid>
              <a:tr h="1893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규격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단가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재고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수량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72362"/>
                  </a:ext>
                </a:extLst>
              </a:tr>
              <a:tr h="1893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7F7F7F"/>
                          </a:solidFill>
                        </a:rPr>
                        <a:t>SKT (</a:t>
                      </a:r>
                      <a:r>
                        <a:rPr lang="ko-KR" altLang="en-US" sz="600" u="none" strike="noStrike" cap="none" smtClean="0">
                          <a:solidFill>
                            <a:srgbClr val="7F7F7F"/>
                          </a:solidFill>
                        </a:rPr>
                        <a:t>핑크</a:t>
                      </a:r>
                      <a:r>
                        <a:rPr lang="en-US" altLang="ko-KR" sz="600" u="none" strike="noStrike" cap="none" smtClean="0">
                          <a:solidFill>
                            <a:srgbClr val="7F7F7F"/>
                          </a:solidFill>
                        </a:rPr>
                        <a:t>)</a:t>
                      </a: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50,000</a:t>
                      </a:r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54</a:t>
                      </a:r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13675"/>
                  </a:ext>
                </a:extLst>
              </a:tr>
              <a:tr h="1893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5211"/>
                  </a:ext>
                </a:extLst>
              </a:tr>
              <a:tr h="1893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21218"/>
                  </a:ext>
                </a:extLst>
              </a:tr>
              <a:tr h="1893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865919"/>
                  </a:ext>
                </a:extLst>
              </a:tr>
              <a:tr h="1893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6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29328"/>
                  </a:ext>
                </a:extLst>
              </a:tr>
            </a:tbl>
          </a:graphicData>
        </a:graphic>
      </p:graphicFrame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3353" y="6682085"/>
          <a:ext cx="365136" cy="131110"/>
        </p:xfrm>
        <a:graphic>
          <a:graphicData uri="http://schemas.openxmlformats.org/drawingml/2006/table">
            <a:tbl>
              <a:tblPr/>
              <a:tblGrid>
                <a:gridCol w="3651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111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3353" y="6870709"/>
          <a:ext cx="365136" cy="131110"/>
        </p:xfrm>
        <a:graphic>
          <a:graphicData uri="http://schemas.openxmlformats.org/drawingml/2006/table">
            <a:tbl>
              <a:tblPr/>
              <a:tblGrid>
                <a:gridCol w="3651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111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3353" y="7059333"/>
          <a:ext cx="365136" cy="131110"/>
        </p:xfrm>
        <a:graphic>
          <a:graphicData uri="http://schemas.openxmlformats.org/drawingml/2006/table">
            <a:tbl>
              <a:tblPr/>
              <a:tblGrid>
                <a:gridCol w="3651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111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9" name="표 158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3353" y="7247957"/>
          <a:ext cx="365136" cy="131110"/>
        </p:xfrm>
        <a:graphic>
          <a:graphicData uri="http://schemas.openxmlformats.org/drawingml/2006/table">
            <a:tbl>
              <a:tblPr/>
              <a:tblGrid>
                <a:gridCol w="3651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111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0" name="표 159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3353" y="7436582"/>
          <a:ext cx="365136" cy="131110"/>
        </p:xfrm>
        <a:graphic>
          <a:graphicData uri="http://schemas.openxmlformats.org/drawingml/2006/table">
            <a:tbl>
              <a:tblPr/>
              <a:tblGrid>
                <a:gridCol w="3651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111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6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738925" y="8884002"/>
            <a:ext cx="893622" cy="20745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역주문 상품담기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700;p44"/>
          <p:cNvSpPr/>
          <p:nvPr/>
        </p:nvSpPr>
        <p:spPr>
          <a:xfrm>
            <a:off x="3688943" y="8888819"/>
            <a:ext cx="414247" cy="20688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665108" y="6460179"/>
            <a:ext cx="3667747" cy="226029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꺾인 연결선 163"/>
          <p:cNvCxnSpPr>
            <a:stCxn id="110" idx="1"/>
            <a:endCxn id="152" idx="3"/>
          </p:cNvCxnSpPr>
          <p:nvPr/>
        </p:nvCxnSpPr>
        <p:spPr>
          <a:xfrm rot="10800000">
            <a:off x="5446532" y="7508996"/>
            <a:ext cx="3201076" cy="9522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8" name="Google Shape;1695;p44"/>
          <p:cNvGraphicFramePr/>
          <p:nvPr>
            <p:extLst/>
          </p:nvPr>
        </p:nvGraphicFramePr>
        <p:xfrm>
          <a:off x="9319135" y="48542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5;p44"/>
          <p:cNvGraphicFramePr/>
          <p:nvPr>
            <p:extLst/>
          </p:nvPr>
        </p:nvGraphicFramePr>
        <p:xfrm>
          <a:off x="5170865" y="583653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8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배송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통합물류센터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1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3350" y="897136"/>
            <a:ext cx="10447342" cy="46455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통합물류센터 </a:t>
            </a:r>
            <a:r>
              <a:rPr lang="en-US" altLang="ko-KR" sz="700" smtClean="0"/>
              <a:t>- </a:t>
            </a:r>
            <a:r>
              <a:rPr lang="ko-KR" altLang="en-US" sz="700" smtClean="0"/>
              <a:t>재고현황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물류센터 재고현황을 조회하기 위한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smtClean="0"/>
              <a:t>통합물류센터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49795" y="1364786"/>
            <a:ext cx="10106874" cy="42890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물류센터에 </a:t>
            </a:r>
            <a:r>
              <a:rPr lang="ko-KR" altLang="en-US" sz="700"/>
              <a:t>입고된 </a:t>
            </a:r>
            <a:r>
              <a:rPr lang="ko-KR" altLang="en-US" sz="700"/>
              <a:t>공급사 </a:t>
            </a:r>
            <a:r>
              <a:rPr lang="ko-KR" altLang="en-US" sz="700" smtClean="0"/>
              <a:t>재고 주문 현황을 조회합니다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물류센터의 처리를 대기 중인 </a:t>
            </a:r>
            <a:r>
              <a:rPr lang="ko-KR" altLang="en-US" sz="700" smtClean="0"/>
              <a:t>입고접수대기</a:t>
            </a:r>
            <a:r>
              <a:rPr lang="en-US" altLang="ko-KR" sz="700" smtClean="0"/>
              <a:t>, </a:t>
            </a:r>
            <a:r>
              <a:rPr lang="ko-KR" altLang="en-US" sz="700" smtClean="0"/>
              <a:t>품질검사대기</a:t>
            </a:r>
            <a:r>
              <a:rPr lang="en-US" altLang="ko-KR" sz="700" smtClean="0"/>
              <a:t>, </a:t>
            </a:r>
            <a:r>
              <a:rPr lang="ko-KR" altLang="en-US" sz="700" smtClean="0"/>
              <a:t>입고확정대기 수량을 </a:t>
            </a:r>
            <a:r>
              <a:rPr lang="ko-KR" altLang="en-US" sz="700" smtClean="0"/>
              <a:t>확인합니다</a:t>
            </a:r>
            <a:r>
              <a:rPr lang="en-US" altLang="ko-KR" sz="700" smtClean="0"/>
              <a:t>.</a:t>
            </a:r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34555" y="2834640"/>
          <a:ext cx="10106874" cy="196704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67551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99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5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758">
                  <a:extLst>
                    <a:ext uri="{9D8B030D-6E8A-4147-A177-3AD203B41FA5}">
                      <a16:colId xmlns:a16="http://schemas.microsoft.com/office/drawing/2014/main" val="1147093782"/>
                    </a:ext>
                  </a:extLst>
                </a:gridCol>
                <a:gridCol w="760781">
                  <a:extLst>
                    <a:ext uri="{9D8B030D-6E8A-4147-A177-3AD203B41FA5}">
                      <a16:colId xmlns:a16="http://schemas.microsoft.com/office/drawing/2014/main" val="3570920168"/>
                    </a:ext>
                  </a:extLst>
                </a:gridCol>
                <a:gridCol w="753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48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물류센터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상품코드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규격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바코드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입고접수대기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u="none" strike="noStrike" cap="none" smtClean="0"/>
                        <a:t>품질검사대기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입고확정대기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안성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10000071719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48C (SKT)_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2305120001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r"/>
                      <a:r>
                        <a:rPr lang="en-US" altLang="ko-KR" sz="7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안성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10000071720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48C (SKB)_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2304270002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안성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C(K)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10000071721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24C (SKB)_</a:t>
                      </a: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  <a:endParaRPr lang="ko-KR" altLang="en-US" sz="700" b="0" i="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2304270001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대구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10000071722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24C (SKB)_</a:t>
                      </a: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  <a:endParaRPr lang="ko-KR" altLang="en-US" sz="700" b="0" i="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2301050001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대구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10000071723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48C (SKT)_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2301050002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88079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안성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C(K)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10000071724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48C (SKT)_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2411120001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08238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93874" y="5277800"/>
            <a:ext cx="1575496" cy="167243"/>
            <a:chOff x="3326817" y="6019550"/>
            <a:chExt cx="1591287" cy="180009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0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9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통합물류센터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5473" y="242622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172820" y="2370466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34555" y="2019235"/>
          <a:ext cx="2715500" cy="289377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57750">
                  <a:extLst>
                    <a:ext uri="{9D8B030D-6E8A-4147-A177-3AD203B41FA5}">
                      <a16:colId xmlns:a16="http://schemas.microsoft.com/office/drawing/2014/main" val="2741995042"/>
                    </a:ext>
                  </a:extLst>
                </a:gridCol>
                <a:gridCol w="1357750">
                  <a:extLst>
                    <a:ext uri="{9D8B030D-6E8A-4147-A177-3AD203B41FA5}">
                      <a16:colId xmlns:a16="http://schemas.microsoft.com/office/drawing/2014/main" val="2837365725"/>
                    </a:ext>
                  </a:extLst>
                </a:gridCol>
              </a:tblGrid>
              <a:tr h="28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재고현황</a:t>
                      </a:r>
                      <a:endParaRPr lang="ko-KR" altLang="en-US" sz="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반환현황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81511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232241" y="1891329"/>
          <a:ext cx="10109188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09188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835537" y="2074335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363330" y="2079180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86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6" y="960260"/>
            <a:ext cx="8018282" cy="4146312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3344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공급사로 발주된 주문의뢰 상태의 주문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조건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물류입고요청일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기간은 현재일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주문유형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일반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고객사에서 온 주문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물류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물류센터에서 온 주문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팬타온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몰에서 온 주문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엑셀다운은 화면에서 겹쳐 나오는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컬럼을 분리되어 나오게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(ex: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주문유형은 엑셀에서는 주문번호와 주문유형이 다른 컬럼으로 표현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주문상세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 클릭 시 상품상세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물류주문일 경우 요청 사항에는 빨간색으로 입고정보 표현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(24. 11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입고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요청사항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추가상품주문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경우 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추가구성 </a:t>
                      </a:r>
                      <a:r>
                        <a:rPr lang="en-US" altLang="ko-KR" sz="700" b="1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Master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en-US" altLang="ko-KR" sz="700" b="1" u="none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(Sub</a:t>
                      </a:r>
                      <a:r>
                        <a:rPr lang="ko-KR" altLang="en-US" sz="700" b="1" u="none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r>
                        <a:rPr lang="en-US" altLang="ko-KR" sz="700" b="1" u="none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</a:t>
                      </a:r>
                      <a:r>
                        <a:rPr lang="ko-KR" altLang="en-US" sz="700" b="1" u="none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en-US" altLang="ko-KR" sz="700" b="1" u="none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</a:t>
                      </a:r>
                      <a:r>
                        <a:rPr lang="en-US" altLang="ko-KR" sz="700" b="1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추가구성상품의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공급사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에게서 받는 의미이고 </a:t>
                      </a:r>
                      <a:r>
                        <a:rPr lang="en-US" altLang="ko-KR" sz="700" b="1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추가구성 </a:t>
                      </a:r>
                      <a:r>
                        <a:rPr lang="en-US" altLang="ko-KR" sz="700" b="1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altLang="en-US" sz="700" b="1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en-US" altLang="ko-KR" sz="700" b="1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(Master</a:t>
                      </a:r>
                      <a:r>
                        <a:rPr lang="ko-KR" altLang="en-US" sz="700" b="1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r>
                        <a:rPr lang="en-US" altLang="ko-KR" sz="700" b="1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</a:t>
                      </a:r>
                      <a:r>
                        <a:rPr lang="ko-KR" altLang="en-US" sz="700" b="1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en-US" altLang="ko-KR" sz="700" b="1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2)]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추가구성상품의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Master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공급사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 보내기 위해 접수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 처리를 위한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9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1809" y="1643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9085" y="2405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0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06;p21"/>
          <p:cNvSpPr/>
          <p:nvPr/>
        </p:nvSpPr>
        <p:spPr>
          <a:xfrm>
            <a:off x="111802" y="826613"/>
            <a:ext cx="8217900" cy="46674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3" y="943548"/>
            <a:ext cx="8082722" cy="3619743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통합물류센터 </a:t>
            </a:r>
            <a:r>
              <a:rPr lang="en-US" altLang="ko-KR" sz="700" smtClean="0"/>
              <a:t>- </a:t>
            </a:r>
            <a:r>
              <a:rPr lang="ko-KR" altLang="en-US" sz="700" smtClean="0"/>
              <a:t>재고현황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물류센터 재고현황을 조회하기 위한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smtClean="0"/>
              <a:t>통합물류센터</a:t>
            </a:r>
            <a:endParaRPr/>
          </a:p>
        </p:txBody>
      </p:sp>
      <p:graphicFrame>
        <p:nvGraphicFramePr>
          <p:cNvPr id="24" name="Google Shape;105;p21"/>
          <p:cNvGraphicFramePr/>
          <p:nvPr>
            <p:extLst/>
          </p:nvPr>
        </p:nvGraphicFramePr>
        <p:xfrm>
          <a:off x="8385974" y="826614"/>
          <a:ext cx="2324900" cy="119688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재고현황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물류센터 공급사 재고에 대한 현황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결과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물류센터에 입고된 공급사 재고 정보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입고접수대기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품질검사대기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입고확정대기는 물류센터의 처리를 대기 중인 재고 수량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Google Shape;797;p30"/>
          <p:cNvSpPr/>
          <p:nvPr/>
        </p:nvSpPr>
        <p:spPr>
          <a:xfrm>
            <a:off x="134597" y="92613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797;p30"/>
          <p:cNvSpPr/>
          <p:nvPr/>
        </p:nvSpPr>
        <p:spPr>
          <a:xfrm>
            <a:off x="134597" y="23119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6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3350" y="897136"/>
            <a:ext cx="10447342" cy="516838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통합물류센터 </a:t>
            </a:r>
            <a:r>
              <a:rPr lang="en-US" altLang="ko-KR" sz="700" smtClean="0"/>
              <a:t>- </a:t>
            </a:r>
            <a:r>
              <a:rPr lang="ko-KR" altLang="en-US" sz="700" smtClean="0"/>
              <a:t>반환현황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물류센터 반환현황을 조회하고 반환 처리하기 위한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smtClean="0"/>
              <a:t>통합물류센터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63584" y="1395413"/>
            <a:ext cx="10106874" cy="61849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dk1"/>
                </a:solidFill>
              </a:rPr>
              <a:t>물류센터에서 </a:t>
            </a:r>
            <a:r>
              <a:rPr lang="ko-KR" altLang="en-US" sz="700" smtClean="0">
                <a:solidFill>
                  <a:schemeClr val="dk1"/>
                </a:solidFill>
              </a:rPr>
              <a:t>공급사 재고의 반환 </a:t>
            </a:r>
            <a:r>
              <a:rPr lang="ko-KR" altLang="en-US" sz="700" smtClean="0">
                <a:solidFill>
                  <a:schemeClr val="dk1"/>
                </a:solidFill>
              </a:rPr>
              <a:t>현황을 확인합니다</a:t>
            </a:r>
            <a:r>
              <a:rPr lang="en-US" altLang="ko-KR" sz="700" smtClean="0">
                <a:solidFill>
                  <a:schemeClr val="dk1"/>
                </a:solidFill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물류센터에서 반환 접수한 </a:t>
            </a:r>
            <a:r>
              <a:rPr lang="ko-KR" altLang="en-US" sz="700" smtClean="0"/>
              <a:t>재고 </a:t>
            </a:r>
            <a:r>
              <a:rPr lang="en-US" altLang="ko-KR" sz="700" smtClean="0"/>
              <a:t>(</a:t>
            </a:r>
            <a:r>
              <a:rPr lang="ko-KR" altLang="en-US" sz="700" smtClean="0"/>
              <a:t>양품</a:t>
            </a:r>
            <a:r>
              <a:rPr lang="en-US" altLang="ko-KR" sz="700" smtClean="0"/>
              <a:t>/</a:t>
            </a:r>
            <a:r>
              <a:rPr lang="ko-KR" altLang="en-US" sz="700" smtClean="0"/>
              <a:t>불량품</a:t>
            </a:r>
            <a:r>
              <a:rPr lang="en-US" altLang="ko-KR" sz="700" smtClean="0"/>
              <a:t>)</a:t>
            </a:r>
            <a:r>
              <a:rPr lang="ko-KR" altLang="en-US" sz="700" smtClean="0"/>
              <a:t>에 대해 </a:t>
            </a:r>
            <a:r>
              <a:rPr lang="ko-KR" altLang="en-US" sz="700" smtClean="0"/>
              <a:t>반환 완료</a:t>
            </a:r>
            <a:r>
              <a:rPr lang="en-US" altLang="ko-KR" sz="700"/>
              <a:t> </a:t>
            </a:r>
            <a:r>
              <a:rPr lang="ko-KR" altLang="en-US" sz="700" smtClean="0"/>
              <a:t>또는 </a:t>
            </a:r>
            <a:r>
              <a:rPr lang="ko-KR" altLang="en-US" sz="700" smtClean="0"/>
              <a:t>거부 </a:t>
            </a:r>
            <a:r>
              <a:rPr lang="ko-KR" altLang="en-US" sz="700" smtClean="0"/>
              <a:t>처리를 할 수 있습니다</a:t>
            </a:r>
            <a:r>
              <a:rPr lang="en-US" altLang="ko-KR" sz="700" smtClean="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반환요청 </a:t>
            </a:r>
            <a:r>
              <a:rPr lang="ko-KR" altLang="en-US" sz="700" smtClean="0"/>
              <a:t>상태에서만 </a:t>
            </a:r>
            <a:r>
              <a:rPr lang="ko-KR" altLang="en-US" sz="700"/>
              <a:t>체크박스 </a:t>
            </a:r>
            <a:r>
              <a:rPr lang="ko-KR" altLang="en-US" sz="700" smtClean="0"/>
              <a:t>노출되며</a:t>
            </a:r>
            <a:r>
              <a:rPr lang="en-US" altLang="ko-KR" sz="700" smtClean="0"/>
              <a:t>,</a:t>
            </a:r>
            <a:r>
              <a:rPr lang="ko-KR" altLang="en-US" sz="700" smtClean="0"/>
              <a:t> 불량품반환 처리를 위해서는 </a:t>
            </a:r>
            <a:r>
              <a:rPr lang="en-US" altLang="ko-KR" sz="700"/>
              <a:t>[</a:t>
            </a:r>
            <a:r>
              <a:rPr lang="ko-KR" altLang="en-US" sz="700"/>
              <a:t>원인분석</a:t>
            </a:r>
            <a:r>
              <a:rPr lang="en-US" altLang="ko-KR" sz="700"/>
              <a:t>/</a:t>
            </a:r>
            <a:r>
              <a:rPr lang="ko-KR" altLang="en-US" sz="700"/>
              <a:t>개선대책작성</a:t>
            </a:r>
            <a:r>
              <a:rPr lang="en-US" altLang="ko-KR" sz="700"/>
              <a:t>] </a:t>
            </a:r>
            <a:r>
              <a:rPr lang="ko-KR" altLang="en-US" sz="700" smtClean="0"/>
              <a:t>입력이 필요합니다</a:t>
            </a:r>
            <a:r>
              <a:rPr lang="en-US" altLang="ko-KR" sz="700" smtClean="0"/>
              <a:t>.</a:t>
            </a:r>
            <a:endParaRPr lang="en-US" altLang="ko-KR" sz="700"/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/>
              <a:t>반환이 완료되면 </a:t>
            </a:r>
            <a:r>
              <a:rPr lang="ko-KR" altLang="en-US" sz="700"/>
              <a:t>물류 재고에서 공급사 </a:t>
            </a:r>
            <a:r>
              <a:rPr lang="ko-KR" altLang="en-US" sz="700"/>
              <a:t>재고로 </a:t>
            </a:r>
            <a:r>
              <a:rPr lang="ko-KR" altLang="en-US" sz="700" smtClean="0"/>
              <a:t>수량이 이동하며</a:t>
            </a:r>
            <a:r>
              <a:rPr lang="en-US" altLang="ko-KR" sz="700" smtClean="0"/>
              <a:t>, </a:t>
            </a:r>
            <a:r>
              <a:rPr lang="ko-KR" altLang="en-US" sz="700" smtClean="0"/>
              <a:t>반환이 거부되면 다시 반환요청 </a:t>
            </a:r>
            <a:r>
              <a:rPr lang="ko-KR" altLang="en-US" sz="700"/>
              <a:t>상태로 </a:t>
            </a:r>
            <a:r>
              <a:rPr lang="ko-KR" altLang="en-US" sz="700" smtClean="0"/>
              <a:t>되돌아갑니다</a:t>
            </a:r>
            <a:r>
              <a:rPr lang="en-US" altLang="ko-KR" sz="700" smtClean="0"/>
              <a:t>.</a:t>
            </a:r>
            <a:endParaRPr lang="ko-KR" altLang="en-US" sz="700"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34555" y="3435025"/>
          <a:ext cx="10106873" cy="222087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37885">
                  <a:extLst>
                    <a:ext uri="{9D8B030D-6E8A-4147-A177-3AD203B41FA5}">
                      <a16:colId xmlns:a16="http://schemas.microsoft.com/office/drawing/2014/main" val="4144519841"/>
                    </a:ext>
                  </a:extLst>
                </a:gridCol>
                <a:gridCol w="1089477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640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82">
                  <a:extLst>
                    <a:ext uri="{9D8B030D-6E8A-4147-A177-3AD203B41FA5}">
                      <a16:colId xmlns:a16="http://schemas.microsoft.com/office/drawing/2014/main" val="1147093782"/>
                    </a:ext>
                  </a:extLst>
                </a:gridCol>
                <a:gridCol w="747560">
                  <a:extLst>
                    <a:ext uri="{9D8B030D-6E8A-4147-A177-3AD203B41FA5}">
                      <a16:colId xmlns:a16="http://schemas.microsoft.com/office/drawing/2014/main" val="3570920168"/>
                    </a:ext>
                  </a:extLst>
                </a:gridCol>
                <a:gridCol w="797398">
                  <a:extLst>
                    <a:ext uri="{9D8B030D-6E8A-4147-A177-3AD203B41FA5}">
                      <a16:colId xmlns:a16="http://schemas.microsoft.com/office/drawing/2014/main" val="2981370786"/>
                    </a:ext>
                  </a:extLst>
                </a:gridCol>
                <a:gridCol w="1089302">
                  <a:extLst>
                    <a:ext uri="{9D8B030D-6E8A-4147-A177-3AD203B41FA5}">
                      <a16:colId xmlns:a16="http://schemas.microsoft.com/office/drawing/2014/main" val="3449256326"/>
                    </a:ext>
                  </a:extLst>
                </a:gridCol>
                <a:gridCol w="4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31">
                  <a:extLst>
                    <a:ext uri="{9D8B030D-6E8A-4147-A177-3AD203B41FA5}">
                      <a16:colId xmlns:a16="http://schemas.microsoft.com/office/drawing/2014/main" val="3939543546"/>
                    </a:ext>
                  </a:extLst>
                </a:gridCol>
                <a:gridCol w="626527">
                  <a:extLst>
                    <a:ext uri="{9D8B030D-6E8A-4147-A177-3AD203B41FA5}">
                      <a16:colId xmlns:a16="http://schemas.microsoft.com/office/drawing/2014/main" val="501251854"/>
                    </a:ext>
                  </a:extLst>
                </a:gridCol>
                <a:gridCol w="669245">
                  <a:extLst>
                    <a:ext uri="{9D8B030D-6E8A-4147-A177-3AD203B41FA5}">
                      <a16:colId xmlns:a16="http://schemas.microsoft.com/office/drawing/2014/main" val="1991381897"/>
                    </a:ext>
                  </a:extLst>
                </a:gridCol>
                <a:gridCol w="10262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반환요청일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반환예정일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반환유형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반환상태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요청자명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상품코드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바코드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상품정보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u="none" strike="noStrike" cap="none" smtClean="0"/>
                        <a:t>단위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u="none" strike="noStrike" cap="none" smtClean="0"/>
                        <a:t>반환수량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u="none" strike="noStrike" cap="none" smtClean="0"/>
                        <a:t>단가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u="none" strike="noStrike" cap="none" smtClean="0"/>
                        <a:t>금액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비고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2024-11-10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2024-11-10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불량품반환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 </a:t>
                      </a: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반환요청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가나다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10000071719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2305120001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규격 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48C (SKT)_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1,000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100,000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2024-11-10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2024-11-10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양품반환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반환요청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라마바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10000071720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2304270002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규격 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48C (SKT)_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1,000</a:t>
                      </a:r>
                      <a:endParaRPr lang="ko-KR" altLang="en-US" sz="700" b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5,000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2024-11-10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2024-11-10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불량품반환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반환완료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사아자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10000071721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2304270001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규격 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48C (SKT)_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1,000</a:t>
                      </a:r>
                      <a:endParaRPr lang="ko-KR" altLang="en-US" sz="700" b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20,000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2024-11-10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2024-11-10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불량품반환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반환요청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차카타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10000071722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2301050001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규격 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48C (SKT)_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1,000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1,000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2024-11-10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2024-11-10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양품반환</a:t>
                      </a:r>
                      <a:endParaRPr lang="en-US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반환완료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하자음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10000071723</a:t>
                      </a:r>
                      <a:endParaRPr lang="en-US" altLang="ko-KR" sz="700" b="0" u="none" strike="noStrike" cap="none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2301050002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광케이블</a:t>
                      </a:r>
                      <a:endParaRPr lang="en-US" altLang="ko-KR" sz="700" b="0" u="none" strike="noStrike" cap="none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규격 </a:t>
                      </a:r>
                      <a:r>
                        <a:rPr lang="en-US" altLang="ko-KR" sz="700" b="0" u="none" strike="noStrike" cap="none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MSLT-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48C (SKT)_</a:t>
                      </a:r>
                      <a:r>
                        <a:rPr lang="ko-KR" altLang="en-US" sz="7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1,000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20,000</a:t>
                      </a:r>
                      <a:endParaRPr lang="ko-KR" altLang="en-US" sz="7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88079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47002" y="5737656"/>
            <a:ext cx="1575496" cy="167243"/>
            <a:chOff x="3326817" y="6019550"/>
            <a:chExt cx="1591287" cy="180009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0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9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통합물류센터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5473" y="321108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172820" y="3155326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232240" y="2201205"/>
          <a:ext cx="10109188" cy="30612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09188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1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34554" y="2223075"/>
          <a:ext cx="2715500" cy="289377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57750">
                  <a:extLst>
                    <a:ext uri="{9D8B030D-6E8A-4147-A177-3AD203B41FA5}">
                      <a16:colId xmlns:a16="http://schemas.microsoft.com/office/drawing/2014/main" val="2741995042"/>
                    </a:ext>
                  </a:extLst>
                </a:gridCol>
                <a:gridCol w="1357750">
                  <a:extLst>
                    <a:ext uri="{9D8B030D-6E8A-4147-A177-3AD203B41FA5}">
                      <a16:colId xmlns:a16="http://schemas.microsoft.com/office/drawing/2014/main" val="2837365725"/>
                    </a:ext>
                  </a:extLst>
                </a:gridCol>
              </a:tblGrid>
              <a:tr h="28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재고현황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u="none" strike="noStrike" cap="none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반환현황</a:t>
                      </a:r>
                      <a:endParaRPr lang="ko-KR" altLang="en-US" sz="800" b="1" i="0" u="none" strike="noStrike" cap="none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81511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2406" y="2635599"/>
          <a:ext cx="8407383" cy="5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46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8594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76661119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38093626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13650447"/>
                    </a:ext>
                  </a:extLst>
                </a:gridCol>
                <a:gridCol w="848279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100136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10304">
                  <a:extLst>
                    <a:ext uri="{9D8B030D-6E8A-4147-A177-3AD203B41FA5}">
                      <a16:colId xmlns:a16="http://schemas.microsoft.com/office/drawing/2014/main" val="357787605"/>
                    </a:ext>
                  </a:extLst>
                </a:gridCol>
              </a:tblGrid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반환요청일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반환상태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smtClean="0"/>
                        <a:t> </a:t>
                      </a:r>
                      <a:r>
                        <a:rPr lang="ko-KR" altLang="en-US" sz="700" smtClean="0"/>
                        <a:t>반환요청             </a:t>
                      </a:r>
                      <a:r>
                        <a:rPr lang="en-US" altLang="ko-KR" sz="700" smtClean="0"/>
                        <a:t>V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2151"/>
                  </a:ext>
                </a:extLst>
              </a:tr>
              <a:tr h="14094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45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8323528"/>
                  </a:ext>
                </a:extLst>
              </a:tr>
            </a:tbl>
          </a:graphicData>
        </a:graphic>
      </p:graphicFrame>
      <p:sp>
        <p:nvSpPr>
          <p:cNvPr id="2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90406" y="267218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92333" y="2901146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554" y="2605758"/>
            <a:ext cx="10106874" cy="54012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2" y="2613033"/>
            <a:ext cx="1745337" cy="252310"/>
          </a:xfrm>
          <a:prstGeom prst="rect">
            <a:avLst/>
          </a:prstGeom>
        </p:spPr>
      </p:pic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18320" y="3737317"/>
            <a:ext cx="769620" cy="31652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원인분석</a:t>
            </a: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개선대책작성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18320" y="4905234"/>
            <a:ext cx="769620" cy="31652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원인분석</a:t>
            </a: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개선대책작성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40900" y="3199405"/>
            <a:ext cx="600527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반환거부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066160" y="3204557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반환완료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18320" y="4572468"/>
            <a:ext cx="769620" cy="20434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700" b="1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분석이력</a:t>
            </a:r>
            <a:endParaRPr sz="700" b="1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29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6;p21"/>
          <p:cNvSpPr/>
          <p:nvPr/>
        </p:nvSpPr>
        <p:spPr>
          <a:xfrm>
            <a:off x="111802" y="826613"/>
            <a:ext cx="8217900" cy="46674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3" y="934754"/>
            <a:ext cx="8053664" cy="3968172"/>
          </a:xfrm>
          <a:prstGeom prst="rect">
            <a:avLst/>
          </a:prstGeom>
        </p:spPr>
      </p:pic>
      <p:graphicFrame>
        <p:nvGraphicFramePr>
          <p:cNvPr id="39" name="Google Shape;105;p21"/>
          <p:cNvGraphicFramePr/>
          <p:nvPr>
            <p:extLst/>
          </p:nvPr>
        </p:nvGraphicFramePr>
        <p:xfrm>
          <a:off x="8385974" y="826615"/>
          <a:ext cx="2324900" cy="216804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9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반환현황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물류센터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재고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현황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5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조회조건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1)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반환요청일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조회조건은 현재일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반환상태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반환요청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반환완료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결과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1)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체크박스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반환요청 상태의 로우만 체크박스 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통합물류센터 </a:t>
            </a:r>
            <a:r>
              <a:rPr lang="en-US" altLang="ko-KR" sz="700" smtClean="0"/>
              <a:t>- </a:t>
            </a:r>
            <a:r>
              <a:rPr lang="ko-KR" altLang="en-US" sz="700" smtClean="0"/>
              <a:t>반환현황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물류센터 반환현황을 조회하고 반환 처리하기 위한 기본화면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smtClean="0"/>
              <a:t>통합물류센터</a:t>
            </a:r>
            <a:endParaRPr/>
          </a:p>
        </p:txBody>
      </p:sp>
      <p:sp>
        <p:nvSpPr>
          <p:cNvPr id="40" name="Google Shape;797;p30"/>
          <p:cNvSpPr/>
          <p:nvPr/>
        </p:nvSpPr>
        <p:spPr>
          <a:xfrm>
            <a:off x="119356" y="8793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797;p30"/>
          <p:cNvSpPr/>
          <p:nvPr/>
        </p:nvSpPr>
        <p:spPr>
          <a:xfrm>
            <a:off x="123970" y="216690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797;p30"/>
          <p:cNvSpPr/>
          <p:nvPr/>
        </p:nvSpPr>
        <p:spPr>
          <a:xfrm>
            <a:off x="130628" y="276161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2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6;p21"/>
          <p:cNvSpPr/>
          <p:nvPr/>
        </p:nvSpPr>
        <p:spPr>
          <a:xfrm>
            <a:off x="111802" y="826613"/>
            <a:ext cx="8217900" cy="46674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3" y="934754"/>
            <a:ext cx="8053664" cy="3968172"/>
          </a:xfrm>
          <a:prstGeom prst="rect">
            <a:avLst/>
          </a:prstGeom>
        </p:spPr>
      </p:pic>
      <p:graphicFrame>
        <p:nvGraphicFramePr>
          <p:cNvPr id="39" name="Google Shape;105;p21"/>
          <p:cNvGraphicFramePr/>
          <p:nvPr>
            <p:extLst/>
          </p:nvPr>
        </p:nvGraphicFramePr>
        <p:xfrm>
          <a:off x="8385974" y="826614"/>
          <a:ext cx="2324900" cy="26326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결과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1)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비고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불량품반환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and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반환요청 상태이면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원인분석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개선대책작성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불량품반환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and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반환완료 상태이면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분석이력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원인분석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개선대책작성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클릭 후 팝업에서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원인분석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,’ ‘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개선대책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입력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. 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입력칸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textarea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처리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)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반환내용은 물류센터에서 불량품 품질검사 시 작성했던 내용이므로 참고용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불량품의 반환완료 건은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내용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분석이력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 노출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클릭 시 작성 정보 확인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반환완료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반환완료 처리를 위해서는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원인분석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개선대책 작성 필수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미입력시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alert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경고창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 완료 시 물류 재고에서 공급사 재고로 수량 이동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반환요청거부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반환거부 처리 시 반환요청 상태로 되돌아감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/>
              <a:t>통합물류센터 </a:t>
            </a:r>
            <a:r>
              <a:rPr lang="en-US" altLang="ko-KR" sz="700" smtClean="0"/>
              <a:t>- </a:t>
            </a:r>
            <a:r>
              <a:rPr lang="ko-KR" altLang="en-US" sz="700" smtClean="0"/>
              <a:t>반환현황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물류센터 재고 </a:t>
            </a:r>
            <a:r>
              <a:rPr lang="ko-KR" altLang="en-US" sz="700" smtClean="0"/>
              <a:t>반환완료와 반환거부 처리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smtClean="0"/>
              <a:t>통합물류센터</a:t>
            </a:r>
            <a:endParaRPr/>
          </a:p>
        </p:txBody>
      </p:sp>
      <p:grpSp>
        <p:nvGrpSpPr>
          <p:cNvPr id="2" name="그룹 1"/>
          <p:cNvGrpSpPr/>
          <p:nvPr/>
        </p:nvGrpSpPr>
        <p:grpSpPr>
          <a:xfrm>
            <a:off x="-5576" y="3133219"/>
            <a:ext cx="3056351" cy="4622108"/>
            <a:chOff x="2523319" y="794442"/>
            <a:chExt cx="3056351" cy="4622108"/>
          </a:xfrm>
        </p:grpSpPr>
        <p:sp>
          <p:nvSpPr>
            <p:cNvPr id="43" name="Google Shape;1694;p44"/>
            <p:cNvSpPr/>
            <p:nvPr/>
          </p:nvSpPr>
          <p:spPr>
            <a:xfrm>
              <a:off x="2523319" y="806558"/>
              <a:ext cx="3056351" cy="460999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lang="en-US" altLang="ko-KR" sz="900" b="0" i="0" u="none" strike="noStrike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lang="en-US" altLang="ko-KR" sz="800" b="0" i="0" u="none" strike="noStrike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800" b="0" i="0" u="none" strike="noStrike" cap="none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4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4" name="Google Shape;1695;p44"/>
            <p:cNvGraphicFramePr/>
            <p:nvPr>
              <p:extLst/>
            </p:nvPr>
          </p:nvGraphicFramePr>
          <p:xfrm>
            <a:off x="2667139" y="1386393"/>
            <a:ext cx="2768710" cy="1394906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56653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02179">
                    <a:extLst>
                      <a:ext uri="{9D8B030D-6E8A-4147-A177-3AD203B41FA5}">
                        <a16:colId xmlns:a16="http://schemas.microsoft.com/office/drawing/2014/main" val="1159456758"/>
                      </a:ext>
                    </a:extLst>
                  </a:gridCol>
                </a:tblGrid>
                <a:tr h="192620"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상품명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</a:t>
                        </a:r>
                        <a:r>
                          <a:rPr lang="ko-KR" altLang="en-US" sz="600" baseline="0" smtClean="0"/>
                          <a:t> 광케이블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9856">
                  <a:tc>
                    <a:txBody>
                      <a:bodyPr/>
                      <a:lstStyle/>
                      <a:p>
                        <a:r>
                          <a:rPr lang="ko-KR" altLang="en-US" sz="600" smtClean="0"/>
                          <a:t>  </a:t>
                        </a:r>
                        <a:r>
                          <a:rPr lang="ko-KR" altLang="en-US" sz="600" baseline="0" smtClean="0"/>
                          <a:t>테스트 수량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/>
                          <a:t>  </a:t>
                        </a:r>
                        <a:r>
                          <a:rPr lang="en-US" altLang="ko-KR" sz="600" u="none" strike="noStrike" cap="none" smtClean="0">
                            <a:solidFill>
                              <a:schemeClr val="tx1"/>
                            </a:solidFill>
                          </a:rPr>
                          <a:t>20</a:t>
                        </a:r>
                        <a:endParaRPr lang="ko-KR" altLang="en-US" sz="600" smtClean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204586487"/>
                    </a:ext>
                  </a:extLst>
                </a:tr>
                <a:tr h="215229"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첨부파일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20241101.JPG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46903184"/>
                    </a:ext>
                  </a:extLst>
                </a:tr>
                <a:tr h="192169">
                  <a:tc>
                    <a:txBody>
                      <a:bodyPr/>
                      <a:lstStyle/>
                      <a:p>
                        <a:r>
                          <a:rPr lang="ko-KR" altLang="en-US" sz="600" smtClean="0"/>
                          <a:t> </a:t>
                        </a:r>
                        <a:r>
                          <a:rPr lang="en-US" altLang="ko-KR" sz="600" smtClean="0"/>
                          <a:t> </a:t>
                        </a:r>
                        <a:r>
                          <a:rPr lang="ko-KR" altLang="en-US" sz="600" smtClean="0"/>
                          <a:t>검사 항목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특이사항 확인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396261520"/>
                    </a:ext>
                  </a:extLst>
                </a:tr>
                <a:tr h="595032">
                  <a:tc>
                    <a:txBody>
                      <a:bodyPr/>
                      <a:lstStyle/>
                      <a:p>
                        <a:r>
                          <a:rPr lang="ko-KR" altLang="en-US" sz="600" smtClean="0"/>
                          <a:t> </a:t>
                        </a:r>
                        <a:r>
                          <a:rPr lang="en-US" altLang="ko-KR" sz="600" smtClean="0"/>
                          <a:t> </a:t>
                        </a:r>
                        <a:r>
                          <a:rPr lang="ko-KR" altLang="en-US" sz="600" smtClean="0"/>
                          <a:t>검사 내용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상품 검사 완료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926612609"/>
                    </a:ext>
                  </a:extLst>
                </a:tr>
              </a:tbl>
            </a:graphicData>
          </a:graphic>
        </p:graphicFrame>
        <p:sp>
          <p:nvSpPr>
            <p:cNvPr id="45" name="Google Shape;1700;p44"/>
            <p:cNvSpPr/>
            <p:nvPr/>
          </p:nvSpPr>
          <p:spPr>
            <a:xfrm>
              <a:off x="4012513" y="5161757"/>
              <a:ext cx="414247" cy="168822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6" name="Google Shape;1695;p44"/>
            <p:cNvGraphicFramePr/>
            <p:nvPr>
              <p:extLst/>
            </p:nvPr>
          </p:nvGraphicFramePr>
          <p:xfrm>
            <a:off x="2622452" y="824922"/>
            <a:ext cx="2768711" cy="30477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7687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2504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smtClean="0"/>
                          <a:t>원인분석</a:t>
                        </a:r>
                        <a:r>
                          <a:rPr lang="en-US" altLang="ko-KR" sz="800" b="1" u="none" strike="noStrike" cap="none" smtClean="0"/>
                          <a:t>/</a:t>
                        </a:r>
                        <a:r>
                          <a:rPr lang="ko-KR" altLang="en-US" sz="800" b="1" u="none" strike="noStrike" cap="none" smtClean="0"/>
                          <a:t>개선대책작성</a:t>
                        </a:r>
                        <a:endParaRPr sz="800" b="1" u="none" strike="noStrike" cap="none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7" name="Google Shape;1695;p44"/>
            <p:cNvGraphicFramePr/>
            <p:nvPr>
              <p:extLst/>
            </p:nvPr>
          </p:nvGraphicFramePr>
          <p:xfrm>
            <a:off x="5248306" y="794442"/>
            <a:ext cx="215248" cy="33525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152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1000" b="1" u="none" strike="noStrike" cap="none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sz="1000" b="1" u="none" strike="noStrike" cap="none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5" name="직사각형 4"/>
            <p:cNvSpPr/>
            <p:nvPr/>
          </p:nvSpPr>
          <p:spPr>
            <a:xfrm>
              <a:off x="2607212" y="1180280"/>
              <a:ext cx="65915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SzPts val="500"/>
              </a:pPr>
              <a:r>
                <a:rPr lang="ko-KR" altLang="en-US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7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▌</a:t>
              </a:r>
              <a:r>
                <a:rPr lang="en-US" altLang="ko-KR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반환내용</a:t>
              </a:r>
              <a:endParaRPr lang="ko-KR" altLang="en-US" sz="1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Google Shape;2233;g27fe52d962f_1_4247">
              <a:extLst>
                <a:ext uri="{FF2B5EF4-FFF2-40B4-BE49-F238E27FC236}">
                  <a16:creationId xmlns:a16="http://schemas.microsoft.com/office/drawing/2014/main" id="{49256D70-1555-0072-75A9-D63E6FD5BD2F}"/>
                </a:ext>
              </a:extLst>
            </p:cNvPr>
            <p:cNvSpPr/>
            <p:nvPr/>
          </p:nvSpPr>
          <p:spPr>
            <a:xfrm>
              <a:off x="3557672" y="5161757"/>
              <a:ext cx="410154" cy="168823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altLang="en-US" sz="700" b="1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aphicFrame>
          <p:nvGraphicFramePr>
            <p:cNvPr id="54" name="Google Shape;1695;p44"/>
            <p:cNvGraphicFramePr/>
            <p:nvPr>
              <p:extLst/>
            </p:nvPr>
          </p:nvGraphicFramePr>
          <p:xfrm>
            <a:off x="2667139" y="3064445"/>
            <a:ext cx="2768710" cy="1990155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56653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02179">
                    <a:extLst>
                      <a:ext uri="{9D8B030D-6E8A-4147-A177-3AD203B41FA5}">
                        <a16:colId xmlns:a16="http://schemas.microsoft.com/office/drawing/2014/main" val="1159456758"/>
                      </a:ext>
                    </a:extLst>
                  </a:gridCol>
                </a:tblGrid>
                <a:tr h="726505"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en-US" altLang="ko-KR" sz="600" smtClean="0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lang="en-US" altLang="ko-KR" sz="600" b="1" smtClean="0">
                            <a:solidFill>
                              <a:srgbClr val="FF0000"/>
                            </a:solidFill>
                          </a:rPr>
                          <a:t>*</a:t>
                        </a:r>
                        <a:r>
                          <a:rPr lang="en-US" altLang="ko-KR" sz="600" smtClean="0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lang="ko-KR" altLang="en-US" sz="600" smtClean="0"/>
                          <a:t>원인분석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4700">
                  <a:tc>
                    <a:txBody>
                      <a:bodyPr/>
                      <a:lstStyle/>
                      <a:p>
                        <a:r>
                          <a:rPr lang="en-US" altLang="ko-KR" sz="600" baseline="0" smtClean="0"/>
                          <a:t> </a:t>
                        </a:r>
                        <a:r>
                          <a:rPr lang="ko-KR" altLang="en-US" sz="600" baseline="0" smtClean="0"/>
                          <a:t> </a:t>
                        </a:r>
                        <a:r>
                          <a:rPr lang="en-US" altLang="ko-KR" sz="600" b="1" baseline="0" smtClean="0">
                            <a:solidFill>
                              <a:srgbClr val="FF0000"/>
                            </a:solidFill>
                          </a:rPr>
                          <a:t>*</a:t>
                        </a:r>
                        <a:r>
                          <a:rPr lang="en-US" altLang="ko-KR" sz="600" baseline="0" smtClean="0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lang="ko-KR" altLang="en-US" sz="600" baseline="0" smtClean="0"/>
                          <a:t>개선 대책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/>
                          <a:t>  </a:t>
                        </a:r>
                        <a:endParaRPr lang="ko-KR" altLang="en-US" sz="600" smtClean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204586487"/>
                    </a:ext>
                  </a:extLst>
                </a:tr>
                <a:tr h="247650"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첨부</a:t>
                        </a:r>
                        <a:r>
                          <a:rPr lang="en-US" altLang="ko-KR" sz="600" smtClean="0"/>
                          <a:t>1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46903184"/>
                    </a:ext>
                  </a:extLst>
                </a:tr>
                <a:tr h="241300">
                  <a:tc>
                    <a:txBody>
                      <a:bodyPr/>
                      <a:lstStyle/>
                      <a:p>
                        <a:r>
                          <a:rPr lang="ko-KR" altLang="en-US" sz="600" smtClean="0"/>
                          <a:t> </a:t>
                        </a:r>
                        <a:r>
                          <a:rPr lang="en-US" altLang="ko-KR" sz="600" smtClean="0"/>
                          <a:t> </a:t>
                        </a:r>
                        <a:r>
                          <a:rPr lang="ko-KR" altLang="en-US" sz="600" smtClean="0"/>
                          <a:t>첨부</a:t>
                        </a:r>
                        <a:r>
                          <a:rPr lang="en-US" altLang="ko-KR" sz="600" smtClean="0"/>
                          <a:t>2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/>
                          <a:t>  </a:t>
                        </a:r>
                        <a:endParaRPr lang="ko-KR" altLang="en-US" sz="600" smtClean="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396261520"/>
                    </a:ext>
                  </a:extLst>
                </a:tr>
              </a:tbl>
            </a:graphicData>
          </a:graphic>
        </p:graphicFrame>
        <p:sp>
          <p:nvSpPr>
            <p:cNvPr id="55" name="직사각형 54"/>
            <p:cNvSpPr/>
            <p:nvPr/>
          </p:nvSpPr>
          <p:spPr>
            <a:xfrm>
              <a:off x="2607211" y="2859729"/>
              <a:ext cx="65915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SzPts val="500"/>
              </a:pPr>
              <a:r>
                <a:rPr lang="ko-KR" altLang="en-US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7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▌</a:t>
              </a:r>
              <a:r>
                <a:rPr lang="en-US" altLang="ko-KR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원인분석</a:t>
              </a:r>
              <a:endParaRPr lang="ko-KR" altLang="en-US" sz="1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Google Shape;2236;g27fe52d962f_1_4247">
              <a:extLst>
                <a:ext uri="{FF2B5EF4-FFF2-40B4-BE49-F238E27FC236}">
                  <a16:creationId xmlns:a16="http://schemas.microsoft.com/office/drawing/2014/main" id="{92713C53-E1E4-00CB-0F54-D3F479663D24}"/>
                </a:ext>
              </a:extLst>
            </p:cNvPr>
            <p:cNvSpPr/>
            <p:nvPr/>
          </p:nvSpPr>
          <p:spPr>
            <a:xfrm>
              <a:off x="3288004" y="4842598"/>
              <a:ext cx="273003" cy="18284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altLang="en-US" sz="600" b="1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등록</a:t>
              </a:r>
              <a:endParaRPr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2236;g27fe52d962f_1_4247">
              <a:extLst>
                <a:ext uri="{FF2B5EF4-FFF2-40B4-BE49-F238E27FC236}">
                  <a16:creationId xmlns:a16="http://schemas.microsoft.com/office/drawing/2014/main" id="{92713C53-E1E4-00CB-0F54-D3F479663D24}"/>
                </a:ext>
              </a:extLst>
            </p:cNvPr>
            <p:cNvSpPr/>
            <p:nvPr/>
          </p:nvSpPr>
          <p:spPr>
            <a:xfrm>
              <a:off x="3284669" y="4610404"/>
              <a:ext cx="273003" cy="18284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altLang="en-US" sz="600" b="1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등록</a:t>
              </a:r>
              <a:endParaRPr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7178261" y="2692568"/>
            <a:ext cx="1100155" cy="20332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797;p30"/>
          <p:cNvSpPr/>
          <p:nvPr/>
        </p:nvSpPr>
        <p:spPr>
          <a:xfrm>
            <a:off x="7016911" y="257468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545355" y="3402585"/>
            <a:ext cx="3056351" cy="4622108"/>
            <a:chOff x="2523319" y="794442"/>
            <a:chExt cx="3056351" cy="4622108"/>
          </a:xfrm>
        </p:grpSpPr>
        <p:sp>
          <p:nvSpPr>
            <p:cNvPr id="27" name="Google Shape;1694;p44"/>
            <p:cNvSpPr/>
            <p:nvPr/>
          </p:nvSpPr>
          <p:spPr>
            <a:xfrm>
              <a:off x="2523319" y="806558"/>
              <a:ext cx="3056351" cy="460999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lang="en-US" altLang="ko-KR" sz="900" b="0" i="0" u="none" strike="noStrike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lang="en-US" altLang="ko-KR" sz="800" b="0" i="0" u="none" strike="noStrike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800" b="0" i="0" u="none" strike="noStrike" cap="none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4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8" name="Google Shape;1695;p44"/>
            <p:cNvGraphicFramePr/>
            <p:nvPr>
              <p:extLst/>
            </p:nvPr>
          </p:nvGraphicFramePr>
          <p:xfrm>
            <a:off x="2667139" y="1386393"/>
            <a:ext cx="2768710" cy="1394906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56653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02179">
                    <a:extLst>
                      <a:ext uri="{9D8B030D-6E8A-4147-A177-3AD203B41FA5}">
                        <a16:colId xmlns:a16="http://schemas.microsoft.com/office/drawing/2014/main" val="1159456758"/>
                      </a:ext>
                    </a:extLst>
                  </a:gridCol>
                </a:tblGrid>
                <a:tr h="192620"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상품명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</a:t>
                        </a:r>
                        <a:r>
                          <a:rPr lang="ko-KR" altLang="en-US" sz="600" baseline="0" smtClean="0"/>
                          <a:t> 광케이블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9856">
                  <a:tc>
                    <a:txBody>
                      <a:bodyPr/>
                      <a:lstStyle/>
                      <a:p>
                        <a:r>
                          <a:rPr lang="ko-KR" altLang="en-US" sz="600" smtClean="0"/>
                          <a:t>  </a:t>
                        </a:r>
                        <a:r>
                          <a:rPr lang="ko-KR" altLang="en-US" sz="600" baseline="0" smtClean="0"/>
                          <a:t>테스트 수량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/>
                          <a:t>  </a:t>
                        </a:r>
                        <a:r>
                          <a:rPr lang="en-US" altLang="ko-KR" sz="600" u="none" strike="noStrike" cap="none" smtClean="0">
                            <a:solidFill>
                              <a:schemeClr val="tx1"/>
                            </a:solidFill>
                          </a:rPr>
                          <a:t>20</a:t>
                        </a:r>
                        <a:endParaRPr lang="ko-KR" altLang="en-US" sz="600" smtClean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204586487"/>
                    </a:ext>
                  </a:extLst>
                </a:tr>
                <a:tr h="215229"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첨부파일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20241101.JPG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46903184"/>
                    </a:ext>
                  </a:extLst>
                </a:tr>
                <a:tr h="192169">
                  <a:tc>
                    <a:txBody>
                      <a:bodyPr/>
                      <a:lstStyle/>
                      <a:p>
                        <a:r>
                          <a:rPr lang="ko-KR" altLang="en-US" sz="600" smtClean="0"/>
                          <a:t> </a:t>
                        </a:r>
                        <a:r>
                          <a:rPr lang="en-US" altLang="ko-KR" sz="600" smtClean="0"/>
                          <a:t> </a:t>
                        </a:r>
                        <a:r>
                          <a:rPr lang="ko-KR" altLang="en-US" sz="600" smtClean="0"/>
                          <a:t>검사 항목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특이사항 확인</a:t>
                        </a: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396261520"/>
                    </a:ext>
                  </a:extLst>
                </a:tr>
                <a:tr h="595032">
                  <a:tc>
                    <a:txBody>
                      <a:bodyPr/>
                      <a:lstStyle/>
                      <a:p>
                        <a:r>
                          <a:rPr lang="ko-KR" altLang="en-US" sz="600" smtClean="0"/>
                          <a:t> </a:t>
                        </a:r>
                        <a:r>
                          <a:rPr lang="en-US" altLang="ko-KR" sz="600" smtClean="0"/>
                          <a:t> </a:t>
                        </a:r>
                        <a:r>
                          <a:rPr lang="ko-KR" altLang="en-US" sz="600" smtClean="0"/>
                          <a:t>검사 내용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상품 검사 완료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926612609"/>
                    </a:ext>
                  </a:extLst>
                </a:tr>
              </a:tbl>
            </a:graphicData>
          </a:graphic>
        </p:graphicFrame>
        <p:sp>
          <p:nvSpPr>
            <p:cNvPr id="29" name="Google Shape;1700;p44"/>
            <p:cNvSpPr/>
            <p:nvPr/>
          </p:nvSpPr>
          <p:spPr>
            <a:xfrm>
              <a:off x="3861313" y="5161757"/>
              <a:ext cx="414247" cy="168822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0" name="Google Shape;1695;p44"/>
            <p:cNvGraphicFramePr/>
            <p:nvPr>
              <p:extLst/>
            </p:nvPr>
          </p:nvGraphicFramePr>
          <p:xfrm>
            <a:off x="2622452" y="824922"/>
            <a:ext cx="2768711" cy="30477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7687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2504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smtClean="0"/>
                          <a:t>내용 및 원인분석 이력</a:t>
                        </a:r>
                        <a:endParaRPr sz="800" b="1" u="none" strike="noStrike" cap="none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" name="Google Shape;1695;p44"/>
            <p:cNvGraphicFramePr/>
            <p:nvPr>
              <p:extLst/>
            </p:nvPr>
          </p:nvGraphicFramePr>
          <p:xfrm>
            <a:off x="5248306" y="794442"/>
            <a:ext cx="215248" cy="33525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152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1000" b="1" u="none" strike="noStrike" cap="none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sz="1000" b="1" u="none" strike="noStrike" cap="none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2" name="직사각형 31"/>
            <p:cNvSpPr/>
            <p:nvPr/>
          </p:nvSpPr>
          <p:spPr>
            <a:xfrm>
              <a:off x="2607212" y="1180280"/>
              <a:ext cx="65915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SzPts val="500"/>
              </a:pPr>
              <a:r>
                <a:rPr lang="ko-KR" altLang="en-US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7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▌</a:t>
              </a:r>
              <a:r>
                <a:rPr lang="en-US" altLang="ko-KR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반환내용</a:t>
              </a:r>
              <a:endParaRPr lang="ko-KR" altLang="en-US" sz="1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aphicFrame>
          <p:nvGraphicFramePr>
            <p:cNvPr id="34" name="Google Shape;1695;p44"/>
            <p:cNvGraphicFramePr/>
            <p:nvPr>
              <p:extLst/>
            </p:nvPr>
          </p:nvGraphicFramePr>
          <p:xfrm>
            <a:off x="2667139" y="3064445"/>
            <a:ext cx="2768710" cy="1990155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56653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02179">
                    <a:extLst>
                      <a:ext uri="{9D8B030D-6E8A-4147-A177-3AD203B41FA5}">
                        <a16:colId xmlns:a16="http://schemas.microsoft.com/office/drawing/2014/main" val="1159456758"/>
                      </a:ext>
                    </a:extLst>
                  </a:gridCol>
                </a:tblGrid>
                <a:tr h="726505"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en-US" altLang="ko-KR" sz="600" smtClean="0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lang="en-US" altLang="ko-KR" sz="600" b="1" smtClean="0">
                            <a:solidFill>
                              <a:srgbClr val="FF0000"/>
                            </a:solidFill>
                          </a:rPr>
                          <a:t>*</a:t>
                        </a:r>
                        <a:r>
                          <a:rPr lang="en-US" altLang="ko-KR" sz="600" smtClean="0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lang="ko-KR" altLang="en-US" sz="600" smtClean="0"/>
                          <a:t>원인분석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협의 완료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4700">
                  <a:tc>
                    <a:txBody>
                      <a:bodyPr/>
                      <a:lstStyle/>
                      <a:p>
                        <a:r>
                          <a:rPr lang="en-US" altLang="ko-KR" sz="600" baseline="0" smtClean="0"/>
                          <a:t> </a:t>
                        </a:r>
                        <a:r>
                          <a:rPr lang="ko-KR" altLang="en-US" sz="600" baseline="0" smtClean="0"/>
                          <a:t> </a:t>
                        </a:r>
                        <a:r>
                          <a:rPr lang="en-US" altLang="ko-KR" sz="600" b="1" baseline="0" smtClean="0">
                            <a:solidFill>
                              <a:srgbClr val="FF0000"/>
                            </a:solidFill>
                          </a:rPr>
                          <a:t>*</a:t>
                        </a:r>
                        <a:r>
                          <a:rPr lang="en-US" altLang="ko-KR" sz="600" baseline="0" smtClean="0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lang="ko-KR" altLang="en-US" sz="600" baseline="0" smtClean="0"/>
                          <a:t>개선 대책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협의 완료</a:t>
                        </a:r>
                        <a:endParaRPr lang="ko-KR" altLang="en-US" sz="600" smtClean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204586487"/>
                    </a:ext>
                  </a:extLst>
                </a:tr>
                <a:tr h="247650">
                  <a:tc>
                    <a:txBody>
                      <a:bodyPr/>
                      <a:lstStyle/>
                      <a:p>
                        <a:r>
                          <a:rPr lang="en-US" altLang="ko-KR" sz="600" smtClean="0"/>
                          <a:t>  </a:t>
                        </a:r>
                        <a:r>
                          <a:rPr lang="ko-KR" altLang="en-US" sz="600" smtClean="0"/>
                          <a:t>첨부</a:t>
                        </a:r>
                        <a:r>
                          <a:rPr lang="en-US" altLang="ko-KR" sz="600" smtClean="0"/>
                          <a:t>1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/>
                          <a:t>   </a:t>
                        </a:r>
                        <a:r>
                          <a:rPr lang="ko-KR" altLang="en-US" sz="600" u="sng" smtClean="0">
                            <a:solidFill>
                              <a:srgbClr val="0070C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Malgun Gothic"/>
                            <a:sym typeface="Malgun Gothic"/>
                          </a:rPr>
                          <a:t>첨부파일</a:t>
                        </a:r>
                        <a:r>
                          <a:rPr lang="en-US" altLang="ko-KR" sz="600" u="sng" smtClean="0">
                            <a:solidFill>
                              <a:srgbClr val="0070C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Malgun Gothic"/>
                            <a:sym typeface="Malgun Gothic"/>
                          </a:rPr>
                          <a:t>1.zip</a:t>
                        </a:r>
                        <a:r>
                          <a:rPr lang="en-US" altLang="ko-KR" sz="600" baseline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Malgun Gothic"/>
                            <a:sym typeface="Malgun Gothic"/>
                          </a:rPr>
                          <a:t>  </a:t>
                        </a:r>
                        <a:r>
                          <a:rPr lang="en-US" altLang="ko-KR" sz="600" baseline="0" smtClean="0">
                            <a:solidFill>
                              <a:srgbClr val="FF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Malgun Gothic"/>
                            <a:sym typeface="Malgun Gothic"/>
                          </a:rPr>
                          <a:t>X</a:t>
                        </a:r>
                        <a:endParaRPr lang="ko-KR" altLang="en-US" sz="600" b="0" i="0" u="sng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46903184"/>
                    </a:ext>
                  </a:extLst>
                </a:tr>
                <a:tr h="241300">
                  <a:tc>
                    <a:txBody>
                      <a:bodyPr/>
                      <a:lstStyle/>
                      <a:p>
                        <a:r>
                          <a:rPr lang="ko-KR" altLang="en-US" sz="600" smtClean="0"/>
                          <a:t> </a:t>
                        </a:r>
                        <a:r>
                          <a:rPr lang="en-US" altLang="ko-KR" sz="600" smtClean="0"/>
                          <a:t> </a:t>
                        </a:r>
                        <a:r>
                          <a:rPr lang="ko-KR" altLang="en-US" sz="600" smtClean="0"/>
                          <a:t>첨부</a:t>
                        </a:r>
                        <a:r>
                          <a:rPr lang="en-US" altLang="ko-KR" sz="600" smtClean="0"/>
                          <a:t>2</a:t>
                        </a:r>
                        <a:endParaRPr lang="ko-KR" altLang="en-US" sz="60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ko-KR" sz="600" smtClean="0"/>
                          <a:t>   </a:t>
                        </a:r>
                        <a:r>
                          <a:rPr lang="ko-KR" altLang="en-US" sz="600" b="0" i="0" u="sng" strike="noStrike" cap="none" smtClean="0">
                            <a:solidFill>
                              <a:srgbClr val="0070C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Malgun Gothic"/>
                            <a:sym typeface="Malgun Gothic"/>
                          </a:rPr>
                          <a:t>첨부파일</a:t>
                        </a:r>
                        <a:r>
                          <a:rPr lang="en-US" altLang="ko-KR" sz="600" b="0" i="0" u="sng" strike="noStrike" cap="none" smtClean="0">
                            <a:solidFill>
                              <a:srgbClr val="0070C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Malgun Gothic"/>
                            <a:sym typeface="Malgun Gothic"/>
                          </a:rPr>
                          <a:t>2.doc  </a:t>
                        </a:r>
                        <a:r>
                          <a:rPr lang="en-US" altLang="ko-KR" sz="600" b="0" i="0" u="none" strike="noStrike" cap="none" baseline="0" smtClean="0">
                            <a:solidFill>
                              <a:srgbClr val="FF0000"/>
                            </a:solidFill>
                            <a:latin typeface="맑은 고딕" panose="020B0503020000020004" pitchFamily="50" charset="-127"/>
                            <a:ea typeface="Arial"/>
                            <a:cs typeface="Malgun Gothic"/>
                            <a:sym typeface="Malgun Gothic"/>
                          </a:rPr>
                          <a:t>X</a:t>
                        </a:r>
                        <a:endParaRPr lang="ko-KR" altLang="en-US" sz="600" smtClean="0"/>
                      </a:p>
                    </a:txBody>
                    <a:tcPr marL="0" marR="0" marT="0" marB="0" anchor="ctr">
                      <a:lnL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396261520"/>
                    </a:ext>
                  </a:extLst>
                </a:tr>
              </a:tbl>
            </a:graphicData>
          </a:graphic>
        </p:graphicFrame>
        <p:sp>
          <p:nvSpPr>
            <p:cNvPr id="35" name="직사각형 34"/>
            <p:cNvSpPr/>
            <p:nvPr/>
          </p:nvSpPr>
          <p:spPr>
            <a:xfrm>
              <a:off x="2607211" y="2859729"/>
              <a:ext cx="65915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SzPts val="500"/>
              </a:pPr>
              <a:r>
                <a:rPr lang="ko-KR" altLang="en-US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700" b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▌</a:t>
              </a:r>
              <a:r>
                <a:rPr lang="en-US" altLang="ko-KR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7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원인분석</a:t>
              </a:r>
              <a:endParaRPr lang="ko-KR" altLang="en-US" sz="1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48" name="Google Shape;408;p26"/>
          <p:cNvCxnSpPr/>
          <p:nvPr/>
        </p:nvCxnSpPr>
        <p:spPr>
          <a:xfrm rot="10800000" flipV="1">
            <a:off x="3050775" y="3275943"/>
            <a:ext cx="4456500" cy="73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" name="Google Shape;408;p26"/>
          <p:cNvCxnSpPr/>
          <p:nvPr/>
        </p:nvCxnSpPr>
        <p:spPr>
          <a:xfrm rot="10800000" flipV="1">
            <a:off x="6635192" y="3894486"/>
            <a:ext cx="868431" cy="2614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9" name="그룹 58"/>
          <p:cNvGrpSpPr/>
          <p:nvPr/>
        </p:nvGrpSpPr>
        <p:grpSpPr>
          <a:xfrm>
            <a:off x="3931229" y="906364"/>
            <a:ext cx="1961943" cy="827532"/>
            <a:chOff x="6323929" y="1681673"/>
            <a:chExt cx="1961943" cy="827532"/>
          </a:xfrm>
        </p:grpSpPr>
        <p:sp>
          <p:nvSpPr>
            <p:cNvPr id="60" name="Google Shape;210;p21"/>
            <p:cNvSpPr/>
            <p:nvPr/>
          </p:nvSpPr>
          <p:spPr>
            <a:xfrm>
              <a:off x="6323929" y="1681673"/>
              <a:ext cx="1961943" cy="82753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1;p21"/>
            <p:cNvSpPr txBox="1"/>
            <p:nvPr/>
          </p:nvSpPr>
          <p:spPr>
            <a:xfrm>
              <a:off x="6367070" y="1879127"/>
              <a:ext cx="1858183" cy="210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altLang="ko-KR" sz="600" smtClean="0"/>
                <a:t>0</a:t>
              </a:r>
              <a:r>
                <a:rPr lang="ko-KR" altLang="en-US" sz="600" smtClean="0"/>
                <a:t>건 반환완료 하시겠습니까</a:t>
              </a:r>
              <a:r>
                <a:rPr lang="en-US" altLang="ko-KR" sz="600" smtClean="0"/>
                <a:t>?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62" name="Google Shape;212;p21"/>
            <p:cNvGraphicFramePr/>
            <p:nvPr>
              <p:extLst/>
            </p:nvPr>
          </p:nvGraphicFramePr>
          <p:xfrm>
            <a:off x="6457855" y="2029640"/>
            <a:ext cx="1709486" cy="12192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170948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/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63" name="Google Shape;213;p21"/>
            <p:cNvSpPr/>
            <p:nvPr/>
          </p:nvSpPr>
          <p:spPr>
            <a:xfrm>
              <a:off x="6909330" y="2244416"/>
              <a:ext cx="439336" cy="159026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i="0" u="none" strike="noStrike" cap="none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14;p21"/>
            <p:cNvSpPr/>
            <p:nvPr/>
          </p:nvSpPr>
          <p:spPr>
            <a:xfrm>
              <a:off x="7404938" y="2250478"/>
              <a:ext cx="353129" cy="135159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96311" y="913247"/>
            <a:ext cx="1961943" cy="827532"/>
            <a:chOff x="6323929" y="1681673"/>
            <a:chExt cx="1961943" cy="827532"/>
          </a:xfrm>
        </p:grpSpPr>
        <p:sp>
          <p:nvSpPr>
            <p:cNvPr id="66" name="Google Shape;210;p21"/>
            <p:cNvSpPr/>
            <p:nvPr/>
          </p:nvSpPr>
          <p:spPr>
            <a:xfrm>
              <a:off x="6323929" y="1681673"/>
              <a:ext cx="1961943" cy="82753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68" name="Google Shape;212;p21"/>
            <p:cNvGraphicFramePr/>
            <p:nvPr>
              <p:extLst/>
            </p:nvPr>
          </p:nvGraphicFramePr>
          <p:xfrm>
            <a:off x="6457855" y="2029640"/>
            <a:ext cx="1709486" cy="12192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170948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/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67" name="Google Shape;211;p21"/>
            <p:cNvSpPr txBox="1"/>
            <p:nvPr/>
          </p:nvSpPr>
          <p:spPr>
            <a:xfrm>
              <a:off x="6367070" y="1879127"/>
              <a:ext cx="1858183" cy="210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-US" altLang="ko-KR" sz="600" smtClean="0"/>
                <a:t>0</a:t>
              </a:r>
              <a:r>
                <a:rPr lang="ko-KR" altLang="en-US" sz="600" smtClean="0"/>
                <a:t>건 반환거부 하시겠습니까</a:t>
              </a:r>
              <a:r>
                <a:rPr lang="en-US" altLang="ko-KR" sz="600" smtClean="0"/>
                <a:t>?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3;p21"/>
            <p:cNvSpPr/>
            <p:nvPr/>
          </p:nvSpPr>
          <p:spPr>
            <a:xfrm>
              <a:off x="6909330" y="2244416"/>
              <a:ext cx="439336" cy="159026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i="0" u="none" strike="noStrike" cap="none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4;p21"/>
            <p:cNvSpPr/>
            <p:nvPr/>
          </p:nvSpPr>
          <p:spPr>
            <a:xfrm>
              <a:off x="7404938" y="2250478"/>
              <a:ext cx="353129" cy="135159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766147" y="902392"/>
            <a:ext cx="1961943" cy="827532"/>
            <a:chOff x="6323929" y="1681673"/>
            <a:chExt cx="1961943" cy="827532"/>
          </a:xfrm>
        </p:grpSpPr>
        <p:sp>
          <p:nvSpPr>
            <p:cNvPr id="79" name="Google Shape;210;p21"/>
            <p:cNvSpPr/>
            <p:nvPr/>
          </p:nvSpPr>
          <p:spPr>
            <a:xfrm>
              <a:off x="6323929" y="1681673"/>
              <a:ext cx="1961943" cy="82753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81" name="Google Shape;212;p21"/>
            <p:cNvGraphicFramePr/>
            <p:nvPr>
              <p:extLst/>
            </p:nvPr>
          </p:nvGraphicFramePr>
          <p:xfrm>
            <a:off x="6457855" y="2029640"/>
            <a:ext cx="1709486" cy="12192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170948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/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80" name="Google Shape;211;p21"/>
            <p:cNvSpPr txBox="1"/>
            <p:nvPr/>
          </p:nvSpPr>
          <p:spPr>
            <a:xfrm>
              <a:off x="6367070" y="1879127"/>
              <a:ext cx="1858183" cy="210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ko-KR" altLang="en-US" sz="600" smtClean="0"/>
                <a:t>원인분석</a:t>
              </a:r>
              <a:r>
                <a:rPr lang="en-US" altLang="ko-KR" sz="600" smtClean="0"/>
                <a:t>/</a:t>
              </a:r>
              <a:r>
                <a:rPr lang="ko-KR" altLang="en-US" sz="600" smtClean="0"/>
                <a:t>개선대책을 작성하여야 합니다</a:t>
              </a:r>
              <a:r>
                <a:rPr lang="en-US" altLang="ko-KR" sz="600" smtClean="0"/>
                <a:t>.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13;p21"/>
            <p:cNvSpPr/>
            <p:nvPr/>
          </p:nvSpPr>
          <p:spPr>
            <a:xfrm>
              <a:off x="7002930" y="2222816"/>
              <a:ext cx="439336" cy="159026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i="0" u="none" strike="noStrike" cap="none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408;p26"/>
          <p:cNvCxnSpPr>
            <a:endCxn id="79" idx="2"/>
          </p:cNvCxnSpPr>
          <p:nvPr/>
        </p:nvCxnSpPr>
        <p:spPr>
          <a:xfrm rot="10800000">
            <a:off x="2747120" y="1729924"/>
            <a:ext cx="4408023" cy="108259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408;p26"/>
          <p:cNvCxnSpPr/>
          <p:nvPr/>
        </p:nvCxnSpPr>
        <p:spPr>
          <a:xfrm rot="10800000">
            <a:off x="4881643" y="1739693"/>
            <a:ext cx="2298605" cy="1070055"/>
          </a:xfrm>
          <a:prstGeom prst="bentConnector3">
            <a:avLst>
              <a:gd name="adj1" fmla="val 9993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408;p26"/>
          <p:cNvCxnSpPr/>
          <p:nvPr/>
        </p:nvCxnSpPr>
        <p:spPr>
          <a:xfrm rot="16200000" flipV="1">
            <a:off x="7188771" y="1913640"/>
            <a:ext cx="970970" cy="640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직사각형 89"/>
          <p:cNvSpPr/>
          <p:nvPr/>
        </p:nvSpPr>
        <p:spPr>
          <a:xfrm>
            <a:off x="78316" y="5360756"/>
            <a:ext cx="2856343" cy="2090975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387504" y="2899411"/>
            <a:ext cx="883540" cy="177295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797;p30"/>
          <p:cNvSpPr/>
          <p:nvPr/>
        </p:nvSpPr>
        <p:spPr>
          <a:xfrm>
            <a:off x="7271403" y="285563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6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4" y="896954"/>
            <a:ext cx="8018282" cy="4146312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2521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납품예정일 일괄변경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체크된 주문의 납품예정일이 입력된 일자로 일괄로 입력됨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 처리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주문자에게 카톡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발송</a:t>
                      </a:r>
                      <a:endParaRPr lang="en-US" altLang="ko-KR" sz="70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인수자에게 카톡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발송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주문거부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거부사유 필수 입력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담당자와 주문장에게 거부 알림 메일 발송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납품예정일 일괄변경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주문거부 처리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</a:t>
            </a:r>
            <a:endParaRPr/>
          </a:p>
        </p:txBody>
      </p:sp>
      <p:sp>
        <p:nvSpPr>
          <p:cNvPr id="9" name="Google Shape;1694;p44"/>
          <p:cNvSpPr/>
          <p:nvPr/>
        </p:nvSpPr>
        <p:spPr>
          <a:xfrm>
            <a:off x="1179823" y="3906550"/>
            <a:ext cx="1924884" cy="16720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695;p44"/>
          <p:cNvGraphicFramePr/>
          <p:nvPr>
            <p:extLst/>
          </p:nvPr>
        </p:nvGraphicFramePr>
        <p:xfrm>
          <a:off x="1240465" y="4007089"/>
          <a:ext cx="179335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납품예정일 일괄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1695;p44"/>
          <p:cNvGraphicFramePr/>
          <p:nvPr>
            <p:extLst/>
          </p:nvPr>
        </p:nvGraphicFramePr>
        <p:xfrm>
          <a:off x="2839837" y="4007089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58;p20"/>
          <p:cNvSpPr/>
          <p:nvPr/>
        </p:nvSpPr>
        <p:spPr>
          <a:xfrm>
            <a:off x="1240466" y="4354252"/>
            <a:ext cx="1793357" cy="48001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선텍된 주문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Data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의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납품예정일을 일괄로 변경하고자 할 때 사용합니다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일괄입력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버튼은 주문의 납품예정일을 일괄로 입력하는 기능이고 주문정보를 변경하는 것은 아닙니다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394919" y="4954391"/>
          <a:ext cx="1270310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283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618027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납품예정일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2024-09-06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pic>
        <p:nvPicPr>
          <p:cNvPr id="14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5595" y="4939222"/>
            <a:ext cx="164242" cy="188524"/>
          </a:xfrm>
          <a:prstGeom prst="rect">
            <a:avLst/>
          </a:prstGeom>
        </p:spPr>
      </p:pic>
      <p:sp>
        <p:nvSpPr>
          <p:cNvPr id="15" name="Google Shape;1700;p44"/>
          <p:cNvSpPr/>
          <p:nvPr/>
        </p:nvSpPr>
        <p:spPr>
          <a:xfrm>
            <a:off x="1566988" y="5292435"/>
            <a:ext cx="667149" cy="173417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일괄입력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700;p44"/>
          <p:cNvSpPr/>
          <p:nvPr/>
        </p:nvSpPr>
        <p:spPr>
          <a:xfrm>
            <a:off x="2284378" y="529105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0;p21"/>
          <p:cNvSpPr/>
          <p:nvPr/>
        </p:nvSpPr>
        <p:spPr>
          <a:xfrm>
            <a:off x="8495287" y="4636720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1;p21"/>
          <p:cNvSpPr txBox="1"/>
          <p:nvPr/>
        </p:nvSpPr>
        <p:spPr>
          <a:xfrm>
            <a:off x="8538428" y="4834174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선택된 주문을 접수처리 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212;p21"/>
          <p:cNvGraphicFramePr/>
          <p:nvPr>
            <p:extLst/>
          </p:nvPr>
        </p:nvGraphicFramePr>
        <p:xfrm>
          <a:off x="8629213" y="4984687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213;p21"/>
          <p:cNvSpPr/>
          <p:nvPr/>
        </p:nvSpPr>
        <p:spPr>
          <a:xfrm>
            <a:off x="8968661" y="519946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주문접수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4;p21"/>
          <p:cNvSpPr/>
          <p:nvPr/>
        </p:nvSpPr>
        <p:spPr>
          <a:xfrm>
            <a:off x="9552529" y="518970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65;p27"/>
          <p:cNvSpPr/>
          <p:nvPr/>
        </p:nvSpPr>
        <p:spPr>
          <a:xfrm>
            <a:off x="8495287" y="336012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666;p27"/>
          <p:cNvGraphicFramePr/>
          <p:nvPr>
            <p:extLst/>
          </p:nvPr>
        </p:nvGraphicFramePr>
        <p:xfrm>
          <a:off x="8599619" y="3587395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667;p27"/>
          <p:cNvSpPr/>
          <p:nvPr/>
        </p:nvSpPr>
        <p:spPr>
          <a:xfrm>
            <a:off x="9287442" y="395582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68;p27"/>
          <p:cNvSpPr txBox="1"/>
          <p:nvPr/>
        </p:nvSpPr>
        <p:spPr>
          <a:xfrm>
            <a:off x="8505018" y="358693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선택된 주문이 없습니다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주문을 먼저 선택해 주십시오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76;p21"/>
          <p:cNvCxnSpPr>
            <a:stCxn id="7" idx="3"/>
            <a:endCxn id="22" idx="1"/>
          </p:cNvCxnSpPr>
          <p:nvPr/>
        </p:nvCxnSpPr>
        <p:spPr>
          <a:xfrm>
            <a:off x="8179981" y="2360428"/>
            <a:ext cx="315306" cy="13988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" name="직사각형 6"/>
          <p:cNvSpPr/>
          <p:nvPr/>
        </p:nvSpPr>
        <p:spPr>
          <a:xfrm>
            <a:off x="6181060" y="2239926"/>
            <a:ext cx="1998921" cy="24100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Google Shape;408;p26"/>
          <p:cNvCxnSpPr>
            <a:endCxn id="17" idx="1"/>
          </p:cNvCxnSpPr>
          <p:nvPr/>
        </p:nvCxnSpPr>
        <p:spPr>
          <a:xfrm rot="16200000" flipH="1">
            <a:off x="6624299" y="3179498"/>
            <a:ext cx="2654038" cy="108793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" name="Google Shape;1694;p44"/>
          <p:cNvSpPr/>
          <p:nvPr/>
        </p:nvSpPr>
        <p:spPr>
          <a:xfrm>
            <a:off x="4361311" y="3823044"/>
            <a:ext cx="2115922" cy="175550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" name="Google Shape;1695;p44"/>
          <p:cNvGraphicFramePr/>
          <p:nvPr>
            <p:extLst/>
          </p:nvPr>
        </p:nvGraphicFramePr>
        <p:xfrm>
          <a:off x="4421953" y="3923583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주문거부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1695;p44"/>
          <p:cNvGraphicFramePr/>
          <p:nvPr>
            <p:extLst/>
          </p:nvPr>
        </p:nvGraphicFramePr>
        <p:xfrm>
          <a:off x="6212709" y="39235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Google Shape;58;p20"/>
          <p:cNvSpPr/>
          <p:nvPr/>
        </p:nvSpPr>
        <p:spPr>
          <a:xfrm>
            <a:off x="4421954" y="4270746"/>
            <a:ext cx="1985934" cy="42409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주문거부 시 반드시 정당한 사유가 있어야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거부사유입력은 필수 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주문거부 처리를 하면 팬택 담당자와 주문자에게 문자가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421953" y="4737228"/>
          <a:ext cx="1978847" cy="485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261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410586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4850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거부사유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거부사유를 입력해 주세요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42" name="Google Shape;1700;p44"/>
          <p:cNvSpPr/>
          <p:nvPr/>
        </p:nvSpPr>
        <p:spPr>
          <a:xfrm>
            <a:off x="4854800" y="5293988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주문거부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700;p44"/>
          <p:cNvSpPr/>
          <p:nvPr/>
        </p:nvSpPr>
        <p:spPr>
          <a:xfrm>
            <a:off x="5572190" y="5292611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08;p26"/>
          <p:cNvCxnSpPr>
            <a:endCxn id="36" idx="3"/>
          </p:cNvCxnSpPr>
          <p:nvPr/>
        </p:nvCxnSpPr>
        <p:spPr>
          <a:xfrm rot="5400000">
            <a:off x="6034667" y="2839015"/>
            <a:ext cx="2304349" cy="141921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408;p26"/>
          <p:cNvCxnSpPr>
            <a:endCxn id="9" idx="0"/>
          </p:cNvCxnSpPr>
          <p:nvPr/>
        </p:nvCxnSpPr>
        <p:spPr>
          <a:xfrm rot="10800000" flipV="1">
            <a:off x="2142265" y="2360428"/>
            <a:ext cx="4171942" cy="154612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797;p30"/>
          <p:cNvSpPr/>
          <p:nvPr/>
        </p:nvSpPr>
        <p:spPr>
          <a:xfrm>
            <a:off x="6230231" y="21656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97;p30"/>
          <p:cNvSpPr/>
          <p:nvPr/>
        </p:nvSpPr>
        <p:spPr>
          <a:xfrm>
            <a:off x="7087259" y="21485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97;p30"/>
          <p:cNvSpPr/>
          <p:nvPr/>
        </p:nvSpPr>
        <p:spPr>
          <a:xfrm>
            <a:off x="7599749" y="215027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38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6" y="868818"/>
            <a:ext cx="8018282" cy="4146312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3848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주문상세 팝업 호출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 팝업에서 주문상태가 접수이전 상태이기 때문에 배송정보는 없음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공통팝업 화면설계의 주문상세 팝업을 참조 하십시오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클릭 시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옵션상품상세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공통팝업 화면설계의 상품상세 팝업을 참조 하십시오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주문상세 레이어 팝업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공통으로 사용되는 주문상세 팝업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주문접수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52"/>
          <a:stretch/>
        </p:blipFill>
        <p:spPr>
          <a:xfrm>
            <a:off x="-888823" y="3644725"/>
            <a:ext cx="4391409" cy="44249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139" y="3793055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5" name="Google Shape;408;p26"/>
          <p:cNvCxnSpPr>
            <a:endCxn id="4" idx="0"/>
          </p:cNvCxnSpPr>
          <p:nvPr/>
        </p:nvCxnSpPr>
        <p:spPr>
          <a:xfrm rot="16200000" flipH="1">
            <a:off x="692911" y="3030753"/>
            <a:ext cx="709033" cy="51890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" name="Google Shape;408;p26"/>
          <p:cNvCxnSpPr>
            <a:endCxn id="5" idx="0"/>
          </p:cNvCxnSpPr>
          <p:nvPr/>
        </p:nvCxnSpPr>
        <p:spPr>
          <a:xfrm>
            <a:off x="3413760" y="2834439"/>
            <a:ext cx="1450175" cy="95861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Google Shape;797;p30"/>
          <p:cNvSpPr/>
          <p:nvPr/>
        </p:nvSpPr>
        <p:spPr>
          <a:xfrm>
            <a:off x="-972799" y="34942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97;p30"/>
          <p:cNvSpPr/>
          <p:nvPr/>
        </p:nvSpPr>
        <p:spPr>
          <a:xfrm>
            <a:off x="2420163" y="369003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587" y="4019991"/>
            <a:ext cx="4725348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" name="Google Shape;797;p30"/>
          <p:cNvSpPr/>
          <p:nvPr/>
        </p:nvSpPr>
        <p:spPr>
          <a:xfrm>
            <a:off x="5956282" y="391340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408;p26"/>
          <p:cNvCxnSpPr>
            <a:endCxn id="19" idx="0"/>
          </p:cNvCxnSpPr>
          <p:nvPr/>
        </p:nvCxnSpPr>
        <p:spPr>
          <a:xfrm>
            <a:off x="4863935" y="2834439"/>
            <a:ext cx="3574326" cy="118555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894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배송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배송처리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3350" y="897135"/>
            <a:ext cx="10447342" cy="63799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배송처리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배송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처리를 위한 </a:t>
            </a:r>
            <a:r>
              <a:rPr lang="ko-KR" altLang="en-US" sz="700" b="0" i="0" u="none" strike="noStrike" cap="none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배송처리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34555" y="1331790"/>
            <a:ext cx="10106874" cy="9331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주문접수를 </a:t>
            </a:r>
            <a:r>
              <a:rPr lang="ko-KR" altLang="en-US" sz="700" smtClean="0">
                <a:solidFill>
                  <a:schemeClr val="tx1"/>
                </a:solidFill>
              </a:rPr>
              <a:t>완료한 주문 건에 대해 배송 수량과 배송 정보를 </a:t>
            </a:r>
            <a:r>
              <a:rPr lang="ko-KR" altLang="en-US" sz="700">
                <a:solidFill>
                  <a:schemeClr val="tx1"/>
                </a:solidFill>
              </a:rPr>
              <a:t>입력하고 </a:t>
            </a:r>
            <a:r>
              <a:rPr lang="ko-KR" altLang="en-US" sz="700" smtClean="0">
                <a:solidFill>
                  <a:schemeClr val="tx1"/>
                </a:solidFill>
              </a:rPr>
              <a:t>배송 처리합니다</a:t>
            </a:r>
            <a:r>
              <a:rPr lang="en-US" altLang="ko-KR" sz="700" smtClean="0">
                <a:solidFill>
                  <a:schemeClr val="tx1"/>
                </a:solidFill>
              </a:rPr>
              <a:t>.</a:t>
            </a:r>
            <a:endParaRPr lang="en-US" altLang="ko-KR" sz="700">
              <a:solidFill>
                <a:schemeClr val="tx1"/>
              </a:solidFill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700" smtClean="0">
                <a:solidFill>
                  <a:schemeClr val="tx1"/>
                </a:solidFill>
              </a:rPr>
              <a:t>[</a:t>
            </a:r>
            <a:r>
              <a:rPr lang="ko-KR" altLang="en-US" sz="700" smtClean="0">
                <a:solidFill>
                  <a:schemeClr val="tx1"/>
                </a:solidFill>
              </a:rPr>
              <a:t>임시저장</a:t>
            </a:r>
            <a:r>
              <a:rPr lang="en-US" altLang="ko-KR" sz="700" smtClean="0">
                <a:solidFill>
                  <a:schemeClr val="tx1"/>
                </a:solidFill>
              </a:rPr>
              <a:t>] </a:t>
            </a:r>
            <a:r>
              <a:rPr lang="ko-KR" altLang="en-US" sz="700" smtClean="0">
                <a:solidFill>
                  <a:schemeClr val="tx1"/>
                </a:solidFill>
              </a:rPr>
              <a:t>은 주문수량과 </a:t>
            </a:r>
            <a:r>
              <a:rPr lang="ko-KR" altLang="en-US" sz="700">
                <a:solidFill>
                  <a:schemeClr val="tx1"/>
                </a:solidFill>
              </a:rPr>
              <a:t>배송수량을 </a:t>
            </a:r>
            <a:r>
              <a:rPr lang="ko-KR" altLang="en-US" sz="700">
                <a:solidFill>
                  <a:schemeClr val="tx1"/>
                </a:solidFill>
              </a:rPr>
              <a:t>다르게 </a:t>
            </a:r>
            <a:r>
              <a:rPr lang="ko-KR" altLang="en-US" sz="700" smtClean="0">
                <a:solidFill>
                  <a:schemeClr val="tx1"/>
                </a:solidFill>
              </a:rPr>
              <a:t>입력 시 처리 가능하며</a:t>
            </a:r>
            <a:r>
              <a:rPr lang="en-US" altLang="ko-KR" sz="700" smtClean="0">
                <a:solidFill>
                  <a:schemeClr val="tx1"/>
                </a:solidFill>
              </a:rPr>
              <a:t>,</a:t>
            </a:r>
            <a:r>
              <a:rPr lang="ko-KR" altLang="en-US" sz="700" smtClean="0">
                <a:solidFill>
                  <a:schemeClr val="tx1"/>
                </a:solidFill>
              </a:rPr>
              <a:t> 입력한 </a:t>
            </a:r>
            <a:r>
              <a:rPr lang="ko-KR" altLang="en-US" sz="700">
                <a:solidFill>
                  <a:schemeClr val="tx1"/>
                </a:solidFill>
              </a:rPr>
              <a:t>배송 수량만큼의 </a:t>
            </a:r>
            <a:r>
              <a:rPr lang="ko-KR" altLang="en-US" sz="700">
                <a:solidFill>
                  <a:schemeClr val="tx1"/>
                </a:solidFill>
              </a:rPr>
              <a:t>주문이 </a:t>
            </a:r>
            <a:r>
              <a:rPr lang="ko-KR" altLang="en-US" sz="700" smtClean="0">
                <a:solidFill>
                  <a:schemeClr val="tx1"/>
                </a:solidFill>
              </a:rPr>
              <a:t>분리되어 발주차수가 나누어집니다</a:t>
            </a:r>
            <a:r>
              <a:rPr lang="en-US" altLang="ko-KR" sz="7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SzPts val="600"/>
              <a:buFont typeface="Arial"/>
              <a:buChar char="•"/>
            </a:pPr>
            <a:r>
              <a:rPr lang="en-US" sz="700" smtClean="0">
                <a:solidFill>
                  <a:schemeClr val="tx1"/>
                </a:solidFill>
              </a:rPr>
              <a:t>[</a:t>
            </a:r>
            <a:r>
              <a:rPr lang="ko-KR" altLang="en-US" sz="700" smtClean="0">
                <a:solidFill>
                  <a:schemeClr val="tx1"/>
                </a:solidFill>
              </a:rPr>
              <a:t>배송처리</a:t>
            </a:r>
            <a:r>
              <a:rPr lang="en-US" altLang="ko-KR" sz="700" smtClean="0">
                <a:solidFill>
                  <a:schemeClr val="tx1"/>
                </a:solidFill>
              </a:rPr>
              <a:t>]</a:t>
            </a:r>
            <a:r>
              <a:rPr lang="ko-KR" altLang="en-US" sz="700">
                <a:solidFill>
                  <a:schemeClr val="tx1"/>
                </a:solidFill>
              </a:rPr>
              <a:t>는 배송 </a:t>
            </a:r>
            <a:r>
              <a:rPr lang="ko-KR" altLang="en-US" sz="700">
                <a:solidFill>
                  <a:schemeClr val="tx1"/>
                </a:solidFill>
              </a:rPr>
              <a:t>처리할 </a:t>
            </a:r>
            <a:r>
              <a:rPr lang="ko-KR" altLang="en-US" sz="700" smtClean="0">
                <a:solidFill>
                  <a:schemeClr val="tx1"/>
                </a:solidFill>
              </a:rPr>
              <a:t>수량과 배송정보</a:t>
            </a:r>
            <a:r>
              <a:rPr lang="en-US" altLang="ko-KR" sz="700" smtClean="0">
                <a:solidFill>
                  <a:schemeClr val="tx1"/>
                </a:solidFill>
              </a:rPr>
              <a:t>(</a:t>
            </a:r>
            <a:r>
              <a:rPr lang="ko-KR" altLang="en-US" sz="700" smtClean="0">
                <a:solidFill>
                  <a:schemeClr val="tx1"/>
                </a:solidFill>
              </a:rPr>
              <a:t>배송유형</a:t>
            </a:r>
            <a:r>
              <a:rPr lang="en-US" altLang="ko-KR" sz="700" smtClean="0">
                <a:solidFill>
                  <a:schemeClr val="tx1"/>
                </a:solidFill>
              </a:rPr>
              <a:t>,</a:t>
            </a:r>
            <a:r>
              <a:rPr lang="ko-KR" altLang="en-US" sz="700" smtClean="0">
                <a:solidFill>
                  <a:schemeClr val="tx1"/>
                </a:solidFill>
              </a:rPr>
              <a:t>송장</a:t>
            </a:r>
            <a:r>
              <a:rPr lang="en-US" altLang="ko-KR" sz="700" smtClean="0">
                <a:solidFill>
                  <a:schemeClr val="tx1"/>
                </a:solidFill>
              </a:rPr>
              <a:t>)</a:t>
            </a:r>
            <a:r>
              <a:rPr lang="ko-KR" altLang="en-US" sz="700">
                <a:solidFill>
                  <a:schemeClr val="tx1"/>
                </a:solidFill>
              </a:rPr>
              <a:t>를</a:t>
            </a:r>
            <a:r>
              <a:rPr lang="ko-KR" altLang="en-US" sz="700" smtClean="0">
                <a:solidFill>
                  <a:schemeClr val="tx1"/>
                </a:solidFill>
              </a:rPr>
              <a:t> 입력 후 처리 가능하며</a:t>
            </a:r>
            <a:r>
              <a:rPr lang="en-US" altLang="ko-KR" sz="700" smtClean="0">
                <a:solidFill>
                  <a:schemeClr val="tx1"/>
                </a:solidFill>
              </a:rPr>
              <a:t>,</a:t>
            </a:r>
            <a:r>
              <a:rPr lang="ko-KR" altLang="en-US" sz="700" smtClean="0">
                <a:solidFill>
                  <a:schemeClr val="tx1"/>
                </a:solidFill>
              </a:rPr>
              <a:t> 주문수량과 배송수량이 일치하지 않으면 차수가 분할되어 배송됩니다</a:t>
            </a:r>
            <a:r>
              <a:rPr lang="en-US" altLang="ko-KR" sz="700" smtClean="0">
                <a:solidFill>
                  <a:schemeClr val="tx1"/>
                </a:solidFill>
              </a:rPr>
              <a:t>.</a:t>
            </a:r>
            <a:endParaRPr lang="en-US" altLang="ko-KR" sz="700">
              <a:solidFill>
                <a:schemeClr val="tx1"/>
              </a:solidFill>
            </a:endParaRPr>
          </a:p>
          <a:p>
            <a:pPr>
              <a:buSzPts val="600"/>
            </a:pPr>
            <a:r>
              <a:rPr lang="en-US" altLang="ko-KR" sz="700" smtClean="0">
                <a:solidFill>
                  <a:schemeClr val="tx1"/>
                </a:solidFill>
              </a:rPr>
              <a:t>       (</a:t>
            </a:r>
            <a:r>
              <a:rPr lang="ko-KR" altLang="en-US" sz="700">
                <a:solidFill>
                  <a:schemeClr val="tx1"/>
                </a:solidFill>
              </a:rPr>
              <a:t>추가구성상품 주문의 경우 요청사항에 </a:t>
            </a:r>
            <a:r>
              <a:rPr lang="en-US" altLang="ko-KR" sz="700">
                <a:solidFill>
                  <a:schemeClr val="tx1"/>
                </a:solidFill>
              </a:rPr>
              <a:t>[</a:t>
            </a:r>
            <a:r>
              <a:rPr lang="ko-KR" altLang="en-US" sz="700">
                <a:solidFill>
                  <a:schemeClr val="tx1"/>
                </a:solidFill>
              </a:rPr>
              <a:t>인수</a:t>
            </a:r>
            <a:r>
              <a:rPr lang="en-US" altLang="ko-KR" sz="700">
                <a:solidFill>
                  <a:schemeClr val="tx1"/>
                </a:solidFill>
              </a:rPr>
              <a:t>] </a:t>
            </a:r>
            <a:r>
              <a:rPr lang="ko-KR" altLang="en-US" sz="700">
                <a:solidFill>
                  <a:schemeClr val="tx1"/>
                </a:solidFill>
              </a:rPr>
              <a:t>버튼이 노출되며 버튼 클릭 하여 추가상품 인수하여야만 배송 처리가 </a:t>
            </a:r>
            <a:r>
              <a:rPr lang="ko-KR" altLang="en-US" sz="700">
                <a:solidFill>
                  <a:schemeClr val="tx1"/>
                </a:solidFill>
              </a:rPr>
              <a:t>가능합니다</a:t>
            </a:r>
            <a:r>
              <a:rPr lang="en-US" altLang="ko-KR" sz="700" smtClean="0">
                <a:solidFill>
                  <a:schemeClr val="tx1"/>
                </a:solidFill>
              </a:rPr>
              <a:t>.)</a:t>
            </a:r>
          </a:p>
          <a:p>
            <a:pPr marL="171450" indent="-171450">
              <a:buSzPts val="600"/>
              <a:buFont typeface="Arial"/>
              <a:buChar char="•"/>
            </a:pPr>
            <a:r>
              <a:rPr lang="en-US" altLang="ko-KR" sz="700" smtClean="0">
                <a:solidFill>
                  <a:schemeClr val="tx1"/>
                </a:solidFill>
              </a:rPr>
              <a:t>[</a:t>
            </a:r>
            <a:r>
              <a:rPr lang="ko-KR" altLang="en-US" sz="700">
                <a:solidFill>
                  <a:schemeClr val="tx1"/>
                </a:solidFill>
              </a:rPr>
              <a:t>인수증출력</a:t>
            </a:r>
            <a:r>
              <a:rPr lang="en-US" altLang="ko-KR" sz="700">
                <a:solidFill>
                  <a:schemeClr val="tx1"/>
                </a:solidFill>
              </a:rPr>
              <a:t>]</a:t>
            </a:r>
            <a:r>
              <a:rPr lang="ko-KR" altLang="en-US" sz="700">
                <a:solidFill>
                  <a:schemeClr val="tx1"/>
                </a:solidFill>
              </a:rPr>
              <a:t>으로 인수증을 미리 출력할 수 있으며</a:t>
            </a:r>
            <a:r>
              <a:rPr lang="en-US" altLang="ko-KR" sz="700">
                <a:solidFill>
                  <a:schemeClr val="tx1"/>
                </a:solidFill>
              </a:rPr>
              <a:t>, </a:t>
            </a:r>
            <a:r>
              <a:rPr lang="ko-KR" altLang="en-US" sz="700">
                <a:solidFill>
                  <a:schemeClr val="tx1"/>
                </a:solidFill>
              </a:rPr>
              <a:t>출력한 주문 건에 대해서는 </a:t>
            </a:r>
            <a:r>
              <a:rPr lang="ko-KR" altLang="en-US" sz="700">
                <a:solidFill>
                  <a:schemeClr val="tx1"/>
                </a:solidFill>
              </a:rPr>
              <a:t>체크박스 </a:t>
            </a:r>
            <a:r>
              <a:rPr lang="ko-KR" altLang="en-US" sz="700" smtClean="0">
                <a:solidFill>
                  <a:schemeClr val="tx1"/>
                </a:solidFill>
              </a:rPr>
              <a:t>칸이 </a:t>
            </a:r>
            <a:r>
              <a:rPr lang="ko-KR" altLang="en-US" sz="700">
                <a:solidFill>
                  <a:schemeClr val="tx1"/>
                </a:solidFill>
              </a:rPr>
              <a:t>음영으로 </a:t>
            </a:r>
            <a:r>
              <a:rPr lang="ko-KR" altLang="en-US" sz="700">
                <a:solidFill>
                  <a:schemeClr val="tx1"/>
                </a:solidFill>
              </a:rPr>
              <a:t>표시됩니다</a:t>
            </a:r>
            <a:r>
              <a:rPr lang="en-US" altLang="ko-KR" sz="700" smtClean="0">
                <a:solidFill>
                  <a:schemeClr val="tx1"/>
                </a:solidFill>
              </a:rPr>
              <a:t>.</a:t>
            </a:r>
            <a:endParaRPr lang="en-US" altLang="ko-KR" sz="700" smtClean="0">
              <a:solidFill>
                <a:schemeClr val="tx1"/>
              </a:solidFill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700" smtClean="0">
                <a:solidFill>
                  <a:schemeClr val="tx1"/>
                </a:solidFill>
              </a:rPr>
              <a:t>[</a:t>
            </a:r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송장일괄입력</a:t>
            </a:r>
            <a:r>
              <a:rPr lang="en-US" altLang="ko-KR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]</a:t>
            </a:r>
            <a:r>
              <a:rPr lang="ko-KR" altLang="en-US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</a:rPr>
              <a:t>은</a:t>
            </a:r>
            <a:r>
              <a:rPr lang="en-US" altLang="ko-KR" sz="700" smtClean="0">
                <a:solidFill>
                  <a:schemeClr val="tx1"/>
                </a:solidFill>
              </a:rPr>
              <a:t> </a:t>
            </a:r>
            <a:r>
              <a:rPr lang="ko-KR" altLang="en-US" sz="700" smtClean="0">
                <a:solidFill>
                  <a:schemeClr val="tx1"/>
                </a:solidFill>
              </a:rPr>
              <a:t>처리할 대상를 체크한 후 택배사와 송장번호를 일괄 변경합니다</a:t>
            </a:r>
            <a:r>
              <a:rPr lang="en-US" altLang="ko-KR" sz="700" smtClean="0">
                <a:solidFill>
                  <a:schemeClr val="tx1"/>
                </a:solidFill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목록에서 납품요청일을 수정 </a:t>
            </a:r>
            <a:r>
              <a:rPr lang="ko-KR" altLang="en-US" sz="700">
                <a:solidFill>
                  <a:schemeClr val="tx1"/>
                </a:solidFill>
              </a:rPr>
              <a:t>후 </a:t>
            </a:r>
            <a:r>
              <a:rPr lang="en-US" altLang="ko-KR" sz="700">
                <a:solidFill>
                  <a:schemeClr val="tx1"/>
                </a:solidFill>
              </a:rPr>
              <a:t>[</a:t>
            </a:r>
            <a:r>
              <a:rPr lang="ko-KR" altLang="en-US" sz="700" smtClean="0">
                <a:solidFill>
                  <a:schemeClr val="tx1"/>
                </a:solidFill>
              </a:rPr>
              <a:t>저장</a:t>
            </a:r>
            <a:r>
              <a:rPr lang="en-US" altLang="ko-KR" sz="700" smtClean="0">
                <a:solidFill>
                  <a:schemeClr val="tx1"/>
                </a:solidFill>
              </a:rPr>
              <a:t>]</a:t>
            </a:r>
            <a:r>
              <a:rPr lang="ko-KR" altLang="en-US" sz="700" smtClean="0">
                <a:solidFill>
                  <a:schemeClr val="tx1"/>
                </a:solidFill>
              </a:rPr>
              <a:t> 을 누르면 변경됩니다</a:t>
            </a:r>
            <a:r>
              <a:rPr lang="en-US" altLang="ko-KR" sz="700" smtClean="0">
                <a:solidFill>
                  <a:schemeClr val="tx1"/>
                </a:solidFill>
              </a:rPr>
              <a:t>.</a:t>
            </a:r>
            <a:endParaRPr lang="en-US" altLang="ko-KR" sz="700" smtClean="0">
              <a:solidFill>
                <a:schemeClr val="tx1"/>
              </a:solidFill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700" smtClean="0">
                <a:solidFill>
                  <a:schemeClr val="tx1"/>
                </a:solidFill>
              </a:rPr>
              <a:t>[</a:t>
            </a:r>
            <a:r>
              <a:rPr lang="ko-KR" altLang="en-US" sz="700">
                <a:solidFill>
                  <a:schemeClr val="tx1"/>
                </a:solidFill>
              </a:rPr>
              <a:t>출하성적서</a:t>
            </a:r>
            <a:r>
              <a:rPr lang="en-US" altLang="ko-KR" sz="700" smtClean="0">
                <a:solidFill>
                  <a:schemeClr val="tx1"/>
                </a:solidFill>
              </a:rPr>
              <a:t>]</a:t>
            </a:r>
            <a:r>
              <a:rPr lang="ko-KR" altLang="en-US" sz="700" smtClean="0">
                <a:solidFill>
                  <a:schemeClr val="tx1"/>
                </a:solidFill>
              </a:rPr>
              <a:t>는 출하와 관련된 첨부파일 </a:t>
            </a:r>
            <a:r>
              <a:rPr lang="en-US" altLang="ko-KR" sz="700" smtClean="0">
                <a:solidFill>
                  <a:schemeClr val="tx1"/>
                </a:solidFill>
              </a:rPr>
              <a:t>1</a:t>
            </a:r>
            <a:r>
              <a:rPr lang="ko-KR" altLang="en-US" sz="700" smtClean="0">
                <a:solidFill>
                  <a:schemeClr val="tx1"/>
                </a:solidFill>
              </a:rPr>
              <a:t>개를 등록할 수 있으며</a:t>
            </a:r>
            <a:r>
              <a:rPr lang="en-US" altLang="ko-KR" sz="700" smtClean="0">
                <a:solidFill>
                  <a:schemeClr val="tx1"/>
                </a:solidFill>
              </a:rPr>
              <a:t>, </a:t>
            </a:r>
            <a:r>
              <a:rPr lang="ko-KR" altLang="en-US" sz="700" smtClean="0">
                <a:solidFill>
                  <a:schemeClr val="tx1"/>
                </a:solidFill>
              </a:rPr>
              <a:t>등록된 출하성적서 파일은 주문진척도에서 확인 가능합니다</a:t>
            </a:r>
            <a:r>
              <a:rPr lang="en-US" altLang="ko-KR" sz="70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43434" y="3454630"/>
          <a:ext cx="10005595" cy="309253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6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69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86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5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220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1371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/>
                        <a:t>주문정보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/>
                        <a:t>납품예정일</a:t>
                      </a:r>
                      <a:endParaRPr lang="ko-KR" altLang="en-US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납품요청일</a:t>
                      </a:r>
                      <a:r>
                        <a:rPr lang="en-US" altLang="ko-KR" sz="700" b="1" u="none" strike="noStrike" cap="none" smtClean="0"/>
                        <a:t>)</a:t>
                      </a:r>
                      <a:endParaRPr lang="ko-KR" altLang="en-US"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상품정보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err="1" smtClean="0">
                          <a:solidFill>
                            <a:schemeClr val="tx1"/>
                          </a:solidFill>
                        </a:rPr>
                        <a:t>배송수량</a:t>
                      </a:r>
                      <a:r>
                        <a:rPr lang="en-US" altLang="ko-KR" sz="700" b="1" u="none" strike="noStrike" cap="none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주문금액</a:t>
                      </a:r>
                      <a:endParaRPr lang="en-US" altLang="ko-KR" sz="700" b="1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/>
                        <a:t>(</a:t>
                      </a:r>
                      <a:r>
                        <a:rPr lang="ko-KR" altLang="en-US" sz="700" b="1" u="none" strike="noStrike" cap="none" smtClean="0"/>
                        <a:t>단가</a:t>
                      </a:r>
                      <a:r>
                        <a:rPr lang="en-US" altLang="ko-KR" sz="700" b="1" u="none" strike="noStrike" cap="none" smtClean="0"/>
                        <a:t>)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배송정보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요청사항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배송지 주소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5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ONS2411060004-1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</a:rPr>
                        <a:t>에스케이오엔에스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altLang="ko-KR"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주문유형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일반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(2024-11-06)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(953)</a:t>
                      </a: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95,000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(95,000)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배송유형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송장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전화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) 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비         고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발열조끼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사이즈 및 색상은 첨부파일 참조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07208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서울 선유도로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49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길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23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아이에스비즈 타워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차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층 강가락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C12411060002-1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C (K)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주문일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</a:rPr>
                        <a:t>주문유형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입고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smtClean="0">
                          <a:solidFill>
                            <a:srgbClr val="FF0000"/>
                          </a:solidFill>
                        </a:rPr>
                        <a:t>24.11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</a:rPr>
                        <a:t>월 입고</a:t>
                      </a:r>
                      <a:endParaRPr lang="en-US" altLang="ko-KR" sz="700" b="1" u="none" strike="noStrike" cap="none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(2024-11-06)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슬림히트 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(953)</a:t>
                      </a:r>
                      <a:endParaRPr lang="en-US" altLang="ko-KR" sz="700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95,000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(95,000)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배송유형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송장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전화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) 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비         고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</a:rPr>
                        <a:t>물류센터주문</a:t>
                      </a:r>
                      <a:endParaRPr lang="en-US" sz="700" b="1" u="none" strike="noStrike" cap="none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rgbClr val="7F7F7F"/>
                          </a:solidFill>
                        </a:rPr>
                        <a:t>11</a:t>
                      </a: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월말 입고필수</a:t>
                      </a:r>
                      <a:endParaRPr sz="700" b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경기 안성시 공도읍 기업단지로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264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안성물류센터 동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9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PEN2411060002-1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u="sng" strike="noStrike" cap="none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</a:rPr>
                        <a:t>김주문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주문유형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2024-11-06</a:t>
                      </a:r>
                      <a:endParaRPr lang="en-US" altLang="ko-KR" sz="700" u="none" strike="noStrike" cap="none" baseline="0" smtClean="0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(2024-11-06)</a:t>
                      </a:r>
                      <a:endParaRPr lang="en-US" altLang="ko-KR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K2 </a:t>
                      </a:r>
                      <a:r>
                        <a:rPr lang="ko-KR" altLang="en-US" sz="700" u="sng" strike="noStrike" cap="none" err="1" smtClean="0">
                          <a:solidFill>
                            <a:srgbClr val="0070C0"/>
                          </a:solidFill>
                        </a:rPr>
                        <a:t>슬림히트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700" u="sng" strike="noStrike" cap="none" err="1" smtClean="0">
                          <a:solidFill>
                            <a:srgbClr val="0070C0"/>
                          </a:solidFill>
                        </a:rPr>
                        <a:t>발열조끼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2(</a:t>
                      </a:r>
                      <a:r>
                        <a:rPr lang="ko-KR" altLang="en-US" sz="700" u="sng" strike="noStrike" cap="none" err="1" smtClean="0">
                          <a:solidFill>
                            <a:srgbClr val="0070C0"/>
                          </a:solidFill>
                        </a:rPr>
                        <a:t>배터리포함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7F7F7F"/>
                          </a:solidFill>
                        </a:rPr>
                        <a:t>규격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 PM24601CH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크기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90~120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색상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블랙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(953)</a:t>
                      </a:r>
                      <a:endParaRPr lang="en-US" altLang="ko-KR" sz="700" u="none" strike="noStrike" cap="none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95,000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(95,000)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 smtClean="0">
                          <a:solidFill>
                            <a:srgbClr val="7F7F7F"/>
                          </a:solidFill>
                        </a:rPr>
                        <a:t>배송유형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송장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전화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) 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비         고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발여조끼 사이즈 및 색상은 첨부파일 참조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07208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서울 선유도로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49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길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23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아이에스비즈 타워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차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층 강가락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02156" y="7052422"/>
            <a:ext cx="1575496" cy="167236"/>
            <a:chOff x="3326817" y="6019550"/>
            <a:chExt cx="1591287" cy="180001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0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000" b="1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배송처리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6660" y="2372783"/>
          <a:ext cx="8304633" cy="73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07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75361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98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024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668216">
                  <a:extLst>
                    <a:ext uri="{9D8B030D-6E8A-4147-A177-3AD203B41FA5}">
                      <a16:colId xmlns:a16="http://schemas.microsoft.com/office/drawing/2014/main" val="2127758278"/>
                    </a:ext>
                  </a:extLst>
                </a:gridCol>
                <a:gridCol w="1730326">
                  <a:extLst>
                    <a:ext uri="{9D8B030D-6E8A-4147-A177-3AD203B41FA5}">
                      <a16:colId xmlns:a16="http://schemas.microsoft.com/office/drawing/2014/main" val="3744954327"/>
                    </a:ext>
                  </a:extLst>
                </a:gridCol>
                <a:gridCol w="344658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730934">
                  <a:extLst>
                    <a:ext uri="{9D8B030D-6E8A-4147-A177-3AD203B41FA5}">
                      <a16:colId xmlns:a16="http://schemas.microsoft.com/office/drawing/2014/main" val="4213937745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2835518720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55518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구매사명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2151"/>
                  </a:ext>
                </a:extLst>
              </a:tr>
              <a:tr h="142353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+mn-ea"/>
                        </a:rPr>
                        <a:t>규격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주문접수일 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V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45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535944"/>
                  </a:ext>
                </a:extLst>
              </a:tr>
              <a:tr h="128650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주문유형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   ○ 일반    ○ 물류    ○ 팬타온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810073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485806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010" y="323860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181699" y="3129212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714772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32403" y="3222730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984701" y="3229234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배송처리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166100" y="3229234"/>
            <a:ext cx="79046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송장일괄입력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2302995"/>
            <a:ext cx="10106874" cy="82193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91" y="2615384"/>
            <a:ext cx="1537890" cy="252310"/>
          </a:xfrm>
          <a:prstGeom prst="rect">
            <a:avLst/>
          </a:prstGeom>
        </p:spPr>
      </p:pic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513719" y="3229234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임시저장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1960" y="4405936"/>
            <a:ext cx="515889" cy="1229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>
                <a:ln w="3175">
                  <a:noFill/>
                </a:ln>
                <a:solidFill>
                  <a:schemeClr val="tx1"/>
                </a:solidFill>
              </a:rPr>
              <a:t>1</a:t>
            </a:r>
            <a:endParaRPr lang="ko-KR" altLang="en-US" sz="70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97795" y="5355258"/>
            <a:ext cx="548200" cy="139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>
                <a:ln w="3175">
                  <a:noFill/>
                </a:ln>
                <a:solidFill>
                  <a:schemeClr val="tx1"/>
                </a:solidFill>
              </a:rPr>
              <a:t>1</a:t>
            </a:r>
            <a:endParaRPr lang="ko-KR" altLang="en-US" sz="70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97155" y="6187396"/>
            <a:ext cx="548200" cy="1399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smtClean="0">
                <a:ln w="3175">
                  <a:noFill/>
                </a:ln>
                <a:solidFill>
                  <a:schemeClr val="tx1"/>
                </a:solidFill>
              </a:rPr>
              <a:t>0</a:t>
            </a:r>
            <a:endParaRPr lang="ko-KR" altLang="en-US" sz="70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52338" y="3888701"/>
            <a:ext cx="1124829" cy="1455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ln w="3175">
                  <a:noFill/>
                </a:ln>
                <a:solidFill>
                  <a:schemeClr val="tx1"/>
                </a:solidFill>
              </a:rPr>
              <a:t>선택                           </a:t>
            </a:r>
            <a:r>
              <a:rPr lang="en-US" altLang="ko-KR" sz="700" smtClean="0">
                <a:ln w="3175">
                  <a:noFill/>
                </a:ln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56366" y="4056540"/>
            <a:ext cx="1124829" cy="1455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smtClean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56366" y="4226013"/>
            <a:ext cx="1124829" cy="1455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smtClean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218044" y="4608093"/>
            <a:ext cx="531622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출하성적서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779700" y="4608731"/>
            <a:ext cx="975557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배송지정보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213155" y="5476222"/>
            <a:ext cx="531622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출하성적서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652338" y="4940147"/>
            <a:ext cx="1124829" cy="1455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ln w="3175">
                  <a:noFill/>
                </a:ln>
                <a:solidFill>
                  <a:schemeClr val="tx1"/>
                </a:solidFill>
              </a:rPr>
              <a:t>선택                           </a:t>
            </a:r>
            <a:r>
              <a:rPr lang="en-US" altLang="ko-KR" sz="700" smtClean="0">
                <a:ln w="3175">
                  <a:noFill/>
                </a:ln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656366" y="5107986"/>
            <a:ext cx="1124829" cy="1455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smtClean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56366" y="5277459"/>
            <a:ext cx="1124829" cy="1455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smtClean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52338" y="5742137"/>
            <a:ext cx="1124829" cy="1455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ln w="3175">
                  <a:noFill/>
                </a:ln>
                <a:solidFill>
                  <a:schemeClr val="tx1"/>
                </a:solidFill>
              </a:rPr>
              <a:t>선택                           </a:t>
            </a:r>
            <a:r>
              <a:rPr lang="en-US" altLang="ko-KR" sz="700" smtClean="0">
                <a:ln w="3175">
                  <a:noFill/>
                </a:ln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656366" y="5909976"/>
            <a:ext cx="1124829" cy="1455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smtClean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656366" y="6079449"/>
            <a:ext cx="1124829" cy="1455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smtClean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220775" y="6304799"/>
            <a:ext cx="531622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출하성적서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900289" y="5476222"/>
            <a:ext cx="531622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바코드 출력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347970" y="5468601"/>
            <a:ext cx="34361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364060" y="4526408"/>
            <a:ext cx="272942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912179" y="4493513"/>
            <a:ext cx="272942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42A76F27-91DB-055C-5424-D9081A060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7208" y="5139997"/>
          <a:ext cx="683957" cy="144780"/>
        </p:xfrm>
        <a:graphic>
          <a:graphicData uri="http://schemas.openxmlformats.org/drawingml/2006/table">
            <a:tbl>
              <a:tblPr/>
              <a:tblGrid>
                <a:gridCol w="68395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439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2024-11-08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8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39227" y="5147599"/>
            <a:ext cx="112179" cy="1287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0524" y="6061724"/>
            <a:ext cx="80963" cy="808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779700" y="5477899"/>
            <a:ext cx="975557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배송지정보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779700" y="6301309"/>
            <a:ext cx="975557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배송지정보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2814" y="4411899"/>
            <a:ext cx="12474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u="sng" smtClean="0">
                <a:solidFill>
                  <a:schemeClr val="bg1">
                    <a:lumMod val="50000"/>
                  </a:schemeClr>
                </a:solidFill>
              </a:rPr>
              <a:t>출하성적서첨부파일</a:t>
            </a:r>
            <a:r>
              <a:rPr lang="en-US" altLang="ko-KR" sz="700" u="sng" smtClean="0">
                <a:solidFill>
                  <a:schemeClr val="bg1">
                    <a:lumMod val="50000"/>
                  </a:schemeClr>
                </a:solidFill>
              </a:rPr>
              <a:t>.jpg  </a:t>
            </a:r>
            <a:r>
              <a:rPr lang="en-US" altLang="ko-KR" sz="700" b="1" u="sng" smtClean="0">
                <a:solidFill>
                  <a:srgbClr val="FF0000"/>
                </a:solidFill>
              </a:rPr>
              <a:t>X</a:t>
            </a:r>
            <a:endParaRPr lang="ko-KR" altLang="en-US" sz="700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50693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5" y="861200"/>
            <a:ext cx="7973815" cy="4946443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1712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배송처리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공급사가 접수한 주문접수 상태의 주문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조건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주문접수일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 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물류입고요청일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기간은 현재일 기준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주문유형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일반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고객사에서 온 주문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물류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물류센터에서 온 주문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팬타온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몰에서 온 주문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필드에 여러 정보가 나오는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컬럼이 분리되어 출력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주문상세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 클릭 시 상품상세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배송처리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 처리를 위한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배송처리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9" name="Google Shape;797;p30"/>
          <p:cNvSpPr/>
          <p:nvPr/>
        </p:nvSpPr>
        <p:spPr>
          <a:xfrm>
            <a:off x="201403" y="8141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222373" y="181183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213504" y="27104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6740" y="3261360"/>
            <a:ext cx="68580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07920" y="3361294"/>
            <a:ext cx="1158240" cy="136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506936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65" y="891681"/>
            <a:ext cx="7923219" cy="4915056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37740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Check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Box</a:t>
                      </a:r>
                    </a:p>
                    <a:p>
                      <a:pPr marL="207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인수증미리출력여부가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‘Y’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이면 체크박스 칸에 음영으로 색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표시</a:t>
                      </a:r>
                      <a:endParaRPr lang="en-US" altLang="ko-KR" sz="700" b="0" i="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17222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물류주문일 경우 주문정보에 붉은색으로 입고정보 표현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(24. 11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입고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요청사항에 붉은색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문구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물류센터주문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추가상품주문일 경우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추가구성상품 팝업 호출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납품예정일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납품요청일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납품요청일 수정 후 변경 저장 가능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처리할 수량을 입력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배송정보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송장번호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 정보를 입력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체크박스를 체크하여 배송 처리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출하성적서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누르면 첨부파일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팝업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시 배송정보에 노출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주문 시 구매자가 첨부한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다운로드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배송지정보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 팝업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코드관리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‘DELIVERYTYPE’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택배사 리스트 출력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6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요청사항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 주문일 경우 붉은색으로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물류센터주문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표시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바코드 출력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유비폼 바코드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code128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추가상품주문일 경우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 추가상품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en-US" altLang="ko-KR" sz="70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522610202"/>
                  </a:ext>
                </a:extLst>
              </a:tr>
            </a:tbl>
          </a:graphicData>
        </a:graphic>
      </p:graphicFrame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 처리를 위한 화면 </a:t>
            </a:r>
            <a:r>
              <a:rPr lang="en-US" altLang="ko-KR" sz="700"/>
              <a:t>-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</a:t>
            </a:r>
            <a:r>
              <a:rPr lang="en-US" altLang="ko-KR" sz="70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endParaRPr lang="en-US" altLang="ko-KR" sz="70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배송처리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14" name="Google Shape;1694;p44"/>
          <p:cNvSpPr/>
          <p:nvPr/>
        </p:nvSpPr>
        <p:spPr>
          <a:xfrm>
            <a:off x="-631947" y="185971"/>
            <a:ext cx="3251550" cy="22882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/>
          <p:cNvGraphicFramePr/>
          <p:nvPr>
            <p:extLst/>
          </p:nvPr>
        </p:nvGraphicFramePr>
        <p:xfrm>
          <a:off x="-533314" y="245841"/>
          <a:ext cx="3095344" cy="305029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09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추가구성상품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5;p44"/>
          <p:cNvGraphicFramePr/>
          <p:nvPr>
            <p:extLst/>
          </p:nvPr>
        </p:nvGraphicFramePr>
        <p:xfrm>
          <a:off x="2346782" y="19286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Google Shape;408;p26"/>
          <p:cNvCxnSpPr>
            <a:stCxn id="24" idx="3"/>
          </p:cNvCxnSpPr>
          <p:nvPr/>
        </p:nvCxnSpPr>
        <p:spPr>
          <a:xfrm flipV="1">
            <a:off x="1452245" y="2550442"/>
            <a:ext cx="169252" cy="119213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1226" y="604942"/>
            <a:ext cx="1335422" cy="1124184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871626" y="654886"/>
          <a:ext cx="1690404" cy="1574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742">
                  <a:extLst>
                    <a:ext uri="{9D8B030D-6E8A-4147-A177-3AD203B41FA5}">
                      <a16:colId xmlns:a16="http://schemas.microsoft.com/office/drawing/2014/main" val="2529282456"/>
                    </a:ext>
                  </a:extLst>
                </a:gridCol>
                <a:gridCol w="1005662">
                  <a:extLst>
                    <a:ext uri="{9D8B030D-6E8A-4147-A177-3AD203B41FA5}">
                      <a16:colId xmlns:a16="http://schemas.microsoft.com/office/drawing/2014/main" val="1197666645"/>
                    </a:ext>
                  </a:extLst>
                </a:gridCol>
              </a:tblGrid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상품명 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추가서브상품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443010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PM241108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7517729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테스트공급사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06453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표준납기일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7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35668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23247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</a:rPr>
                        <a:t>상품담당자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04802"/>
                  </a:ext>
                </a:extLst>
              </a:tr>
              <a:tr h="211596"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05807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982910" y="4396740"/>
            <a:ext cx="303090" cy="1676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6500" y="3639027"/>
            <a:ext cx="259080" cy="1611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2435" y="3658760"/>
            <a:ext cx="229810" cy="1676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7224" y="4572951"/>
            <a:ext cx="356193" cy="6596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00;p44"/>
          <p:cNvSpPr/>
          <p:nvPr/>
        </p:nvSpPr>
        <p:spPr>
          <a:xfrm>
            <a:off x="665797" y="2260122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08;p26"/>
          <p:cNvCxnSpPr>
            <a:endCxn id="38" idx="2"/>
          </p:cNvCxnSpPr>
          <p:nvPr/>
        </p:nvCxnSpPr>
        <p:spPr>
          <a:xfrm rot="16200000" flipV="1">
            <a:off x="3647408" y="2491953"/>
            <a:ext cx="2281008" cy="378380"/>
          </a:xfrm>
          <a:prstGeom prst="bentConnector3">
            <a:avLst>
              <a:gd name="adj1" fmla="val -44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5" name="그룹 114"/>
          <p:cNvGrpSpPr/>
          <p:nvPr/>
        </p:nvGrpSpPr>
        <p:grpSpPr>
          <a:xfrm>
            <a:off x="2966191" y="306954"/>
            <a:ext cx="3265062" cy="1233685"/>
            <a:chOff x="2966191" y="306954"/>
            <a:chExt cx="3265062" cy="1233685"/>
          </a:xfrm>
        </p:grpSpPr>
        <p:sp>
          <p:nvSpPr>
            <p:cNvPr id="66" name="Google Shape;49;p20"/>
            <p:cNvSpPr txBox="1"/>
            <p:nvPr/>
          </p:nvSpPr>
          <p:spPr>
            <a:xfrm>
              <a:off x="3861582" y="506437"/>
              <a:ext cx="2060916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b="0" i="0" u="none" strike="noStrike" cap="none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배송처리 목록</a:t>
              </a:r>
              <a:endParaRPr/>
            </a:p>
          </p:txBody>
        </p:sp>
        <p:sp>
          <p:nvSpPr>
            <p:cNvPr id="38" name="Google Shape;1694;p44"/>
            <p:cNvSpPr/>
            <p:nvPr/>
          </p:nvSpPr>
          <p:spPr>
            <a:xfrm>
              <a:off x="2966191" y="334208"/>
              <a:ext cx="3265062" cy="1206431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solidFill>
                <a:srgbClr val="FF0000"/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9" name="Google Shape;1695;p44"/>
            <p:cNvGraphicFramePr/>
            <p:nvPr>
              <p:extLst/>
            </p:nvPr>
          </p:nvGraphicFramePr>
          <p:xfrm>
            <a:off x="3095683" y="339879"/>
            <a:ext cx="2961339" cy="30477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9613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smtClean="0"/>
                          <a:t>첨부파일</a:t>
                        </a:r>
                        <a:endParaRPr sz="800" b="1" u="none" strike="noStrike" cap="none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0" name="Google Shape;1695;p44"/>
            <p:cNvGraphicFramePr/>
            <p:nvPr>
              <p:extLst/>
            </p:nvPr>
          </p:nvGraphicFramePr>
          <p:xfrm>
            <a:off x="3097809" y="712040"/>
            <a:ext cx="3095344" cy="54864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309534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r>
                          <a:rPr lang="en-US" altLang="ko-KR" sz="600" smtClean="0">
                            <a:effectLst/>
                          </a:rPr>
                          <a:t>* </a:t>
                        </a:r>
                        <a:r>
                          <a:rPr lang="ko-KR" altLang="en-US" sz="600" smtClean="0">
                            <a:effectLst/>
                          </a:rPr>
                          <a:t>사용방법</a:t>
                        </a:r>
                        <a:endParaRPr lang="en-US" altLang="ko-KR" sz="600" smtClean="0">
                          <a:effectLst/>
                        </a:endParaRPr>
                      </a:p>
                      <a:p>
                        <a:r>
                          <a:rPr lang="en-US" altLang="ko-KR" sz="600" smtClean="0">
                            <a:effectLst/>
                          </a:rPr>
                          <a:t>1. </a:t>
                        </a:r>
                        <a:r>
                          <a:rPr lang="ko-KR" altLang="en-US" sz="600" smtClean="0">
                            <a:effectLst/>
                          </a:rPr>
                          <a:t>파일등록버튼을 </a:t>
                        </a:r>
                        <a:r>
                          <a:rPr lang="ko-KR" altLang="en-US" sz="600">
                            <a:effectLst/>
                          </a:rPr>
                          <a:t>클릭하여 업로드할 파일을 선택합니다</a:t>
                        </a:r>
                        <a:r>
                          <a:rPr lang="en-US" altLang="ko-KR" sz="600">
                            <a:effectLst/>
                          </a:rPr>
                          <a:t>.</a:t>
                        </a:r>
                      </a:p>
                    </a:txBody>
                    <a:tcPr marL="0" marR="0" marT="0" marB="0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altLang="ko-KR" sz="600">
                            <a:effectLst/>
                          </a:rPr>
                          <a:t>2. </a:t>
                        </a:r>
                        <a:r>
                          <a:rPr lang="ko-KR" altLang="en-US" sz="600">
                            <a:effectLst/>
                          </a:rPr>
                          <a:t>파일등록 여부 확인창에 확인을 누르면 파일이 업로드 됩니다</a:t>
                        </a:r>
                        <a:r>
                          <a:rPr lang="en-US" altLang="ko-KR" sz="600">
                            <a:effectLst/>
                          </a:rPr>
                          <a:t>.</a:t>
                        </a:r>
                      </a:p>
                    </a:txBody>
                    <a:tcPr marL="0" marR="0" marT="0" marB="0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204586487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altLang="ko-KR" sz="600">
                            <a:effectLst/>
                          </a:rPr>
                          <a:t>3. </a:t>
                        </a:r>
                        <a:r>
                          <a:rPr lang="ko-KR" altLang="en-US" sz="600">
                            <a:effectLst/>
                          </a:rPr>
                          <a:t>파일은 </a:t>
                        </a:r>
                        <a:r>
                          <a:rPr lang="en-US" altLang="ko-KR" sz="600">
                            <a:effectLst/>
                          </a:rPr>
                          <a:t>10</a:t>
                        </a:r>
                        <a:r>
                          <a:rPr lang="ko-KR" altLang="en-US" sz="600">
                            <a:effectLst/>
                          </a:rPr>
                          <a:t>메가바이트 이상 등록할 수 없습니다</a:t>
                        </a:r>
                        <a:r>
                          <a:rPr lang="en-US" altLang="ko-KR" sz="600">
                            <a:effectLst/>
                          </a:rPr>
                          <a:t>.</a:t>
                        </a:r>
                      </a:p>
                    </a:txBody>
                    <a:tcPr marL="0" marR="0" marT="0" marB="0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4690318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r>
                          <a:rPr lang="en-US" altLang="ko-KR" sz="600">
                            <a:effectLst/>
                          </a:rPr>
                          <a:t>4. </a:t>
                        </a:r>
                        <a:r>
                          <a:rPr lang="ko-KR" altLang="en-US" sz="600">
                            <a:effectLst/>
                          </a:rPr>
                          <a:t>지원하는 파일 형식은 </a:t>
                        </a:r>
                        <a:r>
                          <a:rPr lang="en-US" sz="600">
                            <a:effectLst/>
                          </a:rPr>
                          <a:t>jpg, txt, xls, xlsx, pdf, png, gif, tif, docx, jpeg, pptx, zip, bmp, hwp, xlsm, ppt, doc </a:t>
                        </a:r>
                        <a:r>
                          <a:rPr lang="ko-KR" altLang="en-US" sz="600">
                            <a:effectLst/>
                          </a:rPr>
                          <a:t>입니다</a:t>
                        </a:r>
                        <a:r>
                          <a:rPr lang="en-US" altLang="ko-KR" sz="600">
                            <a:effectLst/>
                          </a:rPr>
                          <a:t>.</a:t>
                        </a:r>
                      </a:p>
                    </a:txBody>
                    <a:tcPr marL="0" marR="0" marT="0" marB="0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3540209952"/>
                    </a:ext>
                  </a:extLst>
                </a:tr>
              </a:tbl>
            </a:graphicData>
          </a:graphic>
        </p:graphicFrame>
        <p:sp>
          <p:nvSpPr>
            <p:cNvPr id="41" name="Google Shape;1700;p44"/>
            <p:cNvSpPr/>
            <p:nvPr/>
          </p:nvSpPr>
          <p:spPr>
            <a:xfrm>
              <a:off x="4571780" y="1322827"/>
              <a:ext cx="414247" cy="143320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3;p21"/>
            <p:cNvSpPr/>
            <p:nvPr/>
          </p:nvSpPr>
          <p:spPr>
            <a:xfrm>
              <a:off x="4108878" y="1316292"/>
              <a:ext cx="414247" cy="173417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i="0" u="none" strike="noStrike" cap="none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등 록</a:t>
              </a:r>
              <a:endParaRPr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3" name="Google Shape;1695;p44"/>
            <p:cNvGraphicFramePr/>
            <p:nvPr>
              <p:extLst/>
            </p:nvPr>
          </p:nvGraphicFramePr>
          <p:xfrm>
            <a:off x="5988085" y="306954"/>
            <a:ext cx="215248" cy="33525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21524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1000" b="1" u="none" strike="noStrike" cap="none" smtClean="0">
                            <a:solidFill>
                              <a:srgbClr val="FF0000"/>
                            </a:solidFill>
                          </a:rPr>
                          <a:t>X</a:t>
                        </a:r>
                        <a:endParaRPr sz="1000" b="1" u="none" strike="noStrike" cap="none">
                          <a:solidFill>
                            <a:srgbClr val="FF0000"/>
                          </a:solidFill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114" name="그룹 113"/>
          <p:cNvGrpSpPr/>
          <p:nvPr/>
        </p:nvGrpSpPr>
        <p:grpSpPr>
          <a:xfrm>
            <a:off x="6323929" y="1681673"/>
            <a:ext cx="1961943" cy="827532"/>
            <a:chOff x="6323929" y="1681673"/>
            <a:chExt cx="1961943" cy="827532"/>
          </a:xfrm>
        </p:grpSpPr>
        <p:sp>
          <p:nvSpPr>
            <p:cNvPr id="71" name="Google Shape;210;p21"/>
            <p:cNvSpPr/>
            <p:nvPr/>
          </p:nvSpPr>
          <p:spPr>
            <a:xfrm>
              <a:off x="6323929" y="1681673"/>
              <a:ext cx="1961943" cy="82753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1;p21"/>
            <p:cNvSpPr txBox="1"/>
            <p:nvPr/>
          </p:nvSpPr>
          <p:spPr>
            <a:xfrm>
              <a:off x="6367070" y="1879127"/>
              <a:ext cx="1858183" cy="210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ko-KR" altLang="en-US" sz="600" smtClean="0"/>
                <a:t>추가상품을 인수처리 하시겠습니까</a:t>
              </a:r>
              <a:r>
                <a:rPr lang="en-US" altLang="ko-KR" sz="600" b="0" i="0" u="none" strike="noStrike" cap="none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73" name="Google Shape;212;p21"/>
            <p:cNvGraphicFramePr/>
            <p:nvPr>
              <p:extLst/>
            </p:nvPr>
          </p:nvGraphicFramePr>
          <p:xfrm>
            <a:off x="6457855" y="2029640"/>
            <a:ext cx="1709486" cy="12192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170948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/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4" name="Google Shape;213;p21"/>
            <p:cNvSpPr/>
            <p:nvPr/>
          </p:nvSpPr>
          <p:spPr>
            <a:xfrm>
              <a:off x="6909330" y="2244416"/>
              <a:ext cx="439336" cy="159026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i="0" u="none" strike="noStrike" cap="none" smtClea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4;p21"/>
            <p:cNvSpPr/>
            <p:nvPr/>
          </p:nvSpPr>
          <p:spPr>
            <a:xfrm>
              <a:off x="7404938" y="2250478"/>
              <a:ext cx="353129" cy="135159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6" name="Google Shape;408;p26"/>
          <p:cNvCxnSpPr>
            <a:stCxn id="23" idx="3"/>
            <a:endCxn id="71" idx="2"/>
          </p:cNvCxnSpPr>
          <p:nvPr/>
        </p:nvCxnSpPr>
        <p:spPr>
          <a:xfrm flipV="1">
            <a:off x="6545580" y="2509205"/>
            <a:ext cx="759321" cy="121038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" name="Google Shape;408;p26"/>
          <p:cNvCxnSpPr>
            <a:stCxn id="121" idx="2"/>
            <a:endCxn id="118" idx="1"/>
          </p:cNvCxnSpPr>
          <p:nvPr/>
        </p:nvCxnSpPr>
        <p:spPr>
          <a:xfrm rot="16200000" flipH="1">
            <a:off x="6574871" y="4493971"/>
            <a:ext cx="1062427" cy="120434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1694;p44"/>
          <p:cNvSpPr/>
          <p:nvPr/>
        </p:nvSpPr>
        <p:spPr>
          <a:xfrm>
            <a:off x="2053639" y="4731449"/>
            <a:ext cx="3056351" cy="166074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1695;p44"/>
          <p:cNvGraphicFramePr/>
          <p:nvPr>
            <p:extLst/>
          </p:nvPr>
        </p:nvGraphicFramePr>
        <p:xfrm>
          <a:off x="2152772" y="5118798"/>
          <a:ext cx="2768710" cy="1013963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66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022">
                  <a:extLst>
                    <a:ext uri="{9D8B030D-6E8A-4147-A177-3AD203B41FA5}">
                      <a16:colId xmlns:a16="http://schemas.microsoft.com/office/drawing/2014/main" val="1159456758"/>
                    </a:ext>
                  </a:extLst>
                </a:gridCol>
                <a:gridCol w="667784">
                  <a:extLst>
                    <a:ext uri="{9D8B030D-6E8A-4147-A177-3AD203B41FA5}">
                      <a16:colId xmlns:a16="http://schemas.microsoft.com/office/drawing/2014/main" val="1942463304"/>
                    </a:ext>
                  </a:extLst>
                </a:gridCol>
                <a:gridCol w="697373">
                  <a:extLst>
                    <a:ext uri="{9D8B030D-6E8A-4147-A177-3AD203B41FA5}">
                      <a16:colId xmlns:a16="http://schemas.microsoft.com/office/drawing/2014/main" val="3368679268"/>
                    </a:ext>
                  </a:extLst>
                </a:gridCol>
              </a:tblGrid>
              <a:tr h="218651">
                <a:tc>
                  <a:txBody>
                    <a:bodyPr/>
                    <a:lstStyle/>
                    <a:p>
                      <a:r>
                        <a:rPr lang="en-US" altLang="ko-KR" sz="600" smtClean="0"/>
                        <a:t> </a:t>
                      </a:r>
                      <a:r>
                        <a:rPr lang="ko-KR" altLang="en-US" sz="600" smtClean="0"/>
                        <a:t>인수자</a:t>
                      </a:r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 smtClean="0"/>
                        <a:t> </a:t>
                      </a:r>
                      <a:r>
                        <a:rPr lang="ko-KR" altLang="en-US" sz="600" smtClean="0"/>
                        <a:t>홍길동</a:t>
                      </a:r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 smtClean="0"/>
                        <a:t> </a:t>
                      </a:r>
                      <a:r>
                        <a:rPr lang="ko-KR" altLang="en-US" sz="600" smtClean="0"/>
                        <a:t>인수자 연락처</a:t>
                      </a:r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600" smtClean="0"/>
                        <a:t>  010-1234-5678</a:t>
                      </a:r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ko-KR" altLang="en-US" sz="600" smtClean="0"/>
                        <a:t> </a:t>
                      </a:r>
                      <a:r>
                        <a:rPr lang="ko-KR" altLang="en-US" sz="600" baseline="0" smtClean="0"/>
                        <a:t>배송처주소</a:t>
                      </a:r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 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</a:rPr>
                        <a:t>07208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</a:rPr>
                        <a:t>서울 선유도로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</a:rPr>
                        <a:t>49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</a:rPr>
                        <a:t>23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</a:rPr>
                        <a:t>아이에스비즈 타워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</a:rPr>
                        <a:t>차 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</a:rPr>
                        <a:t>층 강가락</a:t>
                      </a:r>
                      <a:endParaRPr lang="ko-KR" altLang="en-US" sz="60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586487"/>
                  </a:ext>
                </a:extLst>
              </a:tr>
              <a:tr h="181284">
                <a:tc>
                  <a:txBody>
                    <a:bodyPr/>
                    <a:lstStyle/>
                    <a:p>
                      <a:r>
                        <a:rPr lang="ko-KR" altLang="en-US" sz="600" smtClean="0"/>
                        <a:t> 첨부</a:t>
                      </a:r>
                      <a:r>
                        <a:rPr lang="en-US" altLang="ko-KR" sz="600" smtClean="0"/>
                        <a:t>1</a:t>
                      </a:r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600" smtClean="0"/>
                        <a:t> </a:t>
                      </a:r>
                      <a:r>
                        <a:rPr lang="en-US" altLang="ko-KR" sz="600" baseline="0" smtClean="0"/>
                        <a:t> </a:t>
                      </a:r>
                      <a:r>
                        <a:rPr lang="ko-KR" altLang="en-US" sz="600" baseline="0" smtClean="0"/>
                        <a:t>수량참조</a:t>
                      </a:r>
                      <a:r>
                        <a:rPr lang="en-US" altLang="ko-KR" sz="600" smtClean="0"/>
                        <a:t>.JPG</a:t>
                      </a:r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6903184"/>
                  </a:ext>
                </a:extLst>
              </a:tr>
              <a:tr h="181284">
                <a:tc>
                  <a:txBody>
                    <a:bodyPr/>
                    <a:lstStyle/>
                    <a:p>
                      <a:r>
                        <a:rPr lang="ko-KR" altLang="en-US" sz="600" smtClean="0"/>
                        <a:t> 첨부</a:t>
                      </a:r>
                      <a:r>
                        <a:rPr lang="en-US" altLang="ko-KR" sz="600" smtClean="0"/>
                        <a:t>2</a:t>
                      </a:r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  </a:t>
                      </a:r>
                      <a:r>
                        <a:rPr lang="ko-KR" altLang="en-US" sz="600" smtClean="0"/>
                        <a:t>자재 세부내역</a:t>
                      </a:r>
                      <a:r>
                        <a:rPr lang="en-US" altLang="ko-KR" sz="600" smtClean="0"/>
                        <a:t>.PNG</a:t>
                      </a:r>
                      <a:endParaRPr lang="ko-KR" altLang="en-US" sz="60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261520"/>
                  </a:ext>
                </a:extLst>
              </a:tr>
              <a:tr h="181284">
                <a:tc>
                  <a:txBody>
                    <a:bodyPr/>
                    <a:lstStyle/>
                    <a:p>
                      <a:r>
                        <a:rPr lang="ko-KR" altLang="en-US" sz="600" smtClean="0"/>
                        <a:t> 첨부</a:t>
                      </a:r>
                      <a:r>
                        <a:rPr lang="en-US" altLang="ko-KR" sz="600" smtClean="0"/>
                        <a:t>3</a:t>
                      </a:r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612609"/>
                  </a:ext>
                </a:extLst>
              </a:tr>
            </a:tbl>
          </a:graphicData>
        </a:graphic>
      </p:graphicFrame>
      <p:sp>
        <p:nvSpPr>
          <p:cNvPr id="87" name="Google Shape;1700;p44"/>
          <p:cNvSpPr/>
          <p:nvPr/>
        </p:nvSpPr>
        <p:spPr>
          <a:xfrm>
            <a:off x="3405477" y="6174126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1695;p44"/>
          <p:cNvGraphicFramePr/>
          <p:nvPr>
            <p:extLst/>
          </p:nvPr>
        </p:nvGraphicFramePr>
        <p:xfrm>
          <a:off x="2152771" y="4751893"/>
          <a:ext cx="2768711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6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5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첨부파일 및 배송지 </a:t>
                      </a:r>
                      <a:r>
                        <a:rPr lang="ko-KR" altLang="en-US" sz="800" b="1" u="none" strike="noStrike" cap="none" smtClean="0"/>
                        <a:t>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Google Shape;408;p26"/>
          <p:cNvCxnSpPr>
            <a:endCxn id="85" idx="3"/>
          </p:cNvCxnSpPr>
          <p:nvPr/>
        </p:nvCxnSpPr>
        <p:spPr>
          <a:xfrm rot="5400000">
            <a:off x="4621340" y="4401628"/>
            <a:ext cx="1648844" cy="671543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10" name="Google Shape;1695;p44"/>
          <p:cNvGraphicFramePr/>
          <p:nvPr>
            <p:extLst/>
          </p:nvPr>
        </p:nvGraphicFramePr>
        <p:xfrm>
          <a:off x="4800488" y="472767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270337" y="2793441"/>
            <a:ext cx="7897003" cy="39300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797;p30"/>
          <p:cNvSpPr/>
          <p:nvPr/>
        </p:nvSpPr>
        <p:spPr>
          <a:xfrm>
            <a:off x="270338" y="274893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97;p30"/>
          <p:cNvSpPr/>
          <p:nvPr/>
        </p:nvSpPr>
        <p:spPr>
          <a:xfrm>
            <a:off x="932712" y="275492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797;p30"/>
          <p:cNvSpPr/>
          <p:nvPr/>
        </p:nvSpPr>
        <p:spPr>
          <a:xfrm>
            <a:off x="1858274" y="275492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797;p30"/>
          <p:cNvSpPr/>
          <p:nvPr/>
        </p:nvSpPr>
        <p:spPr>
          <a:xfrm>
            <a:off x="3750458" y="275025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97;p30"/>
          <p:cNvSpPr/>
          <p:nvPr/>
        </p:nvSpPr>
        <p:spPr>
          <a:xfrm>
            <a:off x="5319080" y="277311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797;p30"/>
          <p:cNvSpPr/>
          <p:nvPr/>
        </p:nvSpPr>
        <p:spPr>
          <a:xfrm>
            <a:off x="6377628" y="277740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6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931380" y="3573781"/>
            <a:ext cx="1302993" cy="32808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/>
          <p:cNvGrpSpPr/>
          <p:nvPr/>
        </p:nvGrpSpPr>
        <p:grpSpPr>
          <a:xfrm>
            <a:off x="7708256" y="4616748"/>
            <a:ext cx="2302581" cy="2021218"/>
            <a:chOff x="7945280" y="5007178"/>
            <a:chExt cx="2302581" cy="2021218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5280" y="5007178"/>
              <a:ext cx="2302581" cy="2021218"/>
            </a:xfrm>
            <a:prstGeom prst="rect">
              <a:avLst/>
            </a:prstGeom>
          </p:spPr>
        </p:pic>
        <p:grpSp>
          <p:nvGrpSpPr>
            <p:cNvPr id="116" name="그룹 115"/>
            <p:cNvGrpSpPr/>
            <p:nvPr/>
          </p:nvGrpSpPr>
          <p:grpSpPr>
            <a:xfrm>
              <a:off x="8206951" y="5635086"/>
              <a:ext cx="1787712" cy="1111328"/>
              <a:chOff x="7762576" y="5337523"/>
              <a:chExt cx="1951241" cy="1239220"/>
            </a:xfrm>
          </p:grpSpPr>
          <p:sp>
            <p:nvSpPr>
              <p:cNvPr id="78" name="Google Shape;1694;p44"/>
              <p:cNvSpPr/>
              <p:nvPr/>
            </p:nvSpPr>
            <p:spPr>
              <a:xfrm>
                <a:off x="7762576" y="5337523"/>
                <a:ext cx="1950636" cy="1239220"/>
              </a:xfrm>
              <a:prstGeom prst="roundRect">
                <a:avLst>
                  <a:gd name="adj" fmla="val 1663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411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5301" y="5793258"/>
                <a:ext cx="1462734" cy="52893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0" name="Google Shape;211;p21"/>
              <p:cNvSpPr txBox="1"/>
              <p:nvPr/>
            </p:nvSpPr>
            <p:spPr>
              <a:xfrm>
                <a:off x="8338308" y="5620070"/>
                <a:ext cx="921828" cy="2344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6000" marR="0" lvl="0" indent="0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lang="en-US" altLang="ko-KR" sz="600" smtClean="0"/>
                  <a:t>PM24601CH</a:t>
                </a:r>
                <a:endParaRPr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83" name="Google Shape;1695;p44"/>
              <p:cNvGraphicFramePr/>
              <p:nvPr>
                <p:extLst/>
              </p:nvPr>
            </p:nvGraphicFramePr>
            <p:xfrm>
              <a:off x="9478879" y="5358450"/>
              <a:ext cx="234938" cy="373831"/>
            </p:xfrm>
            <a:graphic>
              <a:graphicData uri="http://schemas.openxmlformats.org/drawingml/2006/table">
                <a:tbl>
                  <a:tblPr>
                    <a:noFill/>
                    <a:tableStyleId>{EECCDE37-8431-4A5D-9FCF-62FB5E6A01FD}</a:tableStyleId>
                  </a:tblPr>
                  <a:tblGrid>
                    <a:gridCol w="2152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endParaRPr sz="1000" b="1" u="none" strike="noStrike" cap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</p:grpSp>
      <p:sp>
        <p:nvSpPr>
          <p:cNvPr id="121" name="직사각형 120"/>
          <p:cNvSpPr/>
          <p:nvPr/>
        </p:nvSpPr>
        <p:spPr>
          <a:xfrm>
            <a:off x="6291741" y="4393006"/>
            <a:ext cx="424341" cy="1719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1854488" y="4123190"/>
            <a:ext cx="576291" cy="1612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4966</Words>
  <Application>Microsoft Office PowerPoint</Application>
  <PresentationFormat>사용자 지정</PresentationFormat>
  <Paragraphs>1574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Nanum Gothic</vt:lpstr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chojunbeom</cp:lastModifiedBy>
  <cp:revision>96</cp:revision>
  <dcterms:modified xsi:type="dcterms:W3CDTF">2024-11-14T07:16:57Z</dcterms:modified>
</cp:coreProperties>
</file>