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11" r:id="rId2"/>
    <p:sldId id="282" r:id="rId3"/>
    <p:sldId id="291" r:id="rId4"/>
    <p:sldId id="293" r:id="rId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50" y="-60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5244950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고객관리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공급사 조회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207459" cy="532166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조회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공급사를 찾기 위한 기능 추가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1" y="906309"/>
            <a:ext cx="9065259" cy="51515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8898423" cy="499599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7" name="Google Shape;57;p20"/>
          <p:cNvSpPr txBox="1"/>
          <p:nvPr/>
        </p:nvSpPr>
        <p:spPr>
          <a:xfrm>
            <a:off x="372149" y="109648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accent1"/>
                </a:solidFill>
                <a:latin typeface="+mj-ea"/>
                <a:ea typeface="+mj-ea"/>
                <a:sym typeface="Arial"/>
              </a:rPr>
              <a:t>■</a:t>
            </a: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 공급사 조회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952142073"/>
              </p:ext>
            </p:extLst>
          </p:nvPr>
        </p:nvGraphicFramePr>
        <p:xfrm>
          <a:off x="480105" y="1439106"/>
          <a:ext cx="843443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55422143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3046068352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공급사명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사업자등록번호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대표자명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20528"/>
              </p:ext>
            </p:extLst>
          </p:nvPr>
        </p:nvGraphicFramePr>
        <p:xfrm>
          <a:off x="475642" y="1650064"/>
          <a:ext cx="843443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853084024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1856584285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소재지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팬타온 판매</a:t>
                      </a:r>
                      <a:r>
                        <a:rPr lang="ko-KR" altLang="en-US" sz="700" b="1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474470" y="1439106"/>
            <a:ext cx="8424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8646" y="1852924"/>
            <a:ext cx="8424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37" y="1146162"/>
            <a:ext cx="2016231" cy="1989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6" y="2010832"/>
            <a:ext cx="8392390" cy="3888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0908" y="2041312"/>
            <a:ext cx="342172" cy="184666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600"/>
              <a:t>팬타온</a:t>
            </a:r>
            <a:endParaRPr lang="en-US" altLang="ko-KR" sz="600"/>
          </a:p>
          <a:p>
            <a:pPr algn="ctr"/>
            <a:r>
              <a:rPr lang="ko-KR" altLang="en-US" sz="600"/>
              <a:t>판매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55361" y="225441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0601" y="240681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2" name="TextBox 31"/>
          <p:cNvSpPr txBox="1"/>
          <p:nvPr/>
        </p:nvSpPr>
        <p:spPr>
          <a:xfrm>
            <a:off x="1448528" y="254890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3" name="TextBox 32"/>
          <p:cNvSpPr txBox="1"/>
          <p:nvPr/>
        </p:nvSpPr>
        <p:spPr>
          <a:xfrm>
            <a:off x="1455361" y="2716343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4" name="TextBox 33"/>
          <p:cNvSpPr txBox="1"/>
          <p:nvPr/>
        </p:nvSpPr>
        <p:spPr>
          <a:xfrm>
            <a:off x="1448528" y="2862355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5" name="TextBox 34"/>
          <p:cNvSpPr txBox="1"/>
          <p:nvPr/>
        </p:nvSpPr>
        <p:spPr>
          <a:xfrm>
            <a:off x="1456148" y="300743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6" name="TextBox 35"/>
          <p:cNvSpPr txBox="1"/>
          <p:nvPr/>
        </p:nvSpPr>
        <p:spPr>
          <a:xfrm>
            <a:off x="1452702" y="3169945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7" name="TextBox 36"/>
          <p:cNvSpPr txBox="1"/>
          <p:nvPr/>
        </p:nvSpPr>
        <p:spPr>
          <a:xfrm>
            <a:off x="1464496" y="331502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8" name="TextBox 37"/>
          <p:cNvSpPr txBox="1"/>
          <p:nvPr/>
        </p:nvSpPr>
        <p:spPr>
          <a:xfrm>
            <a:off x="1477434" y="3471534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78221" y="361362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85054" y="3781059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1" name="TextBox 40"/>
          <p:cNvSpPr txBox="1"/>
          <p:nvPr/>
        </p:nvSpPr>
        <p:spPr>
          <a:xfrm>
            <a:off x="1478221" y="392707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2" name="TextBox 41"/>
          <p:cNvSpPr txBox="1"/>
          <p:nvPr/>
        </p:nvSpPr>
        <p:spPr>
          <a:xfrm>
            <a:off x="1485841" y="407215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3" name="TextBox 42"/>
          <p:cNvSpPr txBox="1"/>
          <p:nvPr/>
        </p:nvSpPr>
        <p:spPr>
          <a:xfrm>
            <a:off x="1482395" y="421942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4" name="TextBox 43"/>
          <p:cNvSpPr txBox="1"/>
          <p:nvPr/>
        </p:nvSpPr>
        <p:spPr>
          <a:xfrm>
            <a:off x="1478949" y="437212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5" name="TextBox 44"/>
          <p:cNvSpPr txBox="1"/>
          <p:nvPr/>
        </p:nvSpPr>
        <p:spPr>
          <a:xfrm>
            <a:off x="1485841" y="4530173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6" name="TextBox 45"/>
          <p:cNvSpPr txBox="1"/>
          <p:nvPr/>
        </p:nvSpPr>
        <p:spPr>
          <a:xfrm>
            <a:off x="1463768" y="467226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0601" y="483207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52" name="TextBox 51"/>
          <p:cNvSpPr txBox="1"/>
          <p:nvPr/>
        </p:nvSpPr>
        <p:spPr>
          <a:xfrm>
            <a:off x="1463768" y="4985710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58" name="TextBox 57"/>
          <p:cNvSpPr txBox="1"/>
          <p:nvPr/>
        </p:nvSpPr>
        <p:spPr>
          <a:xfrm>
            <a:off x="1471388" y="513079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1" name="TextBox 60"/>
          <p:cNvSpPr txBox="1"/>
          <p:nvPr/>
        </p:nvSpPr>
        <p:spPr>
          <a:xfrm>
            <a:off x="1467942" y="5278060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4" name="TextBox 63"/>
          <p:cNvSpPr txBox="1"/>
          <p:nvPr/>
        </p:nvSpPr>
        <p:spPr>
          <a:xfrm>
            <a:off x="1464496" y="543076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5" name="TextBox 64"/>
          <p:cNvSpPr txBox="1"/>
          <p:nvPr/>
        </p:nvSpPr>
        <p:spPr>
          <a:xfrm>
            <a:off x="1480582" y="5590042"/>
            <a:ext cx="282786" cy="67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200"/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034883078"/>
              </p:ext>
            </p:extLst>
          </p:nvPr>
        </p:nvGraphicFramePr>
        <p:xfrm>
          <a:off x="8385974" y="748646"/>
          <a:ext cx="2324900" cy="24743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조회조건 레이어 변경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조회조건에 펜타온 판매여부 추가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 제거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팬타온이 추가됨 으로서 팬타온에서도 판매되는 공급사를 필터링하기 위한 기능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구분 필드 제거 및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판매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판매 업체일 경우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표기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9" y="851791"/>
            <a:ext cx="8258565" cy="467452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60771" y="1255465"/>
            <a:ext cx="7784409" cy="4885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797;p30"/>
          <p:cNvSpPr/>
          <p:nvPr/>
        </p:nvSpPr>
        <p:spPr>
          <a:xfrm>
            <a:off x="218271" y="11692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9931" y="1830223"/>
            <a:ext cx="355509" cy="33919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797;p30"/>
          <p:cNvSpPr/>
          <p:nvPr/>
        </p:nvSpPr>
        <p:spPr>
          <a:xfrm>
            <a:off x="1142348" y="176852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조회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4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공급사를 찾기 위한 기능 추가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082893649"/>
              </p:ext>
            </p:extLst>
          </p:nvPr>
        </p:nvGraphicFramePr>
        <p:xfrm>
          <a:off x="8385974" y="748646"/>
          <a:ext cx="2324900" cy="27137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약관동의 한 공급사 상세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기본공급을 위한 설정 및 정책에 대한 내용이 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약관동의를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변경할 경우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판매가 중지됩니다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도서산간배송 및 무료배송정책 사용여부에 따라 우측 금액이 활성화 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약관동의를 변경 시 사유를 반드시 입력해야 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9" y="851791"/>
            <a:ext cx="8258565" cy="467452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1" y="2457897"/>
            <a:ext cx="5635497" cy="4991355"/>
          </a:xfrm>
          <a:prstGeom prst="rect">
            <a:avLst/>
          </a:prstGeom>
          <a:ln>
            <a:noFill/>
          </a:ln>
        </p:spPr>
      </p:pic>
      <p:sp>
        <p:nvSpPr>
          <p:cNvPr id="87" name="Google Shape;57;p20"/>
          <p:cNvSpPr txBox="1"/>
          <p:nvPr/>
        </p:nvSpPr>
        <p:spPr>
          <a:xfrm>
            <a:off x="287002" y="5867399"/>
            <a:ext cx="5635496" cy="21517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935" y="7736660"/>
            <a:ext cx="688207" cy="204311"/>
          </a:xfrm>
          <a:prstGeom prst="rect">
            <a:avLst/>
          </a:prstGeom>
        </p:spPr>
      </p:pic>
      <p:sp>
        <p:nvSpPr>
          <p:cNvPr id="2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상세화면</a:t>
            </a:r>
            <a:endParaRPr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공급사 기본 배송정책 조회 및 수정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  <p:sp>
        <p:nvSpPr>
          <p:cNvPr id="28" name="Google Shape;797;p30"/>
          <p:cNvSpPr/>
          <p:nvPr/>
        </p:nvSpPr>
        <p:spPr>
          <a:xfrm>
            <a:off x="357582" y="24157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72647"/>
              </p:ext>
            </p:extLst>
          </p:nvPr>
        </p:nvGraphicFramePr>
        <p:xfrm>
          <a:off x="334558" y="6665853"/>
          <a:ext cx="5504917" cy="970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997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90112">
                  <a:extLst>
                    <a:ext uri="{9D8B030D-6E8A-4147-A177-3AD203B41FA5}">
                      <a16:colId xmlns:a16="http://schemas.microsoft.com/office/drawing/2014/main" val="2566434818"/>
                    </a:ext>
                  </a:extLst>
                </a:gridCol>
                <a:gridCol w="181050">
                  <a:extLst>
                    <a:ext uri="{9D8B030D-6E8A-4147-A177-3AD203B41FA5}">
                      <a16:colId xmlns:a16="http://schemas.microsoft.com/office/drawing/2014/main" val="1293404766"/>
                    </a:ext>
                  </a:extLst>
                </a:gridCol>
                <a:gridCol w="290712">
                  <a:extLst>
                    <a:ext uri="{9D8B030D-6E8A-4147-A177-3AD203B41FA5}">
                      <a16:colId xmlns:a16="http://schemas.microsoft.com/office/drawing/2014/main" val="2224556479"/>
                    </a:ext>
                  </a:extLst>
                </a:gridCol>
                <a:gridCol w="297000">
                  <a:extLst>
                    <a:ext uri="{9D8B030D-6E8A-4147-A177-3AD203B41FA5}">
                      <a16:colId xmlns:a16="http://schemas.microsoft.com/office/drawing/2014/main" val="2580972570"/>
                    </a:ext>
                  </a:extLst>
                </a:gridCol>
                <a:gridCol w="160200">
                  <a:extLst>
                    <a:ext uri="{9D8B030D-6E8A-4147-A177-3AD203B41FA5}">
                      <a16:colId xmlns:a16="http://schemas.microsoft.com/office/drawing/2014/main" val="3452605085"/>
                    </a:ext>
                  </a:extLst>
                </a:gridCol>
                <a:gridCol w="221650">
                  <a:extLst>
                    <a:ext uri="{9D8B030D-6E8A-4147-A177-3AD203B41FA5}">
                      <a16:colId xmlns:a16="http://schemas.microsoft.com/office/drawing/2014/main" val="1622077034"/>
                    </a:ext>
                  </a:extLst>
                </a:gridCol>
                <a:gridCol w="250064">
                  <a:extLst>
                    <a:ext uri="{9D8B030D-6E8A-4147-A177-3AD203B41FA5}">
                      <a16:colId xmlns:a16="http://schemas.microsoft.com/office/drawing/2014/main" val="2018524139"/>
                    </a:ext>
                  </a:extLst>
                </a:gridCol>
                <a:gridCol w="163593">
                  <a:extLst>
                    <a:ext uri="{9D8B030D-6E8A-4147-A177-3AD203B41FA5}">
                      <a16:colId xmlns:a16="http://schemas.microsoft.com/office/drawing/2014/main" val="2821278251"/>
                    </a:ext>
                  </a:extLst>
                </a:gridCol>
                <a:gridCol w="125063">
                  <a:extLst>
                    <a:ext uri="{9D8B030D-6E8A-4147-A177-3AD203B41FA5}">
                      <a16:colId xmlns:a16="http://schemas.microsoft.com/office/drawing/2014/main" val="3605191548"/>
                    </a:ext>
                  </a:extLst>
                </a:gridCol>
                <a:gridCol w="139515">
                  <a:extLst>
                    <a:ext uri="{9D8B030D-6E8A-4147-A177-3AD203B41FA5}">
                      <a16:colId xmlns:a16="http://schemas.microsoft.com/office/drawing/2014/main" val="1909195911"/>
                    </a:ext>
                  </a:extLst>
                </a:gridCol>
                <a:gridCol w="493709">
                  <a:extLst>
                    <a:ext uri="{9D8B030D-6E8A-4147-A177-3AD203B41FA5}">
                      <a16:colId xmlns:a16="http://schemas.microsoft.com/office/drawing/2014/main" val="4009252186"/>
                    </a:ext>
                  </a:extLst>
                </a:gridCol>
                <a:gridCol w="177884">
                  <a:extLst>
                    <a:ext uri="{9D8B030D-6E8A-4147-A177-3AD203B41FA5}">
                      <a16:colId xmlns:a16="http://schemas.microsoft.com/office/drawing/2014/main" val="13489461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8364962"/>
                    </a:ext>
                  </a:extLst>
                </a:gridCol>
                <a:gridCol w="182225">
                  <a:extLst>
                    <a:ext uri="{9D8B030D-6E8A-4147-A177-3AD203B41FA5}">
                      <a16:colId xmlns:a16="http://schemas.microsoft.com/office/drawing/2014/main" val="362678458"/>
                    </a:ext>
                  </a:extLst>
                </a:gridCol>
              </a:tblGrid>
              <a:tr h="18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약관동의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           </a:t>
                      </a:r>
                      <a:r>
                        <a:rPr lang="ko-KR" altLang="ko-KR" sz="6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약관동의일시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2024-11-11 15:34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0811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666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택배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                </a:t>
                      </a:r>
                      <a:r>
                        <a:rPr lang="ko-KR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기본배송비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3,000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54681"/>
                  </a:ext>
                </a:extLst>
              </a:tr>
              <a:tr h="30811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83908"/>
                  </a:ext>
                </a:extLst>
              </a:tr>
              <a:tr h="146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도서산간 배송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▣ </a:t>
                      </a: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도서산간 배송 여부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제주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4,000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제주 외 </a:t>
                      </a: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5,000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무료배송 정책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▣ </a:t>
                      </a: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무료배송 정책 사용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한 주문에 동일 공급사로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6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50,000</a:t>
                      </a:r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 이상 주문 시 무료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08653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운영자가 약관동의를 변경할 경우 사유를 반드시 입력해 주십시오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176734"/>
                  </a:ext>
                </a:extLst>
              </a:tr>
            </a:tbl>
          </a:graphicData>
        </a:graphic>
      </p:graphicFrame>
      <p:sp>
        <p:nvSpPr>
          <p:cNvPr id="23" name="Google Shape;57;p20"/>
          <p:cNvSpPr txBox="1"/>
          <p:nvPr/>
        </p:nvSpPr>
        <p:spPr>
          <a:xfrm>
            <a:off x="301325" y="5901366"/>
            <a:ext cx="4180993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팬타온 공급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Google Shape;58;p20"/>
          <p:cNvSpPr/>
          <p:nvPr/>
        </p:nvSpPr>
        <p:spPr>
          <a:xfrm>
            <a:off x="344513" y="6098226"/>
            <a:ext cx="5494962" cy="48446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공급은 판매약관에 동의한 공급사에게만 노출됩니다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판매약관 동의는 공급사가 직접 약관에 동의해야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약관동의는 공급사에서 해야 하지만 부득이하게 운영사가 동의할 경우 사유를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택배는 설정된 택배사로만 배송해야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택배사마다의 배송비가 다르기 때문에 일률적인 배송비 적용을 위해서는 택배사를 지정해야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약관동의를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아니오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할 경우 팬타온 판매가 정지됩니다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사유를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44513" y="6637934"/>
            <a:ext cx="54949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34558" y="7666486"/>
            <a:ext cx="54949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001" y="2457897"/>
            <a:ext cx="5635497" cy="556124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865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16225</TotalTime>
  <Words>302</Words>
  <Application>Microsoft Office PowerPoint</Application>
  <PresentationFormat>사용자 지정</PresentationFormat>
  <Paragraphs>81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378</cp:revision>
  <dcterms:modified xsi:type="dcterms:W3CDTF">2025-02-25T07:44:09Z</dcterms:modified>
</cp:coreProperties>
</file>