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94" r:id="rId4"/>
    <p:sldId id="293" r:id="rId5"/>
    <p:sldId id="286" r:id="rId6"/>
    <p:sldId id="290" r:id="rId7"/>
    <p:sldId id="291" r:id="rId8"/>
    <p:sldId id="295" r:id="rId9"/>
    <p:sldId id="292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2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208" y="58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12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91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4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0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685664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구매사 사이트관리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</a:t>
            </a:r>
            <a:r>
              <a:rPr lang="en-US" altLang="ko-KR" sz="700">
                <a:latin typeface="+mj-ea"/>
                <a:ea typeface="+mj-ea"/>
              </a:rPr>
              <a:t>OK</a:t>
            </a:r>
            <a:r>
              <a:rPr lang="ko-KR" altLang="en-US" sz="700">
                <a:latin typeface="+mj-ea"/>
                <a:ea typeface="+mj-ea"/>
              </a:rPr>
              <a:t>플라자</a:t>
            </a:r>
            <a:r>
              <a:rPr lang="en-US" altLang="ko-KR" sz="700">
                <a:latin typeface="+mj-ea"/>
                <a:ea typeface="+mj-ea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사이트관리</a:t>
            </a:r>
            <a:r>
              <a:rPr lang="en-US" altLang="ko-KR" sz="700">
                <a:latin typeface="+mj-ea"/>
              </a:rPr>
              <a:t>(OK</a:t>
            </a:r>
            <a:r>
              <a:rPr lang="ko-KR" altLang="en-US" sz="700">
                <a:latin typeface="+mj-ea"/>
              </a:rPr>
              <a:t>플라자</a:t>
            </a:r>
            <a:r>
              <a:rPr lang="en-US" altLang="ko-KR" sz="700">
                <a:latin typeface="+mj-ea"/>
              </a:rPr>
              <a:t>)</a:t>
            </a:r>
            <a:r>
              <a:rPr lang="ko-KR" altLang="en-US" sz="70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6921" y="1002516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274178" y="103915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35450" y="1337851"/>
            <a:ext cx="7574500" cy="710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추천상품에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추천특가상품 사용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에 체크 하면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 관리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버튼을 통해 공사유형별로 반드시 지정해야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추천상품을 등록하지 않으면 구매사 메인의 추천상품 영역에 문제가 발생됩니다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추천상품에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추천특가상품 사용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에 체크하지 않으면 인기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31 ~ 100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위 상품을 랜덤하게 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ko-KR" altLang="en-US" sz="600">
                <a:solidFill>
                  <a:srgbClr val="FF0000"/>
                </a:solidFill>
                <a:latin typeface="+mj-ea"/>
                <a:ea typeface="+mj-ea"/>
              </a:rPr>
              <a:t>개 추출하여 전시합니다</a:t>
            </a:r>
            <a:r>
              <a:rPr lang="en-US" altLang="ko-KR" sz="60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>
              <a:solidFill>
                <a:srgbClr val="FF0000"/>
              </a:solidFill>
              <a:latin typeface="+mj-ea"/>
              <a:ea typeface="+mj-ea"/>
              <a:sym typeface="Arial"/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프론트 랜딩페이지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Background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이미지를 관리는 </a:t>
            </a:r>
            <a:r>
              <a:rPr lang="ko-KR" altLang="en-US" sz="600" u="sng">
                <a:solidFill>
                  <a:schemeClr val="accent5"/>
                </a:solidFill>
                <a:latin typeface="+mj-ea"/>
                <a:ea typeface="+mj-ea"/>
              </a:rPr>
              <a:t>☞여기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를 클릭해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18270572"/>
              </p:ext>
            </p:extLst>
          </p:nvPr>
        </p:nvGraphicFramePr>
        <p:xfrm>
          <a:off x="291466" y="2224251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플라자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13187" y="2394610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2875498666"/>
              </p:ext>
            </p:extLst>
          </p:nvPr>
        </p:nvGraphicFramePr>
        <p:xfrm>
          <a:off x="291466" y="2914815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>
              <p:ext uri="{D42A27DB-BD31-4B8C-83A1-F6EECF244321}">
                <p14:modId xmlns:p14="http://schemas.microsoft.com/office/powerpoint/2010/main" val="1044294612"/>
              </p:ext>
            </p:extLst>
          </p:nvPr>
        </p:nvGraphicFramePr>
        <p:xfrm>
          <a:off x="292921" y="2625195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71" y="2948940"/>
            <a:ext cx="1023171" cy="390342"/>
          </a:xfrm>
          <a:prstGeom prst="rect">
            <a:avLst/>
          </a:prstGeom>
        </p:spPr>
      </p:pic>
      <p:graphicFrame>
        <p:nvGraphicFramePr>
          <p:cNvPr id="98" name="Google Shape;359;p26"/>
          <p:cNvGraphicFramePr/>
          <p:nvPr>
            <p:extLst>
              <p:ext uri="{D42A27DB-BD31-4B8C-83A1-F6EECF244321}">
                <p14:modId xmlns:p14="http://schemas.microsoft.com/office/powerpoint/2010/main" val="87399209"/>
              </p:ext>
            </p:extLst>
          </p:nvPr>
        </p:nvGraphicFramePr>
        <p:xfrm>
          <a:off x="294304" y="3484388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1200 *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410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 dirty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6893635" y="3484387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0" name="Google Shape;1700;p44"/>
          <p:cNvSpPr/>
          <p:nvPr/>
        </p:nvSpPr>
        <p:spPr>
          <a:xfrm>
            <a:off x="6509186" y="348438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359;p26"/>
          <p:cNvGraphicFramePr/>
          <p:nvPr>
            <p:extLst>
              <p:ext uri="{D42A27DB-BD31-4B8C-83A1-F6EECF244321}">
                <p14:modId xmlns:p14="http://schemas.microsoft.com/office/powerpoint/2010/main" val="465286201"/>
              </p:ext>
            </p:extLst>
          </p:nvPr>
        </p:nvGraphicFramePr>
        <p:xfrm>
          <a:off x="291466" y="4598331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공사유형은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저장시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바로 적용됩니다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endParaRPr sz="6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다른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사이트에서 선택한 공사유형을 제외한 모든 공사유형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359;p26"/>
          <p:cNvGraphicFramePr/>
          <p:nvPr>
            <p:extLst>
              <p:ext uri="{D42A27DB-BD31-4B8C-83A1-F6EECF244321}">
                <p14:modId xmlns:p14="http://schemas.microsoft.com/office/powerpoint/2010/main" val="2280260632"/>
              </p:ext>
            </p:extLst>
          </p:nvPr>
        </p:nvGraphicFramePr>
        <p:xfrm>
          <a:off x="281757" y="5168706"/>
          <a:ext cx="6169617" cy="5334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추천특가상품 사용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추천특가상품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체크를 되었을 경우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추천상품 관리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버튼을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이용하여 추천상품을 등록해 주십시오 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추천상품은 공사유형 별 최소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개이상 최대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입니다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5163594" y="5479461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37877" y="5841418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</a:t>
            </a:r>
          </a:p>
        </p:txBody>
      </p:sp>
      <p:sp>
        <p:nvSpPr>
          <p:cNvPr id="38" name="Google Shape;1700;p44"/>
          <p:cNvSpPr/>
          <p:nvPr/>
        </p:nvSpPr>
        <p:spPr>
          <a:xfrm>
            <a:off x="3077400" y="292102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61047" y="2237693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55849" y="2237029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092419" y="223385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197201" y="5841418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 상태로 초기화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13187" y="2057756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</a:p>
        </p:txBody>
      </p:sp>
      <p:sp>
        <p:nvSpPr>
          <p:cNvPr id="34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555208"/>
              </p:ext>
            </p:extLst>
          </p:nvPr>
        </p:nvGraphicFramePr>
        <p:xfrm>
          <a:off x="1946110" y="3478992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lang="en-US" altLang="ko-KR"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8322249" y="2555629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432095472"/>
              </p:ext>
            </p:extLst>
          </p:nvPr>
        </p:nvGraphicFramePr>
        <p:xfrm>
          <a:off x="8465579" y="2659000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8465578" y="3082877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Google Shape;1700;p44"/>
          <p:cNvSpPr/>
          <p:nvPr/>
        </p:nvSpPr>
        <p:spPr>
          <a:xfrm>
            <a:off x="9767427" y="439355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929594542"/>
              </p:ext>
            </p:extLst>
          </p:nvPr>
        </p:nvGraphicFramePr>
        <p:xfrm>
          <a:off x="11196382" y="26678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1" name="그림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29" y="3707679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29" y="3905766"/>
            <a:ext cx="482940" cy="18863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29" y="4103853"/>
            <a:ext cx="482940" cy="188634"/>
          </a:xfrm>
          <a:prstGeom prst="rect">
            <a:avLst/>
          </a:prstGeom>
        </p:spPr>
      </p:pic>
      <p:pic>
        <p:nvPicPr>
          <p:cNvPr id="61" name="Google Shape;56;p20"/>
          <p:cNvPicPr preferRelativeResize="0"/>
          <p:nvPr/>
        </p:nvPicPr>
        <p:blipFill rotWithShape="1">
          <a:blip r:embed="rId5">
            <a:alphaModFix/>
          </a:blip>
          <a:srcRect t="38009" b="33078"/>
          <a:stretch/>
        </p:blipFill>
        <p:spPr>
          <a:xfrm>
            <a:off x="260493" y="1197812"/>
            <a:ext cx="7749529" cy="136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8"/>
            <a:ext cx="8046915" cy="55387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(OK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플라자 외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)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사이트관리</a:t>
            </a:r>
            <a:r>
              <a:rPr lang="en-US" altLang="ko-KR" sz="700">
                <a:latin typeface="+mj-ea"/>
              </a:rPr>
              <a:t> (OK</a:t>
            </a:r>
            <a:r>
              <a:rPr lang="ko-KR" altLang="en-US" sz="700">
                <a:latin typeface="+mj-ea"/>
              </a:rPr>
              <a:t>플라자 외</a:t>
            </a:r>
            <a:r>
              <a:rPr lang="en-US" altLang="ko-KR" sz="700">
                <a:latin typeface="+mj-ea"/>
              </a:rPr>
              <a:t>)</a:t>
            </a:r>
            <a:r>
              <a:rPr lang="ko-KR" altLang="en-US" sz="700">
                <a:latin typeface="+mj-ea"/>
              </a:rPr>
              <a:t>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10"/>
            <a:ext cx="7902413" cy="536689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7749043" cy="522317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86232395"/>
              </p:ext>
            </p:extLst>
          </p:nvPr>
        </p:nvGraphicFramePr>
        <p:xfrm>
          <a:off x="320494" y="226779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사이트명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43815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3564161847"/>
              </p:ext>
            </p:extLst>
          </p:nvPr>
        </p:nvGraphicFramePr>
        <p:xfrm>
          <a:off x="320494" y="2958357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>
              <p:ext uri="{D42A27DB-BD31-4B8C-83A1-F6EECF244321}">
                <p14:modId xmlns:p14="http://schemas.microsoft.com/office/powerpoint/2010/main" val="1016057966"/>
              </p:ext>
            </p:extLst>
          </p:nvPr>
        </p:nvGraphicFramePr>
        <p:xfrm>
          <a:off x="321949" y="2668737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992482"/>
            <a:ext cx="1023171" cy="390342"/>
          </a:xfrm>
          <a:prstGeom prst="rect">
            <a:avLst/>
          </a:prstGeom>
        </p:spPr>
      </p:pic>
      <p:graphicFrame>
        <p:nvGraphicFramePr>
          <p:cNvPr id="105" name="Google Shape;359;p26"/>
          <p:cNvGraphicFramePr/>
          <p:nvPr>
            <p:extLst>
              <p:ext uri="{D42A27DB-BD31-4B8C-83A1-F6EECF244321}">
                <p14:modId xmlns:p14="http://schemas.microsoft.com/office/powerpoint/2010/main" val="2354581917"/>
              </p:ext>
            </p:extLst>
          </p:nvPr>
        </p:nvGraphicFramePr>
        <p:xfrm>
          <a:off x="320494" y="4641873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공사유형은 </a:t>
                      </a:r>
                      <a:r>
                        <a:rPr lang="ko-KR" altLang="en-US" sz="6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저장시</a:t>
                      </a:r>
                      <a:r>
                        <a:rPr lang="ko-KR" altLang="en-US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바로 적용됩니다</a:t>
                      </a:r>
                      <a:r>
                        <a:rPr lang="en-US" altLang="ko-KR" sz="6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600" b="1" i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HNS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HNS_SKB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HMS_SKB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(POST), HNS_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충전사업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HNS_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616;p27"/>
          <p:cNvSpPr/>
          <p:nvPr/>
        </p:nvSpPr>
        <p:spPr>
          <a:xfrm>
            <a:off x="6538214" y="4650425"/>
            <a:ext cx="720279" cy="149169"/>
          </a:xfrm>
          <a:prstGeom prst="roundRect">
            <a:avLst>
              <a:gd name="adj" fmla="val 1178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sp>
        <p:nvSpPr>
          <p:cNvPr id="38" name="Google Shape;1700;p44"/>
          <p:cNvSpPr/>
          <p:nvPr/>
        </p:nvSpPr>
        <p:spPr>
          <a:xfrm>
            <a:off x="3106428" y="296456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28123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280571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27739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42215" y="210129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</a:p>
        </p:txBody>
      </p:sp>
      <p:sp>
        <p:nvSpPr>
          <p:cNvPr id="43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graphicFrame>
        <p:nvGraphicFramePr>
          <p:cNvPr id="42" name="Google Shape;359;p26"/>
          <p:cNvGraphicFramePr/>
          <p:nvPr>
            <p:extLst>
              <p:ext uri="{D42A27DB-BD31-4B8C-83A1-F6EECF244321}">
                <p14:modId xmlns:p14="http://schemas.microsoft.com/office/powerpoint/2010/main" val="3652947306"/>
              </p:ext>
            </p:extLst>
          </p:nvPr>
        </p:nvGraphicFramePr>
        <p:xfrm>
          <a:off x="323332" y="3527930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1200 *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410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</a:t>
                      </a:r>
                      <a:r>
                        <a:rPr lang="ko-KR" altLang="en-US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5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 dirty="0">
                          <a:solidFill>
                            <a:schemeClr val="accent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6922663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6538214" y="35279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441800"/>
              </p:ext>
            </p:extLst>
          </p:nvPr>
        </p:nvGraphicFramePr>
        <p:xfrm>
          <a:off x="1975983" y="3522534"/>
          <a:ext cx="4348528" cy="82561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188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751221"/>
            <a:ext cx="482940" cy="188634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3949308"/>
            <a:ext cx="482940" cy="188634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7557" y="4147395"/>
            <a:ext cx="482940" cy="188634"/>
          </a:xfrm>
          <a:prstGeom prst="rect">
            <a:avLst/>
          </a:prstGeom>
        </p:spPr>
      </p:pic>
      <p:sp>
        <p:nvSpPr>
          <p:cNvPr id="59" name="Google Shape;58;p20"/>
          <p:cNvSpPr/>
          <p:nvPr/>
        </p:nvSpPr>
        <p:spPr>
          <a:xfrm>
            <a:off x="364478" y="1381393"/>
            <a:ext cx="7574500" cy="71715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</a:t>
            </a:r>
            <a:r>
              <a:rPr lang="ko-KR" altLang="en-US" sz="600" b="0" i="0" u="none" strike="noStrike" cap="none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구매사</a:t>
            </a: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사이트는 고객별 특성에 맞는 맞춤형 서비스를 제공합니다</a:t>
            </a: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사이트명을 등록 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밎츰향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페이지가 제공됩니다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기본사이트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[OK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플라자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는 공사유형을 지정하지 않습니다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추천상품에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추천특가상품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사용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에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체크 하면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추천상품 관리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버튼을 통해 공사유형별로 반드시 지정해야 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추천상품을 등록하지 않으면 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구매사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메인의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추천상품 영역에 문제가 발생됩니다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추천상품에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추천특가상품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사용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  <a:ea typeface="+mj-ea"/>
              </a:rPr>
              <a:t>에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 체크하지 않으면 인기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31 ~ 100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위 상품을 랜덤하게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개 추출하여 전시합니다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.</a:t>
            </a:r>
            <a:endParaRPr lang="en-US" altLang="ko-KR" sz="600" b="0" i="0" u="none" strike="noStrike" cap="none" dirty="0">
              <a:solidFill>
                <a:srgbClr val="FF0000"/>
              </a:solidFill>
              <a:latin typeface="+mj-ea"/>
              <a:ea typeface="+mj-ea"/>
              <a:sym typeface="Arial"/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사이트를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신규등록하거나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수정할 경우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사이트명 위에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프론트 랜딩페이지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Background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이미지를 관리는 </a:t>
            </a:r>
            <a:r>
              <a:rPr lang="ko-KR" altLang="en-US" sz="600" u="sng" dirty="0">
                <a:solidFill>
                  <a:schemeClr val="accent5"/>
                </a:solidFill>
                <a:latin typeface="+mj-ea"/>
              </a:rPr>
              <a:t>☞여기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클릭해 주십시오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0" name="Google Shape;359;p26"/>
          <p:cNvGraphicFramePr/>
          <p:nvPr>
            <p:extLst>
              <p:ext uri="{D42A27DB-BD31-4B8C-83A1-F6EECF244321}">
                <p14:modId xmlns:p14="http://schemas.microsoft.com/office/powerpoint/2010/main" val="2267290877"/>
              </p:ext>
            </p:extLst>
          </p:nvPr>
        </p:nvGraphicFramePr>
        <p:xfrm>
          <a:off x="310785" y="5212248"/>
          <a:ext cx="6169617" cy="5334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95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□ 추천특가상품 사용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lang="en-US" altLang="ko-KR"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추천특가상품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사용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에 체크를 되었을 경우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추천상품 관리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 버튼을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이용하여 추천상품을 등록해 주십시오 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추천상품은 공사유형 별 최소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개이상 최대 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개 입니다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.)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1700;p44"/>
          <p:cNvSpPr/>
          <p:nvPr/>
        </p:nvSpPr>
        <p:spPr>
          <a:xfrm>
            <a:off x="5192622" y="5523003"/>
            <a:ext cx="807250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추천상품 관리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4566905" y="5884960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</a:t>
            </a:r>
          </a:p>
        </p:txBody>
      </p:sp>
      <p:sp>
        <p:nvSpPr>
          <p:cNvPr id="64" name="모서리가 둥근 직사각형 63"/>
          <p:cNvSpPr/>
          <p:nvPr/>
        </p:nvSpPr>
        <p:spPr>
          <a:xfrm>
            <a:off x="3226229" y="5884960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 상태로 초기화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A03BD6-FA1B-FC39-3FD1-5ACDE30ECA3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52"/>
          <a:stretch/>
        </p:blipFill>
        <p:spPr>
          <a:xfrm>
            <a:off x="481017" y="3639865"/>
            <a:ext cx="1446028" cy="3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C79D4E-B6A5-06C1-FF0B-76D5AE71E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63" y="848130"/>
            <a:ext cx="5100815" cy="3474112"/>
          </a:xfrm>
          <a:prstGeom prst="rect">
            <a:avLst/>
          </a:prstGeom>
        </p:spPr>
      </p:pic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1807365083"/>
              </p:ext>
            </p:extLst>
          </p:nvPr>
        </p:nvGraphicFramePr>
        <p:xfrm>
          <a:off x="8385974" y="826614"/>
          <a:ext cx="2324900" cy="21887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구매사 사이트관리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플라자는 기본 사이트로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번으로 등록되어 관리됨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번은 팬타온 사이트로 팬타온 사이트관리에서 관리함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다른 사이트관리에서 관리되지 않은 공사유형임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버튼이 없음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외 구매사 사이트관리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OKSafety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같은 사이트관리가 필요한 서비스가 추가될 때 구매사 사이트를 추가 관리함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공사유형을 사이트를 이용하는 공사유형을 선택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797;p30"/>
          <p:cNvSpPr/>
          <p:nvPr/>
        </p:nvSpPr>
        <p:spPr>
          <a:xfrm>
            <a:off x="5004237" y="8575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16" y="3459290"/>
            <a:ext cx="4913551" cy="3336138"/>
          </a:xfrm>
          <a:prstGeom prst="rect">
            <a:avLst/>
          </a:prstGeom>
        </p:spPr>
      </p:pic>
      <p:sp>
        <p:nvSpPr>
          <p:cNvPr id="18" name="Google Shape;797;p30"/>
          <p:cNvSpPr/>
          <p:nvPr/>
        </p:nvSpPr>
        <p:spPr>
          <a:xfrm>
            <a:off x="11994402" y="33666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4860907" y="1349401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4229847515"/>
              </p:ext>
            </p:extLst>
          </p:nvPr>
        </p:nvGraphicFramePr>
        <p:xfrm>
          <a:off x="5004237" y="1452772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배너 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5004236" y="1876649"/>
            <a:ext cx="2946052" cy="110449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Google Shape;1700;p44"/>
          <p:cNvSpPr/>
          <p:nvPr/>
        </p:nvSpPr>
        <p:spPr>
          <a:xfrm>
            <a:off x="6306085" y="318732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2040183258"/>
              </p:ext>
            </p:extLst>
          </p:nvPr>
        </p:nvGraphicFramePr>
        <p:xfrm>
          <a:off x="7735040" y="14616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Google Shape;408;p26"/>
          <p:cNvCxnSpPr>
            <a:endCxn id="19" idx="1"/>
          </p:cNvCxnSpPr>
          <p:nvPr/>
        </p:nvCxnSpPr>
        <p:spPr>
          <a:xfrm flipV="1">
            <a:off x="714375" y="2428501"/>
            <a:ext cx="4146532" cy="4724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Google Shape;401;p26"/>
          <p:cNvSpPr/>
          <p:nvPr/>
        </p:nvSpPr>
        <p:spPr>
          <a:xfrm>
            <a:off x="1476783" y="1479543"/>
            <a:ext cx="200294" cy="102333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694;p44"/>
          <p:cNvSpPr/>
          <p:nvPr/>
        </p:nvSpPr>
        <p:spPr>
          <a:xfrm>
            <a:off x="-69677" y="4563039"/>
            <a:ext cx="4517995" cy="29263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Google Shape;1695;p44"/>
          <p:cNvGraphicFramePr/>
          <p:nvPr>
            <p:extLst>
              <p:ext uri="{D42A27DB-BD31-4B8C-83A1-F6EECF244321}">
                <p14:modId xmlns:p14="http://schemas.microsoft.com/office/powerpoint/2010/main" val="287401849"/>
              </p:ext>
            </p:extLst>
          </p:nvPr>
        </p:nvGraphicFramePr>
        <p:xfrm>
          <a:off x="73653" y="4666411"/>
          <a:ext cx="427847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278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랜딩페이지 </a:t>
                      </a:r>
                      <a:r>
                        <a:rPr lang="en-US" altLang="ko-KR" sz="800" b="1" u="none" strike="noStrike" cap="none"/>
                        <a:t>Background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이미지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8;p20"/>
          <p:cNvSpPr/>
          <p:nvPr/>
        </p:nvSpPr>
        <p:spPr>
          <a:xfrm>
            <a:off x="42741" y="5031939"/>
            <a:ext cx="4309390" cy="45048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프론트의 로그인 랜딩페이지의 </a:t>
            </a: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Background </a:t>
            </a:r>
            <a:r>
              <a:rPr lang="ko-KR" altLang="en-US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이미지를 관리하는 화면입니다</a:t>
            </a: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Background 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이미지는 최소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개 이상 </a:t>
            </a:r>
            <a:r>
              <a:rPr lang="en-US" altLang="ko-KR" sz="6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ko-KR" altLang="en-US" sz="600" dirty="0">
                <a:solidFill>
                  <a:srgbClr val="FF0000"/>
                </a:solidFill>
                <a:latin typeface="+mj-ea"/>
                <a:ea typeface="+mj-ea"/>
              </a:rPr>
              <a:t>개까지 관리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되어야 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이미지 크기는 가로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1,080 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px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세로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890 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px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를 반드시 준수하십시오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이미지명은 화면에 되고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바로가기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링크값은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클릭 시 이동되는 주소입니다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739560"/>
              </p:ext>
            </p:extLst>
          </p:nvPr>
        </p:nvGraphicFramePr>
        <p:xfrm>
          <a:off x="20970" y="5779763"/>
          <a:ext cx="4321129" cy="1107265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4044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384129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950686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1722270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29355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이미지명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Background </a:t>
                      </a: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이미지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바로가기 링크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93840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전자입찰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https://www.ebid.kr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2599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팬타온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https://www.pto.kr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2599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오픈소싱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</a:t>
                      </a:r>
                      <a:endParaRPr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0665" y="6093861"/>
            <a:ext cx="324738" cy="2218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5745" y="6388064"/>
            <a:ext cx="293521" cy="20641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785" y="6645915"/>
            <a:ext cx="324738" cy="221835"/>
          </a:xfrm>
          <a:prstGeom prst="rect">
            <a:avLst/>
          </a:prstGeom>
        </p:spPr>
      </p:pic>
      <p:sp>
        <p:nvSpPr>
          <p:cNvPr id="41" name="Google Shape;1700;p44"/>
          <p:cNvSpPr/>
          <p:nvPr/>
        </p:nvSpPr>
        <p:spPr>
          <a:xfrm>
            <a:off x="3999746" y="5579314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3615297" y="557931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94;p44"/>
          <p:cNvSpPr/>
          <p:nvPr/>
        </p:nvSpPr>
        <p:spPr>
          <a:xfrm>
            <a:off x="4448318" y="5993211"/>
            <a:ext cx="3414798" cy="230196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791806198"/>
              </p:ext>
            </p:extLst>
          </p:nvPr>
        </p:nvGraphicFramePr>
        <p:xfrm>
          <a:off x="4591648" y="6093750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6;p44"/>
          <p:cNvGraphicFramePr/>
          <p:nvPr>
            <p:extLst>
              <p:ext uri="{D42A27DB-BD31-4B8C-83A1-F6EECF244321}">
                <p14:modId xmlns:p14="http://schemas.microsoft.com/office/powerpoint/2010/main" val="582220938"/>
              </p:ext>
            </p:extLst>
          </p:nvPr>
        </p:nvGraphicFramePr>
        <p:xfrm>
          <a:off x="4494864" y="6825971"/>
          <a:ext cx="315051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9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이미지명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1700;p44"/>
          <p:cNvSpPr/>
          <p:nvPr/>
        </p:nvSpPr>
        <p:spPr>
          <a:xfrm>
            <a:off x="6261542" y="790929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47326396"/>
              </p:ext>
            </p:extLst>
          </p:nvPr>
        </p:nvGraphicFramePr>
        <p:xfrm>
          <a:off x="7534875" y="606806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4544780" y="6434390"/>
            <a:ext cx="3225500" cy="27167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Background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 이미지 사이즈는 가로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1,080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890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 dirty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이미지명은 공백포함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12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자를 넘을 수 없습니다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0" name="Google Shape;1700;p44"/>
          <p:cNvSpPr/>
          <p:nvPr/>
        </p:nvSpPr>
        <p:spPr>
          <a:xfrm>
            <a:off x="5862917" y="790929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" name="Google Shape;359;p26"/>
          <p:cNvGraphicFramePr/>
          <p:nvPr>
            <p:extLst>
              <p:ext uri="{D42A27DB-BD31-4B8C-83A1-F6EECF244321}">
                <p14:modId xmlns:p14="http://schemas.microsoft.com/office/powerpoint/2010/main" val="1370489007"/>
              </p:ext>
            </p:extLst>
          </p:nvPr>
        </p:nvGraphicFramePr>
        <p:xfrm>
          <a:off x="4425587" y="7305083"/>
          <a:ext cx="1987395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8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Background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이미지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6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1,080 * 890</a:t>
                      </a:r>
                      <a:endParaRPr lang="en-US" altLang="ko-KR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1700;p44"/>
          <p:cNvSpPr/>
          <p:nvPr/>
        </p:nvSpPr>
        <p:spPr>
          <a:xfrm>
            <a:off x="6479763" y="731234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7;p44"/>
          <p:cNvGraphicFramePr/>
          <p:nvPr>
            <p:extLst>
              <p:ext uri="{D42A27DB-BD31-4B8C-83A1-F6EECF244321}">
                <p14:modId xmlns:p14="http://schemas.microsoft.com/office/powerpoint/2010/main" val="3692905811"/>
              </p:ext>
            </p:extLst>
          </p:nvPr>
        </p:nvGraphicFramePr>
        <p:xfrm>
          <a:off x="4502121" y="7047456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94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바로가기 링크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링크주소를 입력해 주세요</a:t>
                      </a:r>
                      <a:endParaRPr sz="700" u="none" strike="noStrike" cap="none" dirty="0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" name="Google Shape;408;p26"/>
          <p:cNvCxnSpPr>
            <a:endCxn id="19" idx="2"/>
          </p:cNvCxnSpPr>
          <p:nvPr/>
        </p:nvCxnSpPr>
        <p:spPr>
          <a:xfrm rot="16200000" flipV="1">
            <a:off x="6335908" y="3652900"/>
            <a:ext cx="1910895" cy="162029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8" name="그림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170" y="7326942"/>
            <a:ext cx="611705" cy="417867"/>
          </a:xfrm>
          <a:prstGeom prst="rect">
            <a:avLst/>
          </a:prstGeom>
        </p:spPr>
      </p:pic>
      <p:cxnSp>
        <p:nvCxnSpPr>
          <p:cNvPr id="59" name="Google Shape;408;p26"/>
          <p:cNvCxnSpPr>
            <a:stCxn id="28" idx="2"/>
            <a:endCxn id="29" idx="0"/>
          </p:cNvCxnSpPr>
          <p:nvPr/>
        </p:nvCxnSpPr>
        <p:spPr>
          <a:xfrm rot="16200000" flipH="1">
            <a:off x="392544" y="2766261"/>
            <a:ext cx="2981163" cy="61239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0" name="Google Shape;408;p26"/>
          <p:cNvCxnSpPr>
            <a:stCxn id="42" idx="0"/>
            <a:endCxn id="43" idx="0"/>
          </p:cNvCxnSpPr>
          <p:nvPr/>
        </p:nvCxnSpPr>
        <p:spPr>
          <a:xfrm rot="16200000" flipH="1">
            <a:off x="4764146" y="4601641"/>
            <a:ext cx="413897" cy="2369243"/>
          </a:xfrm>
          <a:prstGeom prst="bentConnector3">
            <a:avLst>
              <a:gd name="adj1" fmla="val -55231"/>
            </a:avLst>
          </a:prstGeom>
          <a:noFill/>
          <a:ln w="12700" cap="flat" cmpd="sng">
            <a:solidFill>
              <a:schemeClr val="accent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1" name="Google Shape;1700;p44"/>
          <p:cNvSpPr/>
          <p:nvPr/>
        </p:nvSpPr>
        <p:spPr>
          <a:xfrm>
            <a:off x="2099132" y="7178164"/>
            <a:ext cx="455672" cy="20983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1591652" y="7178164"/>
            <a:ext cx="455672" cy="209835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0536" y="7590972"/>
            <a:ext cx="4064093" cy="5733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rgbClr val="FF0000"/>
                </a:solidFill>
              </a:rPr>
              <a:t>Background </a:t>
            </a:r>
            <a:r>
              <a:rPr lang="ko-KR" altLang="en-US" sz="1000">
                <a:solidFill>
                  <a:srgbClr val="FF0000"/>
                </a:solidFill>
              </a:rPr>
              <a:t>이미지관리는 </a:t>
            </a:r>
            <a:r>
              <a:rPr lang="en-US" altLang="ko-KR" sz="1000">
                <a:solidFill>
                  <a:srgbClr val="FF0000"/>
                </a:solidFill>
              </a:rPr>
              <a:t>Code </a:t>
            </a:r>
            <a:r>
              <a:rPr lang="ko-KR" altLang="en-US" sz="1000">
                <a:solidFill>
                  <a:srgbClr val="FF0000"/>
                </a:solidFill>
              </a:rPr>
              <a:t>테이블을 활용</a:t>
            </a:r>
            <a:br>
              <a:rPr lang="en-US" altLang="ko-KR" sz="1000">
                <a:solidFill>
                  <a:srgbClr val="FF0000"/>
                </a:solidFill>
              </a:rPr>
            </a:br>
            <a:r>
              <a:rPr lang="en-US" altLang="ko-KR" sz="1000">
                <a:solidFill>
                  <a:srgbClr val="FF0000"/>
                </a:solidFill>
              </a:rPr>
              <a:t>codetype : FRONT_BG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722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383118904"/>
              </p:ext>
            </p:extLst>
          </p:nvPr>
        </p:nvGraphicFramePr>
        <p:xfrm>
          <a:off x="8385974" y="826614"/>
          <a:ext cx="2324900" cy="3416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전시되는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메인베너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추천상품를 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 구매사 사이트명을 등록함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.(OK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기본은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세팅되어 있음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구매사 사이트명 및 설명을 수정함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구매사 사이트명을 삭제합니다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 사이트의 공사유형의 구매사는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사이트를 따라감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사이트명의 콤보박스를 변경하면 아래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CSS,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등이 사이트 설정된 값으로 보여짐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콥보박스 아래는 구매사 사이트명의 설명이 보여짐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중이거나 수정 중인 상태의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상태가 수정 중이면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표기되고 최종전시 된 상태면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가지 구매사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색상을 선택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디자인팀에서 정의해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줘야 함</a:t>
                      </a:r>
                      <a:endParaRPr lang="en-US" altLang="ko-KR" sz="700" b="0" i="0" u="none" strike="noStrike" cap="none" baseline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6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3" y="904973"/>
            <a:ext cx="6862107" cy="4658802"/>
          </a:xfrm>
          <a:prstGeom prst="rect">
            <a:avLst/>
          </a:prstGeom>
        </p:spPr>
      </p:pic>
      <p:sp>
        <p:nvSpPr>
          <p:cNvPr id="89" name="Google Shape;1694;p44"/>
          <p:cNvSpPr/>
          <p:nvPr/>
        </p:nvSpPr>
        <p:spPr>
          <a:xfrm>
            <a:off x="5257229" y="3958740"/>
            <a:ext cx="2874805" cy="18682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1695;p44"/>
          <p:cNvGraphicFramePr/>
          <p:nvPr>
            <p:extLst>
              <p:ext uri="{D42A27DB-BD31-4B8C-83A1-F6EECF244321}">
                <p14:modId xmlns:p14="http://schemas.microsoft.com/office/powerpoint/2010/main" val="2436469291"/>
              </p:ext>
            </p:extLst>
          </p:nvPr>
        </p:nvGraphicFramePr>
        <p:xfrm>
          <a:off x="5325747" y="4015302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사이트명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oogle Shape;1695;p44"/>
          <p:cNvGraphicFramePr/>
          <p:nvPr>
            <p:extLst>
              <p:ext uri="{D42A27DB-BD31-4B8C-83A1-F6EECF244321}">
                <p14:modId xmlns:p14="http://schemas.microsoft.com/office/powerpoint/2010/main" val="2302321711"/>
              </p:ext>
            </p:extLst>
          </p:nvPr>
        </p:nvGraphicFramePr>
        <p:xfrm>
          <a:off x="7855411" y="40106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Google Shape;58;p20"/>
          <p:cNvSpPr/>
          <p:nvPr/>
        </p:nvSpPr>
        <p:spPr>
          <a:xfrm>
            <a:off x="5325747" y="4391460"/>
            <a:ext cx="2744911" cy="407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서비스 사이트를 구분짓는 명을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사이트는 삭제할 수 없고 삭제된 공사유형의 고객사들은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의 구매사 사이트를 따릅니다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93" name="Google Shape;1696;p44"/>
          <p:cNvGraphicFramePr/>
          <p:nvPr>
            <p:extLst>
              <p:ext uri="{D42A27DB-BD31-4B8C-83A1-F6EECF244321}">
                <p14:modId xmlns:p14="http://schemas.microsoft.com/office/powerpoint/2010/main" val="4185474121"/>
              </p:ext>
            </p:extLst>
          </p:nvPr>
        </p:nvGraphicFramePr>
        <p:xfrm>
          <a:off x="5277665" y="4883326"/>
          <a:ext cx="273794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구매사 사이트명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7;p44"/>
          <p:cNvGraphicFramePr/>
          <p:nvPr>
            <p:extLst>
              <p:ext uri="{D42A27DB-BD31-4B8C-83A1-F6EECF244321}">
                <p14:modId xmlns:p14="http://schemas.microsoft.com/office/powerpoint/2010/main" val="1938084195"/>
              </p:ext>
            </p:extLst>
          </p:nvPr>
        </p:nvGraphicFramePr>
        <p:xfrm>
          <a:off x="5297448" y="5111423"/>
          <a:ext cx="2718166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1700;p44"/>
          <p:cNvSpPr/>
          <p:nvPr/>
        </p:nvSpPr>
        <p:spPr>
          <a:xfrm>
            <a:off x="6795404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700;p44"/>
          <p:cNvSpPr/>
          <p:nvPr/>
        </p:nvSpPr>
        <p:spPr>
          <a:xfrm>
            <a:off x="6396779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797;p30"/>
          <p:cNvSpPr/>
          <p:nvPr/>
        </p:nvSpPr>
        <p:spPr>
          <a:xfrm>
            <a:off x="213051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665;p27"/>
          <p:cNvSpPr/>
          <p:nvPr/>
        </p:nvSpPr>
        <p:spPr>
          <a:xfrm>
            <a:off x="5823623" y="185404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666;p27"/>
          <p:cNvGraphicFramePr/>
          <p:nvPr>
            <p:extLst>
              <p:ext uri="{D42A27DB-BD31-4B8C-83A1-F6EECF244321}">
                <p14:modId xmlns:p14="http://schemas.microsoft.com/office/powerpoint/2010/main" val="571390474"/>
              </p:ext>
            </p:extLst>
          </p:nvPr>
        </p:nvGraphicFramePr>
        <p:xfrm>
          <a:off x="6021983" y="202059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667;p27"/>
          <p:cNvSpPr/>
          <p:nvPr/>
        </p:nvSpPr>
        <p:spPr>
          <a:xfrm>
            <a:off x="6527835" y="240319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668;p27"/>
          <p:cNvSpPr txBox="1"/>
          <p:nvPr/>
        </p:nvSpPr>
        <p:spPr>
          <a:xfrm>
            <a:off x="5927382" y="202013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삭제하실 수 없습니다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408;p26"/>
          <p:cNvCxnSpPr>
            <a:endCxn id="98" idx="1"/>
          </p:cNvCxnSpPr>
          <p:nvPr/>
        </p:nvCxnSpPr>
        <p:spPr>
          <a:xfrm>
            <a:off x="5117805" y="2133600"/>
            <a:ext cx="705818" cy="11956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3" name="Google Shape;401;p26"/>
          <p:cNvSpPr/>
          <p:nvPr/>
        </p:nvSpPr>
        <p:spPr>
          <a:xfrm>
            <a:off x="326571" y="1922281"/>
            <a:ext cx="4651829" cy="42746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797;p30"/>
          <p:cNvSpPr/>
          <p:nvPr/>
        </p:nvSpPr>
        <p:spPr>
          <a:xfrm>
            <a:off x="221025" y="19211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408;p26"/>
          <p:cNvCxnSpPr>
            <a:endCxn id="93" idx="1"/>
          </p:cNvCxnSpPr>
          <p:nvPr/>
        </p:nvCxnSpPr>
        <p:spPr>
          <a:xfrm rot="16200000" flipH="1">
            <a:off x="3405900" y="3101560"/>
            <a:ext cx="2765051" cy="97848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408;p26"/>
          <p:cNvCxnSpPr>
            <a:endCxn id="93" idx="1"/>
          </p:cNvCxnSpPr>
          <p:nvPr/>
        </p:nvCxnSpPr>
        <p:spPr>
          <a:xfrm rot="16200000" flipH="1">
            <a:off x="3582903" y="3278563"/>
            <a:ext cx="2765049" cy="62447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797;p30"/>
          <p:cNvSpPr/>
          <p:nvPr/>
        </p:nvSpPr>
        <p:spPr>
          <a:xfrm>
            <a:off x="221025" y="23992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10;p21"/>
          <p:cNvSpPr/>
          <p:nvPr/>
        </p:nvSpPr>
        <p:spPr>
          <a:xfrm>
            <a:off x="5817996" y="2727340"/>
            <a:ext cx="1961943" cy="96682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11;p21"/>
          <p:cNvSpPr txBox="1"/>
          <p:nvPr/>
        </p:nvSpPr>
        <p:spPr>
          <a:xfrm>
            <a:off x="5861137" y="2857184"/>
            <a:ext cx="18581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구매사 사이트를 삭제하시면 해당 공사유형 구매사는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설정되어 있는 사이트를 따라갑니다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구매사 사이트를 삭제 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212;p21"/>
          <p:cNvGraphicFramePr/>
          <p:nvPr>
            <p:extLst>
              <p:ext uri="{D42A27DB-BD31-4B8C-83A1-F6EECF244321}">
                <p14:modId xmlns:p14="http://schemas.microsoft.com/office/powerpoint/2010/main" val="3478281946"/>
              </p:ext>
            </p:extLst>
          </p:nvPr>
        </p:nvGraphicFramePr>
        <p:xfrm>
          <a:off x="5951922" y="325376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213;p21"/>
          <p:cNvSpPr/>
          <p:nvPr/>
        </p:nvSpPr>
        <p:spPr>
          <a:xfrm>
            <a:off x="6435461" y="3454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214;p21"/>
          <p:cNvSpPr/>
          <p:nvPr/>
        </p:nvSpPr>
        <p:spPr>
          <a:xfrm>
            <a:off x="6875238" y="3444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408;p26"/>
          <p:cNvCxnSpPr>
            <a:endCxn id="109" idx="1"/>
          </p:cNvCxnSpPr>
          <p:nvPr/>
        </p:nvCxnSpPr>
        <p:spPr>
          <a:xfrm rot="16200000" flipH="1">
            <a:off x="4932459" y="2325214"/>
            <a:ext cx="994667" cy="77640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5" name="직사각형 114"/>
          <p:cNvSpPr/>
          <p:nvPr/>
        </p:nvSpPr>
        <p:spPr>
          <a:xfrm>
            <a:off x="3600893" y="1881969"/>
            <a:ext cx="127591" cy="5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/>
          <p:cNvSpPr/>
          <p:nvPr/>
        </p:nvSpPr>
        <p:spPr>
          <a:xfrm>
            <a:off x="1573620" y="1904231"/>
            <a:ext cx="893134" cy="163482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/>
          <p:cNvSpPr/>
          <p:nvPr/>
        </p:nvSpPr>
        <p:spPr>
          <a:xfrm>
            <a:off x="3191444" y="972671"/>
            <a:ext cx="893134" cy="1634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/>
          <p:cNvSpPr txBox="1"/>
          <p:nvPr/>
        </p:nvSpPr>
        <p:spPr>
          <a:xfrm>
            <a:off x="3283589" y="954161"/>
            <a:ext cx="800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0070C0"/>
                </a:solidFill>
                <a:latin typeface="+mn-ea"/>
                <a:ea typeface="+mn-ea"/>
              </a:rPr>
              <a:t>최종전시 상태</a:t>
            </a:r>
          </a:p>
        </p:txBody>
      </p:sp>
      <p:cxnSp>
        <p:nvCxnSpPr>
          <p:cNvPr id="119" name="Google Shape;408;p26"/>
          <p:cNvCxnSpPr>
            <a:stCxn id="116" idx="0"/>
            <a:endCxn id="117" idx="2"/>
          </p:cNvCxnSpPr>
          <p:nvPr/>
        </p:nvCxnSpPr>
        <p:spPr>
          <a:xfrm rot="5400000" flipH="1" flipV="1">
            <a:off x="2180906" y="893694"/>
            <a:ext cx="849819" cy="117125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3191443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B2304E-7504-96D3-F2D4-02FA0C6D58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2"/>
          <a:stretch/>
        </p:blipFill>
        <p:spPr>
          <a:xfrm>
            <a:off x="388977" y="3253453"/>
            <a:ext cx="1292752" cy="29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FDEC48-2D5A-9024-3A55-F53D0A1CB183}"/>
              </a:ext>
            </a:extLst>
          </p:cNvPr>
          <p:cNvSpPr txBox="1"/>
          <p:nvPr/>
        </p:nvSpPr>
        <p:spPr>
          <a:xfrm>
            <a:off x="326571" y="4253533"/>
            <a:ext cx="144359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공사유형은 </a:t>
            </a:r>
            <a:r>
              <a:rPr lang="ko-KR" altLang="en-US" sz="600" b="0" i="0" u="none" strike="noStrike" cap="none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저장시</a:t>
            </a:r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바로 적용됩니다</a:t>
            </a:r>
            <a:r>
              <a:rPr lang="en-US" altLang="ko-KR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891372426"/>
              </p:ext>
            </p:extLst>
          </p:nvPr>
        </p:nvGraphicFramePr>
        <p:xfrm>
          <a:off x="8385974" y="826614"/>
          <a:ext cx="2324900" cy="1744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로고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좌측 상탄에 들어가는 로고 이미지를 등록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배너명은 배너를 구분짓기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위한 명칭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검색어는 배너 클릭 시 통합검색으로 검색되 어 조회순서는 배너가 슬라이딩되는 순서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배너는 최대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개까지 추가 가능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 클릭 시 배너 수정레이어 팝업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레이어 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시 모두 필수조건임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시 모든 필드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Validaion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로고와 배너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3" y="904973"/>
            <a:ext cx="6862107" cy="4658802"/>
          </a:xfrm>
          <a:prstGeom prst="rect">
            <a:avLst/>
          </a:prstGeom>
        </p:spPr>
      </p:pic>
      <p:cxnSp>
        <p:nvCxnSpPr>
          <p:cNvPr id="222" name="Google Shape;408;p26"/>
          <p:cNvCxnSpPr>
            <a:stCxn id="208" idx="1"/>
            <a:endCxn id="209" idx="1"/>
          </p:cNvCxnSpPr>
          <p:nvPr/>
        </p:nvCxnSpPr>
        <p:spPr>
          <a:xfrm rot="10800000" flipH="1" flipV="1">
            <a:off x="6713444" y="4821103"/>
            <a:ext cx="476151" cy="1958630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5" name="Google Shape;1694;p44"/>
          <p:cNvSpPr/>
          <p:nvPr/>
        </p:nvSpPr>
        <p:spPr>
          <a:xfrm>
            <a:off x="5166963" y="846798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695;p44"/>
          <p:cNvGraphicFramePr/>
          <p:nvPr>
            <p:extLst>
              <p:ext uri="{D42A27DB-BD31-4B8C-83A1-F6EECF244321}">
                <p14:modId xmlns:p14="http://schemas.microsoft.com/office/powerpoint/2010/main" val="858608906"/>
              </p:ext>
            </p:extLst>
          </p:nvPr>
        </p:nvGraphicFramePr>
        <p:xfrm>
          <a:off x="5235481" y="903360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사이트 로고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695;p44"/>
          <p:cNvGraphicFramePr/>
          <p:nvPr>
            <p:extLst>
              <p:ext uri="{D42A27DB-BD31-4B8C-83A1-F6EECF244321}">
                <p14:modId xmlns:p14="http://schemas.microsoft.com/office/powerpoint/2010/main" val="1622546300"/>
              </p:ext>
            </p:extLst>
          </p:nvPr>
        </p:nvGraphicFramePr>
        <p:xfrm>
          <a:off x="7765145" y="89867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58;p20"/>
          <p:cNvSpPr/>
          <p:nvPr/>
        </p:nvSpPr>
        <p:spPr>
          <a:xfrm>
            <a:off x="5235481" y="1279517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 좌측 상단에 위치하는 로고 이미지를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로고 사이즈는 가로는 가변이고 세로는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50px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59" name="Google Shape;1700;p44"/>
          <p:cNvSpPr/>
          <p:nvPr/>
        </p:nvSpPr>
        <p:spPr>
          <a:xfrm>
            <a:off x="6705138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700;p44"/>
          <p:cNvSpPr/>
          <p:nvPr/>
        </p:nvSpPr>
        <p:spPr>
          <a:xfrm>
            <a:off x="6306513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408;p26"/>
          <p:cNvCxnSpPr>
            <a:endCxn id="155" idx="1"/>
          </p:cNvCxnSpPr>
          <p:nvPr/>
        </p:nvCxnSpPr>
        <p:spPr>
          <a:xfrm flipV="1">
            <a:off x="3011714" y="1515009"/>
            <a:ext cx="2155249" cy="124893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5" name="Google Shape;797;p30"/>
          <p:cNvSpPr/>
          <p:nvPr/>
        </p:nvSpPr>
        <p:spPr>
          <a:xfrm>
            <a:off x="184877" y="26532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797;p30"/>
          <p:cNvSpPr/>
          <p:nvPr/>
        </p:nvSpPr>
        <p:spPr>
          <a:xfrm>
            <a:off x="184877" y="31485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665;p27"/>
          <p:cNvSpPr/>
          <p:nvPr/>
        </p:nvSpPr>
        <p:spPr>
          <a:xfrm>
            <a:off x="6163183" y="224040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666;p27"/>
          <p:cNvGraphicFramePr/>
          <p:nvPr>
            <p:extLst>
              <p:ext uri="{D42A27DB-BD31-4B8C-83A1-F6EECF244321}">
                <p14:modId xmlns:p14="http://schemas.microsoft.com/office/powerpoint/2010/main" val="937477077"/>
              </p:ext>
            </p:extLst>
          </p:nvPr>
        </p:nvGraphicFramePr>
        <p:xfrm>
          <a:off x="6361543" y="24069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667;p27"/>
          <p:cNvSpPr/>
          <p:nvPr/>
        </p:nvSpPr>
        <p:spPr>
          <a:xfrm>
            <a:off x="6867395" y="27895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668;p27"/>
          <p:cNvSpPr txBox="1"/>
          <p:nvPr/>
        </p:nvSpPr>
        <p:spPr>
          <a:xfrm>
            <a:off x="6266942" y="240649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최대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추가할 수 있습니다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408;p26"/>
          <p:cNvCxnSpPr>
            <a:endCxn id="185" idx="1"/>
          </p:cNvCxnSpPr>
          <p:nvPr/>
        </p:nvCxnSpPr>
        <p:spPr>
          <a:xfrm rot="5400000" flipH="1" flipV="1">
            <a:off x="5734216" y="2761828"/>
            <a:ext cx="551269" cy="30666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0" name="타원 189"/>
          <p:cNvSpPr/>
          <p:nvPr/>
        </p:nvSpPr>
        <p:spPr>
          <a:xfrm>
            <a:off x="5383161" y="2853813"/>
            <a:ext cx="88491" cy="67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1" name="Google Shape;408;p26"/>
          <p:cNvCxnSpPr>
            <a:endCxn id="234" idx="2"/>
          </p:cNvCxnSpPr>
          <p:nvPr/>
        </p:nvCxnSpPr>
        <p:spPr>
          <a:xfrm>
            <a:off x="2191657" y="3410857"/>
            <a:ext cx="4373233" cy="2186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9" name="Google Shape;1694;p44"/>
          <p:cNvSpPr/>
          <p:nvPr/>
        </p:nvSpPr>
        <p:spPr>
          <a:xfrm>
            <a:off x="7189596" y="6513003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1697;p44"/>
          <p:cNvGraphicFramePr/>
          <p:nvPr>
            <p:extLst>
              <p:ext uri="{D42A27DB-BD31-4B8C-83A1-F6EECF244321}">
                <p14:modId xmlns:p14="http://schemas.microsoft.com/office/powerpoint/2010/main" val="3056276043"/>
              </p:ext>
            </p:extLst>
          </p:nvPr>
        </p:nvGraphicFramePr>
        <p:xfrm>
          <a:off x="7319517" y="656689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7;p44"/>
          <p:cNvGraphicFramePr/>
          <p:nvPr>
            <p:extLst>
              <p:ext uri="{D42A27DB-BD31-4B8C-83A1-F6EECF244321}">
                <p14:modId xmlns:p14="http://schemas.microsoft.com/office/powerpoint/2010/main" val="1206464616"/>
              </p:ext>
            </p:extLst>
          </p:nvPr>
        </p:nvGraphicFramePr>
        <p:xfrm>
          <a:off x="7326774" y="680307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상품검색을 위한 통합검색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입력해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2" name="Google Shape;1694;p44"/>
          <p:cNvSpPr/>
          <p:nvPr/>
        </p:nvSpPr>
        <p:spPr>
          <a:xfrm>
            <a:off x="7189596" y="7129274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3" name="Google Shape;1697;p44"/>
          <p:cNvGraphicFramePr/>
          <p:nvPr>
            <p:extLst>
              <p:ext uri="{D42A27DB-BD31-4B8C-83A1-F6EECF244321}">
                <p14:modId xmlns:p14="http://schemas.microsoft.com/office/powerpoint/2010/main" val="1758248042"/>
              </p:ext>
            </p:extLst>
          </p:nvPr>
        </p:nvGraphicFramePr>
        <p:xfrm>
          <a:off x="7319517" y="7183162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특정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4" name="Google Shape;1697;p44"/>
          <p:cNvGraphicFramePr/>
          <p:nvPr>
            <p:extLst>
              <p:ext uri="{D42A27DB-BD31-4B8C-83A1-F6EECF244321}">
                <p14:modId xmlns:p14="http://schemas.microsoft.com/office/powerpoint/2010/main" val="979943566"/>
              </p:ext>
            </p:extLst>
          </p:nvPr>
        </p:nvGraphicFramePr>
        <p:xfrm>
          <a:off x="7326774" y="7419343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이동할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(ex: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https://okplaza.kr/abc)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" name="Google Shape;1694;p44"/>
          <p:cNvSpPr/>
          <p:nvPr/>
        </p:nvSpPr>
        <p:spPr>
          <a:xfrm>
            <a:off x="7189596" y="7739131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1697;p44"/>
          <p:cNvGraphicFramePr/>
          <p:nvPr>
            <p:extLst>
              <p:ext uri="{D42A27DB-BD31-4B8C-83A1-F6EECF244321}">
                <p14:modId xmlns:p14="http://schemas.microsoft.com/office/powerpoint/2010/main" val="1318308149"/>
              </p:ext>
            </p:extLst>
          </p:nvPr>
        </p:nvGraphicFramePr>
        <p:xfrm>
          <a:off x="7319517" y="7793019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안내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1697;p44"/>
          <p:cNvGraphicFramePr/>
          <p:nvPr>
            <p:extLst>
              <p:ext uri="{D42A27DB-BD31-4B8C-83A1-F6EECF244321}">
                <p14:modId xmlns:p14="http://schemas.microsoft.com/office/powerpoint/2010/main" val="736048630"/>
              </p:ext>
            </p:extLst>
          </p:nvPr>
        </p:nvGraphicFramePr>
        <p:xfrm>
          <a:off x="7326774" y="8029200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8" name="Google Shape;1694;p44"/>
          <p:cNvSpPr/>
          <p:nvPr/>
        </p:nvSpPr>
        <p:spPr>
          <a:xfrm>
            <a:off x="10227523" y="3675157"/>
            <a:ext cx="3414798" cy="52016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9" name="Google Shape;1697;p44"/>
          <p:cNvGraphicFramePr/>
          <p:nvPr>
            <p:extLst>
              <p:ext uri="{D42A27DB-BD31-4B8C-83A1-F6EECF244321}">
                <p14:modId xmlns:p14="http://schemas.microsoft.com/office/powerpoint/2010/main" val="2943855433"/>
              </p:ext>
            </p:extLst>
          </p:nvPr>
        </p:nvGraphicFramePr>
        <p:xfrm>
          <a:off x="10357444" y="3715748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0" name="Google Shape;1697;p44"/>
          <p:cNvGraphicFramePr/>
          <p:nvPr>
            <p:extLst>
              <p:ext uri="{D42A27DB-BD31-4B8C-83A1-F6EECF244321}">
                <p14:modId xmlns:p14="http://schemas.microsoft.com/office/powerpoint/2010/main" val="2395001849"/>
              </p:ext>
            </p:extLst>
          </p:nvPr>
        </p:nvGraphicFramePr>
        <p:xfrm>
          <a:off x="10364701" y="3951929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안전화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3" name="Google Shape;408;p26"/>
          <p:cNvCxnSpPr>
            <a:stCxn id="208" idx="1"/>
            <a:endCxn id="212" idx="1"/>
          </p:cNvCxnSpPr>
          <p:nvPr/>
        </p:nvCxnSpPr>
        <p:spPr>
          <a:xfrm rot="10800000" flipH="1" flipV="1">
            <a:off x="6713444" y="4821102"/>
            <a:ext cx="476151" cy="2574901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4" name="Google Shape;408;p26"/>
          <p:cNvCxnSpPr>
            <a:stCxn id="208" idx="1"/>
            <a:endCxn id="215" idx="1"/>
          </p:cNvCxnSpPr>
          <p:nvPr/>
        </p:nvCxnSpPr>
        <p:spPr>
          <a:xfrm rot="10800000" flipH="1" flipV="1">
            <a:off x="6713444" y="4821103"/>
            <a:ext cx="476151" cy="3184758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25" name="Google Shape;408;p26"/>
          <p:cNvCxnSpPr>
            <a:stCxn id="208" idx="3"/>
            <a:endCxn id="218" idx="2"/>
          </p:cNvCxnSpPr>
          <p:nvPr/>
        </p:nvCxnSpPr>
        <p:spPr>
          <a:xfrm flipV="1">
            <a:off x="10032348" y="4195320"/>
            <a:ext cx="1902574" cy="625783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6" name="직사각형 225"/>
          <p:cNvSpPr/>
          <p:nvPr/>
        </p:nvSpPr>
        <p:spPr>
          <a:xfrm>
            <a:off x="10656683" y="4647829"/>
            <a:ext cx="946565" cy="407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수정 시 배너유형은 수정할 수 없음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7" name="Google Shape;1694;p44"/>
          <p:cNvSpPr/>
          <p:nvPr/>
        </p:nvSpPr>
        <p:spPr>
          <a:xfrm>
            <a:off x="10627512" y="5248649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1695;p44"/>
          <p:cNvGraphicFramePr/>
          <p:nvPr>
            <p:extLst>
              <p:ext uri="{D42A27DB-BD31-4B8C-83A1-F6EECF244321}">
                <p14:modId xmlns:p14="http://schemas.microsoft.com/office/powerpoint/2010/main" val="982679805"/>
              </p:ext>
            </p:extLst>
          </p:nvPr>
        </p:nvGraphicFramePr>
        <p:xfrm>
          <a:off x="10696030" y="5305211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9" name="Google Shape;1695;p44"/>
          <p:cNvGraphicFramePr/>
          <p:nvPr>
            <p:extLst>
              <p:ext uri="{D42A27DB-BD31-4B8C-83A1-F6EECF244321}">
                <p14:modId xmlns:p14="http://schemas.microsoft.com/office/powerpoint/2010/main" val="1340384514"/>
              </p:ext>
            </p:extLst>
          </p:nvPr>
        </p:nvGraphicFramePr>
        <p:xfrm>
          <a:off x="13225694" y="530052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0" name="Google Shape;58;p20"/>
          <p:cNvSpPr/>
          <p:nvPr/>
        </p:nvSpPr>
        <p:spPr>
          <a:xfrm>
            <a:off x="10696030" y="5681368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메인페이지의 메인 배너 이미지를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XXXpx,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1" name="Google Shape;1700;p44"/>
          <p:cNvSpPr/>
          <p:nvPr/>
        </p:nvSpPr>
        <p:spPr>
          <a:xfrm>
            <a:off x="12165687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1700;p44"/>
          <p:cNvSpPr/>
          <p:nvPr/>
        </p:nvSpPr>
        <p:spPr>
          <a:xfrm>
            <a:off x="11767062" y="626242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408;p26"/>
          <p:cNvCxnSpPr>
            <a:stCxn id="203" idx="3"/>
            <a:endCxn id="227" idx="1"/>
          </p:cNvCxnSpPr>
          <p:nvPr/>
        </p:nvCxnSpPr>
        <p:spPr>
          <a:xfrm>
            <a:off x="9449592" y="5432388"/>
            <a:ext cx="1177920" cy="484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" name="Google Shape;408;p26"/>
          <p:cNvCxnSpPr>
            <a:endCxn id="234" idx="2"/>
          </p:cNvCxnSpPr>
          <p:nvPr/>
        </p:nvCxnSpPr>
        <p:spPr>
          <a:xfrm>
            <a:off x="5863505" y="3260694"/>
            <a:ext cx="701385" cy="368786"/>
          </a:xfrm>
          <a:prstGeom prst="bentConnector3">
            <a:avLst>
              <a:gd name="adj1" fmla="val 1111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2" name="Google Shape;1694;p44"/>
          <p:cNvSpPr/>
          <p:nvPr/>
        </p:nvSpPr>
        <p:spPr>
          <a:xfrm>
            <a:off x="6669395" y="3294207"/>
            <a:ext cx="3414798" cy="30904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695;p44"/>
          <p:cNvGraphicFramePr/>
          <p:nvPr>
            <p:extLst>
              <p:ext uri="{D42A27DB-BD31-4B8C-83A1-F6EECF244321}">
                <p14:modId xmlns:p14="http://schemas.microsoft.com/office/powerpoint/2010/main" val="2207962758"/>
              </p:ext>
            </p:extLst>
          </p:nvPr>
        </p:nvGraphicFramePr>
        <p:xfrm>
          <a:off x="6812725" y="3394746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4" name="Google Shape;1696;p44"/>
          <p:cNvGraphicFramePr/>
          <p:nvPr>
            <p:extLst>
              <p:ext uri="{D42A27DB-BD31-4B8C-83A1-F6EECF244321}">
                <p14:modId xmlns:p14="http://schemas.microsoft.com/office/powerpoint/2010/main" val="3785971709"/>
              </p:ext>
            </p:extLst>
          </p:nvPr>
        </p:nvGraphicFramePr>
        <p:xfrm>
          <a:off x="6782722" y="4380966"/>
          <a:ext cx="315051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4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6" name="Google Shape;1700;p44"/>
          <p:cNvSpPr/>
          <p:nvPr/>
        </p:nvSpPr>
        <p:spPr>
          <a:xfrm>
            <a:off x="8482619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695;p44"/>
          <p:cNvGraphicFramePr/>
          <p:nvPr>
            <p:extLst>
              <p:ext uri="{D42A27DB-BD31-4B8C-83A1-F6EECF244321}">
                <p14:modId xmlns:p14="http://schemas.microsoft.com/office/powerpoint/2010/main" val="1654778620"/>
              </p:ext>
            </p:extLst>
          </p:nvPr>
        </p:nvGraphicFramePr>
        <p:xfrm>
          <a:off x="9755952" y="336905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8" name="Google Shape;58;p20"/>
          <p:cNvSpPr/>
          <p:nvPr/>
        </p:nvSpPr>
        <p:spPr>
          <a:xfrm>
            <a:off x="6803457" y="3749900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메인 배너는 최소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3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개 이상 등록되어 있어야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배너의 유형에 따라 배너 링크값을 입력해 주십시오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XXX,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XXX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배너링크값은 배너유형 선택에 따라 달라집니다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00" name="Google Shape;1700;p44"/>
          <p:cNvSpPr/>
          <p:nvPr/>
        </p:nvSpPr>
        <p:spPr>
          <a:xfrm>
            <a:off x="8083994" y="59505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359;p26"/>
          <p:cNvGraphicFramePr/>
          <p:nvPr>
            <p:extLst>
              <p:ext uri="{D42A27DB-BD31-4B8C-83A1-F6EECF244321}">
                <p14:modId xmlns:p14="http://schemas.microsoft.com/office/powerpoint/2010/main" val="902063318"/>
              </p:ext>
            </p:extLst>
          </p:nvPr>
        </p:nvGraphicFramePr>
        <p:xfrm>
          <a:off x="6713445" y="5346305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br>
                        <a:rPr lang="en-US" altLang="ko-KR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XXX*XXX</a:t>
                      </a:r>
                      <a:endParaRPr lang="en-US" altLang="ko-KR"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2" name="그림 2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059" y="5365070"/>
            <a:ext cx="1273948" cy="416852"/>
          </a:xfrm>
          <a:prstGeom prst="rect">
            <a:avLst/>
          </a:prstGeom>
        </p:spPr>
      </p:pic>
      <p:sp>
        <p:nvSpPr>
          <p:cNvPr id="203" name="Google Shape;1700;p44"/>
          <p:cNvSpPr/>
          <p:nvPr/>
        </p:nvSpPr>
        <p:spPr>
          <a:xfrm>
            <a:off x="9107239" y="535356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7;p44"/>
          <p:cNvGraphicFramePr/>
          <p:nvPr>
            <p:extLst>
              <p:ext uri="{D42A27DB-BD31-4B8C-83A1-F6EECF244321}">
                <p14:modId xmlns:p14="http://schemas.microsoft.com/office/powerpoint/2010/main" val="1973889019"/>
              </p:ext>
            </p:extLst>
          </p:nvPr>
        </p:nvGraphicFramePr>
        <p:xfrm>
          <a:off x="6789979" y="484193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배너유형을 선택해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8" name="직사각형 207"/>
          <p:cNvSpPr/>
          <p:nvPr/>
        </p:nvSpPr>
        <p:spPr>
          <a:xfrm>
            <a:off x="6713445" y="4587202"/>
            <a:ext cx="3318903" cy="46780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Google Shape;797;p30"/>
          <p:cNvSpPr/>
          <p:nvPr/>
        </p:nvSpPr>
        <p:spPr>
          <a:xfrm>
            <a:off x="6564890" y="35508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직사각형 234"/>
          <p:cNvSpPr/>
          <p:nvPr/>
        </p:nvSpPr>
        <p:spPr>
          <a:xfrm>
            <a:off x="5646347" y="4965116"/>
            <a:ext cx="946565" cy="4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배너유형의 선택에 따라 배너링크값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Placeholder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가 달라짐</a:t>
            </a:r>
          </a:p>
        </p:txBody>
      </p:sp>
      <p:graphicFrame>
        <p:nvGraphicFramePr>
          <p:cNvPr id="195" name="Google Shape;1697;p44"/>
          <p:cNvGraphicFramePr/>
          <p:nvPr>
            <p:extLst>
              <p:ext uri="{D42A27DB-BD31-4B8C-83A1-F6EECF244321}">
                <p14:modId xmlns:p14="http://schemas.microsoft.com/office/powerpoint/2010/main" val="1007920538"/>
              </p:ext>
            </p:extLst>
          </p:nvPr>
        </p:nvGraphicFramePr>
        <p:xfrm>
          <a:off x="6789980" y="460575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699;p44"/>
          <p:cNvGraphicFramePr/>
          <p:nvPr>
            <p:extLst>
              <p:ext uri="{D42A27DB-BD31-4B8C-83A1-F6EECF244321}">
                <p14:modId xmlns:p14="http://schemas.microsoft.com/office/powerpoint/2010/main" val="1790074368"/>
              </p:ext>
            </p:extLst>
          </p:nvPr>
        </p:nvGraphicFramePr>
        <p:xfrm>
          <a:off x="6789979" y="5097416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4ABE68A7-55A6-DFE3-3D44-E5F66D052D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52"/>
          <a:stretch/>
        </p:blipFill>
        <p:spPr>
          <a:xfrm>
            <a:off x="385492" y="3246539"/>
            <a:ext cx="1262846" cy="280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7D83C7-1E0C-FBF6-232C-AD3F57BEEF1A}"/>
              </a:ext>
            </a:extLst>
          </p:cNvPr>
          <p:cNvSpPr txBox="1"/>
          <p:nvPr/>
        </p:nvSpPr>
        <p:spPr>
          <a:xfrm>
            <a:off x="326571" y="4253533"/>
            <a:ext cx="144359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공사유형은 </a:t>
            </a:r>
            <a:r>
              <a:rPr lang="ko-KR" altLang="en-US" sz="600" b="0" i="0" u="none" strike="noStrike" cap="none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저장시</a:t>
            </a:r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바로 적용됩니다</a:t>
            </a:r>
            <a:r>
              <a:rPr lang="en-US" altLang="ko-KR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42816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822118299"/>
              </p:ext>
            </p:extLst>
          </p:nvPr>
        </p:nvGraphicFramePr>
        <p:xfrm>
          <a:off x="8385974" y="826614"/>
          <a:ext cx="2324900" cy="1975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전시할 대상 구매사 선택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구매사와 연결되어 있음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사이트는 공사유형을 추가할 수 없다</a:t>
                      </a:r>
                      <a:endParaRPr lang="en-US" altLang="ko-KR"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공사유형은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공사유형 레이어팝업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사이트에 연결되어 있는 공사유형은 선택하지 못한다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비횔성화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SKT A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공사유형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3" y="904973"/>
            <a:ext cx="6862107" cy="4658802"/>
          </a:xfrm>
          <a:prstGeom prst="rect">
            <a:avLst/>
          </a:prstGeom>
        </p:spPr>
      </p:pic>
      <p:sp>
        <p:nvSpPr>
          <p:cNvPr id="26" name="Google Shape;797;p30"/>
          <p:cNvSpPr/>
          <p:nvPr/>
        </p:nvSpPr>
        <p:spPr>
          <a:xfrm>
            <a:off x="184877" y="41623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94;p44"/>
          <p:cNvSpPr/>
          <p:nvPr/>
        </p:nvSpPr>
        <p:spPr>
          <a:xfrm>
            <a:off x="6528329" y="3230816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1695;p44"/>
          <p:cNvGraphicFramePr/>
          <p:nvPr>
            <p:extLst>
              <p:ext uri="{D42A27DB-BD31-4B8C-83A1-F6EECF244321}">
                <p14:modId xmlns:p14="http://schemas.microsoft.com/office/powerpoint/2010/main" val="944313997"/>
              </p:ext>
            </p:extLst>
          </p:nvPr>
        </p:nvGraphicFramePr>
        <p:xfrm>
          <a:off x="6671659" y="3331355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6;p44"/>
          <p:cNvGraphicFramePr/>
          <p:nvPr>
            <p:extLst>
              <p:ext uri="{D42A27DB-BD31-4B8C-83A1-F6EECF244321}">
                <p14:modId xmlns:p14="http://schemas.microsoft.com/office/powerpoint/2010/main" val="1867850623"/>
              </p:ext>
            </p:extLst>
          </p:nvPr>
        </p:nvGraphicFramePr>
        <p:xfrm>
          <a:off x="6671659" y="4271873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en-US" altLang="ko-KR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OKPlaza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33" name="Google Shape;1700;p44"/>
          <p:cNvSpPr/>
          <p:nvPr/>
        </p:nvSpPr>
        <p:spPr>
          <a:xfrm>
            <a:off x="8891968" y="752816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695;p44"/>
          <p:cNvGraphicFramePr/>
          <p:nvPr>
            <p:extLst>
              <p:ext uri="{D42A27DB-BD31-4B8C-83A1-F6EECF244321}">
                <p14:modId xmlns:p14="http://schemas.microsoft.com/office/powerpoint/2010/main" val="2204743936"/>
              </p:ext>
            </p:extLst>
          </p:nvPr>
        </p:nvGraphicFramePr>
        <p:xfrm>
          <a:off x="10649791" y="330566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58;p20"/>
          <p:cNvSpPr/>
          <p:nvPr/>
        </p:nvSpPr>
        <p:spPr>
          <a:xfrm>
            <a:off x="6662392" y="3686509"/>
            <a:ext cx="4194293" cy="5349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설정하는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구매사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사이트는 아래 선택된 공사유형 구매사에 전시됩니다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공사유형에 표기 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이미 추가된 공사유형은 선택할 수 없습니다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공사유형은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저장시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바로 적용됩니다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최종전시를 하지 않아도 적용됩니다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.)</a:t>
            </a:r>
          </a:p>
        </p:txBody>
      </p:sp>
      <p:sp>
        <p:nvSpPr>
          <p:cNvPr id="36" name="Google Shape;1700;p44"/>
          <p:cNvSpPr/>
          <p:nvPr/>
        </p:nvSpPr>
        <p:spPr>
          <a:xfrm>
            <a:off x="8493343" y="752816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665;p27"/>
          <p:cNvSpPr/>
          <p:nvPr/>
        </p:nvSpPr>
        <p:spPr>
          <a:xfrm>
            <a:off x="6250831" y="232448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" name="Google Shape;666;p27"/>
          <p:cNvGraphicFramePr/>
          <p:nvPr>
            <p:extLst>
              <p:ext uri="{D42A27DB-BD31-4B8C-83A1-F6EECF244321}">
                <p14:modId xmlns:p14="http://schemas.microsoft.com/office/powerpoint/2010/main" val="3675487697"/>
              </p:ext>
            </p:extLst>
          </p:nvPr>
        </p:nvGraphicFramePr>
        <p:xfrm>
          <a:off x="6449191" y="2491033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667;p27"/>
          <p:cNvSpPr/>
          <p:nvPr/>
        </p:nvSpPr>
        <p:spPr>
          <a:xfrm>
            <a:off x="6955043" y="287363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668;p27"/>
          <p:cNvSpPr txBox="1"/>
          <p:nvPr/>
        </p:nvSpPr>
        <p:spPr>
          <a:xfrm>
            <a:off x="6354590" y="2490576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공사유형을 선택할 수 없습니다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08;p26"/>
          <p:cNvCxnSpPr>
            <a:endCxn id="37" idx="1"/>
          </p:cNvCxnSpPr>
          <p:nvPr/>
        </p:nvCxnSpPr>
        <p:spPr>
          <a:xfrm rot="5400000" flipH="1" flipV="1">
            <a:off x="5342789" y="3254317"/>
            <a:ext cx="1438751" cy="37733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9" name="Google Shape;408;p26"/>
          <p:cNvCxnSpPr>
            <a:endCxn id="27" idx="1"/>
          </p:cNvCxnSpPr>
          <p:nvPr/>
        </p:nvCxnSpPr>
        <p:spPr>
          <a:xfrm rot="16200000" flipH="1">
            <a:off x="5675601" y="4643850"/>
            <a:ext cx="1176998" cy="52845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6" name="타원 55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Google Shape;797;p30"/>
          <p:cNvSpPr/>
          <p:nvPr/>
        </p:nvSpPr>
        <p:spPr>
          <a:xfrm>
            <a:off x="6463962" y="32817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B1BB5E-CD05-4B79-DBB3-B33BE3B646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2"/>
          <a:stretch/>
        </p:blipFill>
        <p:spPr>
          <a:xfrm>
            <a:off x="385492" y="3246539"/>
            <a:ext cx="1262846" cy="28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D9DC3A-D618-B471-2FBD-36F7E9F7DE69}"/>
              </a:ext>
            </a:extLst>
          </p:cNvPr>
          <p:cNvSpPr txBox="1"/>
          <p:nvPr/>
        </p:nvSpPr>
        <p:spPr>
          <a:xfrm>
            <a:off x="326571" y="4253533"/>
            <a:ext cx="144359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공사유형은 </a:t>
            </a:r>
            <a:r>
              <a:rPr lang="ko-KR" altLang="en-US" sz="600" b="0" i="0" u="none" strike="noStrike" cap="none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저장시</a:t>
            </a:r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바로 적용됩니다</a:t>
            </a:r>
            <a:r>
              <a:rPr lang="en-US" altLang="ko-KR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.</a:t>
            </a:r>
            <a:endParaRPr lang="ko-KR" altLang="en-US" sz="600" dirty="0"/>
          </a:p>
        </p:txBody>
      </p:sp>
      <p:sp>
        <p:nvSpPr>
          <p:cNvPr id="4" name="Google Shape;401;p26">
            <a:extLst>
              <a:ext uri="{FF2B5EF4-FFF2-40B4-BE49-F238E27FC236}">
                <a16:creationId xmlns:a16="http://schemas.microsoft.com/office/drawing/2014/main" id="{2FF094BE-08BA-E11F-3661-6DAF667D8776}"/>
              </a:ext>
            </a:extLst>
          </p:cNvPr>
          <p:cNvSpPr/>
          <p:nvPr/>
        </p:nvSpPr>
        <p:spPr>
          <a:xfrm>
            <a:off x="396434" y="4235460"/>
            <a:ext cx="1300029" cy="22496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" name="Google Shape;408;p26">
            <a:extLst>
              <a:ext uri="{FF2B5EF4-FFF2-40B4-BE49-F238E27FC236}">
                <a16:creationId xmlns:a16="http://schemas.microsoft.com/office/drawing/2014/main" id="{AE943E63-F03F-4E96-7BC1-AF9402CAFE88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376109" y="5130768"/>
            <a:ext cx="134068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" name="Google Shape;665;p27">
            <a:extLst>
              <a:ext uri="{FF2B5EF4-FFF2-40B4-BE49-F238E27FC236}">
                <a16:creationId xmlns:a16="http://schemas.microsoft.com/office/drawing/2014/main" id="{1565B330-A6E8-4BD2-F578-9BB92F351D0A}"/>
              </a:ext>
            </a:extLst>
          </p:cNvPr>
          <p:cNvSpPr/>
          <p:nvPr/>
        </p:nvSpPr>
        <p:spPr>
          <a:xfrm>
            <a:off x="65476" y="5801108"/>
            <a:ext cx="1961943" cy="557227"/>
          </a:xfrm>
          <a:prstGeom prst="roundRect">
            <a:avLst>
              <a:gd name="adj" fmla="val 1663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안내 문구 추가</a:t>
            </a:r>
            <a:endParaRPr lang="en-US" altLang="ko-KR" sz="700" b="0" i="0" u="none" strike="noStrike" cap="none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안내문구 </a:t>
            </a:r>
            <a:r>
              <a:rPr lang="en-US" altLang="ko-KR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 공사유형은 </a:t>
            </a:r>
            <a:r>
              <a:rPr lang="ko-KR" altLang="en-US" sz="700" b="0" i="0" u="none" strike="noStrike" cap="none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저장시</a:t>
            </a: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 바로 적용됩니다</a:t>
            </a:r>
            <a:r>
              <a:rPr lang="en-US" altLang="ko-KR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.</a:t>
            </a:r>
            <a:endParaRPr sz="700" b="0" i="0" u="none" strike="noStrike" cap="none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sp>
        <p:nvSpPr>
          <p:cNvPr id="12" name="Google Shape;401;p26">
            <a:extLst>
              <a:ext uri="{FF2B5EF4-FFF2-40B4-BE49-F238E27FC236}">
                <a16:creationId xmlns:a16="http://schemas.microsoft.com/office/drawing/2014/main" id="{4B89D7AA-5383-003D-F9A2-10066D86C5D5}"/>
              </a:ext>
            </a:extLst>
          </p:cNvPr>
          <p:cNvSpPr/>
          <p:nvPr/>
        </p:nvSpPr>
        <p:spPr>
          <a:xfrm>
            <a:off x="6824302" y="4082198"/>
            <a:ext cx="2675833" cy="120087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65;p27">
            <a:extLst>
              <a:ext uri="{FF2B5EF4-FFF2-40B4-BE49-F238E27FC236}">
                <a16:creationId xmlns:a16="http://schemas.microsoft.com/office/drawing/2014/main" id="{8A38F23D-E1A5-B4DD-646D-5F79B952007D}"/>
              </a:ext>
            </a:extLst>
          </p:cNvPr>
          <p:cNvSpPr/>
          <p:nvPr/>
        </p:nvSpPr>
        <p:spPr>
          <a:xfrm>
            <a:off x="3628725" y="5865222"/>
            <a:ext cx="2260512" cy="557227"/>
          </a:xfrm>
          <a:prstGeom prst="roundRect">
            <a:avLst>
              <a:gd name="adj" fmla="val 1663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안내 문구 추가</a:t>
            </a:r>
            <a:endParaRPr lang="en-US" altLang="ko-KR" sz="700" b="0" i="0" u="none" strike="noStrike" cap="none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SzPts val="500"/>
            </a:pP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안내문구 </a:t>
            </a:r>
            <a:r>
              <a:rPr lang="en-US" altLang="ko-KR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:</a:t>
            </a:r>
            <a:r>
              <a:rPr lang="ko-KR" altLang="en-US" sz="700" b="0" i="0" u="none" strike="noStrike" cap="none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sym typeface="Arial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공사유형은 </a:t>
            </a:r>
            <a:r>
              <a:rPr lang="ko-KR" altLang="en-US" sz="700" dirty="0" err="1">
                <a:solidFill>
                  <a:schemeClr val="tx1"/>
                </a:solidFill>
                <a:latin typeface="+mn-ea"/>
                <a:ea typeface="+mn-ea"/>
              </a:rPr>
              <a:t>저장시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바로 적용됩니다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최종전시를 하지 않아도 적용됩니다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700" b="0" i="0" u="none" strike="noStrike" cap="none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sym typeface="Arial"/>
            </a:endParaRPr>
          </a:p>
        </p:txBody>
      </p:sp>
      <p:cxnSp>
        <p:nvCxnSpPr>
          <p:cNvPr id="14" name="Google Shape;408;p26">
            <a:extLst>
              <a:ext uri="{FF2B5EF4-FFF2-40B4-BE49-F238E27FC236}">
                <a16:creationId xmlns:a16="http://schemas.microsoft.com/office/drawing/2014/main" id="{0FAF9335-3407-CA4E-D535-EA702FD60BE1}"/>
              </a:ext>
            </a:extLst>
          </p:cNvPr>
          <p:cNvCxnSpPr>
            <a:cxnSpLocks/>
            <a:stCxn id="12" idx="2"/>
            <a:endCxn id="13" idx="3"/>
          </p:cNvCxnSpPr>
          <p:nvPr/>
        </p:nvCxnSpPr>
        <p:spPr>
          <a:xfrm rot="5400000">
            <a:off x="6054953" y="4036569"/>
            <a:ext cx="1941551" cy="227298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69400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626265031"/>
              </p:ext>
            </p:extLst>
          </p:nvPr>
        </p:nvGraphicFramePr>
        <p:xfrm>
          <a:off x="8385974" y="826614"/>
          <a:ext cx="2324900" cy="15225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별 메인에 전시되는 추천상품을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 과 연결된 상품조회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 상품 조회 레이어 팝업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공사유형과 연결된 상품조회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 추천상품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3" y="904973"/>
            <a:ext cx="6862107" cy="4658802"/>
          </a:xfrm>
          <a:prstGeom prst="rect">
            <a:avLst/>
          </a:prstGeom>
        </p:spPr>
      </p:pic>
      <p:sp>
        <p:nvSpPr>
          <p:cNvPr id="47" name="Google Shape;797;p30"/>
          <p:cNvSpPr/>
          <p:nvPr/>
        </p:nvSpPr>
        <p:spPr>
          <a:xfrm>
            <a:off x="184877" y="474293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Google Shape;1694;p44"/>
          <p:cNvSpPr/>
          <p:nvPr/>
        </p:nvSpPr>
        <p:spPr>
          <a:xfrm>
            <a:off x="-5399" y="5470030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622712780"/>
              </p:ext>
            </p:extLst>
          </p:nvPr>
        </p:nvGraphicFramePr>
        <p:xfrm>
          <a:off x="137930" y="557340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 추가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965464998"/>
              </p:ext>
            </p:extLst>
          </p:nvPr>
        </p:nvGraphicFramePr>
        <p:xfrm>
          <a:off x="143962" y="6046573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상품코드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5;p44"/>
          <p:cNvGraphicFramePr/>
          <p:nvPr>
            <p:extLst>
              <p:ext uri="{D42A27DB-BD31-4B8C-83A1-F6EECF244321}">
                <p14:modId xmlns:p14="http://schemas.microsoft.com/office/powerpoint/2010/main" val="3629671146"/>
              </p:ext>
            </p:extLst>
          </p:nvPr>
        </p:nvGraphicFramePr>
        <p:xfrm>
          <a:off x="3712018" y="555196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797;p30"/>
          <p:cNvSpPr/>
          <p:nvPr/>
        </p:nvSpPr>
        <p:spPr>
          <a:xfrm>
            <a:off x="40054" y="55980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49932"/>
              </p:ext>
            </p:extLst>
          </p:nvPr>
        </p:nvGraphicFramePr>
        <p:xfrm>
          <a:off x="105062" y="6618893"/>
          <a:ext cx="3756520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84054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5601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09008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08099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6868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77" name="그림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87" y="6259499"/>
            <a:ext cx="381740" cy="188181"/>
          </a:xfrm>
          <a:prstGeom prst="rect">
            <a:avLst/>
          </a:prstGeom>
        </p:spPr>
      </p:pic>
      <p:sp>
        <p:nvSpPr>
          <p:cNvPr id="80" name="직사각형 79"/>
          <p:cNvSpPr/>
          <p:nvPr/>
        </p:nvSpPr>
        <p:spPr>
          <a:xfrm>
            <a:off x="112916" y="5974942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/>
          <p:cNvSpPr/>
          <p:nvPr/>
        </p:nvSpPr>
        <p:spPr>
          <a:xfrm>
            <a:off x="100310" y="6601271"/>
            <a:ext cx="3852167" cy="28889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112413" y="9343305"/>
            <a:ext cx="3827357" cy="148059"/>
          </a:xfrm>
          <a:prstGeom prst="rect">
            <a:avLst/>
          </a:prstGeom>
        </p:spPr>
      </p:pic>
      <p:graphicFrame>
        <p:nvGraphicFramePr>
          <p:cNvPr id="83" name="Google Shape;1696;p44"/>
          <p:cNvGraphicFramePr/>
          <p:nvPr>
            <p:extLst>
              <p:ext uri="{D42A27DB-BD31-4B8C-83A1-F6EECF244321}">
                <p14:modId xmlns:p14="http://schemas.microsoft.com/office/powerpoint/2010/main" val="1572056951"/>
              </p:ext>
            </p:extLst>
          </p:nvPr>
        </p:nvGraphicFramePr>
        <p:xfrm>
          <a:off x="140419" y="6262765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0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HNS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개통공사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군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Google Shape;1700;p44"/>
          <p:cNvSpPr/>
          <p:nvPr/>
        </p:nvSpPr>
        <p:spPr>
          <a:xfrm>
            <a:off x="2037987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1639362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408;p26"/>
          <p:cNvCxnSpPr>
            <a:stCxn id="85" idx="3"/>
            <a:endCxn id="112" idx="1"/>
          </p:cNvCxnSpPr>
          <p:nvPr/>
        </p:nvCxnSpPr>
        <p:spPr>
          <a:xfrm flipV="1">
            <a:off x="1981715" y="9061585"/>
            <a:ext cx="898895" cy="6562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96" name="Google Shape;1694;p44"/>
          <p:cNvSpPr/>
          <p:nvPr/>
        </p:nvSpPr>
        <p:spPr>
          <a:xfrm>
            <a:off x="4947684" y="4659492"/>
            <a:ext cx="6402487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8" name="Google Shape;1695;p44"/>
          <p:cNvGraphicFramePr/>
          <p:nvPr>
            <p:extLst>
              <p:ext uri="{D42A27DB-BD31-4B8C-83A1-F6EECF244321}">
                <p14:modId xmlns:p14="http://schemas.microsoft.com/office/powerpoint/2010/main" val="66096497"/>
              </p:ext>
            </p:extLst>
          </p:nvPr>
        </p:nvGraphicFramePr>
        <p:xfrm>
          <a:off x="5065418" y="4762863"/>
          <a:ext cx="616635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추천상품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58;p20"/>
          <p:cNvSpPr/>
          <p:nvPr/>
        </p:nvSpPr>
        <p:spPr>
          <a:xfrm>
            <a:off x="5065418" y="5149010"/>
            <a:ext cx="6166351" cy="4029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구매사의 상품진열은 굥사유형에 따라 관리되고 있어서 추천상품은 공사유형 별로 등록해야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추천상품은 구매사의 메인에 전시되므로 공사유형 별로 추천상품을 최소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개이상 등록해야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최대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좌측 공사유형을 선택하시고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추가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버튼을 클릭하시면 공사유형에 속하는 상품이 조회됩니다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5065418" y="5633341"/>
            <a:ext cx="6166351" cy="30911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3" name="Google Shape;1696;p44"/>
          <p:cNvGraphicFramePr/>
          <p:nvPr>
            <p:extLst>
              <p:ext uri="{D42A27DB-BD31-4B8C-83A1-F6EECF244321}">
                <p14:modId xmlns:p14="http://schemas.microsoft.com/office/powerpoint/2010/main" val="1938738118"/>
              </p:ext>
            </p:extLst>
          </p:nvPr>
        </p:nvGraphicFramePr>
        <p:xfrm>
          <a:off x="5192197" y="5700411"/>
          <a:ext cx="371113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26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89313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담당자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4" name="그림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788" y="5695293"/>
            <a:ext cx="381740" cy="188181"/>
          </a:xfrm>
          <a:prstGeom prst="rect">
            <a:avLst/>
          </a:prstGeom>
        </p:spPr>
      </p:pic>
      <p:graphicFrame>
        <p:nvGraphicFramePr>
          <p:cNvPr id="106" name="표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424503"/>
              </p:ext>
            </p:extLst>
          </p:nvPr>
        </p:nvGraphicFramePr>
        <p:xfrm>
          <a:off x="5065418" y="6203736"/>
          <a:ext cx="2086753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13203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36507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8694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담당자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추천상품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 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개통공사</a:t>
                      </a:r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(3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군</a:t>
                      </a:r>
                      <a:r>
                        <a:rPr lang="en-US" altLang="ko-KR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윤찬혁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HNS_SKB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정연백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HMS_SKB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(POST)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HNS_</a:t>
                      </a:r>
                      <a:r>
                        <a:rPr lang="ko-KR" altLang="en-US" sz="7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+mj-ea"/>
                        </a:rPr>
                        <a:t>충전사업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이동원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HNS_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ea"/>
                          <a:ea typeface="Arial"/>
                          <a:cs typeface="Arial"/>
                          <a:sym typeface="Arial"/>
                        </a:rPr>
                        <a:t>윤찬혁</a:t>
                      </a:r>
                      <a:endParaRPr lang="en-US" altLang="ko-KR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graphicFrame>
        <p:nvGraphicFramePr>
          <p:cNvPr id="107" name="표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96548"/>
              </p:ext>
            </p:extLst>
          </p:nvPr>
        </p:nvGraphicFramePr>
        <p:xfrm>
          <a:off x="7213227" y="6202161"/>
          <a:ext cx="3952206" cy="20686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94765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2013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99589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9735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544063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 grid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700" u="none" strike="noStrike" cap="none">
                          <a:latin typeface="+mj-ea"/>
                          <a:ea typeface="+mj-ea"/>
                        </a:rPr>
                        <a:t>공사유형 추천상품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28793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sp>
        <p:nvSpPr>
          <p:cNvPr id="108" name="Google Shape;1700;p44"/>
          <p:cNvSpPr/>
          <p:nvPr/>
        </p:nvSpPr>
        <p:spPr>
          <a:xfrm>
            <a:off x="10889416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10" name="Google Shape;1700;p44"/>
          <p:cNvSpPr/>
          <p:nvPr/>
        </p:nvSpPr>
        <p:spPr>
          <a:xfrm>
            <a:off x="10504967" y="602383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695;p44"/>
          <p:cNvGraphicFramePr/>
          <p:nvPr>
            <p:extLst>
              <p:ext uri="{D42A27DB-BD31-4B8C-83A1-F6EECF244321}">
                <p14:modId xmlns:p14="http://schemas.microsoft.com/office/powerpoint/2010/main" val="807419209"/>
              </p:ext>
            </p:extLst>
          </p:nvPr>
        </p:nvGraphicFramePr>
        <p:xfrm>
          <a:off x="11016521" y="474218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665;p27"/>
          <p:cNvSpPr/>
          <p:nvPr/>
        </p:nvSpPr>
        <p:spPr>
          <a:xfrm>
            <a:off x="2880610" y="866246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3" name="Google Shape;666;p27"/>
          <p:cNvGraphicFramePr/>
          <p:nvPr>
            <p:extLst>
              <p:ext uri="{D42A27DB-BD31-4B8C-83A1-F6EECF244321}">
                <p14:modId xmlns:p14="http://schemas.microsoft.com/office/powerpoint/2010/main" val="719155648"/>
              </p:ext>
            </p:extLst>
          </p:nvPr>
        </p:nvGraphicFramePr>
        <p:xfrm>
          <a:off x="3078970" y="882901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Google Shape;667;p27"/>
          <p:cNvSpPr/>
          <p:nvPr/>
        </p:nvSpPr>
        <p:spPr>
          <a:xfrm>
            <a:off x="3584822" y="921161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668;p27"/>
          <p:cNvSpPr txBox="1"/>
          <p:nvPr/>
        </p:nvSpPr>
        <p:spPr>
          <a:xfrm>
            <a:off x="2984369" y="882855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408;p26"/>
          <p:cNvCxnSpPr>
            <a:stCxn id="110" idx="1"/>
            <a:endCxn id="53" idx="3"/>
          </p:cNvCxnSpPr>
          <p:nvPr/>
        </p:nvCxnSpPr>
        <p:spPr>
          <a:xfrm rot="10800000" flipV="1">
            <a:off x="4081375" y="6102655"/>
            <a:ext cx="6423593" cy="160625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401;p26"/>
          <p:cNvSpPr/>
          <p:nvPr/>
        </p:nvSpPr>
        <p:spPr>
          <a:xfrm>
            <a:off x="5043033" y="6601270"/>
            <a:ext cx="2123652" cy="1062549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401;p26"/>
          <p:cNvSpPr/>
          <p:nvPr/>
        </p:nvSpPr>
        <p:spPr>
          <a:xfrm>
            <a:off x="1653875" y="4139441"/>
            <a:ext cx="4072009" cy="41602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408;p26"/>
          <p:cNvCxnSpPr>
            <a:stCxn id="118" idx="3"/>
            <a:endCxn id="117" idx="0"/>
          </p:cNvCxnSpPr>
          <p:nvPr/>
        </p:nvCxnSpPr>
        <p:spPr>
          <a:xfrm>
            <a:off x="5725884" y="4347455"/>
            <a:ext cx="378975" cy="225381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0" name="Google Shape;797;p30"/>
          <p:cNvSpPr/>
          <p:nvPr/>
        </p:nvSpPr>
        <p:spPr>
          <a:xfrm>
            <a:off x="4927061" y="47122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chemeClr val="lt1"/>
                </a:solidFill>
              </a:rPr>
              <a:t>1</a:t>
            </a: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667;p27"/>
          <p:cNvSpPr/>
          <p:nvPr/>
        </p:nvSpPr>
        <p:spPr>
          <a:xfrm>
            <a:off x="8148593" y="88260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128027" y="5208076"/>
            <a:ext cx="662940" cy="22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9F6544-1CD1-3C10-F3E1-C9229E191B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152"/>
          <a:stretch/>
        </p:blipFill>
        <p:spPr>
          <a:xfrm>
            <a:off x="385492" y="3246539"/>
            <a:ext cx="1262846" cy="28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A8101C-FF37-1F0A-8D45-503A43A1BEDE}"/>
              </a:ext>
            </a:extLst>
          </p:cNvPr>
          <p:cNvSpPr txBox="1"/>
          <p:nvPr/>
        </p:nvSpPr>
        <p:spPr>
          <a:xfrm>
            <a:off x="326571" y="4253533"/>
            <a:ext cx="144359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공사유형은 </a:t>
            </a:r>
            <a:r>
              <a:rPr lang="ko-KR" altLang="en-US" sz="600" b="0" i="0" u="none" strike="noStrike" cap="none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저장시</a:t>
            </a:r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바로 적용됩니다</a:t>
            </a:r>
            <a:r>
              <a:rPr lang="en-US" altLang="ko-KR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44283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84957223"/>
              </p:ext>
            </p:extLst>
          </p:nvPr>
        </p:nvGraphicFramePr>
        <p:xfrm>
          <a:off x="8385974" y="826614"/>
          <a:ext cx="2324900" cy="17619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죄종전시 상태로 초기화 클릭 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최종 전시상태는 없습니다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뿌림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 경우 상단 구매사 사이트명에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변경됨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클릭 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Valdation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처리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최종전시 상태로 변경됨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사이트관리 미리보기 및 최종전시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43" y="904973"/>
            <a:ext cx="6862107" cy="4658802"/>
          </a:xfrm>
          <a:prstGeom prst="rect">
            <a:avLst/>
          </a:prstGeom>
        </p:spPr>
      </p:pic>
      <p:sp>
        <p:nvSpPr>
          <p:cNvPr id="60" name="Google Shape;665;p27"/>
          <p:cNvSpPr/>
          <p:nvPr/>
        </p:nvSpPr>
        <p:spPr>
          <a:xfrm>
            <a:off x="6143201" y="338990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66;p27"/>
          <p:cNvGraphicFramePr/>
          <p:nvPr>
            <p:extLst>
              <p:ext uri="{D42A27DB-BD31-4B8C-83A1-F6EECF244321}">
                <p14:modId xmlns:p14="http://schemas.microsoft.com/office/powerpoint/2010/main" val="3574825789"/>
              </p:ext>
            </p:extLst>
          </p:nvPr>
        </p:nvGraphicFramePr>
        <p:xfrm>
          <a:off x="6341561" y="355645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667;p27"/>
          <p:cNvSpPr/>
          <p:nvPr/>
        </p:nvSpPr>
        <p:spPr>
          <a:xfrm>
            <a:off x="6847413" y="393905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68;p27"/>
          <p:cNvSpPr txBox="1"/>
          <p:nvPr/>
        </p:nvSpPr>
        <p:spPr>
          <a:xfrm>
            <a:off x="6246960" y="355599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색상을 선택해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65;p27"/>
          <p:cNvSpPr/>
          <p:nvPr/>
        </p:nvSpPr>
        <p:spPr>
          <a:xfrm>
            <a:off x="6575820" y="381211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66;p27"/>
          <p:cNvGraphicFramePr/>
          <p:nvPr>
            <p:extLst>
              <p:ext uri="{D42A27DB-BD31-4B8C-83A1-F6EECF244321}">
                <p14:modId xmlns:p14="http://schemas.microsoft.com/office/powerpoint/2010/main" val="810767832"/>
              </p:ext>
            </p:extLst>
          </p:nvPr>
        </p:nvGraphicFramePr>
        <p:xfrm>
          <a:off x="6774180" y="397865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Google Shape;667;p27"/>
          <p:cNvSpPr/>
          <p:nvPr/>
        </p:nvSpPr>
        <p:spPr>
          <a:xfrm>
            <a:off x="7280032" y="436126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668;p27"/>
          <p:cNvSpPr txBox="1"/>
          <p:nvPr/>
        </p:nvSpPr>
        <p:spPr>
          <a:xfrm>
            <a:off x="6679579" y="3978202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 로고를 등록해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665;p27"/>
          <p:cNvSpPr/>
          <p:nvPr/>
        </p:nvSpPr>
        <p:spPr>
          <a:xfrm>
            <a:off x="6948145" y="418295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666;p27"/>
          <p:cNvGraphicFramePr/>
          <p:nvPr>
            <p:extLst>
              <p:ext uri="{D42A27DB-BD31-4B8C-83A1-F6EECF244321}">
                <p14:modId xmlns:p14="http://schemas.microsoft.com/office/powerpoint/2010/main" val="3886902573"/>
              </p:ext>
            </p:extLst>
          </p:nvPr>
        </p:nvGraphicFramePr>
        <p:xfrm>
          <a:off x="7146505" y="434950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Google Shape;667;p27"/>
          <p:cNvSpPr/>
          <p:nvPr/>
        </p:nvSpPr>
        <p:spPr>
          <a:xfrm>
            <a:off x="7652357" y="47321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668;p27"/>
          <p:cNvSpPr txBox="1"/>
          <p:nvPr/>
        </p:nvSpPr>
        <p:spPr>
          <a:xfrm>
            <a:off x="7051904" y="434904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개이상 등록해야 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665;p27"/>
          <p:cNvSpPr/>
          <p:nvPr/>
        </p:nvSpPr>
        <p:spPr>
          <a:xfrm>
            <a:off x="7398776" y="467778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666;p27"/>
          <p:cNvGraphicFramePr/>
          <p:nvPr>
            <p:extLst>
              <p:ext uri="{D42A27DB-BD31-4B8C-83A1-F6EECF244321}">
                <p14:modId xmlns:p14="http://schemas.microsoft.com/office/powerpoint/2010/main" val="2421220187"/>
              </p:ext>
            </p:extLst>
          </p:nvPr>
        </p:nvGraphicFramePr>
        <p:xfrm>
          <a:off x="7597136" y="4844332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Google Shape;668;p27"/>
          <p:cNvSpPr txBox="1"/>
          <p:nvPr/>
        </p:nvSpPr>
        <p:spPr>
          <a:xfrm>
            <a:off x="7502535" y="4843875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사이트를 제회하고는 공사유형은 반드시 선택해야 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401;p26"/>
          <p:cNvSpPr/>
          <p:nvPr/>
        </p:nvSpPr>
        <p:spPr>
          <a:xfrm>
            <a:off x="3968083" y="522199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408;p26"/>
          <p:cNvCxnSpPr>
            <a:stCxn id="97" idx="3"/>
            <a:endCxn id="60" idx="1"/>
          </p:cNvCxnSpPr>
          <p:nvPr/>
        </p:nvCxnSpPr>
        <p:spPr>
          <a:xfrm flipV="1">
            <a:off x="4580890" y="3789030"/>
            <a:ext cx="1562311" cy="15421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0" name="Google Shape;408;p26"/>
          <p:cNvCxnSpPr>
            <a:stCxn id="97" idx="3"/>
            <a:endCxn id="64" idx="1"/>
          </p:cNvCxnSpPr>
          <p:nvPr/>
        </p:nvCxnSpPr>
        <p:spPr>
          <a:xfrm flipV="1">
            <a:off x="4580890" y="4211234"/>
            <a:ext cx="1994930" cy="11199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1" name="Google Shape;408;p26"/>
          <p:cNvCxnSpPr>
            <a:stCxn id="97" idx="3"/>
            <a:endCxn id="71" idx="1"/>
          </p:cNvCxnSpPr>
          <p:nvPr/>
        </p:nvCxnSpPr>
        <p:spPr>
          <a:xfrm flipV="1">
            <a:off x="4580890" y="4582080"/>
            <a:ext cx="2367255" cy="74905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2" name="Google Shape;408;p26"/>
          <p:cNvCxnSpPr>
            <a:stCxn id="97" idx="3"/>
            <a:endCxn id="91" idx="1"/>
          </p:cNvCxnSpPr>
          <p:nvPr/>
        </p:nvCxnSpPr>
        <p:spPr>
          <a:xfrm flipV="1">
            <a:off x="4580890" y="5076907"/>
            <a:ext cx="2817886" cy="2542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12" name="Google Shape;797;p30"/>
          <p:cNvSpPr/>
          <p:nvPr/>
        </p:nvSpPr>
        <p:spPr>
          <a:xfrm>
            <a:off x="2792306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797;p30"/>
          <p:cNvSpPr/>
          <p:nvPr/>
        </p:nvSpPr>
        <p:spPr>
          <a:xfrm>
            <a:off x="3968295" y="51596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5FC97F-63E9-2576-F907-B15E833C1F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52"/>
          <a:stretch/>
        </p:blipFill>
        <p:spPr>
          <a:xfrm>
            <a:off x="385492" y="3246539"/>
            <a:ext cx="1262846" cy="280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22547-301D-CB94-C750-09DFA9277AEC}"/>
              </a:ext>
            </a:extLst>
          </p:cNvPr>
          <p:cNvSpPr txBox="1"/>
          <p:nvPr/>
        </p:nvSpPr>
        <p:spPr>
          <a:xfrm>
            <a:off x="326571" y="4253533"/>
            <a:ext cx="1443592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공사유형은 </a:t>
            </a:r>
            <a:r>
              <a:rPr lang="ko-KR" altLang="en-US" sz="600" b="0" i="0" u="none" strike="noStrike" cap="none" baseline="0" dirty="0" err="1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저장시</a:t>
            </a:r>
            <a:r>
              <a:rPr lang="ko-KR" altLang="en-US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 바로 적용됩니다</a:t>
            </a:r>
            <a:r>
              <a:rPr lang="en-US" altLang="ko-KR" sz="600" b="0" i="0" u="none" strike="noStrike" cap="none" baseline="0" dirty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  <a:sym typeface="Arial"/>
              </a:rPr>
              <a:t>.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30424541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2482</Words>
  <Application>Microsoft Macintosh PowerPoint</Application>
  <PresentationFormat>사용자 지정</PresentationFormat>
  <Paragraphs>555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184</cp:revision>
  <dcterms:modified xsi:type="dcterms:W3CDTF">2025-04-28T04:37:29Z</dcterms:modified>
</cp:coreProperties>
</file>