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311" r:id="rId2"/>
    <p:sldId id="291" r:id="rId3"/>
    <p:sldId id="329" r:id="rId4"/>
    <p:sldId id="330" r:id="rId5"/>
    <p:sldId id="327" r:id="rId6"/>
    <p:sldId id="328" r:id="rId7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52" autoAdjust="0"/>
  </p:normalViewPr>
  <p:slideViewPr>
    <p:cSldViewPr snapToGrid="0">
      <p:cViewPr varScale="1">
        <p:scale>
          <a:sx n="135" d="100"/>
          <a:sy n="135" d="100"/>
        </p:scale>
        <p:origin x="204" y="12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71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33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62985596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운영사 공통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사업장 상세팝업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10174031" y="6349304"/>
            <a:ext cx="648000" cy="440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293707652"/>
              </p:ext>
            </p:extLst>
          </p:nvPr>
        </p:nvGraphicFramePr>
        <p:xfrm>
          <a:off x="8385974" y="748646"/>
          <a:ext cx="2324900" cy="27766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사업장 상세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고객 사업장명 클릭 시 공통으로 나오는 윈도우 팝업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윈도우 팝업 상하좌우 여백을 둠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윈도우 팝업 상하좌우 여백이 없음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법인정보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띄어쓰기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글자간격 등 디자인 수정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사업장 정보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구매서비스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비활성화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Codetype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BUY_SVC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OKP,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HNS, OKSafety: SAF,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PAN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예산관리 필드 추가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아니오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(Default)</a:t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예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공사유형을 안전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(OKSafety)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선택하면 우측에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도급사선택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콤보박스가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공사유형에 따라 계약유형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가져옴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사업장 상세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(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수정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)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사업장 상세</a:t>
            </a:r>
            <a:r>
              <a:rPr lang="en-US" altLang="ko-KR" sz="700" smtClean="0">
                <a:latin typeface="+mj-ea"/>
              </a:rPr>
              <a:t>(</a:t>
            </a:r>
            <a:r>
              <a:rPr lang="ko-KR" altLang="en-US" sz="700" smtClean="0">
                <a:latin typeface="+mj-ea"/>
              </a:rPr>
              <a:t>수정</a:t>
            </a:r>
            <a:r>
              <a:rPr lang="en-US" altLang="ko-KR" sz="700" smtClean="0">
                <a:latin typeface="+mj-ea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공통</a:t>
            </a:r>
            <a:endParaRPr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23" y="879945"/>
            <a:ext cx="4678198" cy="4613543"/>
          </a:xfrm>
          <a:prstGeom prst="rect">
            <a:avLst/>
          </a:prstGeom>
        </p:spPr>
      </p:pic>
      <p:sp>
        <p:nvSpPr>
          <p:cNvPr id="15" name="Google Shape;797;p30"/>
          <p:cNvSpPr/>
          <p:nvPr/>
        </p:nvSpPr>
        <p:spPr>
          <a:xfrm>
            <a:off x="175809" y="80133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94373" y="3544517"/>
            <a:ext cx="6060558" cy="4778535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94373" y="3577311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rgbClr val="0070C0"/>
                </a:solidFill>
                <a:latin typeface="+mj-ea"/>
                <a:ea typeface="+mj-ea"/>
              </a:rPr>
              <a:t>■</a:t>
            </a:r>
            <a:r>
              <a:rPr lang="ko-KR" altLang="en-US" sz="700" b="1" smtClean="0">
                <a:latin typeface="+mj-ea"/>
                <a:ea typeface="+mj-ea"/>
              </a:rPr>
              <a:t> 사업장 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13" name="Google Shape;1696;p44"/>
          <p:cNvGraphicFramePr/>
          <p:nvPr>
            <p:extLst>
              <p:ext uri="{D42A27DB-BD31-4B8C-83A1-F6EECF244321}">
                <p14:modId xmlns:p14="http://schemas.microsoft.com/office/powerpoint/2010/main" val="1035356026"/>
              </p:ext>
            </p:extLst>
          </p:nvPr>
        </p:nvGraphicFramePr>
        <p:xfrm>
          <a:off x="5059230" y="5178146"/>
          <a:ext cx="5907723" cy="2964998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855341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103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128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208910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  <a:gridCol w="942754">
                  <a:extLst>
                    <a:ext uri="{9D8B030D-6E8A-4147-A177-3AD203B41FA5}">
                      <a16:colId xmlns:a16="http://schemas.microsoft.com/office/drawing/2014/main" val="3578140936"/>
                    </a:ext>
                  </a:extLst>
                </a:gridCol>
                <a:gridCol w="1053250">
                  <a:extLst>
                    <a:ext uri="{9D8B030D-6E8A-4147-A177-3AD203B41FA5}">
                      <a16:colId xmlns:a16="http://schemas.microsoft.com/office/drawing/2014/main" val="2545507376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사업장코드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rgbClr val="000000"/>
                          </a:solidFill>
                          <a:latin typeface="Arial"/>
                          <a:ea typeface="+mn-ea"/>
                        </a:rPr>
                        <a:t>MPK93737662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운영상태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534541"/>
                  </a:ext>
                </a:extLst>
              </a:tr>
              <a:tr h="26661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공사유형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공사유형이 </a:t>
                      </a:r>
                      <a:r>
                        <a:rPr lang="en-US" altLang="ko-KR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OKSafety </a:t>
                      </a:r>
                      <a:r>
                        <a:rPr lang="ko-KR" altLang="en-US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 </a:t>
                      </a:r>
                      <a:r>
                        <a:rPr lang="en-US" altLang="ko-KR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OKSafety </a:t>
                      </a:r>
                      <a:r>
                        <a:rPr lang="ko-KR" altLang="en-US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 이용합니다</a:t>
                      </a:r>
                      <a:r>
                        <a:rPr lang="en-US" altLang="ko-KR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OKSafety</a:t>
                      </a:r>
                      <a:r>
                        <a:rPr lang="en-US" altLang="ko-KR" sz="600" u="none" strike="noStrike" cap="none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도급사인 경우만 우측에 도급사를 선택하십시오</a:t>
                      </a:r>
                      <a:r>
                        <a:rPr lang="en-US" altLang="ko-KR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45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구매서비스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계약유형</a:t>
                      </a: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80857942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1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600" b="1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사업장명</a:t>
                      </a: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사업장권역</a:t>
                      </a: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28268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접속인증</a:t>
                      </a: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주문인증</a:t>
                      </a:r>
                      <a:endParaRPr sz="6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주문제한</a:t>
                      </a: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088768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선수금여부</a:t>
                      </a: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재고관리</a:t>
                      </a:r>
                      <a:endParaRPr sz="6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예산관리</a:t>
                      </a:r>
                      <a:endParaRPr sz="6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035663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타업체 감독승인</a:t>
                      </a: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b="1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600" b="1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공사담당자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b="1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600" b="1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공사담당연락처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430394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600" b="1" i="0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공사담당자 이메일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b="1" i="0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6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회계담당자</a:t>
                      </a: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29237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6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회계담당자 이메일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600" b="1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회계담당자 직급</a:t>
                      </a: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700351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600" b="1" i="0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회계담당자 전화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b="1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600" b="1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채권담당자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b="1" i="0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600" b="1" i="0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사업장 생성일</a:t>
                      </a:r>
                      <a:r>
                        <a:rPr lang="en-US" altLang="ko-KR" sz="600" b="1" i="0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600" b="1" i="0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종료일</a:t>
                      </a:r>
                      <a:r>
                        <a:rPr lang="en-US" altLang="ko-KR" sz="600" b="1" i="0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2008-04-29</a:t>
                      </a:r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319522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미정산주문금액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1,3060,205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발생채권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11,185,020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계산서  발행여부</a:t>
                      </a:r>
                      <a:endParaRPr lang="ko-KR" altLang="en-US" sz="6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en-US" altLang="ko-KR" sz="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 </a:t>
                      </a:r>
                      <a:r>
                        <a:rPr lang="ko-KR" altLang="en-US" sz="6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</a:t>
                      </a:r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756997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대금결제일</a:t>
                      </a: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세금계산서 발행일로부터 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i="0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계산서 사업자번호</a:t>
                      </a:r>
                      <a:endParaRPr lang="ko-KR" altLang="en-US"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462683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b="1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600" b="1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기본계약체결일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2020-04-29 (B200310v1.0)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특별계약체결일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2020-04-29 (B200310v1.0)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600" b="1" i="0" u="none" strike="noStrike" cap="none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윤리경영서약일</a:t>
                      </a:r>
                      <a:endParaRPr lang="ko-KR" altLang="en-US"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2020-04-29 (B200310v1.0)</a:t>
                      </a:r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153301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b="1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600" b="1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종료사유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8812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4694"/>
              </p:ext>
            </p:extLst>
          </p:nvPr>
        </p:nvGraphicFramePr>
        <p:xfrm>
          <a:off x="9342900" y="5457982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도급사 선택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37652"/>
              </p:ext>
            </p:extLst>
          </p:nvPr>
        </p:nvGraphicFramePr>
        <p:xfrm>
          <a:off x="5993950" y="5434459"/>
          <a:ext cx="1062911" cy="16344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62911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선택                                        </a:t>
                      </a:r>
                      <a:r>
                        <a:rPr lang="ko-KR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83725"/>
              </p:ext>
            </p:extLst>
          </p:nvPr>
        </p:nvGraphicFramePr>
        <p:xfrm>
          <a:off x="5993025" y="5895114"/>
          <a:ext cx="2860871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2860871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인켈전기통신</a:t>
                      </a:r>
                      <a:r>
                        <a:rPr lang="en-US" altLang="ko-KR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_SKT</a:t>
                      </a:r>
                      <a:r>
                        <a:rPr lang="en-US" altLang="ko-KR" sz="5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</a:t>
                      </a:r>
                      <a:r>
                        <a:rPr lang="ko-KR" altLang="en-US" sz="5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망 전기협력사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69235"/>
              </p:ext>
            </p:extLst>
          </p:nvPr>
        </p:nvGraphicFramePr>
        <p:xfrm>
          <a:off x="7824605" y="5206086"/>
          <a:ext cx="1062911" cy="16344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62911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정상</a:t>
                      </a:r>
                      <a:r>
                        <a:rPr lang="ko-KR" altLang="en-US" sz="500" smtClean="0"/>
                        <a:t>                                        </a:t>
                      </a:r>
                      <a:r>
                        <a:rPr lang="ko-KR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61134"/>
              </p:ext>
            </p:extLst>
          </p:nvPr>
        </p:nvGraphicFramePr>
        <p:xfrm>
          <a:off x="7817528" y="5663200"/>
          <a:ext cx="1060349" cy="16344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60349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특별계약</a:t>
                      </a:r>
                      <a:r>
                        <a:rPr lang="en-US" altLang="ko-KR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_SKT</a:t>
                      </a:r>
                      <a:r>
                        <a:rPr lang="en-US" altLang="ko-KR" sz="5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공사업체</a:t>
                      </a:r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   </a:t>
                      </a:r>
                      <a:r>
                        <a:rPr lang="ko-KR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64209"/>
              </p:ext>
            </p:extLst>
          </p:nvPr>
        </p:nvGraphicFramePr>
        <p:xfrm>
          <a:off x="6914177" y="7574537"/>
          <a:ext cx="571220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571220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일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61431"/>
              </p:ext>
            </p:extLst>
          </p:nvPr>
        </p:nvGraphicFramePr>
        <p:xfrm>
          <a:off x="9970678" y="5895114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제주           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18144"/>
              </p:ext>
            </p:extLst>
          </p:nvPr>
        </p:nvGraphicFramePr>
        <p:xfrm>
          <a:off x="5993025" y="6111252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모바일 인증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91638"/>
              </p:ext>
            </p:extLst>
          </p:nvPr>
        </p:nvGraphicFramePr>
        <p:xfrm>
          <a:off x="7817528" y="6115283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일반            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86948"/>
              </p:ext>
            </p:extLst>
          </p:nvPr>
        </p:nvGraphicFramePr>
        <p:xfrm>
          <a:off x="9970678" y="6113403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아니오  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67559"/>
              </p:ext>
            </p:extLst>
          </p:nvPr>
        </p:nvGraphicFramePr>
        <p:xfrm>
          <a:off x="5993024" y="6327390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아니오  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74782"/>
              </p:ext>
            </p:extLst>
          </p:nvPr>
        </p:nvGraphicFramePr>
        <p:xfrm>
          <a:off x="7824605" y="6328364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예        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62649"/>
              </p:ext>
            </p:extLst>
          </p:nvPr>
        </p:nvGraphicFramePr>
        <p:xfrm>
          <a:off x="9970677" y="6327390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ko-KR" altLang="en-US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68790"/>
              </p:ext>
            </p:extLst>
          </p:nvPr>
        </p:nvGraphicFramePr>
        <p:xfrm>
          <a:off x="7821943" y="6546848"/>
          <a:ext cx="957829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957829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13727"/>
              </p:ext>
            </p:extLst>
          </p:nvPr>
        </p:nvGraphicFramePr>
        <p:xfrm>
          <a:off x="9958408" y="6549371"/>
          <a:ext cx="957829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957829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638726"/>
              </p:ext>
            </p:extLst>
          </p:nvPr>
        </p:nvGraphicFramePr>
        <p:xfrm>
          <a:off x="5993024" y="6758796"/>
          <a:ext cx="2212381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2212381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37286"/>
              </p:ext>
            </p:extLst>
          </p:nvPr>
        </p:nvGraphicFramePr>
        <p:xfrm>
          <a:off x="9958407" y="6757427"/>
          <a:ext cx="957829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957829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941567"/>
              </p:ext>
            </p:extLst>
          </p:nvPr>
        </p:nvGraphicFramePr>
        <p:xfrm>
          <a:off x="10562634" y="6955937"/>
          <a:ext cx="353602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353602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462522"/>
              </p:ext>
            </p:extLst>
          </p:nvPr>
        </p:nvGraphicFramePr>
        <p:xfrm>
          <a:off x="9961827" y="6959914"/>
          <a:ext cx="535950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535950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1142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미설정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41427"/>
              </p:ext>
            </p:extLst>
          </p:nvPr>
        </p:nvGraphicFramePr>
        <p:xfrm>
          <a:off x="5993024" y="7181776"/>
          <a:ext cx="957829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957829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60177"/>
              </p:ext>
            </p:extLst>
          </p:nvPr>
        </p:nvGraphicFramePr>
        <p:xfrm>
          <a:off x="7832638" y="7173129"/>
          <a:ext cx="957829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957829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91815"/>
              </p:ext>
            </p:extLst>
          </p:nvPr>
        </p:nvGraphicFramePr>
        <p:xfrm>
          <a:off x="9970677" y="7574537"/>
          <a:ext cx="957829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957829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127214"/>
              </p:ext>
            </p:extLst>
          </p:nvPr>
        </p:nvGraphicFramePr>
        <p:xfrm>
          <a:off x="5996384" y="7975961"/>
          <a:ext cx="4825647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4825647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sp>
        <p:nvSpPr>
          <p:cNvPr id="44" name="Google Shape;58;p20"/>
          <p:cNvSpPr/>
          <p:nvPr/>
        </p:nvSpPr>
        <p:spPr>
          <a:xfrm>
            <a:off x="5061214" y="3785274"/>
            <a:ext cx="5905740" cy="130763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구매사 사업장 설정으로 구매에 제한이 있거나 재고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예산 등의 기능들을 사용할 수 있습니다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구매서비스는 일반적으로 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서비스를 이용하겠지만 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홈앤서비스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OKSafety 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등 구매 채널을 선택하는 부분입니다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등록 시 공사유형에 따라 구매서비스는 제한된 구매서비스가 선택될 수 있습니다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공사유형에서 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OKSafety</a:t>
            </a: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를 선택하면 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OKSafety 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서비스를 사용합니다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만약 도급사인 경우 우측 도급사를 반드시 선택해 주십시오 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도급사는 하청업체 사용자가 주문 시 선택한 도급사 주문들을 도급사는 안전보근관리비을 취합하여 등록 할 수 있습니다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b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도급사로서의 권한을 갖기 위해서는 도급사로 선택이 된 사업장 사용자 상세에서 권한을 안전몰 도급사를 선택해야 합니다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사업장권역은 상품진열 시 권역에 따라 진열될 수 있으므로 정확히 선택해 주십시오</a:t>
            </a:r>
            <a:endParaRPr lang="en-US" altLang="ko-KR" sz="600" b="0" i="0" u="none" strike="noStrike" cap="none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접속인증에 모바일인증을 선택하면 해당 사업장 사용자가 로그인 시 인증번호를 생성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휴대폰으로 발송하여 로그인 할 수 있도록 합니다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주문인증에 공동인증을 선택하면 주문 시 공동인증서를 통해서만 주문할 수 있습니다</a:t>
            </a:r>
            <a:r>
              <a:rPr lang="en-US" altLang="ko-KR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주문제한은 주문을 할 수 있고 선수금여부를 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예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로 하면 선수금을 먼저 확인하고 공급사로 발주할 수 있습니다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구매사가 주문하면 주문요청 상태가 됨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재고관리와 예산관리를 </a:t>
            </a:r>
            <a:r>
              <a:rPr lang="en-US" altLang="ko-KR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예</a:t>
            </a:r>
            <a:r>
              <a:rPr lang="en-US" altLang="ko-KR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]</a:t>
            </a:r>
            <a:r>
              <a:rPr lang="ko-KR" altLang="en-US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로 설정하면 해당 기능을 사용하실 수 있습니다</a:t>
            </a:r>
            <a:r>
              <a:rPr lang="en-US" altLang="ko-KR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타업체 감독승인은 사업장의 감독자는 다른 사업장 주문자를 피감독자로 설정하여 승인할 수 있습니다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감독승인은 사용자 상세에서 설정할 수 있습니다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계산서 발송여부를 체크하지 않으면 정산확정 후 매출전송 시 세금계산서는 발송하지 않습니다</a:t>
            </a:r>
            <a:r>
              <a:rPr lang="en-US" altLang="ko-KR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  <a:endParaRPr sz="6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93183"/>
              </p:ext>
            </p:extLst>
          </p:nvPr>
        </p:nvGraphicFramePr>
        <p:xfrm>
          <a:off x="5992934" y="6536505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ko-KR" altLang="en-US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72878"/>
              </p:ext>
            </p:extLst>
          </p:nvPr>
        </p:nvGraphicFramePr>
        <p:xfrm>
          <a:off x="5987092" y="6967236"/>
          <a:ext cx="2212381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2212381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5809" y="3565451"/>
            <a:ext cx="4745412" cy="1665768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7" idx="0"/>
            <a:endCxn id="11" idx="0"/>
          </p:cNvCxnSpPr>
          <p:nvPr/>
        </p:nvCxnSpPr>
        <p:spPr>
          <a:xfrm rot="5400000" flipH="1" flipV="1">
            <a:off x="5276116" y="816916"/>
            <a:ext cx="20934" cy="5476137"/>
          </a:xfrm>
          <a:prstGeom prst="bentConnector3">
            <a:avLst>
              <a:gd name="adj1" fmla="val 1192003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797;p30"/>
          <p:cNvSpPr/>
          <p:nvPr/>
        </p:nvSpPr>
        <p:spPr>
          <a:xfrm>
            <a:off x="129355" y="125483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797;p30"/>
          <p:cNvSpPr/>
          <p:nvPr/>
        </p:nvSpPr>
        <p:spPr>
          <a:xfrm>
            <a:off x="121573" y="345709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68102"/>
              </p:ext>
            </p:extLst>
          </p:nvPr>
        </p:nvGraphicFramePr>
        <p:xfrm>
          <a:off x="5991397" y="5671990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OK</a:t>
                      </a:r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플라자                   </a:t>
                      </a:r>
                      <a:r>
                        <a:rPr lang="ko-KR" altLang="en-US" sz="5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5078349" y="5354697"/>
            <a:ext cx="5153247" cy="30556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Google Shape;797;p30"/>
          <p:cNvSpPr/>
          <p:nvPr/>
        </p:nvSpPr>
        <p:spPr>
          <a:xfrm>
            <a:off x="4994373" y="525848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68253050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고객관리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구매사조회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사업장 조회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10174031" y="5958607"/>
            <a:ext cx="648000" cy="440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242142231"/>
              </p:ext>
            </p:extLst>
          </p:nvPr>
        </p:nvGraphicFramePr>
        <p:xfrm>
          <a:off x="8385974" y="748646"/>
          <a:ext cx="2324900" cy="25632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사업장 등록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사업장조회 페이지에서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 클릭 시 나오는 윈도우 팝업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윈도우 팝업 상하좌우 여백을 둠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윈도우 팝업 상하좌우 여백이 없음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법인정보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띄어쓰기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글자간격 등 디자인 수정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사업장 정보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구매서비스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Codetype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BUY_SVC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OKP,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HNS, OKSafety: SAF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예산관리 필드 추가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아니오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(Default), 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공사유형을 안전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(OKSafety)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선택하면 우측에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도급사선택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콤보박스가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공사유형에 따라 계약유형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가져옴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사업장 등록 팝업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사업장조회 페이지에서 등록버튼 클릭 시 </a:t>
            </a:r>
            <a:r>
              <a:rPr lang="en-US" altLang="ko-KR" sz="700" smtClean="0">
                <a:latin typeface="+mj-ea"/>
              </a:rPr>
              <a:t>Display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구매사조회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사업장 조회</a:t>
            </a:r>
            <a:endParaRPr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94373" y="3544517"/>
            <a:ext cx="6060558" cy="31610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94373" y="3577311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rgbClr val="0070C0"/>
                </a:solidFill>
                <a:latin typeface="+mj-ea"/>
                <a:ea typeface="+mj-ea"/>
              </a:rPr>
              <a:t>■</a:t>
            </a:r>
            <a:r>
              <a:rPr lang="ko-KR" altLang="en-US" sz="700" b="1" smtClean="0">
                <a:latin typeface="+mj-ea"/>
                <a:ea typeface="+mj-ea"/>
              </a:rPr>
              <a:t> 사업장 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13" name="Google Shape;1696;p44"/>
          <p:cNvGraphicFramePr/>
          <p:nvPr>
            <p:extLst>
              <p:ext uri="{D42A27DB-BD31-4B8C-83A1-F6EECF244321}">
                <p14:modId xmlns:p14="http://schemas.microsoft.com/office/powerpoint/2010/main" val="3304391312"/>
              </p:ext>
            </p:extLst>
          </p:nvPr>
        </p:nvGraphicFramePr>
        <p:xfrm>
          <a:off x="5059230" y="5011235"/>
          <a:ext cx="5907723" cy="1510036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863719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09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128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208910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  <a:gridCol w="942754">
                  <a:extLst>
                    <a:ext uri="{9D8B030D-6E8A-4147-A177-3AD203B41FA5}">
                      <a16:colId xmlns:a16="http://schemas.microsoft.com/office/drawing/2014/main" val="3578140936"/>
                    </a:ext>
                  </a:extLst>
                </a:gridCol>
                <a:gridCol w="1053250">
                  <a:extLst>
                    <a:ext uri="{9D8B030D-6E8A-4147-A177-3AD203B41FA5}">
                      <a16:colId xmlns:a16="http://schemas.microsoft.com/office/drawing/2014/main" val="2545507376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1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600" b="1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사업장명</a:t>
                      </a: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사업장권역</a:t>
                      </a: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534541"/>
                  </a:ext>
                </a:extLst>
              </a:tr>
              <a:tr h="280959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공사유형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</a:t>
                      </a:r>
                      <a:r>
                        <a:rPr lang="ko-KR" altLang="en-US" sz="600" u="none" strike="noStrike" cap="none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공사유형이 </a:t>
                      </a:r>
                      <a:r>
                        <a:rPr lang="en-US" altLang="ko-KR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OKSafety </a:t>
                      </a:r>
                      <a:r>
                        <a:rPr lang="ko-KR" altLang="en-US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경우 </a:t>
                      </a:r>
                      <a:r>
                        <a:rPr lang="en-US" altLang="ko-KR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OKSafety </a:t>
                      </a:r>
                      <a:r>
                        <a:rPr lang="ko-KR" altLang="en-US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 이용합니다</a:t>
                      </a:r>
                      <a:r>
                        <a:rPr lang="en-US" altLang="ko-KR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OKSafety</a:t>
                      </a:r>
                      <a:r>
                        <a:rPr lang="en-US" altLang="ko-KR" sz="600" u="none" strike="noStrike" cap="none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도급사인 경우만 우측에 도급사를 선택하십시오</a:t>
                      </a:r>
                      <a:r>
                        <a:rPr lang="en-US" altLang="ko-KR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i="0" u="none" strike="noStrike" cap="none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4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구매서비스</a:t>
                      </a: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</a:t>
                      </a: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계약유형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7942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접속인증</a:t>
                      </a: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주문인증</a:t>
                      </a:r>
                      <a:endParaRPr sz="6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주문제한</a:t>
                      </a: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088768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선수금여부</a:t>
                      </a: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6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재고관리</a:t>
                      </a:r>
                      <a:endParaRPr sz="6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예산관리</a:t>
                      </a:r>
                      <a:endParaRPr sz="600" b="1" i="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035663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타업체 감독승인</a:t>
                      </a: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계산서  발행여부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r>
                        <a:rPr lang="en-US" altLang="ko-KR" sz="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</a:t>
                      </a:r>
                      <a:endParaRPr lang="ko-KR" altLang="en-US" sz="600" b="0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430394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1" i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 </a:t>
                      </a:r>
                      <a:r>
                        <a:rPr lang="ko-KR" altLang="en-US" sz="600" b="1" i="0" u="none" strike="noStrike" cap="none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대금결제일</a:t>
                      </a:r>
                      <a:endParaRPr sz="6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세금계산서 발행일로부터 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600" b="0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1108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40881"/>
              </p:ext>
            </p:extLst>
          </p:nvPr>
        </p:nvGraphicFramePr>
        <p:xfrm>
          <a:off x="9398964" y="5279220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도급사 선택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71034"/>
              </p:ext>
            </p:extLst>
          </p:nvPr>
        </p:nvGraphicFramePr>
        <p:xfrm>
          <a:off x="5986816" y="5257873"/>
          <a:ext cx="1062911" cy="16344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62911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선택                                        </a:t>
                      </a:r>
                      <a:r>
                        <a:rPr lang="ko-KR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97616"/>
              </p:ext>
            </p:extLst>
          </p:nvPr>
        </p:nvGraphicFramePr>
        <p:xfrm>
          <a:off x="5993025" y="5038774"/>
          <a:ext cx="2860871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2860871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인켈전기통신</a:t>
                      </a:r>
                      <a:r>
                        <a:rPr lang="en-US" altLang="ko-KR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_SKT</a:t>
                      </a:r>
                      <a:r>
                        <a:rPr lang="en-US" altLang="ko-KR" sz="5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</a:t>
                      </a:r>
                      <a:r>
                        <a:rPr lang="ko-KR" altLang="en-US" sz="5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망 전기협력사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8036"/>
              </p:ext>
            </p:extLst>
          </p:nvPr>
        </p:nvGraphicFramePr>
        <p:xfrm>
          <a:off x="7822144" y="5525057"/>
          <a:ext cx="1060349" cy="16344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60349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특별계약</a:t>
                      </a:r>
                      <a:r>
                        <a:rPr lang="en-US" altLang="ko-KR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_SKT</a:t>
                      </a:r>
                      <a:r>
                        <a:rPr lang="en-US" altLang="ko-KR" sz="5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공사업체</a:t>
                      </a:r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    </a:t>
                      </a:r>
                      <a:r>
                        <a:rPr lang="ko-KR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26110"/>
              </p:ext>
            </p:extLst>
          </p:nvPr>
        </p:nvGraphicFramePr>
        <p:xfrm>
          <a:off x="6928688" y="6349456"/>
          <a:ext cx="571220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571220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</a:t>
                      </a:r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일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r>
                        <a:rPr lang="en-US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92461"/>
              </p:ext>
            </p:extLst>
          </p:nvPr>
        </p:nvGraphicFramePr>
        <p:xfrm>
          <a:off x="9970678" y="5038774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제주           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288863"/>
              </p:ext>
            </p:extLst>
          </p:nvPr>
        </p:nvGraphicFramePr>
        <p:xfrm>
          <a:off x="5993025" y="5720555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모바일 인증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21757"/>
              </p:ext>
            </p:extLst>
          </p:nvPr>
        </p:nvGraphicFramePr>
        <p:xfrm>
          <a:off x="7817528" y="5724586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일반            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201720"/>
              </p:ext>
            </p:extLst>
          </p:nvPr>
        </p:nvGraphicFramePr>
        <p:xfrm>
          <a:off x="9970678" y="5722706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아니오  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93724"/>
              </p:ext>
            </p:extLst>
          </p:nvPr>
        </p:nvGraphicFramePr>
        <p:xfrm>
          <a:off x="5993024" y="5936693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아니오  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11084"/>
              </p:ext>
            </p:extLst>
          </p:nvPr>
        </p:nvGraphicFramePr>
        <p:xfrm>
          <a:off x="7824605" y="5937667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예        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45980"/>
              </p:ext>
            </p:extLst>
          </p:nvPr>
        </p:nvGraphicFramePr>
        <p:xfrm>
          <a:off x="9970677" y="5936693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ko-KR" altLang="en-US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sp>
        <p:nvSpPr>
          <p:cNvPr id="44" name="Google Shape;58;p20"/>
          <p:cNvSpPr/>
          <p:nvPr/>
        </p:nvSpPr>
        <p:spPr>
          <a:xfrm>
            <a:off x="5061214" y="3785274"/>
            <a:ext cx="5905740" cy="116504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구매사 사업장 설정으로 구매에 제한이 있거나 재고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예산 등의 기능들을 사용할 수 있습니다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bg1">
                    <a:lumMod val="50000"/>
                  </a:schemeClr>
                </a:solidFill>
                <a:latin typeface="+mj-ea"/>
              </a:rPr>
              <a:t>구매서비스는 일반적으로 </a:t>
            </a:r>
            <a:r>
              <a:rPr lang="en-US" altLang="ko-KR" sz="600">
                <a:solidFill>
                  <a:schemeClr val="bg1">
                    <a:lumMod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bg1">
                    <a:lumMod val="50000"/>
                  </a:schemeClr>
                </a:solidFill>
                <a:latin typeface="+mj-ea"/>
              </a:rPr>
              <a:t>플라자 서비스를 이용하겠지만 </a:t>
            </a:r>
            <a:r>
              <a:rPr lang="en-US" altLang="ko-KR" sz="600">
                <a:solidFill>
                  <a:schemeClr val="bg1">
                    <a:lumMod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bg1">
                    <a:lumMod val="50000"/>
                  </a:schemeClr>
                </a:solidFill>
                <a:latin typeface="+mj-ea"/>
              </a:rPr>
              <a:t>플라자</a:t>
            </a:r>
            <a:r>
              <a:rPr lang="en-US" altLang="ko-KR" sz="600">
                <a:solidFill>
                  <a:schemeClr val="bg1">
                    <a:lumMod val="50000"/>
                  </a:schemeClr>
                </a:solidFill>
                <a:latin typeface="+mj-ea"/>
              </a:rPr>
              <a:t>, </a:t>
            </a:r>
            <a:r>
              <a:rPr lang="ko-KR" altLang="en-US" sz="600">
                <a:solidFill>
                  <a:schemeClr val="bg1">
                    <a:lumMod val="50000"/>
                  </a:schemeClr>
                </a:solidFill>
                <a:latin typeface="+mj-ea"/>
              </a:rPr>
              <a:t>홈앤서비스</a:t>
            </a:r>
            <a:r>
              <a:rPr lang="en-US" altLang="ko-KR" sz="600">
                <a:solidFill>
                  <a:schemeClr val="bg1">
                    <a:lumMod val="50000"/>
                  </a:schemeClr>
                </a:solidFill>
                <a:latin typeface="+mj-ea"/>
              </a:rPr>
              <a:t>, OKSafety </a:t>
            </a:r>
            <a:r>
              <a:rPr lang="ko-KR" altLang="en-US" sz="600">
                <a:solidFill>
                  <a:schemeClr val="bg1">
                    <a:lumMod val="50000"/>
                  </a:schemeClr>
                </a:solidFill>
                <a:latin typeface="+mj-ea"/>
              </a:rPr>
              <a:t>등 구매 채널을 선택하는 부분입니다</a:t>
            </a:r>
            <a:r>
              <a:rPr lang="en-US" altLang="ko-KR" sz="600">
                <a:solidFill>
                  <a:schemeClr val="bg1">
                    <a:lumMod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bg1">
                    <a:lumMod val="50000"/>
                  </a:schemeClr>
                </a:solidFill>
                <a:latin typeface="+mj-ea"/>
              </a:rPr>
              <a:t>등록 시 공사유형에 따라 구매서비스는 제한된 구매서비스가 선택될 수 있습니다</a:t>
            </a:r>
            <a:r>
              <a:rPr lang="en-US" altLang="ko-KR" sz="600">
                <a:solidFill>
                  <a:schemeClr val="bg1">
                    <a:lumMod val="50000"/>
                  </a:schemeClr>
                </a:solidFill>
                <a:latin typeface="+mj-ea"/>
              </a:rPr>
              <a:t>.</a:t>
            </a:r>
            <a:endParaRPr lang="en-US" altLang="ko-KR" sz="60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공사유형에서 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OKSafety</a:t>
            </a: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를 선택하면 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OKSafety 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서비스를 사용합니다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만약 도급사인 경우 우측 도급사를 반드시 선택해 주십시오 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도급사는 하청업체 사용자가 주문 시 선택한 도급사 주문들을 도급사는 안전보근관리비을 취합하여 등록 할 수 있습니다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b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도급사로서의 권한을 갖기 위해서는 도급사로 선택이 된 사업장 사용자 상세에서 권한을 안전몰 도급사를 선택해야 합니다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사업장권역은 상품진열 시 권역에 따라 진열될 수 있으므로 정확히 선택해 주십시오</a:t>
            </a:r>
            <a:endParaRPr lang="en-US" altLang="ko-KR" sz="600" b="0" i="0" u="none" strike="noStrike" cap="none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접속인증에 모바일인증을 선택하면 해당 사업장 사용자가 로그인 시 인증번호를 생성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휴대폰으로 발송하여 로그인 할 수 있도록 합니다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주문인증에 공동인증을 선택하면 주문 시 공동인증서를 통해서만 주문할 수 있습니다</a:t>
            </a:r>
            <a:r>
              <a:rPr lang="en-US" altLang="ko-KR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주문제한은 주문을 할 수 있고 선수금여부를 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예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로 하면 선수금을 먼저 확인하고 공급사로 발주할 수 있습니다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구매사가 주문하면 주문요청 상태가 됨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재고관리와 예산관리를 </a:t>
            </a:r>
            <a:r>
              <a:rPr lang="en-US" altLang="ko-KR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예</a:t>
            </a:r>
            <a:r>
              <a:rPr lang="en-US" altLang="ko-KR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]</a:t>
            </a:r>
            <a:r>
              <a:rPr lang="ko-KR" altLang="en-US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로 설정하면 해당 기능을 사용하실 수 있습니다</a:t>
            </a:r>
            <a:r>
              <a:rPr lang="en-US" altLang="ko-KR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bg1">
                    <a:lumMod val="50000"/>
                  </a:schemeClr>
                </a:solidFill>
                <a:latin typeface="+mj-ea"/>
              </a:rPr>
              <a:t>계산서 발송여부를 체크하지 않으면 정산확정 후 매출전송 시 세금계산서는 발송하지 않습니다</a:t>
            </a:r>
            <a:r>
              <a:rPr lang="en-US" altLang="ko-KR" sz="600">
                <a:solidFill>
                  <a:schemeClr val="bg1">
                    <a:lumMod val="50000"/>
                  </a:schemeClr>
                </a:solidFill>
                <a:latin typeface="+mj-ea"/>
              </a:rPr>
              <a:t>.</a:t>
            </a:r>
            <a:endParaRPr lang="en-US" altLang="ko-KR" sz="600" b="0" i="0" u="none" strike="noStrike" cap="none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69356"/>
              </p:ext>
            </p:extLst>
          </p:nvPr>
        </p:nvGraphicFramePr>
        <p:xfrm>
          <a:off x="5992934" y="6145808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ko-KR" altLang="en-US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5056056" y="5211564"/>
            <a:ext cx="5287178" cy="29073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Google Shape;797;p30"/>
          <p:cNvSpPr/>
          <p:nvPr/>
        </p:nvSpPr>
        <p:spPr>
          <a:xfrm>
            <a:off x="4961457" y="512199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81259"/>
              </p:ext>
            </p:extLst>
          </p:nvPr>
        </p:nvGraphicFramePr>
        <p:xfrm>
          <a:off x="5999872" y="5518196"/>
          <a:ext cx="859483" cy="14820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59483">
                  <a:extLst>
                    <a:ext uri="{9D8B030D-6E8A-4147-A177-3AD203B41FA5}">
                      <a16:colId xmlns:a16="http://schemas.microsoft.com/office/drawing/2014/main" val="1569430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OK</a:t>
                      </a:r>
                      <a:r>
                        <a:rPr lang="ko-KR" altLang="en-US" sz="5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플라자                   </a:t>
                      </a:r>
                      <a:r>
                        <a:rPr lang="ko-KR" altLang="en-US" sz="5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ko-KR" sz="5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5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6000" marB="36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67059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7" y="864803"/>
            <a:ext cx="4487917" cy="434128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2" name="직사각형 51"/>
          <p:cNvSpPr/>
          <p:nvPr/>
        </p:nvSpPr>
        <p:spPr>
          <a:xfrm>
            <a:off x="132632" y="3132715"/>
            <a:ext cx="4552783" cy="78006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꺾인 연결선 53"/>
          <p:cNvCxnSpPr>
            <a:stCxn id="52" idx="0"/>
            <a:endCxn id="11" idx="0"/>
          </p:cNvCxnSpPr>
          <p:nvPr/>
        </p:nvCxnSpPr>
        <p:spPr>
          <a:xfrm rot="16200000" flipH="1">
            <a:off x="5010937" y="530802"/>
            <a:ext cx="411802" cy="5615628"/>
          </a:xfrm>
          <a:prstGeom prst="bentConnector3">
            <a:avLst>
              <a:gd name="adj1" fmla="val -55512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797;p30"/>
          <p:cNvSpPr/>
          <p:nvPr/>
        </p:nvSpPr>
        <p:spPr>
          <a:xfrm>
            <a:off x="175809" y="80133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97;p30"/>
          <p:cNvSpPr/>
          <p:nvPr/>
        </p:nvSpPr>
        <p:spPr>
          <a:xfrm>
            <a:off x="129355" y="125483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797;p30"/>
          <p:cNvSpPr/>
          <p:nvPr/>
        </p:nvSpPr>
        <p:spPr>
          <a:xfrm>
            <a:off x="32770" y="303544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16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276249340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운영사 공통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사용자 상세팝업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8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497348858"/>
              </p:ext>
            </p:extLst>
          </p:nvPr>
        </p:nvGraphicFramePr>
        <p:xfrm>
          <a:off x="8385974" y="748646"/>
          <a:ext cx="2324900" cy="50169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고객 사용자명 클릭 시 공통으로 나오는 윈도우 팝업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윈도우 팝업 상하좌우 여백을 둠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윈도우 팝업 상하좌우 여백이 없음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사업장의 공사유형과 법인에 따라 사용자 상세의 팝업이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②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③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④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다르게 보임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삭제</a:t>
                      </a:r>
                      <a:endParaRPr lang="en-US" altLang="ko-KR" sz="70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일반고객사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상세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권한은 일반사용자와 법인담당자가 존재하는데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법인담당자로 등록됨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권한은 안보임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주문승인권한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감독자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선택했을 경우 아래 감독관리사용자를 추가 할수 있다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감독관리사용자는 사업장의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타업체 관리승인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여부에 따라 조회 대상이 쿼리가 다르게 나옴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OKSafety(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상세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사업장 공사유형이 안전몰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(OKSafety)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경우의 사용자 상세임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사업장이 도급사로 설정된 사용자의 권한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안전몰 도급사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사업장이 도급사로 설정되어 있지 않고 법인이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브로드밴드인 사용자 권한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안전몰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(Default)</a:t>
                      </a:r>
                      <a:b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안전몰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en-US" altLang="ko-KR" sz="70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사업장이 도급사로 설정되어 있지 않고 법인이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브로드밴드가 아닌 사용자 권한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안전몰 일반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(Default)</a:t>
                      </a:r>
                      <a:b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안전몰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안전몰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lang="en-US" altLang="ko-KR" sz="70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주문승인권한과 감독관리사용자는 일반고객 사용자와 동일</a:t>
                      </a:r>
                      <a:endParaRPr lang="en-US" altLang="ko-KR" sz="70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상세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법인이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 주식회사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 사용자 상세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HNS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(Default), HNS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그룹관리자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HNS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본사관리자 로 나옴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HNS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지점장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권한을 가진 사용자는 주문승인권한값을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[O]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설정하고 감독관리 사용자를 해당 사업장의 모든 사용자로 마이그레이션 처리해야 함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주문승인권한 필드 추가</a:t>
                      </a: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사용자 상세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사용자 상세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공통</a:t>
            </a:r>
            <a:endParaRPr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98" y="762594"/>
            <a:ext cx="3306617" cy="47798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997" y="762594"/>
            <a:ext cx="3301241" cy="47099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2" name="Google Shape;797;p30"/>
          <p:cNvSpPr/>
          <p:nvPr/>
        </p:nvSpPr>
        <p:spPr>
          <a:xfrm>
            <a:off x="778320" y="76259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240" y="5129445"/>
            <a:ext cx="3408773" cy="40378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4" name="Google Shape;797;p30"/>
          <p:cNvSpPr/>
          <p:nvPr/>
        </p:nvSpPr>
        <p:spPr>
          <a:xfrm>
            <a:off x="4125834" y="76259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97;p30"/>
          <p:cNvSpPr/>
          <p:nvPr/>
        </p:nvSpPr>
        <p:spPr>
          <a:xfrm>
            <a:off x="2272225" y="514134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460" y="6955812"/>
            <a:ext cx="746134" cy="19255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6" name="Google Shape;797;p30"/>
          <p:cNvSpPr/>
          <p:nvPr/>
        </p:nvSpPr>
        <p:spPr>
          <a:xfrm>
            <a:off x="4477250" y="53449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2000" y="4295553"/>
            <a:ext cx="404703" cy="25518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631026" y="4444408"/>
            <a:ext cx="404703" cy="25518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34068" y="8831834"/>
            <a:ext cx="404703" cy="25518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80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18553</TotalTime>
  <Words>764</Words>
  <Application>Microsoft Office PowerPoint</Application>
  <PresentationFormat>사용자 지정</PresentationFormat>
  <Paragraphs>200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472</cp:revision>
  <dcterms:modified xsi:type="dcterms:W3CDTF">2024-12-12T04:34:59Z</dcterms:modified>
</cp:coreProperties>
</file>