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311" r:id="rId2"/>
    <p:sldId id="282" r:id="rId3"/>
    <p:sldId id="320" r:id="rId4"/>
    <p:sldId id="291" r:id="rId5"/>
    <p:sldId id="301" r:id="rId6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87F"/>
    <a:srgbClr val="D9D9D9"/>
    <a:srgbClr val="FF99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348" y="120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5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42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50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05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185046673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상품관리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상품일괄등록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7"/>
            <a:ext cx="9373141" cy="602784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상품일괄등록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  <a:ea typeface="+mj-ea"/>
              </a:rPr>
              <a:t>상품일괄마스터 준비 상태 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상품일괄등록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09"/>
            <a:ext cx="9211343" cy="5870175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0"/>
            <a:ext cx="9071538" cy="5698093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상품일괄등록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758729763"/>
              </p:ext>
            </p:extLst>
          </p:nvPr>
        </p:nvGraphicFramePr>
        <p:xfrm>
          <a:off x="510363" y="2124710"/>
          <a:ext cx="5131981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8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218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583418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1528001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1291855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적용일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2024-11-19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~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2025-01-19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일괄등록명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Google Shape;58;p20"/>
          <p:cNvSpPr/>
          <p:nvPr/>
        </p:nvSpPr>
        <p:spPr>
          <a:xfrm>
            <a:off x="391045" y="1381147"/>
            <a:ext cx="8802573" cy="59337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OK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플라자 상품마스터와 상품공급사를 일괄로 등록하거나 수정하실 수 있습니다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 ([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상품조회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]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에서 상품진열변경을 이용하여 처리하실 수 있습니다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일괄 등록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수정 시 동일하게 상품승인 프로세스를 태우게 됩니다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적용일시는 일괄등록이 수행되는 일시이며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승인과정을 거친 상품은 검색엔진을 통해 반영되기에 바로 적용되지 않습니다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상품일괄 수정은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상품관리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&gt;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상품조회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에서 수정이 필요한 상품을 조회 후 상단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일괄등록양식엑셀다운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버튼일 이용하여 양식을 다운받아 수정하신 후 업로드 하시면 편하게 수정이 가능합니다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rgbClr val="FF0000"/>
                </a:solidFill>
                <a:latin typeface="+mj-ea"/>
                <a:ea typeface="+mj-ea"/>
              </a:rPr>
              <a:t>적용일시는 가능한 업무외 시간을 선택해 주십시오</a:t>
            </a:r>
            <a:endParaRPr sz="700" b="0" i="0" u="none" strike="noStrike" cap="none">
              <a:solidFill>
                <a:srgbClr val="FF0000"/>
              </a:solidFill>
              <a:latin typeface="+mj-ea"/>
              <a:ea typeface="+mj-ea"/>
              <a:sym typeface="Arial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234490"/>
              </p:ext>
            </p:extLst>
          </p:nvPr>
        </p:nvGraphicFramePr>
        <p:xfrm>
          <a:off x="397667" y="2702266"/>
          <a:ext cx="4131802" cy="3084992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96561">
                  <a:extLst>
                    <a:ext uri="{9D8B030D-6E8A-4147-A177-3AD203B41FA5}">
                      <a16:colId xmlns:a16="http://schemas.microsoft.com/office/drawing/2014/main" val="1637496897"/>
                    </a:ext>
                  </a:extLst>
                </a:gridCol>
                <a:gridCol w="513307">
                  <a:extLst>
                    <a:ext uri="{9D8B030D-6E8A-4147-A177-3AD203B41FA5}">
                      <a16:colId xmlns:a16="http://schemas.microsoft.com/office/drawing/2014/main" val="2538787060"/>
                    </a:ext>
                  </a:extLst>
                </a:gridCol>
                <a:gridCol w="800986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474921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893135">
                  <a:extLst>
                    <a:ext uri="{9D8B030D-6E8A-4147-A177-3AD203B41FA5}">
                      <a16:colId xmlns:a16="http://schemas.microsoft.com/office/drawing/2014/main" val="2181674233"/>
                    </a:ext>
                  </a:extLst>
                </a:gridCol>
                <a:gridCol w="552892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</a:tblGrid>
              <a:tr h="206863">
                <a:tc gridSpan="6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일괄마스터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580847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일괄등록명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적용일시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등록자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등록일시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6369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25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년도 단가 수정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준비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2025-01-02 02:00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김등록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2024-12-19 14:23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1,000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100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62270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계약상품 수정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8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처리중</a:t>
                      </a:r>
                      <a:endParaRPr sz="700" u="none" strike="noStrike" cap="none">
                        <a:solidFill>
                          <a:schemeClr val="accent2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2024-12-01 15:00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김완료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2024-12-01 13:35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70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1,104 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70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100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테스트 등록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완료</a:t>
                      </a:r>
                      <a:endParaRPr sz="700" u="none" strike="noStrike" cap="none">
                        <a:solidFill>
                          <a:schemeClr val="accent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2024-11-28 01:00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2024-11-15 14:18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70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100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704" y="1101905"/>
            <a:ext cx="419914" cy="206999"/>
          </a:xfrm>
          <a:prstGeom prst="rect">
            <a:avLst/>
          </a:prstGeom>
        </p:spPr>
      </p:pic>
      <p:sp>
        <p:nvSpPr>
          <p:cNvPr id="94" name="모서리가 둥근 직사각형 93"/>
          <p:cNvSpPr/>
          <p:nvPr/>
        </p:nvSpPr>
        <p:spPr>
          <a:xfrm>
            <a:off x="3570926" y="2487363"/>
            <a:ext cx="957256" cy="17751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smtClean="0">
                <a:solidFill>
                  <a:srgbClr val="FFFFFF"/>
                </a:solidFill>
                <a:latin typeface="+mn-ea"/>
                <a:cs typeface="Arial"/>
              </a:rPr>
              <a:t>상품엑셀 업로드</a:t>
            </a:r>
            <a:endParaRPr lang="ko-KR" altLang="en-US" sz="7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7741208" y="2494505"/>
            <a:ext cx="446567" cy="16137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smtClean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  <a:endParaRPr lang="ko-KR" altLang="en-US" sz="7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1045" y="2059586"/>
            <a:ext cx="8802573" cy="3240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89804" y="2688726"/>
            <a:ext cx="4146753" cy="3873639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8104" y="2146109"/>
            <a:ext cx="186063" cy="15743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9664" y="2146403"/>
            <a:ext cx="174274" cy="147462"/>
          </a:xfrm>
          <a:prstGeom prst="rect">
            <a:avLst/>
          </a:prstGeom>
        </p:spPr>
      </p:pic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89604"/>
              </p:ext>
            </p:extLst>
          </p:nvPr>
        </p:nvGraphicFramePr>
        <p:xfrm>
          <a:off x="4641901" y="2715806"/>
          <a:ext cx="4502099" cy="2880933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90351">
                  <a:extLst>
                    <a:ext uri="{9D8B030D-6E8A-4147-A177-3AD203B41FA5}">
                      <a16:colId xmlns:a16="http://schemas.microsoft.com/office/drawing/2014/main" val="4215650975"/>
                    </a:ext>
                  </a:extLst>
                </a:gridCol>
                <a:gridCol w="344659">
                  <a:extLst>
                    <a:ext uri="{9D8B030D-6E8A-4147-A177-3AD203B41FA5}">
                      <a16:colId xmlns:a16="http://schemas.microsoft.com/office/drawing/2014/main" val="1875881246"/>
                    </a:ext>
                  </a:extLst>
                </a:gridCol>
                <a:gridCol w="604911">
                  <a:extLst>
                    <a:ext uri="{9D8B030D-6E8A-4147-A177-3AD203B41FA5}">
                      <a16:colId xmlns:a16="http://schemas.microsoft.com/office/drawing/2014/main" val="1637496897"/>
                    </a:ext>
                  </a:extLst>
                </a:gridCol>
                <a:gridCol w="794824">
                  <a:extLst>
                    <a:ext uri="{9D8B030D-6E8A-4147-A177-3AD203B41FA5}">
                      <a16:colId xmlns:a16="http://schemas.microsoft.com/office/drawing/2014/main" val="2538787060"/>
                    </a:ext>
                  </a:extLst>
                </a:gridCol>
                <a:gridCol w="738554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647114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1181686">
                  <a:extLst>
                    <a:ext uri="{9D8B030D-6E8A-4147-A177-3AD203B41FA5}">
                      <a16:colId xmlns:a16="http://schemas.microsoft.com/office/drawing/2014/main" val="2181674233"/>
                    </a:ext>
                  </a:extLst>
                </a:gridCol>
              </a:tblGrid>
              <a:tr h="206863">
                <a:tc gridSpan="7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일괄등록상품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80847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처리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규격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공급사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미적용 내용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45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□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등록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테스트 상품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AKDjf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공급사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196948">
                <a:tc>
                  <a:txBody>
                    <a:bodyPr/>
                    <a:lstStyle/>
                    <a:p>
                      <a:pPr marL="0" marR="0" lvl="8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□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8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1223115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테스트수정 상품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규격테스트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공급사 확인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39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□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등록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신규상품 테스트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규격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공급사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□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1234566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코드가같은상품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가공급사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규격 확인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□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1234566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코드가같은상품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123mm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나공급사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4634039" y="2702266"/>
            <a:ext cx="4559579" cy="3873639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533903" y="3173228"/>
            <a:ext cx="229160" cy="14670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220161" y="2484474"/>
            <a:ext cx="957256" cy="17751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smtClean="0">
                <a:solidFill>
                  <a:srgbClr val="FFFFFF"/>
                </a:solidFill>
                <a:latin typeface="+mn-ea"/>
                <a:cs typeface="Arial"/>
              </a:rPr>
              <a:t>상품엑셀 다운로드</a:t>
            </a:r>
            <a:endParaRPr lang="ko-KR" altLang="en-US" sz="700" b="1">
              <a:solidFill>
                <a:srgbClr val="FFFFFF"/>
              </a:solidFill>
              <a:latin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17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7"/>
            <a:ext cx="9373141" cy="602784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상품일괄등록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  <a:ea typeface="+mj-ea"/>
              </a:rPr>
              <a:t>상품일괄마스터 처리중</a:t>
            </a:r>
            <a:r>
              <a:rPr lang="en-US" altLang="ko-KR" sz="700" smtClean="0">
                <a:latin typeface="+mj-ea"/>
                <a:ea typeface="+mj-ea"/>
              </a:rPr>
              <a:t>/</a:t>
            </a:r>
            <a:r>
              <a:rPr lang="ko-KR" altLang="en-US" sz="700" smtClean="0">
                <a:latin typeface="+mj-ea"/>
                <a:ea typeface="+mj-ea"/>
              </a:rPr>
              <a:t>완료 상태 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상품일괄등록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09"/>
            <a:ext cx="9211343" cy="5870175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0"/>
            <a:ext cx="9071538" cy="5698093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상품일괄등록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552142054"/>
              </p:ext>
            </p:extLst>
          </p:nvPr>
        </p:nvGraphicFramePr>
        <p:xfrm>
          <a:off x="510363" y="2124710"/>
          <a:ext cx="5131981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8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218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583418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1528001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1291855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적용일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2024-11-19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~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2025-01-19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일괄등록명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Google Shape;58;p20"/>
          <p:cNvSpPr/>
          <p:nvPr/>
        </p:nvSpPr>
        <p:spPr>
          <a:xfrm>
            <a:off x="391045" y="1381147"/>
            <a:ext cx="8802573" cy="59337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OK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플라자 상품마스터와 상품공급사를 일괄로 등록하거나 수정하실 수 있습니다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 ([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상품조회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]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에서 상품진열변경을 이용하여 처리하실 수 있습니다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일괄 등록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수정 시 동일하게 상품승인 프로세스를 태우게 됩니다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적용일시는 일괄등록이 수행되는 일시이며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승인과정을 거친 상품은 검색엔진을 통해 반영되기에 바로 적용되지 않습니다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상품일괄 수정은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상품관리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&gt;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상품조회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에서 수정이 필요한 상품을 조회 후 상단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일괄등록양식엑셀다운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버튼일 이용하여 양식을 다운받아 수정하신 후 업로드 하시면 편하게 수정이 가능합니다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rgbClr val="FF0000"/>
                </a:solidFill>
                <a:latin typeface="+mj-ea"/>
                <a:ea typeface="+mj-ea"/>
              </a:rPr>
              <a:t>적용일시는 가능한 업무외 시간을 선택해 주십시오</a:t>
            </a:r>
            <a:endParaRPr sz="700" b="0" i="0" u="none" strike="noStrike" cap="none">
              <a:solidFill>
                <a:srgbClr val="FF0000"/>
              </a:solidFill>
              <a:latin typeface="+mj-ea"/>
              <a:ea typeface="+mj-ea"/>
              <a:sym typeface="Arial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499742"/>
              </p:ext>
            </p:extLst>
          </p:nvPr>
        </p:nvGraphicFramePr>
        <p:xfrm>
          <a:off x="397667" y="2702266"/>
          <a:ext cx="4131802" cy="3084992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96561">
                  <a:extLst>
                    <a:ext uri="{9D8B030D-6E8A-4147-A177-3AD203B41FA5}">
                      <a16:colId xmlns:a16="http://schemas.microsoft.com/office/drawing/2014/main" val="1637496897"/>
                    </a:ext>
                  </a:extLst>
                </a:gridCol>
                <a:gridCol w="513307">
                  <a:extLst>
                    <a:ext uri="{9D8B030D-6E8A-4147-A177-3AD203B41FA5}">
                      <a16:colId xmlns:a16="http://schemas.microsoft.com/office/drawing/2014/main" val="2538787060"/>
                    </a:ext>
                  </a:extLst>
                </a:gridCol>
                <a:gridCol w="800986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474921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893135">
                  <a:extLst>
                    <a:ext uri="{9D8B030D-6E8A-4147-A177-3AD203B41FA5}">
                      <a16:colId xmlns:a16="http://schemas.microsoft.com/office/drawing/2014/main" val="2181674233"/>
                    </a:ext>
                  </a:extLst>
                </a:gridCol>
                <a:gridCol w="552892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</a:tblGrid>
              <a:tr h="206863">
                <a:tc gridSpan="6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일괄마스터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580847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일괄등록명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적용일시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등록자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등록일시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6369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25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년도 단가 수정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준비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2025-01-02 02:00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김등록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2024-12-19 14:23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1,000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100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62270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계약상품 수정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8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처리중</a:t>
                      </a:r>
                      <a:endParaRPr sz="700" u="none" strike="noStrike" cap="none">
                        <a:solidFill>
                          <a:schemeClr val="accent2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2024-12-01 15:00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김완료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2024-12-01 13:35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70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1,104 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70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100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테스트 등록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완료</a:t>
                      </a:r>
                      <a:endParaRPr sz="700" u="none" strike="noStrike" cap="none">
                        <a:solidFill>
                          <a:schemeClr val="accent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2024-11-28 01:00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2024-11-15 14:18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70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100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704" y="1101905"/>
            <a:ext cx="419914" cy="206999"/>
          </a:xfrm>
          <a:prstGeom prst="rect">
            <a:avLst/>
          </a:prstGeom>
        </p:spPr>
      </p:pic>
      <p:sp>
        <p:nvSpPr>
          <p:cNvPr id="94" name="모서리가 둥근 직사각형 93"/>
          <p:cNvSpPr/>
          <p:nvPr/>
        </p:nvSpPr>
        <p:spPr>
          <a:xfrm>
            <a:off x="3570926" y="2487363"/>
            <a:ext cx="957256" cy="17751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smtClean="0">
                <a:solidFill>
                  <a:srgbClr val="FFFFFF"/>
                </a:solidFill>
                <a:latin typeface="+mn-ea"/>
                <a:cs typeface="Arial"/>
              </a:rPr>
              <a:t>상품엑셀 업로드</a:t>
            </a:r>
            <a:endParaRPr lang="ko-KR" altLang="en-US" sz="7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1045" y="2059586"/>
            <a:ext cx="8802573" cy="3240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89804" y="2688726"/>
            <a:ext cx="4146753" cy="3873639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8104" y="2146109"/>
            <a:ext cx="186063" cy="15743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9664" y="2146403"/>
            <a:ext cx="174274" cy="147462"/>
          </a:xfrm>
          <a:prstGeom prst="rect">
            <a:avLst/>
          </a:prstGeom>
        </p:spPr>
      </p:pic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53246"/>
              </p:ext>
            </p:extLst>
          </p:nvPr>
        </p:nvGraphicFramePr>
        <p:xfrm>
          <a:off x="4641901" y="2715806"/>
          <a:ext cx="4502099" cy="2880933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90351">
                  <a:extLst>
                    <a:ext uri="{9D8B030D-6E8A-4147-A177-3AD203B41FA5}">
                      <a16:colId xmlns:a16="http://schemas.microsoft.com/office/drawing/2014/main" val="4215650975"/>
                    </a:ext>
                  </a:extLst>
                </a:gridCol>
                <a:gridCol w="344659">
                  <a:extLst>
                    <a:ext uri="{9D8B030D-6E8A-4147-A177-3AD203B41FA5}">
                      <a16:colId xmlns:a16="http://schemas.microsoft.com/office/drawing/2014/main" val="1875881246"/>
                    </a:ext>
                  </a:extLst>
                </a:gridCol>
                <a:gridCol w="604911">
                  <a:extLst>
                    <a:ext uri="{9D8B030D-6E8A-4147-A177-3AD203B41FA5}">
                      <a16:colId xmlns:a16="http://schemas.microsoft.com/office/drawing/2014/main" val="1637496897"/>
                    </a:ext>
                  </a:extLst>
                </a:gridCol>
                <a:gridCol w="794824">
                  <a:extLst>
                    <a:ext uri="{9D8B030D-6E8A-4147-A177-3AD203B41FA5}">
                      <a16:colId xmlns:a16="http://schemas.microsoft.com/office/drawing/2014/main" val="2538787060"/>
                    </a:ext>
                  </a:extLst>
                </a:gridCol>
                <a:gridCol w="738554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647114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1181686">
                  <a:extLst>
                    <a:ext uri="{9D8B030D-6E8A-4147-A177-3AD203B41FA5}">
                      <a16:colId xmlns:a16="http://schemas.microsoft.com/office/drawing/2014/main" val="2181674233"/>
                    </a:ext>
                  </a:extLst>
                </a:gridCol>
              </a:tblGrid>
              <a:tr h="206863">
                <a:tc gridSpan="7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일괄등록상품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80847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처리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규격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공급사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미적용 내용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45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□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등록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테스트 상품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AKDjf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공급사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상품구분 확인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196948">
                <a:tc>
                  <a:txBody>
                    <a:bodyPr/>
                    <a:lstStyle/>
                    <a:p>
                      <a:pPr marL="0" marR="0" lvl="8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□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8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1223115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테스트수정 상품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규격테스트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공급사 확인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39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□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등록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신규상품 테스트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규격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공급사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□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1234566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코드가같은상품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가공급사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규격 확인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□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1234566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코드가같은상품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123mm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나공급사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4634039" y="2702266"/>
            <a:ext cx="4559579" cy="3873639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533903" y="3173228"/>
            <a:ext cx="229160" cy="14670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220161" y="2484474"/>
            <a:ext cx="957256" cy="17751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smtClean="0">
                <a:solidFill>
                  <a:srgbClr val="FFFFFF"/>
                </a:solidFill>
                <a:latin typeface="+mn-ea"/>
                <a:cs typeface="Arial"/>
              </a:rPr>
              <a:t>상품엑셀 다운로드</a:t>
            </a:r>
            <a:endParaRPr lang="ko-KR" altLang="en-US" sz="700" b="1">
              <a:solidFill>
                <a:srgbClr val="FFFFFF"/>
              </a:solidFill>
              <a:latin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253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378298855"/>
              </p:ext>
            </p:extLst>
          </p:nvPr>
        </p:nvGraphicFramePr>
        <p:xfrm>
          <a:off x="8385974" y="748646"/>
          <a:ext cx="2324900" cy="452085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상품일괄등록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상품일괄등록정보를 미리 올릴 수 있음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적용일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07450" marR="0" lvl="1" indent="-108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: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오늘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달 전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오늘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달 전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07450" marR="0" lvl="1" indent="-108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적용일 시작과 끝은 필수 조회 조건</a:t>
                      </a:r>
                      <a:endParaRPr lang="ko-KR" alt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마스터명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07450" marR="0" lvl="1" indent="-108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앞뒤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Like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일괄 마스터 결과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endParaRPr lang="ko-KR" alt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일괄마스터 소팅은 적용일시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07450" marR="0" lvl="1" indent="-108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준비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적용이 안된 상태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가능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207450" marR="0" lvl="1" indent="-108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Server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상태를 다시 확인 한 후 삭제</a:t>
                      </a:r>
                      <a:endParaRPr lang="ko-KR" alt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07450" marR="0" lvl="1" indent="-108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등록건수 및 수정건수 표기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일괄등록상품 결과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endParaRPr lang="ko-KR" alt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일괄등록상품은 소팅은 엑셀 순서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미적용 내용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07450" marR="0" lvl="1" indent="-108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업로드 후 적용 전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차적으로 필수 컬럼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Validation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체크하여 부적절한 상품은 미적용 내용에 작성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적용 처리 시 미적용 내용이 있는 상품은 적용하지 않음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207450" marR="0" lvl="1" indent="-108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적용 처리 시 에러 발생하면 미적용 내용에 내용 표기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상품엑셀 업로드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마스터명과 적용일시는 필수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적용일시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07450" marR="0" lvl="1" indent="-108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07:00,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08:00, 09:00 ~ 23:00</a:t>
                      </a:r>
                    </a:p>
                    <a:p>
                      <a:pPr marL="207450" marR="0" lvl="1" indent="-108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시에서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시까지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 단위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일괄등록상품 삭제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일괄마스터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상태가 준비 상태일 경우만 삭제버튼 활성화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삭제버튼 클릭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Confirm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처리 후 서버딴에서 다시 한번 상태를 확인 후 상품 삭제 처리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17625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품종조회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지정자재 품종 조회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4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25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설정</a:t>
            </a:r>
            <a:endParaRPr>
              <a:latin typeface="+mj-ea"/>
              <a:ea typeface="+mj-ea"/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39" y="820454"/>
            <a:ext cx="7434021" cy="4734358"/>
          </a:xfrm>
          <a:prstGeom prst="rect">
            <a:avLst/>
          </a:prstGeom>
        </p:spPr>
      </p:pic>
      <p:sp>
        <p:nvSpPr>
          <p:cNvPr id="19" name="Google Shape;665;p27"/>
          <p:cNvSpPr/>
          <p:nvPr/>
        </p:nvSpPr>
        <p:spPr>
          <a:xfrm>
            <a:off x="1611252" y="4634456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667;p27"/>
          <p:cNvSpPr/>
          <p:nvPr/>
        </p:nvSpPr>
        <p:spPr>
          <a:xfrm>
            <a:off x="2315464" y="5183603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668;p27"/>
          <p:cNvSpPr txBox="1"/>
          <p:nvPr/>
        </p:nvSpPr>
        <p:spPr>
          <a:xfrm>
            <a:off x="1715011" y="4800545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상품일괄 상태가 처리중</a:t>
            </a:r>
            <a:r>
              <a:rPr lang="en-US" altLang="ko-KR" sz="600"/>
              <a:t> </a:t>
            </a:r>
            <a:r>
              <a:rPr lang="ko-KR" altLang="en-US" sz="600" smtClean="0"/>
              <a:t>또는 완료 상태라 삭제하실 수 업습니다</a:t>
            </a:r>
            <a:r>
              <a:rPr lang="en-US" altLang="ko-KR" sz="600" smtClean="0"/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176;p21"/>
          <p:cNvCxnSpPr>
            <a:endCxn id="28" idx="0"/>
          </p:cNvCxnSpPr>
          <p:nvPr/>
        </p:nvCxnSpPr>
        <p:spPr>
          <a:xfrm rot="16200000" flipH="1">
            <a:off x="909938" y="3209119"/>
            <a:ext cx="954537" cy="3676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8" name="Google Shape;210;p21"/>
          <p:cNvSpPr/>
          <p:nvPr/>
        </p:nvSpPr>
        <p:spPr>
          <a:xfrm>
            <a:off x="424617" y="3704771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11;p21"/>
          <p:cNvSpPr txBox="1"/>
          <p:nvPr/>
        </p:nvSpPr>
        <p:spPr>
          <a:xfrm>
            <a:off x="467758" y="3902225"/>
            <a:ext cx="1858183" cy="21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smtClean="0"/>
              <a:t>선택하신 상품일괄등록을 삭제하시겠습니까</a:t>
            </a:r>
            <a:r>
              <a:rPr lang="en-US" altLang="ko-KR" sz="600" smtClean="0"/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" name="Google Shape;212;p21"/>
          <p:cNvGraphicFramePr/>
          <p:nvPr>
            <p:extLst>
              <p:ext uri="{D42A27DB-BD31-4B8C-83A1-F6EECF244321}">
                <p14:modId xmlns:p14="http://schemas.microsoft.com/office/powerpoint/2010/main" val="4120507651"/>
              </p:ext>
            </p:extLst>
          </p:nvPr>
        </p:nvGraphicFramePr>
        <p:xfrm>
          <a:off x="558543" y="4052738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Google Shape;213;p21"/>
          <p:cNvSpPr/>
          <p:nvPr/>
        </p:nvSpPr>
        <p:spPr>
          <a:xfrm>
            <a:off x="1042082" y="4267514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14;p21"/>
          <p:cNvSpPr/>
          <p:nvPr/>
        </p:nvSpPr>
        <p:spPr>
          <a:xfrm>
            <a:off x="1481859" y="4257759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176;p21"/>
          <p:cNvCxnSpPr>
            <a:stCxn id="31" idx="2"/>
            <a:endCxn id="19" idx="1"/>
          </p:cNvCxnSpPr>
          <p:nvPr/>
        </p:nvCxnSpPr>
        <p:spPr>
          <a:xfrm rot="16200000" flipH="1">
            <a:off x="1116609" y="4538933"/>
            <a:ext cx="608411" cy="380876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5" name="Google Shape;665;p27"/>
          <p:cNvSpPr/>
          <p:nvPr/>
        </p:nvSpPr>
        <p:spPr>
          <a:xfrm>
            <a:off x="1611252" y="5586023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667;p27"/>
          <p:cNvSpPr/>
          <p:nvPr/>
        </p:nvSpPr>
        <p:spPr>
          <a:xfrm>
            <a:off x="2315464" y="613517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668;p27"/>
          <p:cNvSpPr txBox="1"/>
          <p:nvPr/>
        </p:nvSpPr>
        <p:spPr>
          <a:xfrm>
            <a:off x="1715011" y="5766180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smtClean="0"/>
              <a:t>처리하였습니다</a:t>
            </a:r>
            <a:r>
              <a:rPr lang="en-US" altLang="ko-KR" sz="600" smtClean="0"/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" name="Google Shape;212;p21"/>
          <p:cNvGraphicFramePr/>
          <p:nvPr>
            <p:extLst>
              <p:ext uri="{D42A27DB-BD31-4B8C-83A1-F6EECF244321}">
                <p14:modId xmlns:p14="http://schemas.microsoft.com/office/powerpoint/2010/main" val="614353101"/>
              </p:ext>
            </p:extLst>
          </p:nvPr>
        </p:nvGraphicFramePr>
        <p:xfrm>
          <a:off x="1754861" y="4999363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oogle Shape;212;p21"/>
          <p:cNvGraphicFramePr/>
          <p:nvPr>
            <p:extLst>
              <p:ext uri="{D42A27DB-BD31-4B8C-83A1-F6EECF244321}">
                <p14:modId xmlns:p14="http://schemas.microsoft.com/office/powerpoint/2010/main" val="2671957245"/>
              </p:ext>
            </p:extLst>
          </p:nvPr>
        </p:nvGraphicFramePr>
        <p:xfrm>
          <a:off x="1754861" y="5905468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Google Shape;176;p21"/>
          <p:cNvCxnSpPr>
            <a:stCxn id="31" idx="2"/>
            <a:endCxn id="35" idx="1"/>
          </p:cNvCxnSpPr>
          <p:nvPr/>
        </p:nvCxnSpPr>
        <p:spPr>
          <a:xfrm rot="16200000" flipH="1">
            <a:off x="640825" y="5014717"/>
            <a:ext cx="1559978" cy="380876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48" name="Google Shape;210;p21"/>
          <p:cNvSpPr/>
          <p:nvPr/>
        </p:nvSpPr>
        <p:spPr>
          <a:xfrm>
            <a:off x="2928456" y="3703211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11;p21"/>
          <p:cNvSpPr txBox="1"/>
          <p:nvPr/>
        </p:nvSpPr>
        <p:spPr>
          <a:xfrm>
            <a:off x="2971597" y="3900665"/>
            <a:ext cx="1858183" cy="21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smtClean="0"/>
              <a:t>선택하신 상품을 삭제하시겠습니까</a:t>
            </a:r>
            <a:r>
              <a:rPr lang="en-US" altLang="ko-KR" sz="600" smtClean="0"/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" name="Google Shape;212;p21"/>
          <p:cNvGraphicFramePr/>
          <p:nvPr>
            <p:extLst>
              <p:ext uri="{D42A27DB-BD31-4B8C-83A1-F6EECF244321}">
                <p14:modId xmlns:p14="http://schemas.microsoft.com/office/powerpoint/2010/main" val="1883829767"/>
              </p:ext>
            </p:extLst>
          </p:nvPr>
        </p:nvGraphicFramePr>
        <p:xfrm>
          <a:off x="3054684" y="4052827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Google Shape;213;p21"/>
          <p:cNvSpPr/>
          <p:nvPr/>
        </p:nvSpPr>
        <p:spPr>
          <a:xfrm>
            <a:off x="3545921" y="4265954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14;p21"/>
          <p:cNvSpPr/>
          <p:nvPr/>
        </p:nvSpPr>
        <p:spPr>
          <a:xfrm>
            <a:off x="3985698" y="4256199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176;p21"/>
          <p:cNvCxnSpPr>
            <a:endCxn id="48" idx="0"/>
          </p:cNvCxnSpPr>
          <p:nvPr/>
        </p:nvCxnSpPr>
        <p:spPr>
          <a:xfrm rot="10800000" flipV="1">
            <a:off x="3909429" y="2173457"/>
            <a:ext cx="2336629" cy="1529754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58" name="Google Shape;176;p21"/>
          <p:cNvCxnSpPr>
            <a:stCxn id="51" idx="2"/>
            <a:endCxn id="19" idx="3"/>
          </p:cNvCxnSpPr>
          <p:nvPr/>
        </p:nvCxnSpPr>
        <p:spPr>
          <a:xfrm rot="5400000">
            <a:off x="3348720" y="4648081"/>
            <a:ext cx="609971" cy="16102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61" name="Google Shape;176;p21"/>
          <p:cNvCxnSpPr>
            <a:stCxn id="51" idx="2"/>
            <a:endCxn id="35" idx="3"/>
          </p:cNvCxnSpPr>
          <p:nvPr/>
        </p:nvCxnSpPr>
        <p:spPr>
          <a:xfrm rot="5400000">
            <a:off x="2872936" y="5123865"/>
            <a:ext cx="1561538" cy="16102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72" name="Google Shape;1694;p44"/>
          <p:cNvSpPr/>
          <p:nvPr/>
        </p:nvSpPr>
        <p:spPr>
          <a:xfrm>
            <a:off x="4148936" y="4634456"/>
            <a:ext cx="4086773" cy="305353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3" name="Google Shape;1695;p44"/>
          <p:cNvGraphicFramePr/>
          <p:nvPr>
            <p:extLst>
              <p:ext uri="{D42A27DB-BD31-4B8C-83A1-F6EECF244321}">
                <p14:modId xmlns:p14="http://schemas.microsoft.com/office/powerpoint/2010/main" val="3519910850"/>
              </p:ext>
            </p:extLst>
          </p:nvPr>
        </p:nvGraphicFramePr>
        <p:xfrm>
          <a:off x="4292265" y="4737828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상품 일괄업로드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Google Shape;58;p20"/>
          <p:cNvSpPr/>
          <p:nvPr/>
        </p:nvSpPr>
        <p:spPr>
          <a:xfrm>
            <a:off x="4282998" y="5106882"/>
            <a:ext cx="3825120" cy="741260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샘플파일 다운로드 하시고 컬럼에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*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표시된 값은 필수 입니다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실제 상품정보가 입력되는 로우는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3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번째부터 입니다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샘플파일 두번째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Sheet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를 확인하시면 코드정보를 열람 하실 수 있습니다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일괄등록 마스터명과 적용일시는 필수 입니다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가능한 적용일시는 업무외 시작으로 설정해 주십시오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업로드 하시고 적용일시 전 일괄등록상품의 내용에 값이 들어가 있으면 문제가 있는 정보이니 반드시 확인해 주십시오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(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적용 전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1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차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Validation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확인을 함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)</a:t>
            </a:r>
          </a:p>
        </p:txBody>
      </p:sp>
      <p:graphicFrame>
        <p:nvGraphicFramePr>
          <p:cNvPr id="75" name="Google Shape;1699;p44"/>
          <p:cNvGraphicFramePr/>
          <p:nvPr>
            <p:extLst>
              <p:ext uri="{D42A27DB-BD31-4B8C-83A1-F6EECF244321}">
                <p14:modId xmlns:p14="http://schemas.microsoft.com/office/powerpoint/2010/main" val="2057749403"/>
              </p:ext>
            </p:extLst>
          </p:nvPr>
        </p:nvGraphicFramePr>
        <p:xfrm>
          <a:off x="4292265" y="6381360"/>
          <a:ext cx="2347686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11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916">
                  <a:extLst>
                    <a:ext uri="{9D8B030D-6E8A-4147-A177-3AD203B41FA5}">
                      <a16:colId xmlns:a16="http://schemas.microsoft.com/office/drawing/2014/main" val="3497245230"/>
                    </a:ext>
                  </a:extLst>
                </a:gridCol>
                <a:gridCol w="492369">
                  <a:extLst>
                    <a:ext uri="{9D8B030D-6E8A-4147-A177-3AD203B41FA5}">
                      <a16:colId xmlns:a16="http://schemas.microsoft.com/office/drawing/2014/main" val="38845780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적용일시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선택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Google Shape;1696;p44"/>
          <p:cNvGraphicFramePr/>
          <p:nvPr>
            <p:extLst>
              <p:ext uri="{D42A27DB-BD31-4B8C-83A1-F6EECF244321}">
                <p14:modId xmlns:p14="http://schemas.microsoft.com/office/powerpoint/2010/main" val="2956366284"/>
              </p:ext>
            </p:extLst>
          </p:nvPr>
        </p:nvGraphicFramePr>
        <p:xfrm>
          <a:off x="4295470" y="6130261"/>
          <a:ext cx="3766515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일괄등록명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7" name="그림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98" y="6396875"/>
            <a:ext cx="186063" cy="157438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600" y="6696881"/>
            <a:ext cx="3732122" cy="434947"/>
          </a:xfrm>
          <a:prstGeom prst="rect">
            <a:avLst/>
          </a:prstGeom>
        </p:spPr>
      </p:pic>
      <p:sp>
        <p:nvSpPr>
          <p:cNvPr id="79" name="모서리가 둥근 직사각형 78"/>
          <p:cNvSpPr/>
          <p:nvPr/>
        </p:nvSpPr>
        <p:spPr>
          <a:xfrm>
            <a:off x="5508591" y="7288451"/>
            <a:ext cx="791121" cy="17751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smtClean="0">
                <a:solidFill>
                  <a:srgbClr val="FFFFFF"/>
                </a:solidFill>
                <a:latin typeface="+mn-ea"/>
                <a:cs typeface="Arial"/>
              </a:rPr>
              <a:t>엑셀 업로드</a:t>
            </a:r>
            <a:endParaRPr lang="ko-KR" altLang="en-US" sz="7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80" name="Google Shape;667;p27"/>
          <p:cNvSpPr/>
          <p:nvPr/>
        </p:nvSpPr>
        <p:spPr>
          <a:xfrm>
            <a:off x="6364269" y="7295485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408;p26"/>
          <p:cNvCxnSpPr>
            <a:endCxn id="72" idx="0"/>
          </p:cNvCxnSpPr>
          <p:nvPr/>
        </p:nvCxnSpPr>
        <p:spPr>
          <a:xfrm>
            <a:off x="3636498" y="2110154"/>
            <a:ext cx="2555825" cy="2524302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3" name="Google Shape;797;p30"/>
          <p:cNvSpPr/>
          <p:nvPr/>
        </p:nvSpPr>
        <p:spPr>
          <a:xfrm>
            <a:off x="171037" y="83296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797;p30"/>
          <p:cNvSpPr/>
          <p:nvPr/>
        </p:nvSpPr>
        <p:spPr>
          <a:xfrm>
            <a:off x="255013" y="168924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797;p30"/>
          <p:cNvSpPr/>
          <p:nvPr/>
        </p:nvSpPr>
        <p:spPr>
          <a:xfrm>
            <a:off x="171037" y="228578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797;p30"/>
          <p:cNvSpPr/>
          <p:nvPr/>
        </p:nvSpPr>
        <p:spPr>
          <a:xfrm>
            <a:off x="3706389" y="217345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797;p30"/>
          <p:cNvSpPr/>
          <p:nvPr/>
        </p:nvSpPr>
        <p:spPr>
          <a:xfrm>
            <a:off x="3504197" y="197067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797;p30"/>
          <p:cNvSpPr/>
          <p:nvPr/>
        </p:nvSpPr>
        <p:spPr>
          <a:xfrm>
            <a:off x="6304771" y="195293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" name="Google Shape;1696;p44"/>
          <p:cNvGraphicFramePr/>
          <p:nvPr>
            <p:extLst>
              <p:ext uri="{D42A27DB-BD31-4B8C-83A1-F6EECF244321}">
                <p14:modId xmlns:p14="http://schemas.microsoft.com/office/powerpoint/2010/main" val="2858920010"/>
              </p:ext>
            </p:extLst>
          </p:nvPr>
        </p:nvGraphicFramePr>
        <p:xfrm>
          <a:off x="4313848" y="5910283"/>
          <a:ext cx="3766515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2963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i="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상품일괄업로드 양식 다운로드</a:t>
                      </a:r>
                      <a:endParaRPr sz="600" b="1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u="sng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25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0" y="812438"/>
            <a:ext cx="11023231" cy="48583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상품엑셀 업로드</a:t>
            </a:r>
            <a:r>
              <a:rPr lang="en-US" altLang="ko-KR" sz="700" smtClean="0">
                <a:latin typeface="+mj-ea"/>
              </a:rPr>
              <a:t>/</a:t>
            </a:r>
            <a:r>
              <a:rPr lang="ko-KR" altLang="en-US" sz="700" smtClean="0">
                <a:latin typeface="+mj-ea"/>
              </a:rPr>
              <a:t>다운로드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상품엑셀 업로드양식</a:t>
            </a:r>
            <a:r>
              <a:rPr lang="en-US" altLang="ko-KR" sz="700" smtClean="0">
                <a:latin typeface="+mj-ea"/>
              </a:rPr>
              <a:t>/ </a:t>
            </a:r>
            <a:r>
              <a:rPr lang="ko-KR" altLang="en-US" sz="700" smtClean="0">
                <a:latin typeface="+mj-ea"/>
              </a:rPr>
              <a:t>엑셀다운로드</a:t>
            </a:r>
            <a:endParaRPr lang="ko-KR" altLang="en-US">
              <a:latin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6659" y="869990"/>
            <a:ext cx="10837760" cy="4749145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27567" y="968250"/>
            <a:ext cx="10667738" cy="4500444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fontAlgn="ctr"/>
            <a:endParaRPr lang="ko-KR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943729"/>
              </p:ext>
            </p:extLst>
          </p:nvPr>
        </p:nvGraphicFramePr>
        <p:xfrm>
          <a:off x="381600" y="1312716"/>
          <a:ext cx="10418157" cy="844494"/>
        </p:xfrm>
        <a:graphic>
          <a:graphicData uri="http://schemas.openxmlformats.org/drawingml/2006/table">
            <a:tbl>
              <a:tblPr/>
              <a:tblGrid>
                <a:gridCol w="195224">
                  <a:extLst>
                    <a:ext uri="{9D8B030D-6E8A-4147-A177-3AD203B41FA5}">
                      <a16:colId xmlns:a16="http://schemas.microsoft.com/office/drawing/2014/main" val="980375880"/>
                    </a:ext>
                  </a:extLst>
                </a:gridCol>
                <a:gridCol w="292835">
                  <a:extLst>
                    <a:ext uri="{9D8B030D-6E8A-4147-A177-3AD203B41FA5}">
                      <a16:colId xmlns:a16="http://schemas.microsoft.com/office/drawing/2014/main" val="3741484292"/>
                    </a:ext>
                  </a:extLst>
                </a:gridCol>
                <a:gridCol w="292835">
                  <a:extLst>
                    <a:ext uri="{9D8B030D-6E8A-4147-A177-3AD203B41FA5}">
                      <a16:colId xmlns:a16="http://schemas.microsoft.com/office/drawing/2014/main" val="1622752181"/>
                    </a:ext>
                  </a:extLst>
                </a:gridCol>
                <a:gridCol w="283073">
                  <a:extLst>
                    <a:ext uri="{9D8B030D-6E8A-4147-A177-3AD203B41FA5}">
                      <a16:colId xmlns:a16="http://schemas.microsoft.com/office/drawing/2014/main" val="486478812"/>
                    </a:ext>
                  </a:extLst>
                </a:gridCol>
                <a:gridCol w="250534">
                  <a:extLst>
                    <a:ext uri="{9D8B030D-6E8A-4147-A177-3AD203B41FA5}">
                      <a16:colId xmlns:a16="http://schemas.microsoft.com/office/drawing/2014/main" val="331725423"/>
                    </a:ext>
                  </a:extLst>
                </a:gridCol>
                <a:gridCol w="211491">
                  <a:extLst>
                    <a:ext uri="{9D8B030D-6E8A-4147-A177-3AD203B41FA5}">
                      <a16:colId xmlns:a16="http://schemas.microsoft.com/office/drawing/2014/main" val="1454694093"/>
                    </a:ext>
                  </a:extLst>
                </a:gridCol>
                <a:gridCol w="214746">
                  <a:extLst>
                    <a:ext uri="{9D8B030D-6E8A-4147-A177-3AD203B41FA5}">
                      <a16:colId xmlns:a16="http://schemas.microsoft.com/office/drawing/2014/main" val="3474163742"/>
                    </a:ext>
                  </a:extLst>
                </a:gridCol>
                <a:gridCol w="146417">
                  <a:extLst>
                    <a:ext uri="{9D8B030D-6E8A-4147-A177-3AD203B41FA5}">
                      <a16:colId xmlns:a16="http://schemas.microsoft.com/office/drawing/2014/main" val="1242986847"/>
                    </a:ext>
                  </a:extLst>
                </a:gridCol>
                <a:gridCol w="146417">
                  <a:extLst>
                    <a:ext uri="{9D8B030D-6E8A-4147-A177-3AD203B41FA5}">
                      <a16:colId xmlns:a16="http://schemas.microsoft.com/office/drawing/2014/main" val="2650508797"/>
                    </a:ext>
                  </a:extLst>
                </a:gridCol>
                <a:gridCol w="146417">
                  <a:extLst>
                    <a:ext uri="{9D8B030D-6E8A-4147-A177-3AD203B41FA5}">
                      <a16:colId xmlns:a16="http://schemas.microsoft.com/office/drawing/2014/main" val="774538266"/>
                    </a:ext>
                  </a:extLst>
                </a:gridCol>
                <a:gridCol w="146417">
                  <a:extLst>
                    <a:ext uri="{9D8B030D-6E8A-4147-A177-3AD203B41FA5}">
                      <a16:colId xmlns:a16="http://schemas.microsoft.com/office/drawing/2014/main" val="2160303692"/>
                    </a:ext>
                  </a:extLst>
                </a:gridCol>
                <a:gridCol w="146417">
                  <a:extLst>
                    <a:ext uri="{9D8B030D-6E8A-4147-A177-3AD203B41FA5}">
                      <a16:colId xmlns:a16="http://schemas.microsoft.com/office/drawing/2014/main" val="1523595754"/>
                    </a:ext>
                  </a:extLst>
                </a:gridCol>
                <a:gridCol w="146417">
                  <a:extLst>
                    <a:ext uri="{9D8B030D-6E8A-4147-A177-3AD203B41FA5}">
                      <a16:colId xmlns:a16="http://schemas.microsoft.com/office/drawing/2014/main" val="2977302909"/>
                    </a:ext>
                  </a:extLst>
                </a:gridCol>
                <a:gridCol w="146417">
                  <a:extLst>
                    <a:ext uri="{9D8B030D-6E8A-4147-A177-3AD203B41FA5}">
                      <a16:colId xmlns:a16="http://schemas.microsoft.com/office/drawing/2014/main" val="1906707765"/>
                    </a:ext>
                  </a:extLst>
                </a:gridCol>
                <a:gridCol w="146417">
                  <a:extLst>
                    <a:ext uri="{9D8B030D-6E8A-4147-A177-3AD203B41FA5}">
                      <a16:colId xmlns:a16="http://schemas.microsoft.com/office/drawing/2014/main" val="392984947"/>
                    </a:ext>
                  </a:extLst>
                </a:gridCol>
                <a:gridCol w="146417">
                  <a:extLst>
                    <a:ext uri="{9D8B030D-6E8A-4147-A177-3AD203B41FA5}">
                      <a16:colId xmlns:a16="http://schemas.microsoft.com/office/drawing/2014/main" val="14698860"/>
                    </a:ext>
                  </a:extLst>
                </a:gridCol>
                <a:gridCol w="146417">
                  <a:extLst>
                    <a:ext uri="{9D8B030D-6E8A-4147-A177-3AD203B41FA5}">
                      <a16:colId xmlns:a16="http://schemas.microsoft.com/office/drawing/2014/main" val="1454037151"/>
                    </a:ext>
                  </a:extLst>
                </a:gridCol>
                <a:gridCol w="146417">
                  <a:extLst>
                    <a:ext uri="{9D8B030D-6E8A-4147-A177-3AD203B41FA5}">
                      <a16:colId xmlns:a16="http://schemas.microsoft.com/office/drawing/2014/main" val="4088084951"/>
                    </a:ext>
                  </a:extLst>
                </a:gridCol>
                <a:gridCol w="146417">
                  <a:extLst>
                    <a:ext uri="{9D8B030D-6E8A-4147-A177-3AD203B41FA5}">
                      <a16:colId xmlns:a16="http://schemas.microsoft.com/office/drawing/2014/main" val="2456798897"/>
                    </a:ext>
                  </a:extLst>
                </a:gridCol>
                <a:gridCol w="146417">
                  <a:extLst>
                    <a:ext uri="{9D8B030D-6E8A-4147-A177-3AD203B41FA5}">
                      <a16:colId xmlns:a16="http://schemas.microsoft.com/office/drawing/2014/main" val="2403196557"/>
                    </a:ext>
                  </a:extLst>
                </a:gridCol>
                <a:gridCol w="146417">
                  <a:extLst>
                    <a:ext uri="{9D8B030D-6E8A-4147-A177-3AD203B41FA5}">
                      <a16:colId xmlns:a16="http://schemas.microsoft.com/office/drawing/2014/main" val="2849263311"/>
                    </a:ext>
                  </a:extLst>
                </a:gridCol>
                <a:gridCol w="146417">
                  <a:extLst>
                    <a:ext uri="{9D8B030D-6E8A-4147-A177-3AD203B41FA5}">
                      <a16:colId xmlns:a16="http://schemas.microsoft.com/office/drawing/2014/main" val="1271544007"/>
                    </a:ext>
                  </a:extLst>
                </a:gridCol>
                <a:gridCol w="146417">
                  <a:extLst>
                    <a:ext uri="{9D8B030D-6E8A-4147-A177-3AD203B41FA5}">
                      <a16:colId xmlns:a16="http://schemas.microsoft.com/office/drawing/2014/main" val="966861806"/>
                    </a:ext>
                  </a:extLst>
                </a:gridCol>
                <a:gridCol w="146417">
                  <a:extLst>
                    <a:ext uri="{9D8B030D-6E8A-4147-A177-3AD203B41FA5}">
                      <a16:colId xmlns:a16="http://schemas.microsoft.com/office/drawing/2014/main" val="3652034126"/>
                    </a:ext>
                  </a:extLst>
                </a:gridCol>
                <a:gridCol w="201728">
                  <a:extLst>
                    <a:ext uri="{9D8B030D-6E8A-4147-A177-3AD203B41FA5}">
                      <a16:colId xmlns:a16="http://schemas.microsoft.com/office/drawing/2014/main" val="41595159"/>
                    </a:ext>
                  </a:extLst>
                </a:gridCol>
                <a:gridCol w="201728">
                  <a:extLst>
                    <a:ext uri="{9D8B030D-6E8A-4147-A177-3AD203B41FA5}">
                      <a16:colId xmlns:a16="http://schemas.microsoft.com/office/drawing/2014/main" val="1940561131"/>
                    </a:ext>
                  </a:extLst>
                </a:gridCol>
                <a:gridCol w="237522">
                  <a:extLst>
                    <a:ext uri="{9D8B030D-6E8A-4147-A177-3AD203B41FA5}">
                      <a16:colId xmlns:a16="http://schemas.microsoft.com/office/drawing/2014/main" val="1305573017"/>
                    </a:ext>
                  </a:extLst>
                </a:gridCol>
                <a:gridCol w="211491">
                  <a:extLst>
                    <a:ext uri="{9D8B030D-6E8A-4147-A177-3AD203B41FA5}">
                      <a16:colId xmlns:a16="http://schemas.microsoft.com/office/drawing/2014/main" val="1088588275"/>
                    </a:ext>
                  </a:extLst>
                </a:gridCol>
                <a:gridCol w="228632">
                  <a:extLst>
                    <a:ext uri="{9D8B030D-6E8A-4147-A177-3AD203B41FA5}">
                      <a16:colId xmlns:a16="http://schemas.microsoft.com/office/drawing/2014/main" val="3700678548"/>
                    </a:ext>
                  </a:extLst>
                </a:gridCol>
                <a:gridCol w="211491">
                  <a:extLst>
                    <a:ext uri="{9D8B030D-6E8A-4147-A177-3AD203B41FA5}">
                      <a16:colId xmlns:a16="http://schemas.microsoft.com/office/drawing/2014/main" val="1776557535"/>
                    </a:ext>
                  </a:extLst>
                </a:gridCol>
                <a:gridCol w="211491">
                  <a:extLst>
                    <a:ext uri="{9D8B030D-6E8A-4147-A177-3AD203B41FA5}">
                      <a16:colId xmlns:a16="http://schemas.microsoft.com/office/drawing/2014/main" val="1799697635"/>
                    </a:ext>
                  </a:extLst>
                </a:gridCol>
                <a:gridCol w="211491">
                  <a:extLst>
                    <a:ext uri="{9D8B030D-6E8A-4147-A177-3AD203B41FA5}">
                      <a16:colId xmlns:a16="http://schemas.microsoft.com/office/drawing/2014/main" val="2948831625"/>
                    </a:ext>
                  </a:extLst>
                </a:gridCol>
                <a:gridCol w="211491">
                  <a:extLst>
                    <a:ext uri="{9D8B030D-6E8A-4147-A177-3AD203B41FA5}">
                      <a16:colId xmlns:a16="http://schemas.microsoft.com/office/drawing/2014/main" val="1190887376"/>
                    </a:ext>
                  </a:extLst>
                </a:gridCol>
                <a:gridCol w="250534">
                  <a:extLst>
                    <a:ext uri="{9D8B030D-6E8A-4147-A177-3AD203B41FA5}">
                      <a16:colId xmlns:a16="http://schemas.microsoft.com/office/drawing/2014/main" val="1133097954"/>
                    </a:ext>
                  </a:extLst>
                </a:gridCol>
                <a:gridCol w="211491">
                  <a:extLst>
                    <a:ext uri="{9D8B030D-6E8A-4147-A177-3AD203B41FA5}">
                      <a16:colId xmlns:a16="http://schemas.microsoft.com/office/drawing/2014/main" val="3024220779"/>
                    </a:ext>
                  </a:extLst>
                </a:gridCol>
                <a:gridCol w="211491">
                  <a:extLst>
                    <a:ext uri="{9D8B030D-6E8A-4147-A177-3AD203B41FA5}">
                      <a16:colId xmlns:a16="http://schemas.microsoft.com/office/drawing/2014/main" val="665660794"/>
                    </a:ext>
                  </a:extLst>
                </a:gridCol>
                <a:gridCol w="354654">
                  <a:extLst>
                    <a:ext uri="{9D8B030D-6E8A-4147-A177-3AD203B41FA5}">
                      <a16:colId xmlns:a16="http://schemas.microsoft.com/office/drawing/2014/main" val="3514372803"/>
                    </a:ext>
                  </a:extLst>
                </a:gridCol>
                <a:gridCol w="208237">
                  <a:extLst>
                    <a:ext uri="{9D8B030D-6E8A-4147-A177-3AD203B41FA5}">
                      <a16:colId xmlns:a16="http://schemas.microsoft.com/office/drawing/2014/main" val="3838586244"/>
                    </a:ext>
                  </a:extLst>
                </a:gridCol>
                <a:gridCol w="250534">
                  <a:extLst>
                    <a:ext uri="{9D8B030D-6E8A-4147-A177-3AD203B41FA5}">
                      <a16:colId xmlns:a16="http://schemas.microsoft.com/office/drawing/2014/main" val="1963555868"/>
                    </a:ext>
                  </a:extLst>
                </a:gridCol>
                <a:gridCol w="211491">
                  <a:extLst>
                    <a:ext uri="{9D8B030D-6E8A-4147-A177-3AD203B41FA5}">
                      <a16:colId xmlns:a16="http://schemas.microsoft.com/office/drawing/2014/main" val="3087168586"/>
                    </a:ext>
                  </a:extLst>
                </a:gridCol>
                <a:gridCol w="172446">
                  <a:extLst>
                    <a:ext uri="{9D8B030D-6E8A-4147-A177-3AD203B41FA5}">
                      <a16:colId xmlns:a16="http://schemas.microsoft.com/office/drawing/2014/main" val="3015859279"/>
                    </a:ext>
                  </a:extLst>
                </a:gridCol>
                <a:gridCol w="172446">
                  <a:extLst>
                    <a:ext uri="{9D8B030D-6E8A-4147-A177-3AD203B41FA5}">
                      <a16:colId xmlns:a16="http://schemas.microsoft.com/office/drawing/2014/main" val="1723417264"/>
                    </a:ext>
                  </a:extLst>
                </a:gridCol>
                <a:gridCol w="292835">
                  <a:extLst>
                    <a:ext uri="{9D8B030D-6E8A-4147-A177-3AD203B41FA5}">
                      <a16:colId xmlns:a16="http://schemas.microsoft.com/office/drawing/2014/main" val="1136548943"/>
                    </a:ext>
                  </a:extLst>
                </a:gridCol>
                <a:gridCol w="250534">
                  <a:extLst>
                    <a:ext uri="{9D8B030D-6E8A-4147-A177-3AD203B41FA5}">
                      <a16:colId xmlns:a16="http://schemas.microsoft.com/office/drawing/2014/main" val="3767815671"/>
                    </a:ext>
                  </a:extLst>
                </a:gridCol>
                <a:gridCol w="250534">
                  <a:extLst>
                    <a:ext uri="{9D8B030D-6E8A-4147-A177-3AD203B41FA5}">
                      <a16:colId xmlns:a16="http://schemas.microsoft.com/office/drawing/2014/main" val="2502742176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val="1326451025"/>
                    </a:ext>
                  </a:extLst>
                </a:gridCol>
                <a:gridCol w="273312">
                  <a:extLst>
                    <a:ext uri="{9D8B030D-6E8A-4147-A177-3AD203B41FA5}">
                      <a16:colId xmlns:a16="http://schemas.microsoft.com/office/drawing/2014/main" val="2472884446"/>
                    </a:ext>
                  </a:extLst>
                </a:gridCol>
                <a:gridCol w="172446">
                  <a:extLst>
                    <a:ext uri="{9D8B030D-6E8A-4147-A177-3AD203B41FA5}">
                      <a16:colId xmlns:a16="http://schemas.microsoft.com/office/drawing/2014/main" val="780422606"/>
                    </a:ext>
                  </a:extLst>
                </a:gridCol>
                <a:gridCol w="211491">
                  <a:extLst>
                    <a:ext uri="{9D8B030D-6E8A-4147-A177-3AD203B41FA5}">
                      <a16:colId xmlns:a16="http://schemas.microsoft.com/office/drawing/2014/main" val="4172245029"/>
                    </a:ext>
                  </a:extLst>
                </a:gridCol>
                <a:gridCol w="292835">
                  <a:extLst>
                    <a:ext uri="{9D8B030D-6E8A-4147-A177-3AD203B41FA5}">
                      <a16:colId xmlns:a16="http://schemas.microsoft.com/office/drawing/2014/main" val="222131635"/>
                    </a:ext>
                  </a:extLst>
                </a:gridCol>
                <a:gridCol w="295001">
                  <a:extLst>
                    <a:ext uri="{9D8B030D-6E8A-4147-A177-3AD203B41FA5}">
                      <a16:colId xmlns:a16="http://schemas.microsoft.com/office/drawing/2014/main" val="3541638582"/>
                    </a:ext>
                  </a:extLst>
                </a:gridCol>
              </a:tblGrid>
              <a:tr h="130572">
                <a:tc gridSpan="38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기본정보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 기입시 해당 상품코드의 정보를 수정합니다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.)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상품공급사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상품코드와 공급사코드가 기존에 존재 시 상품공급사 정보를 수정합니다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.)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261835"/>
                  </a:ext>
                </a:extLst>
              </a:tr>
              <a:tr h="2668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*카테고리코드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안전관리비품목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*상품명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*상품실적년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*신규사업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3120" marR="3120" marT="31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 고딕" panose="020B0503020000020004" pitchFamily="50" charset="-127"/>
                        </a:rPr>
                        <a:t>Ø(㎜)</a:t>
                      </a:r>
                    </a:p>
                  </a:txBody>
                  <a:tcPr marL="3120" marR="3120" marT="31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 고딕" panose="020B0503020000020004" pitchFamily="50" charset="-127"/>
                        </a:rPr>
                        <a:t>W(㎜)</a:t>
                      </a:r>
                    </a:p>
                  </a:txBody>
                  <a:tcPr marL="3120" marR="3120" marT="31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 고딕" panose="020B0503020000020004" pitchFamily="50" charset="-127"/>
                        </a:rPr>
                        <a:t>D(㎜)</a:t>
                      </a:r>
                    </a:p>
                  </a:txBody>
                  <a:tcPr marL="3120" marR="3120" marT="31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 고딕" panose="020B0503020000020004" pitchFamily="50" charset="-127"/>
                        </a:rPr>
                        <a:t>H(㎜)</a:t>
                      </a:r>
                    </a:p>
                  </a:txBody>
                  <a:tcPr marL="3120" marR="3120" marT="31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 고딕" panose="020B0503020000020004" pitchFamily="50" charset="-127"/>
                        </a:rPr>
                        <a:t>T(㎜)</a:t>
                      </a:r>
                    </a:p>
                  </a:txBody>
                  <a:tcPr marL="3120" marR="3120" marT="31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 고딕" panose="020B0503020000020004" pitchFamily="50" charset="-127"/>
                        </a:rPr>
                        <a:t>길이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 고딕" panose="020B0503020000020004" pitchFamily="50" charset="-127"/>
                        </a:rPr>
                        <a:t>m)</a:t>
                      </a:r>
                    </a:p>
                  </a:txBody>
                  <a:tcPr marL="3120" marR="3120" marT="31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 고딕" panose="020B0503020000020004" pitchFamily="50" charset="-127"/>
                        </a:rPr>
                        <a:t>중량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 고딕" panose="020B0503020000020004" pitchFamily="50" charset="-127"/>
                        </a:rPr>
                        <a:t>(㎏)</a:t>
                      </a:r>
                    </a:p>
                  </a:txBody>
                  <a:tcPr marL="3120" marR="3120" marT="31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 고딕" panose="020B0503020000020004" pitchFamily="50" charset="-127"/>
                        </a:rPr>
                        <a:t>할증포함중량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 고딕" panose="020B0503020000020004" pitchFamily="50" charset="-127"/>
                        </a:rPr>
                        <a:t>(㎏)</a:t>
                      </a:r>
                    </a:p>
                  </a:txBody>
                  <a:tcPr marL="3120" marR="3120" marT="31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 고딕" panose="020B0503020000020004" pitchFamily="50" charset="-127"/>
                        </a:rPr>
                        <a:t>재질</a:t>
                      </a:r>
                    </a:p>
                  </a:txBody>
                  <a:tcPr marL="3120" marR="3120" marT="31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3120" marR="3120" marT="31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 고딕" panose="020B0503020000020004" pitchFamily="50" charset="-127"/>
                        </a:rPr>
                        <a:t>색상</a:t>
                      </a:r>
                    </a:p>
                  </a:txBody>
                  <a:tcPr marL="3120" marR="3120" marT="31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3120" marR="3120" marT="31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 고딕" panose="020B0503020000020004" pitchFamily="50" charset="-127"/>
                        </a:rPr>
                        <a:t>포장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 고딕" panose="020B0503020000020004" pitchFamily="50" charset="-127"/>
                        </a:rPr>
                        <a:t>W(㎜)</a:t>
                      </a:r>
                    </a:p>
                  </a:txBody>
                  <a:tcPr marL="3120" marR="3120" marT="31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 고딕" panose="020B0503020000020004" pitchFamily="50" charset="-127"/>
                        </a:rPr>
                        <a:t>포장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 고딕" panose="020B0503020000020004" pitchFamily="50" charset="-127"/>
                        </a:rPr>
                        <a:t>D(㎜)</a:t>
                      </a:r>
                    </a:p>
                  </a:txBody>
                  <a:tcPr marL="3120" marR="3120" marT="31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 고딕" panose="020B0503020000020004" pitchFamily="50" charset="-127"/>
                        </a:rPr>
                        <a:t>포장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 고딕" panose="020B0503020000020004" pitchFamily="50" charset="-127"/>
                        </a:rPr>
                        <a:t>H(㎜)</a:t>
                      </a:r>
                    </a:p>
                  </a:txBody>
                  <a:tcPr marL="3120" marR="3120" marT="31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 고딕" panose="020B0503020000020004" pitchFamily="50" charset="-127"/>
                        </a:rPr>
                        <a:t>포장당박스수</a:t>
                      </a:r>
                    </a:p>
                  </a:txBody>
                  <a:tcPr marL="3120" marR="3120" marT="31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 고딕" panose="020B0503020000020004" pitchFamily="50" charset="-127"/>
                        </a:rPr>
                        <a:t>PLT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 고딕" panose="020B0503020000020004" pitchFamily="50" charset="-127"/>
                        </a:rPr>
                        <a:t>당박스수</a:t>
                      </a:r>
                    </a:p>
                  </a:txBody>
                  <a:tcPr marL="3120" marR="3120" marT="31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 고딕" panose="020B0503020000020004" pitchFamily="50" charset="-127"/>
                        </a:rPr>
                        <a:t>포장코드</a:t>
                      </a:r>
                    </a:p>
                  </a:txBody>
                  <a:tcPr marL="3120" marR="3120" marT="31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통계품목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통계실적코드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*과세구분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*상품담당자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*주문단위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*물류재고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품질검사여부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*상품구분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*공급사노출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*물량배분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*추가구성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*SKTS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이미지관리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FIMS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*공급사코드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*종료여부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*판매가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*매입가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*최소주문수량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*납품소요일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물량배분율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제조사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재고관리여부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하도급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*재고수량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*상품우선순위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변경사유</a:t>
                      </a:r>
                    </a:p>
                  </a:txBody>
                  <a:tcPr marL="3120" marR="3120" marT="31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889566"/>
                  </a:ext>
                </a:extLst>
              </a:tr>
              <a:tr h="94962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50505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A0101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제임스일괄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001001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rokmc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505050"/>
                          </a:solidFill>
                          <a:effectLst/>
                          <a:latin typeface="Nanum Gothic"/>
                          <a:ea typeface="맑은 고딕" panose="020B0503020000020004" pitchFamily="50" charset="-127"/>
                        </a:rPr>
                        <a:t>VEN001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제조사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25397"/>
                  </a:ext>
                </a:extLst>
              </a:tr>
              <a:tr h="94962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50505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A0102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제임스일괄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001002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rokmc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505050"/>
                          </a:solidFill>
                          <a:effectLst/>
                          <a:latin typeface="Nanum Gothic"/>
                          <a:ea typeface="맑은 고딕" panose="020B0503020000020004" pitchFamily="50" charset="-127"/>
                        </a:rPr>
                        <a:t>VEN001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제조사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258204"/>
                  </a:ext>
                </a:extLst>
              </a:tr>
              <a:tr h="94962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20" marR="3120" marT="31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433659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775983" y="1413807"/>
            <a:ext cx="534572" cy="386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1959" y="2258301"/>
            <a:ext cx="581310" cy="17439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품종코드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61959" y="2490246"/>
            <a:ext cx="792324" cy="17439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세부품종코드</a:t>
            </a:r>
            <a:endParaRPr lang="ko-KR" altLang="en-US" sz="700">
              <a:solidFill>
                <a:schemeClr val="tx1"/>
              </a:solidFill>
            </a:endParaRPr>
          </a:p>
        </p:txBody>
      </p:sp>
      <p:cxnSp>
        <p:nvCxnSpPr>
          <p:cNvPr id="7" name="꺾인 연결선 6"/>
          <p:cNvCxnSpPr>
            <a:endCxn id="5" idx="0"/>
          </p:cNvCxnSpPr>
          <p:nvPr/>
        </p:nvCxnSpPr>
        <p:spPr>
          <a:xfrm rot="5400000">
            <a:off x="4535482" y="1912293"/>
            <a:ext cx="563141" cy="12887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endCxn id="15" idx="0"/>
          </p:cNvCxnSpPr>
          <p:nvPr/>
        </p:nvCxnSpPr>
        <p:spPr>
          <a:xfrm rot="5400000">
            <a:off x="4613544" y="1939736"/>
            <a:ext cx="795087" cy="30593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809872" y="1413807"/>
            <a:ext cx="206325" cy="386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478794" y="2214761"/>
            <a:ext cx="1210026" cy="449877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smtClean="0">
                <a:solidFill>
                  <a:schemeClr val="tx1"/>
                </a:solidFill>
              </a:rPr>
              <a:t>하도급 컬럼 삭제</a:t>
            </a:r>
            <a:endParaRPr lang="en-US" altLang="ko-KR" sz="700" smtClean="0">
              <a:solidFill>
                <a:schemeClr val="tx1"/>
              </a:solidFill>
            </a:endParaRPr>
          </a:p>
          <a:p>
            <a:r>
              <a:rPr lang="ko-KR" altLang="en-US" sz="700" smtClean="0">
                <a:solidFill>
                  <a:schemeClr val="tx1"/>
                </a:solidFill>
              </a:rPr>
              <a:t>상품우선순위 컬럼 삭제</a:t>
            </a:r>
            <a:endParaRPr lang="en-US" altLang="ko-KR" sz="700" smtClean="0">
              <a:solidFill>
                <a:schemeClr val="tx1"/>
              </a:solidFill>
            </a:endParaRPr>
          </a:p>
          <a:p>
            <a:r>
              <a:rPr lang="ko-KR" altLang="en-US" sz="700" smtClean="0">
                <a:solidFill>
                  <a:schemeClr val="tx1"/>
                </a:solidFill>
              </a:rPr>
              <a:t>에러 삭제</a:t>
            </a:r>
            <a:endParaRPr lang="ko-KR" altLang="en-US" sz="700">
              <a:solidFill>
                <a:schemeClr val="tx1"/>
              </a:solidFill>
            </a:endParaRPr>
          </a:p>
        </p:txBody>
      </p:sp>
      <p:cxnSp>
        <p:nvCxnSpPr>
          <p:cNvPr id="23" name="꺾인 연결선 22"/>
          <p:cNvCxnSpPr>
            <a:stCxn id="21" idx="2"/>
            <a:endCxn id="22" idx="0"/>
          </p:cNvCxnSpPr>
          <p:nvPr/>
        </p:nvCxnSpPr>
        <p:spPr>
          <a:xfrm rot="16200000" flipH="1">
            <a:off x="9791375" y="1922328"/>
            <a:ext cx="414093" cy="17077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0232245" y="1413807"/>
            <a:ext cx="285803" cy="386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꺾인 연결선 30"/>
          <p:cNvCxnSpPr>
            <a:stCxn id="30" idx="2"/>
            <a:endCxn id="22" idx="0"/>
          </p:cNvCxnSpPr>
          <p:nvPr/>
        </p:nvCxnSpPr>
        <p:spPr>
          <a:xfrm rot="5400000">
            <a:off x="10022431" y="1862044"/>
            <a:ext cx="414093" cy="2913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390395" y="2872690"/>
            <a:ext cx="7547317" cy="3891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ko-KR" altLang="en-US" sz="1000" smtClean="0">
                <a:solidFill>
                  <a:schemeClr val="tx1"/>
                </a:solidFill>
              </a:rPr>
              <a:t>상품관리 </a:t>
            </a:r>
            <a:r>
              <a:rPr lang="en-US" altLang="ko-KR" sz="1000" smtClean="0">
                <a:solidFill>
                  <a:schemeClr val="tx1"/>
                </a:solidFill>
              </a:rPr>
              <a:t>&gt; </a:t>
            </a:r>
            <a:r>
              <a:rPr lang="ko-KR" altLang="en-US" sz="1000" smtClean="0">
                <a:solidFill>
                  <a:schemeClr val="tx1"/>
                </a:solidFill>
              </a:rPr>
              <a:t>상품조회</a:t>
            </a:r>
            <a:r>
              <a:rPr lang="en-US" altLang="ko-KR" sz="1000" smtClean="0">
                <a:solidFill>
                  <a:schemeClr val="tx1"/>
                </a:solidFill>
              </a:rPr>
              <a:t>] </a:t>
            </a:r>
            <a:r>
              <a:rPr lang="ko-KR" altLang="en-US" sz="1000" smtClean="0">
                <a:solidFill>
                  <a:schemeClr val="tx1"/>
                </a:solidFill>
              </a:rPr>
              <a:t>페이지의 일괄등록양식엑셀다운 에도 수정해야 </a:t>
            </a:r>
            <a:r>
              <a:rPr lang="ko-KR" altLang="en-US" sz="1000" smtClean="0">
                <a:solidFill>
                  <a:schemeClr val="tx1"/>
                </a:solidFill>
              </a:rPr>
              <a:t>함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0055" y="1219217"/>
            <a:ext cx="10543171" cy="2184162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817052" y="1003961"/>
            <a:ext cx="957256" cy="17751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smtClean="0">
                <a:solidFill>
                  <a:srgbClr val="FFFFFF"/>
                </a:solidFill>
                <a:latin typeface="+mn-ea"/>
                <a:cs typeface="Arial"/>
              </a:rPr>
              <a:t>상품엑셀 업로드</a:t>
            </a:r>
            <a:endParaRPr lang="ko-KR" altLang="en-US" sz="7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817052" y="3583605"/>
            <a:ext cx="957256" cy="17751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smtClean="0">
                <a:solidFill>
                  <a:srgbClr val="FFFFFF"/>
                </a:solidFill>
                <a:latin typeface="+mn-ea"/>
                <a:cs typeface="Arial"/>
              </a:rPr>
              <a:t>상품엑셀 다운로드</a:t>
            </a:r>
            <a:endParaRPr lang="ko-KR" altLang="en-US" sz="7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0056" y="3824043"/>
            <a:ext cx="10543170" cy="1563883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259937"/>
              </p:ext>
            </p:extLst>
          </p:nvPr>
        </p:nvGraphicFramePr>
        <p:xfrm>
          <a:off x="352259" y="3881133"/>
          <a:ext cx="10418159" cy="963264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378764">
                  <a:extLst>
                    <a:ext uri="{9D8B030D-6E8A-4147-A177-3AD203B41FA5}">
                      <a16:colId xmlns:a16="http://schemas.microsoft.com/office/drawing/2014/main" val="954177913"/>
                    </a:ext>
                  </a:extLst>
                </a:gridCol>
                <a:gridCol w="378764">
                  <a:extLst>
                    <a:ext uri="{9D8B030D-6E8A-4147-A177-3AD203B41FA5}">
                      <a16:colId xmlns:a16="http://schemas.microsoft.com/office/drawing/2014/main" val="3590264547"/>
                    </a:ext>
                  </a:extLst>
                </a:gridCol>
                <a:gridCol w="378764">
                  <a:extLst>
                    <a:ext uri="{9D8B030D-6E8A-4147-A177-3AD203B41FA5}">
                      <a16:colId xmlns:a16="http://schemas.microsoft.com/office/drawing/2014/main" val="3338165071"/>
                    </a:ext>
                  </a:extLst>
                </a:gridCol>
                <a:gridCol w="339580">
                  <a:extLst>
                    <a:ext uri="{9D8B030D-6E8A-4147-A177-3AD203B41FA5}">
                      <a16:colId xmlns:a16="http://schemas.microsoft.com/office/drawing/2014/main" val="953778493"/>
                    </a:ext>
                  </a:extLst>
                </a:gridCol>
                <a:gridCol w="339580">
                  <a:extLst>
                    <a:ext uri="{9D8B030D-6E8A-4147-A177-3AD203B41FA5}">
                      <a16:colId xmlns:a16="http://schemas.microsoft.com/office/drawing/2014/main" val="2035219943"/>
                    </a:ext>
                  </a:extLst>
                </a:gridCol>
                <a:gridCol w="300398">
                  <a:extLst>
                    <a:ext uri="{9D8B030D-6E8A-4147-A177-3AD203B41FA5}">
                      <a16:colId xmlns:a16="http://schemas.microsoft.com/office/drawing/2014/main" val="3876211867"/>
                    </a:ext>
                  </a:extLst>
                </a:gridCol>
                <a:gridCol w="300398">
                  <a:extLst>
                    <a:ext uri="{9D8B030D-6E8A-4147-A177-3AD203B41FA5}">
                      <a16:colId xmlns:a16="http://schemas.microsoft.com/office/drawing/2014/main" val="3102720253"/>
                    </a:ext>
                  </a:extLst>
                </a:gridCol>
                <a:gridCol w="261216">
                  <a:extLst>
                    <a:ext uri="{9D8B030D-6E8A-4147-A177-3AD203B41FA5}">
                      <a16:colId xmlns:a16="http://schemas.microsoft.com/office/drawing/2014/main" val="4280054889"/>
                    </a:ext>
                  </a:extLst>
                </a:gridCol>
                <a:gridCol w="339580">
                  <a:extLst>
                    <a:ext uri="{9D8B030D-6E8A-4147-A177-3AD203B41FA5}">
                      <a16:colId xmlns:a16="http://schemas.microsoft.com/office/drawing/2014/main" val="2283269156"/>
                    </a:ext>
                  </a:extLst>
                </a:gridCol>
                <a:gridCol w="300398">
                  <a:extLst>
                    <a:ext uri="{9D8B030D-6E8A-4147-A177-3AD203B41FA5}">
                      <a16:colId xmlns:a16="http://schemas.microsoft.com/office/drawing/2014/main" val="2061464898"/>
                    </a:ext>
                  </a:extLst>
                </a:gridCol>
                <a:gridCol w="339580">
                  <a:extLst>
                    <a:ext uri="{9D8B030D-6E8A-4147-A177-3AD203B41FA5}">
                      <a16:colId xmlns:a16="http://schemas.microsoft.com/office/drawing/2014/main" val="1822993830"/>
                    </a:ext>
                  </a:extLst>
                </a:gridCol>
                <a:gridCol w="300398">
                  <a:extLst>
                    <a:ext uri="{9D8B030D-6E8A-4147-A177-3AD203B41FA5}">
                      <a16:colId xmlns:a16="http://schemas.microsoft.com/office/drawing/2014/main" val="1123233819"/>
                    </a:ext>
                  </a:extLst>
                </a:gridCol>
                <a:gridCol w="300398">
                  <a:extLst>
                    <a:ext uri="{9D8B030D-6E8A-4147-A177-3AD203B41FA5}">
                      <a16:colId xmlns:a16="http://schemas.microsoft.com/office/drawing/2014/main" val="4219841484"/>
                    </a:ext>
                  </a:extLst>
                </a:gridCol>
                <a:gridCol w="339580">
                  <a:extLst>
                    <a:ext uri="{9D8B030D-6E8A-4147-A177-3AD203B41FA5}">
                      <a16:colId xmlns:a16="http://schemas.microsoft.com/office/drawing/2014/main" val="1255116500"/>
                    </a:ext>
                  </a:extLst>
                </a:gridCol>
                <a:gridCol w="378764">
                  <a:extLst>
                    <a:ext uri="{9D8B030D-6E8A-4147-A177-3AD203B41FA5}">
                      <a16:colId xmlns:a16="http://schemas.microsoft.com/office/drawing/2014/main" val="145862257"/>
                    </a:ext>
                  </a:extLst>
                </a:gridCol>
                <a:gridCol w="300398">
                  <a:extLst>
                    <a:ext uri="{9D8B030D-6E8A-4147-A177-3AD203B41FA5}">
                      <a16:colId xmlns:a16="http://schemas.microsoft.com/office/drawing/2014/main" val="1395686153"/>
                    </a:ext>
                  </a:extLst>
                </a:gridCol>
                <a:gridCol w="491957">
                  <a:extLst>
                    <a:ext uri="{9D8B030D-6E8A-4147-A177-3AD203B41FA5}">
                      <a16:colId xmlns:a16="http://schemas.microsoft.com/office/drawing/2014/main" val="146771834"/>
                    </a:ext>
                  </a:extLst>
                </a:gridCol>
                <a:gridCol w="339580">
                  <a:extLst>
                    <a:ext uri="{9D8B030D-6E8A-4147-A177-3AD203B41FA5}">
                      <a16:colId xmlns:a16="http://schemas.microsoft.com/office/drawing/2014/main" val="333351477"/>
                    </a:ext>
                  </a:extLst>
                </a:gridCol>
                <a:gridCol w="261216">
                  <a:extLst>
                    <a:ext uri="{9D8B030D-6E8A-4147-A177-3AD203B41FA5}">
                      <a16:colId xmlns:a16="http://schemas.microsoft.com/office/drawing/2014/main" val="1380393346"/>
                    </a:ext>
                  </a:extLst>
                </a:gridCol>
                <a:gridCol w="300398">
                  <a:extLst>
                    <a:ext uri="{9D8B030D-6E8A-4147-A177-3AD203B41FA5}">
                      <a16:colId xmlns:a16="http://schemas.microsoft.com/office/drawing/2014/main" val="998528272"/>
                    </a:ext>
                  </a:extLst>
                </a:gridCol>
                <a:gridCol w="261216">
                  <a:extLst>
                    <a:ext uri="{9D8B030D-6E8A-4147-A177-3AD203B41FA5}">
                      <a16:colId xmlns:a16="http://schemas.microsoft.com/office/drawing/2014/main" val="4218690226"/>
                    </a:ext>
                  </a:extLst>
                </a:gridCol>
                <a:gridCol w="339580">
                  <a:extLst>
                    <a:ext uri="{9D8B030D-6E8A-4147-A177-3AD203B41FA5}">
                      <a16:colId xmlns:a16="http://schemas.microsoft.com/office/drawing/2014/main" val="2273122833"/>
                    </a:ext>
                  </a:extLst>
                </a:gridCol>
                <a:gridCol w="378764">
                  <a:extLst>
                    <a:ext uri="{9D8B030D-6E8A-4147-A177-3AD203B41FA5}">
                      <a16:colId xmlns:a16="http://schemas.microsoft.com/office/drawing/2014/main" val="2549675413"/>
                    </a:ext>
                  </a:extLst>
                </a:gridCol>
                <a:gridCol w="300398">
                  <a:extLst>
                    <a:ext uri="{9D8B030D-6E8A-4147-A177-3AD203B41FA5}">
                      <a16:colId xmlns:a16="http://schemas.microsoft.com/office/drawing/2014/main" val="3387078295"/>
                    </a:ext>
                  </a:extLst>
                </a:gridCol>
                <a:gridCol w="261216">
                  <a:extLst>
                    <a:ext uri="{9D8B030D-6E8A-4147-A177-3AD203B41FA5}">
                      <a16:colId xmlns:a16="http://schemas.microsoft.com/office/drawing/2014/main" val="3734035263"/>
                    </a:ext>
                  </a:extLst>
                </a:gridCol>
                <a:gridCol w="339580">
                  <a:extLst>
                    <a:ext uri="{9D8B030D-6E8A-4147-A177-3AD203B41FA5}">
                      <a16:colId xmlns:a16="http://schemas.microsoft.com/office/drawing/2014/main" val="3791230330"/>
                    </a:ext>
                  </a:extLst>
                </a:gridCol>
                <a:gridCol w="261216">
                  <a:extLst>
                    <a:ext uri="{9D8B030D-6E8A-4147-A177-3AD203B41FA5}">
                      <a16:colId xmlns:a16="http://schemas.microsoft.com/office/drawing/2014/main" val="4080038393"/>
                    </a:ext>
                  </a:extLst>
                </a:gridCol>
                <a:gridCol w="300398">
                  <a:extLst>
                    <a:ext uri="{9D8B030D-6E8A-4147-A177-3AD203B41FA5}">
                      <a16:colId xmlns:a16="http://schemas.microsoft.com/office/drawing/2014/main" val="3213345745"/>
                    </a:ext>
                  </a:extLst>
                </a:gridCol>
                <a:gridCol w="378764">
                  <a:extLst>
                    <a:ext uri="{9D8B030D-6E8A-4147-A177-3AD203B41FA5}">
                      <a16:colId xmlns:a16="http://schemas.microsoft.com/office/drawing/2014/main" val="1785859997"/>
                    </a:ext>
                  </a:extLst>
                </a:gridCol>
                <a:gridCol w="744465">
                  <a:extLst>
                    <a:ext uri="{9D8B030D-6E8A-4147-A177-3AD203B41FA5}">
                      <a16:colId xmlns:a16="http://schemas.microsoft.com/office/drawing/2014/main" val="3755936454"/>
                    </a:ext>
                  </a:extLst>
                </a:gridCol>
                <a:gridCol w="182851">
                  <a:extLst>
                    <a:ext uri="{9D8B030D-6E8A-4147-A177-3AD203B41FA5}">
                      <a16:colId xmlns:a16="http://schemas.microsoft.com/office/drawing/2014/main" val="2687411226"/>
                    </a:ext>
                  </a:extLst>
                </a:gridCol>
              </a:tblGrid>
              <a:tr h="152066">
                <a:tc gridSpan="31"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일괄상품등록정보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7640"/>
                  </a:ext>
                </a:extLst>
              </a:tr>
              <a:tr h="151786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상품코드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*카테고리코드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안전관리비품목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*상품명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*상품실적년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*신규상품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*상품규격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통계품목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통계실적코드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*과세구분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*상품담당자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*주문단위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*상품구분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*공급사노출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*물량배분여부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*추가상품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*SKTS</a:t>
                      </a:r>
                      <a:r>
                        <a:rPr lang="ko-KR" altLang="en-US" sz="500" u="none" strike="noStrike">
                          <a:effectLst/>
                        </a:rPr>
                        <a:t>이미지관리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*공급사코드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사용여부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*판매가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*매입가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*납품소요일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*최소주문수량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물량배분율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제조사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재고관리여부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물류재고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*재고수량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*상품우선순위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정합성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에러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63640"/>
                  </a:ext>
                </a:extLst>
              </a:tr>
              <a:tr h="1517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2017191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A0101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제임스일괄</a:t>
                      </a:r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2018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규격</a:t>
                      </a:r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001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001001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rokmc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304450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10000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5000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제조사</a:t>
                      </a:r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성공적으로 저장하였습니다</a:t>
                      </a:r>
                      <a:r>
                        <a:rPr lang="en-US" altLang="ko-KR" sz="500" u="none" strike="noStrike">
                          <a:effectLst/>
                        </a:rPr>
                        <a:t>!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extLst>
                  <a:ext uri="{0D108BD9-81ED-4DB2-BD59-A6C34878D82A}">
                    <a16:rowId xmlns:a16="http://schemas.microsoft.com/office/drawing/2014/main" val="2143296993"/>
                  </a:ext>
                </a:extLst>
              </a:tr>
              <a:tr h="2993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A0102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제임스일괄</a:t>
                      </a:r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2018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001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001002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rokmc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304450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10000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5000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제조사</a:t>
                      </a:r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상품 등록에 실패했습니다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/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품질검사여부 값이 잘못되었습니다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extLst>
                  <a:ext uri="{0D108BD9-81ED-4DB2-BD59-A6C34878D82A}">
                    <a16:rowId xmlns:a16="http://schemas.microsoft.com/office/drawing/2014/main" val="3774939507"/>
                  </a:ext>
                </a:extLst>
              </a:tr>
              <a:tr h="92246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extLst>
                  <a:ext uri="{0D108BD9-81ED-4DB2-BD59-A6C34878D82A}">
                    <a16:rowId xmlns:a16="http://schemas.microsoft.com/office/drawing/2014/main" val="2658090334"/>
                  </a:ext>
                </a:extLst>
              </a:tr>
              <a:tr h="92246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/>
                </a:tc>
                <a:extLst>
                  <a:ext uri="{0D108BD9-81ED-4DB2-BD59-A6C34878D82A}">
                    <a16:rowId xmlns:a16="http://schemas.microsoft.com/office/drawing/2014/main" val="2821166507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746015" y="3989972"/>
            <a:ext cx="660242" cy="258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꺾인 연결선 42"/>
          <p:cNvCxnSpPr>
            <a:stCxn id="42" idx="0"/>
            <a:endCxn id="5" idx="1"/>
          </p:cNvCxnSpPr>
          <p:nvPr/>
        </p:nvCxnSpPr>
        <p:spPr>
          <a:xfrm rot="5400000" flipH="1" flipV="1">
            <a:off x="2946810" y="2474824"/>
            <a:ext cx="1644474" cy="138582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42" idx="0"/>
            <a:endCxn id="15" idx="1"/>
          </p:cNvCxnSpPr>
          <p:nvPr/>
        </p:nvCxnSpPr>
        <p:spPr>
          <a:xfrm rot="5400000" flipH="1" flipV="1">
            <a:off x="3062783" y="2590797"/>
            <a:ext cx="1412529" cy="138582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9474209" y="4025142"/>
            <a:ext cx="387243" cy="854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꺾인 연결선 55"/>
          <p:cNvCxnSpPr>
            <a:stCxn id="52" idx="0"/>
            <a:endCxn id="22" idx="2"/>
          </p:cNvCxnSpPr>
          <p:nvPr/>
        </p:nvCxnSpPr>
        <p:spPr>
          <a:xfrm rot="5400000" flipH="1" flipV="1">
            <a:off x="9195567" y="3136902"/>
            <a:ext cx="1360504" cy="41597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0554732" y="4042896"/>
            <a:ext cx="264925" cy="854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꺾인 연결선 59"/>
          <p:cNvCxnSpPr>
            <a:stCxn id="57" idx="0"/>
            <a:endCxn id="22" idx="2"/>
          </p:cNvCxnSpPr>
          <p:nvPr/>
        </p:nvCxnSpPr>
        <p:spPr>
          <a:xfrm rot="16200000" flipV="1">
            <a:off x="9696372" y="3052073"/>
            <a:ext cx="1378258" cy="6033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477304"/>
              </p:ext>
            </p:extLst>
          </p:nvPr>
        </p:nvGraphicFramePr>
        <p:xfrm>
          <a:off x="565541" y="5044725"/>
          <a:ext cx="1389867" cy="682438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407442">
                  <a:extLst>
                    <a:ext uri="{9D8B030D-6E8A-4147-A177-3AD203B41FA5}">
                      <a16:colId xmlns:a16="http://schemas.microsoft.com/office/drawing/2014/main" val="84604573"/>
                    </a:ext>
                  </a:extLst>
                </a:gridCol>
                <a:gridCol w="982425">
                  <a:extLst>
                    <a:ext uri="{9D8B030D-6E8A-4147-A177-3AD203B41FA5}">
                      <a16:colId xmlns:a16="http://schemas.microsoft.com/office/drawing/2014/main" val="3351232878"/>
                    </a:ext>
                  </a:extLst>
                </a:gridCol>
              </a:tblGrid>
              <a:tr h="151786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처리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smtClean="0">
                          <a:effectLst/>
                        </a:rPr>
                        <a:t>미적용 내용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23052"/>
                  </a:ext>
                </a:extLst>
              </a:tr>
              <a:tr h="1517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smtClean="0">
                          <a:effectLst/>
                        </a:rPr>
                        <a:t>수정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780902"/>
                  </a:ext>
                </a:extLst>
              </a:tr>
              <a:tr h="1943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smtClean="0">
                          <a:effectLst/>
                        </a:rPr>
                        <a:t>등록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smtClean="0">
                          <a:effectLst/>
                        </a:rPr>
                        <a:t>품질검사여부 확인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022035"/>
                  </a:ext>
                </a:extLst>
              </a:tr>
              <a:tr h="92246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26293"/>
                  </a:ext>
                </a:extLst>
              </a:tr>
              <a:tr h="92246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93" marR="4193" marT="419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034258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>
          <a:xfrm>
            <a:off x="76046" y="4042896"/>
            <a:ext cx="303039" cy="801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꺾인 연결선 65"/>
          <p:cNvCxnSpPr>
            <a:stCxn id="62" idx="1"/>
            <a:endCxn id="65" idx="2"/>
          </p:cNvCxnSpPr>
          <p:nvPr/>
        </p:nvCxnSpPr>
        <p:spPr>
          <a:xfrm rot="10800000">
            <a:off x="227567" y="4844398"/>
            <a:ext cx="337975" cy="54154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9894702" y="4024892"/>
            <a:ext cx="623346" cy="854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8266966" y="5098170"/>
            <a:ext cx="2586260" cy="354614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smtClean="0">
                <a:solidFill>
                  <a:schemeClr val="tx1"/>
                </a:solidFill>
              </a:rPr>
              <a:t>정합성 컬럼 삭제 되고 앞에서 </a:t>
            </a:r>
            <a:r>
              <a:rPr lang="en-US" altLang="ko-KR" sz="700" smtClean="0">
                <a:solidFill>
                  <a:schemeClr val="tx1"/>
                </a:solidFill>
              </a:rPr>
              <a:t>2</a:t>
            </a:r>
            <a:r>
              <a:rPr lang="ko-KR" altLang="en-US" sz="700" smtClean="0">
                <a:solidFill>
                  <a:schemeClr val="tx1"/>
                </a:solidFill>
              </a:rPr>
              <a:t>번째 처리 내용으로 대체됨</a:t>
            </a:r>
            <a:endParaRPr lang="en-US" altLang="ko-KR" sz="700" smtClean="0">
              <a:solidFill>
                <a:schemeClr val="tx1"/>
              </a:solidFill>
            </a:endParaRPr>
          </a:p>
          <a:p>
            <a:r>
              <a:rPr lang="ko-KR" altLang="en-US" sz="700" smtClean="0">
                <a:solidFill>
                  <a:schemeClr val="tx1"/>
                </a:solidFill>
              </a:rPr>
              <a:t>처리가 안된 상품만 미적용 내용에 들어감</a:t>
            </a:r>
            <a:endParaRPr lang="ko-KR" altLang="en-US" sz="700">
              <a:solidFill>
                <a:schemeClr val="tx1"/>
              </a:solidFill>
            </a:endParaRPr>
          </a:p>
        </p:txBody>
      </p:sp>
      <p:cxnSp>
        <p:nvCxnSpPr>
          <p:cNvPr id="70" name="꺾인 연결선 69"/>
          <p:cNvCxnSpPr>
            <a:stCxn id="68" idx="2"/>
            <a:endCxn id="69" idx="0"/>
          </p:cNvCxnSpPr>
          <p:nvPr/>
        </p:nvCxnSpPr>
        <p:spPr>
          <a:xfrm rot="5400000">
            <a:off x="9773810" y="4665604"/>
            <a:ext cx="218853" cy="6462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27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15010</TotalTime>
  <Words>1110</Words>
  <Application>Microsoft Office PowerPoint</Application>
  <PresentationFormat>사용자 지정</PresentationFormat>
  <Paragraphs>456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Nanum Gothic</vt:lpstr>
      <vt:lpstr>돋움</vt:lpstr>
      <vt:lpstr>돋움</vt:lpstr>
      <vt:lpstr>Malgun Gothic</vt:lpstr>
      <vt:lpstr>Malgun Gothic</vt:lpstr>
      <vt:lpstr>맑은고딕</vt:lpstr>
      <vt:lpstr>Arial</vt:lpstr>
      <vt:lpstr>Calibri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382</cp:revision>
  <dcterms:modified xsi:type="dcterms:W3CDTF">2025-01-08T05:06:13Z</dcterms:modified>
</cp:coreProperties>
</file>