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311" r:id="rId3"/>
    <p:sldId id="282" r:id="rId4"/>
    <p:sldId id="291" r:id="rId5"/>
    <p:sldId id="293" r:id="rId6"/>
    <p:sldId id="295" r:id="rId7"/>
    <p:sldId id="294" r:id="rId8"/>
    <p:sldId id="296" r:id="rId9"/>
    <p:sldId id="297" r:id="rId10"/>
    <p:sldId id="298" r:id="rId11"/>
    <p:sldId id="299" r:id="rId12"/>
    <p:sldId id="300" r:id="rId13"/>
    <p:sldId id="301" r:id="rId14"/>
    <p:sldId id="304" r:id="rId15"/>
    <p:sldId id="306" r:id="rId16"/>
    <p:sldId id="307" r:id="rId17"/>
    <p:sldId id="320" r:id="rId18"/>
    <p:sldId id="305" r:id="rId19"/>
    <p:sldId id="308" r:id="rId20"/>
    <p:sldId id="309" r:id="rId21"/>
    <p:sldId id="310" r:id="rId22"/>
    <p:sldId id="314" r:id="rId23"/>
    <p:sldId id="315" r:id="rId24"/>
    <p:sldId id="317" r:id="rId25"/>
    <p:sldId id="302" r:id="rId26"/>
    <p:sldId id="316" r:id="rId27"/>
    <p:sldId id="318" r:id="rId28"/>
    <p:sldId id="319" r:id="rId29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B87F"/>
    <a:srgbClr val="D9D9D9"/>
    <a:srgbClr val="FF996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8" y="162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747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326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702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327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244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110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3329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458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642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871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6696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057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049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347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7636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78924642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1229574641"/>
              </p:ext>
            </p:extLst>
          </p:nvPr>
        </p:nvGraphicFramePr>
        <p:xfrm>
          <a:off x="2587256" y="971100"/>
          <a:ext cx="5323367" cy="500034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5323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0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500" b="1" u="none" strike="noStrike" cap="none">
                          <a:latin typeface="+mj-ea"/>
                          <a:ea typeface="+mj-ea"/>
                        </a:rPr>
                        <a:t>지정자재 매뉴 </a:t>
                      </a:r>
                      <a:r>
                        <a:rPr lang="en-US" altLang="ko-KR" sz="1500" b="1" u="none" strike="noStrike" cap="none">
                          <a:latin typeface="+mj-ea"/>
                          <a:ea typeface="+mj-ea"/>
                        </a:rPr>
                        <a:t>Map</a:t>
                      </a:r>
                      <a:endParaRPr sz="1500" b="1" u="none" strike="noStrike" cap="none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255645"/>
              </p:ext>
            </p:extLst>
          </p:nvPr>
        </p:nvGraphicFramePr>
        <p:xfrm>
          <a:off x="2438402" y="1642274"/>
          <a:ext cx="5713227" cy="2273166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630325">
                  <a:extLst>
                    <a:ext uri="{9D8B030D-6E8A-4147-A177-3AD203B41FA5}">
                      <a16:colId xmlns:a16="http://schemas.microsoft.com/office/drawing/2014/main" val="1710085001"/>
                    </a:ext>
                  </a:extLst>
                </a:gridCol>
                <a:gridCol w="2020186">
                  <a:extLst>
                    <a:ext uri="{9D8B030D-6E8A-4147-A177-3AD203B41FA5}">
                      <a16:colId xmlns:a16="http://schemas.microsoft.com/office/drawing/2014/main" val="3554986299"/>
                    </a:ext>
                  </a:extLst>
                </a:gridCol>
                <a:gridCol w="2062716">
                  <a:extLst>
                    <a:ext uri="{9D8B030D-6E8A-4147-A177-3AD203B41FA5}">
                      <a16:colId xmlns:a16="http://schemas.microsoft.com/office/drawing/2014/main" val="4217166510"/>
                    </a:ext>
                  </a:extLst>
                </a:gridCol>
              </a:tblGrid>
              <a:tr h="3247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latin typeface="+mj-ea"/>
                          <a:ea typeface="+mj-ea"/>
                        </a:rPr>
                        <a:t>대매뉴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latin typeface="+mj-ea"/>
                          <a:ea typeface="+mj-ea"/>
                        </a:rPr>
                        <a:t>중매뉴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latin typeface="+mj-ea"/>
                          <a:ea typeface="+mj-ea"/>
                        </a:rPr>
                        <a:t>소매뉴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476323"/>
                  </a:ext>
                </a:extLst>
              </a:tr>
              <a:tr h="324738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j-ea"/>
                          <a:ea typeface="+mj-ea"/>
                        </a:rPr>
                        <a:t>상품관리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j-ea"/>
                          <a:ea typeface="+mj-ea"/>
                        </a:rPr>
                        <a:t>지정자재 품종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j-ea"/>
                          <a:ea typeface="+mj-ea"/>
                        </a:rPr>
                        <a:t>지정자재 품종 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504731"/>
                  </a:ext>
                </a:extLst>
              </a:tr>
              <a:tr h="32473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j-ea"/>
                          <a:ea typeface="+mj-ea"/>
                        </a:rPr>
                        <a:t>품종 적격</a:t>
                      </a:r>
                      <a:r>
                        <a:rPr lang="en-US" altLang="ko-KR" sz="1000" b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000" b="0">
                          <a:latin typeface="+mj-ea"/>
                          <a:ea typeface="+mj-ea"/>
                        </a:rPr>
                        <a:t>공급 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3796546"/>
                  </a:ext>
                </a:extLst>
              </a:tr>
              <a:tr h="32473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j-ea"/>
                          <a:ea typeface="+mj-ea"/>
                        </a:rPr>
                        <a:t>지정자재 입찰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j-ea"/>
                          <a:ea typeface="+mj-ea"/>
                        </a:rPr>
                        <a:t>지정자재 상품 입찰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8669606"/>
                  </a:ext>
                </a:extLst>
              </a:tr>
              <a:tr h="32473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j-ea"/>
                          <a:ea typeface="+mj-ea"/>
                        </a:rPr>
                        <a:t>품종 콤퍼넌트 입찰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216577"/>
                  </a:ext>
                </a:extLst>
              </a:tr>
              <a:tr h="32473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j-ea"/>
                          <a:ea typeface="+mj-ea"/>
                        </a:rPr>
                        <a:t>지정자재 품종 실적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j-ea"/>
                          <a:ea typeface="+mj-ea"/>
                        </a:rPr>
                        <a:t>품종 상품 실적집계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4391874"/>
                  </a:ext>
                </a:extLst>
              </a:tr>
              <a:tr h="32473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>
                          <a:latin typeface="+mj-ea"/>
                          <a:ea typeface="+mj-ea"/>
                        </a:rPr>
                        <a:t>품종 콤포넌트 실적집계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96823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248682001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/>
                        <a:t>상품관리</a:t>
                      </a:r>
                      <a:r>
                        <a:rPr lang="ko-KR" sz="1000" b="1" u="none" strike="noStrike" cap="none"/>
                        <a:t> &gt; </a:t>
                      </a:r>
                      <a:r>
                        <a:rPr lang="ko-KR" altLang="en-US" sz="1000" b="1" u="none" strike="noStrike" cap="none"/>
                        <a:t>지정자재 품종 관리 </a:t>
                      </a:r>
                      <a:r>
                        <a:rPr lang="en-US" alt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/>
                        <a:t>품종 적격</a:t>
                      </a:r>
                      <a:r>
                        <a:rPr lang="en-US" altLang="ko-KR" sz="1000" b="1" u="none" strike="noStrike" cap="none"/>
                        <a:t>/</a:t>
                      </a:r>
                      <a:r>
                        <a:rPr lang="ko-KR" altLang="en-US" sz="1000" b="1" u="none" strike="noStrike" cap="none"/>
                        <a:t>공급 관리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868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1" y="812435"/>
            <a:ext cx="9373141" cy="825044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품종 적격</a:t>
            </a:r>
            <a:r>
              <a:rPr lang="en-US" altLang="ko-KR" sz="700">
                <a:latin typeface="+mj-ea"/>
              </a:rPr>
              <a:t>/</a:t>
            </a:r>
            <a:r>
              <a:rPr lang="ko-KR" altLang="en-US" sz="700">
                <a:latin typeface="+mj-ea"/>
              </a:rPr>
              <a:t>공급 관리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지정자재 품종 적격</a:t>
            </a:r>
            <a:r>
              <a:rPr lang="en-US" altLang="ko-KR" sz="700">
                <a:latin typeface="+mj-ea"/>
              </a:rPr>
              <a:t>/</a:t>
            </a:r>
            <a:r>
              <a:rPr lang="ko-KR" altLang="en-US" sz="700">
                <a:latin typeface="+mj-ea"/>
              </a:rPr>
              <a:t>공급관리 화면설계를 위한 기본화면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품종 적격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/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공급 관리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6659" y="869990"/>
            <a:ext cx="9211343" cy="8097029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0817" y="993330"/>
            <a:ext cx="9071538" cy="7899948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260331" y="988697"/>
            <a:ext cx="9011259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295949" y="1111723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i="0" u="none" strike="noStrike" cap="none">
                <a:solidFill>
                  <a:schemeClr val="dk1"/>
                </a:solidFill>
                <a:latin typeface="+mj-ea"/>
                <a:ea typeface="+mj-ea"/>
                <a:sym typeface="Arial"/>
              </a:rPr>
              <a:t>품종 적격</a:t>
            </a:r>
            <a:r>
              <a:rPr lang="en-US" altLang="ko-KR" sz="800" b="1" i="0" u="none" strike="noStrike" cap="none">
                <a:solidFill>
                  <a:schemeClr val="dk1"/>
                </a:solidFill>
                <a:latin typeface="+mj-ea"/>
                <a:ea typeface="+mj-ea"/>
                <a:sym typeface="Arial"/>
              </a:rPr>
              <a:t>/</a:t>
            </a:r>
            <a:r>
              <a:rPr lang="ko-KR" altLang="en-US" sz="800" b="1" i="0" u="none" strike="noStrike" cap="none">
                <a:solidFill>
                  <a:schemeClr val="dk1"/>
                </a:solidFill>
                <a:latin typeface="+mj-ea"/>
                <a:ea typeface="+mj-ea"/>
                <a:sym typeface="Arial"/>
              </a:rPr>
              <a:t>공급관리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3" name="Google Shape;359;p26"/>
          <p:cNvGraphicFramePr/>
          <p:nvPr>
            <p:extLst>
              <p:ext uri="{D42A27DB-BD31-4B8C-83A1-F6EECF244321}">
                <p14:modId xmlns:p14="http://schemas.microsoft.com/office/powerpoint/2010/main" val="2552252950"/>
              </p:ext>
            </p:extLst>
          </p:nvPr>
        </p:nvGraphicFramePr>
        <p:xfrm>
          <a:off x="404763" y="1991064"/>
          <a:ext cx="8434437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771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1377263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1922238">
                  <a:extLst>
                    <a:ext uri="{9D8B030D-6E8A-4147-A177-3AD203B41FA5}">
                      <a16:colId xmlns:a16="http://schemas.microsoft.com/office/drawing/2014/main" val="4066347874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288540509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관리구분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                      </a:t>
                      </a:r>
                      <a:r>
                        <a:rPr 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사용처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전체                  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        </a:t>
                      </a: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자동물량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                           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519578"/>
              </p:ext>
            </p:extLst>
          </p:nvPr>
        </p:nvGraphicFramePr>
        <p:xfrm>
          <a:off x="404762" y="2218731"/>
          <a:ext cx="8205282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914272793"/>
                    </a:ext>
                  </a:extLst>
                </a:gridCol>
                <a:gridCol w="1186957">
                  <a:extLst>
                    <a:ext uri="{9D8B030D-6E8A-4147-A177-3AD203B41FA5}">
                      <a16:colId xmlns:a16="http://schemas.microsoft.com/office/drawing/2014/main" val="830871683"/>
                    </a:ext>
                  </a:extLst>
                </a:gridCol>
                <a:gridCol w="1525771">
                  <a:extLst>
                    <a:ext uri="{9D8B030D-6E8A-4147-A177-3AD203B41FA5}">
                      <a16:colId xmlns:a16="http://schemas.microsoft.com/office/drawing/2014/main" val="2662983763"/>
                    </a:ext>
                  </a:extLst>
                </a:gridCol>
                <a:gridCol w="1377263">
                  <a:extLst>
                    <a:ext uri="{9D8B030D-6E8A-4147-A177-3AD203B41FA5}">
                      <a16:colId xmlns:a16="http://schemas.microsoft.com/office/drawing/2014/main" val="3691668436"/>
                    </a:ext>
                  </a:extLst>
                </a:gridCol>
                <a:gridCol w="1922239">
                  <a:extLst>
                    <a:ext uri="{9D8B030D-6E8A-4147-A177-3AD203B41FA5}">
                      <a16:colId xmlns:a16="http://schemas.microsoft.com/office/drawing/2014/main" val="982722875"/>
                    </a:ext>
                  </a:extLst>
                </a:gridCol>
                <a:gridCol w="1045462">
                  <a:extLst>
                    <a:ext uri="{9D8B030D-6E8A-4147-A177-3AD203B41FA5}">
                      <a16:colId xmlns:a16="http://schemas.microsoft.com/office/drawing/2014/main" val="75888276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품종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품종 내역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                      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협력사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272194"/>
                  </a:ext>
                </a:extLst>
              </a:tr>
            </a:tbl>
          </a:graphicData>
        </a:graphic>
      </p:graphicFrame>
      <p:sp>
        <p:nvSpPr>
          <p:cNvPr id="59" name="Google Shape;58;p20"/>
          <p:cNvSpPr/>
          <p:nvPr/>
        </p:nvSpPr>
        <p:spPr>
          <a:xfrm>
            <a:off x="391045" y="1381148"/>
            <a:ext cx="8802573" cy="48099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등록된 지정자재 품종의 적격</a:t>
            </a:r>
            <a:r>
              <a:rPr lang="en-US" altLang="ko-KR" sz="6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/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공급업체를 관리합니다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endParaRPr lang="en-US" altLang="ko-KR" sz="6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품종을 선택하면 우측에 적격</a:t>
            </a:r>
            <a:r>
              <a:rPr lang="en-US" altLang="ko-KR" sz="6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/</a:t>
            </a:r>
            <a:r>
              <a:rPr lang="ko-KR" altLang="en-US" sz="6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공급 협력사정보가 나오고 공급시작일부터의 공급총액 및 배분율등을 설정할 수 있습니다</a:t>
            </a:r>
            <a:r>
              <a:rPr lang="en-US" altLang="ko-KR" sz="6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엑셀다운로드는 품종의 모든 적격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공급 협력사정보 일체를 보실 수 있습니다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품종명을 클릭하면 품종 내용을 수정할 수 있고</a:t>
            </a:r>
            <a:r>
              <a:rPr lang="en-US" altLang="ko-KR" sz="6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, </a:t>
            </a:r>
            <a:r>
              <a:rPr lang="ko-KR" altLang="en-US" sz="6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상품의 개수를 클릭하면 품종 상품들 리스트를 보실 수 있습니다</a:t>
            </a:r>
            <a:r>
              <a:rPr lang="en-US" altLang="ko-KR" sz="6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  <a:endParaRPr sz="600" b="0" i="0" u="none" strike="noStrike" cap="none">
              <a:solidFill>
                <a:schemeClr val="bg1">
                  <a:lumMod val="50000"/>
                </a:schemeClr>
              </a:solidFill>
              <a:latin typeface="+mj-ea"/>
              <a:ea typeface="+mj-ea"/>
              <a:sym typeface="Arial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55842"/>
              </p:ext>
            </p:extLst>
          </p:nvPr>
        </p:nvGraphicFramePr>
        <p:xfrm>
          <a:off x="404756" y="2586461"/>
          <a:ext cx="5626318" cy="2885425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18506">
                  <a:extLst>
                    <a:ext uri="{9D8B030D-6E8A-4147-A177-3AD203B41FA5}">
                      <a16:colId xmlns:a16="http://schemas.microsoft.com/office/drawing/2014/main" val="2990875238"/>
                    </a:ext>
                  </a:extLst>
                </a:gridCol>
                <a:gridCol w="354076">
                  <a:extLst>
                    <a:ext uri="{9D8B030D-6E8A-4147-A177-3AD203B41FA5}">
                      <a16:colId xmlns:a16="http://schemas.microsoft.com/office/drawing/2014/main" val="1035474992"/>
                    </a:ext>
                  </a:extLst>
                </a:gridCol>
                <a:gridCol w="420241">
                  <a:extLst>
                    <a:ext uri="{9D8B030D-6E8A-4147-A177-3AD203B41FA5}">
                      <a16:colId xmlns:a16="http://schemas.microsoft.com/office/drawing/2014/main" val="2181674233"/>
                    </a:ext>
                  </a:extLst>
                </a:gridCol>
                <a:gridCol w="852156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  <a:gridCol w="1453335">
                  <a:extLst>
                    <a:ext uri="{9D8B030D-6E8A-4147-A177-3AD203B41FA5}">
                      <a16:colId xmlns:a16="http://schemas.microsoft.com/office/drawing/2014/main" val="2554906623"/>
                    </a:ext>
                  </a:extLst>
                </a:gridCol>
                <a:gridCol w="431915">
                  <a:extLst>
                    <a:ext uri="{9D8B030D-6E8A-4147-A177-3AD203B41FA5}">
                      <a16:colId xmlns:a16="http://schemas.microsoft.com/office/drawing/2014/main" val="2379995426"/>
                    </a:ext>
                  </a:extLst>
                </a:gridCol>
                <a:gridCol w="327724">
                  <a:extLst>
                    <a:ext uri="{9D8B030D-6E8A-4147-A177-3AD203B41FA5}">
                      <a16:colId xmlns:a16="http://schemas.microsoft.com/office/drawing/2014/main" val="1308205689"/>
                    </a:ext>
                  </a:extLst>
                </a:gridCol>
                <a:gridCol w="563608">
                  <a:extLst>
                    <a:ext uri="{9D8B030D-6E8A-4147-A177-3AD203B41FA5}">
                      <a16:colId xmlns:a16="http://schemas.microsoft.com/office/drawing/2014/main" val="778491193"/>
                    </a:ext>
                  </a:extLst>
                </a:gridCol>
                <a:gridCol w="404757">
                  <a:extLst>
                    <a:ext uri="{9D8B030D-6E8A-4147-A177-3AD203B41FA5}">
                      <a16:colId xmlns:a16="http://schemas.microsoft.com/office/drawing/2014/main" val="143808065"/>
                    </a:ext>
                  </a:extLst>
                </a:gridCol>
              </a:tblGrid>
              <a:tr h="206863">
                <a:tc gridSpan="9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품종</a:t>
                      </a: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580847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관리구분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사용처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품종코드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품종명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latin typeface="+mn-ea"/>
                          <a:ea typeface="+mn-ea"/>
                        </a:rPr>
                        <a:t>품종내역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자동물량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상품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공급시작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협력사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전원함체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통합</a:t>
                      </a:r>
                      <a:r>
                        <a:rPr lang="en-US" altLang="ko-KR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분기 전원함</a:t>
                      </a:r>
                      <a:r>
                        <a:rPr lang="en-US" altLang="ko-KR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전원단자함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2024-02-01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147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7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전원함체</a:t>
                      </a: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광전복합단자함</a:t>
                      </a:r>
                      <a:r>
                        <a:rPr lang="en-US" altLang="ko-KR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지하철</a:t>
                      </a:r>
                      <a:r>
                        <a:rPr lang="en-US" altLang="ko-KR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터널</a:t>
                      </a:r>
                      <a:r>
                        <a:rPr lang="en-US" altLang="ko-KR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2024-02-01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080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151. </a:t>
                      </a:r>
                      <a:r>
                        <a:rPr lang="ko-KR" altLang="en-US" sz="7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급전선</a:t>
                      </a: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커넥터일체형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388</a:t>
                      </a: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2024-02-01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082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152. </a:t>
                      </a:r>
                      <a:r>
                        <a:rPr lang="ko-KR" altLang="en-US" sz="7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급전선임시</a:t>
                      </a: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커넥터일체형 임시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23</a:t>
                      </a: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4983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65862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42475"/>
                  </a:ext>
                </a:extLst>
              </a:tr>
              <a:tr h="19620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2952"/>
                  </a:ext>
                </a:extLst>
              </a:tr>
            </a:tbl>
          </a:graphicData>
        </a:graphic>
      </p:graphicFrame>
      <p:pic>
        <p:nvPicPr>
          <p:cNvPr id="62" name="그림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704" y="1101905"/>
            <a:ext cx="419914" cy="2069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1045" y="1925940"/>
            <a:ext cx="8802573" cy="52504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389804" y="2591935"/>
            <a:ext cx="5641270" cy="622022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5"/>
          <a:srcRect l="31182" t="9477" r="26159" b="-1278"/>
          <a:stretch/>
        </p:blipFill>
        <p:spPr>
          <a:xfrm>
            <a:off x="391006" y="8649295"/>
            <a:ext cx="5663078" cy="16979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104693" y="2821171"/>
            <a:ext cx="3088926" cy="599099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104693" y="2583800"/>
            <a:ext cx="3088925" cy="215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36000" lvl="0">
              <a:buSzPts val="700"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적격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800" b="1">
                <a:solidFill>
                  <a:schemeClr val="bg1"/>
                </a:solidFill>
                <a:latin typeface="+mn-ea"/>
              </a:rPr>
              <a:t>공급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175014" y="4465676"/>
            <a:ext cx="2954472" cy="425062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Google Shape;57;p20"/>
          <p:cNvSpPr txBox="1"/>
          <p:nvPr/>
        </p:nvSpPr>
        <p:spPr>
          <a:xfrm>
            <a:off x="6175013" y="4252525"/>
            <a:ext cx="1213536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2. </a:t>
            </a:r>
            <a:r>
              <a:rPr lang="ko-KR" altLang="en-US" sz="800" b="1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협력사</a:t>
            </a:r>
            <a:endParaRPr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61309"/>
              </p:ext>
            </p:extLst>
          </p:nvPr>
        </p:nvGraphicFramePr>
        <p:xfrm>
          <a:off x="6254223" y="5234826"/>
          <a:ext cx="2810365" cy="152844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07394">
                  <a:extLst>
                    <a:ext uri="{9D8B030D-6E8A-4147-A177-3AD203B41FA5}">
                      <a16:colId xmlns:a16="http://schemas.microsoft.com/office/drawing/2014/main" val="2833706344"/>
                    </a:ext>
                  </a:extLst>
                </a:gridCol>
                <a:gridCol w="2002971">
                  <a:extLst>
                    <a:ext uri="{9D8B030D-6E8A-4147-A177-3AD203B41FA5}">
                      <a16:colId xmlns:a16="http://schemas.microsoft.com/office/drawing/2014/main" val="145639749"/>
                    </a:ext>
                  </a:extLst>
                </a:gridCol>
              </a:tblGrid>
              <a:tr h="1910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협력사명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비트큐브㈜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870911"/>
                  </a:ext>
                </a:extLst>
              </a:tr>
              <a:tr h="1910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공급액 </a:t>
                      </a:r>
                      <a:r>
                        <a:rPr lang="en-US" altLang="ko-KR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비율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1,201,118 (35.2%)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346151"/>
                  </a:ext>
                </a:extLst>
              </a:tr>
              <a:tr h="1910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등록일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2024-09-02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49345"/>
                  </a:ext>
                </a:extLst>
              </a:tr>
              <a:tr h="191055"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적격공급상태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565139"/>
                  </a:ext>
                </a:extLst>
              </a:tr>
              <a:tr h="1910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선정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354168"/>
                  </a:ext>
                </a:extLst>
              </a:tr>
              <a:tr h="1910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배분율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%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111142"/>
                  </a:ext>
                </a:extLst>
              </a:tr>
              <a:tr h="1910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제외기간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    ~  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126788"/>
                  </a:ext>
                </a:extLst>
              </a:tr>
              <a:tr h="1910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비고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8390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7128302" y="6219066"/>
            <a:ext cx="555225" cy="1277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600">
                <a:solidFill>
                  <a:schemeClr val="bg1">
                    <a:lumMod val="50000"/>
                  </a:schemeClr>
                </a:solidFill>
              </a:rPr>
              <a:t>100</a:t>
            </a:r>
            <a:endParaRPr lang="ko-KR" altLang="en-US" sz="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135562" y="6032070"/>
            <a:ext cx="555225" cy="1277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bg1">
                    <a:lumMod val="50000"/>
                  </a:schemeClr>
                </a:solidFill>
              </a:rPr>
              <a:t>공급        </a:t>
            </a:r>
            <a:r>
              <a:rPr lang="ko-KR" altLang="ko-KR" sz="600">
                <a:solidFill>
                  <a:schemeClr val="bg1">
                    <a:lumMod val="50000"/>
                  </a:schemeClr>
                </a:solidFill>
                <a:latin typeface="+mn-ea"/>
              </a:rPr>
              <a:t>˅</a:t>
            </a:r>
            <a:endParaRPr lang="ko-KR" altLang="en-US" sz="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786885" y="4297011"/>
            <a:ext cx="335513" cy="14670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추가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760230" y="5270490"/>
            <a:ext cx="342257" cy="13336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제거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39108" y="5844229"/>
            <a:ext cx="555225" cy="1277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bg1">
                    <a:lumMod val="50000"/>
                  </a:schemeClr>
                </a:solidFill>
              </a:rPr>
              <a:t>정상        </a:t>
            </a:r>
            <a:r>
              <a:rPr lang="ko-KR" altLang="ko-KR" sz="600">
                <a:solidFill>
                  <a:schemeClr val="bg1">
                    <a:lumMod val="50000"/>
                  </a:schemeClr>
                </a:solidFill>
                <a:latin typeface="+mn-ea"/>
              </a:rPr>
              <a:t>˅</a:t>
            </a:r>
            <a:endParaRPr lang="ko-KR" altLang="en-US" sz="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131847" y="6413994"/>
            <a:ext cx="555225" cy="1277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3125" y="6413575"/>
            <a:ext cx="149566" cy="125950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8035675" y="6415662"/>
            <a:ext cx="555225" cy="1277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953" y="6415243"/>
            <a:ext cx="149566" cy="125950"/>
          </a:xfrm>
          <a:prstGeom prst="rect">
            <a:avLst/>
          </a:prstGeom>
        </p:spPr>
      </p:pic>
      <p:sp>
        <p:nvSpPr>
          <p:cNvPr id="41" name="Google Shape;58;p20"/>
          <p:cNvSpPr/>
          <p:nvPr/>
        </p:nvSpPr>
        <p:spPr>
          <a:xfrm>
            <a:off x="6265799" y="4522201"/>
            <a:ext cx="2777543" cy="638072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공급상태는 임시로 공급을 제외할 필요가 있을 경우 중지로 상태를 변경해 주십시오</a:t>
            </a:r>
            <a:endParaRPr lang="en-US" altLang="ko-KR" sz="6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sym typeface="Arial"/>
            </a:endParaRP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협력사의 공급액과 비율은 인수처리를 기준으로 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b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당일 새벽 인수처리 기준 배치 통계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배분율에 따라 구매 시 공급사가 선정되어 자동 발주처리 됩니다</a:t>
            </a:r>
            <a:r>
              <a:rPr lang="en-US" altLang="ko-KR" sz="6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제외기간을 입력하면 해당 기간동안 공급상태는 중지상태로 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endParaRPr sz="600" b="0" i="0" u="none" strike="noStrike" cap="none">
              <a:solidFill>
                <a:schemeClr val="bg1">
                  <a:lumMod val="50000"/>
                </a:schemeClr>
              </a:solidFill>
              <a:latin typeface="+mj-ea"/>
              <a:ea typeface="+mj-ea"/>
              <a:sym typeface="Arial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849307"/>
              </p:ext>
            </p:extLst>
          </p:nvPr>
        </p:nvGraphicFramePr>
        <p:xfrm>
          <a:off x="6249935" y="6848698"/>
          <a:ext cx="2810365" cy="152844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07394">
                  <a:extLst>
                    <a:ext uri="{9D8B030D-6E8A-4147-A177-3AD203B41FA5}">
                      <a16:colId xmlns:a16="http://schemas.microsoft.com/office/drawing/2014/main" val="2833706344"/>
                    </a:ext>
                  </a:extLst>
                </a:gridCol>
                <a:gridCol w="2002971">
                  <a:extLst>
                    <a:ext uri="{9D8B030D-6E8A-4147-A177-3AD203B41FA5}">
                      <a16:colId xmlns:a16="http://schemas.microsoft.com/office/drawing/2014/main" val="145639749"/>
                    </a:ext>
                  </a:extLst>
                </a:gridCol>
              </a:tblGrid>
              <a:tr h="1910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협력사명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㈜어썸공급 주식회사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870911"/>
                  </a:ext>
                </a:extLst>
              </a:tr>
              <a:tr h="1910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공급액 </a:t>
                      </a:r>
                      <a:r>
                        <a:rPr lang="en-US" altLang="ko-KR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비율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7,201,118 (64.8%)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346151"/>
                  </a:ext>
                </a:extLst>
              </a:tr>
              <a:tr h="1910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등록일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2024-09-02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49345"/>
                  </a:ext>
                </a:extLst>
              </a:tr>
              <a:tr h="191055"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공급상태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565139"/>
                  </a:ext>
                </a:extLst>
              </a:tr>
              <a:tr h="1910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선정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354168"/>
                  </a:ext>
                </a:extLst>
              </a:tr>
              <a:tr h="1910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배분율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%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111142"/>
                  </a:ext>
                </a:extLst>
              </a:tr>
              <a:tr h="1910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제외기간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    ~  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126788"/>
                  </a:ext>
                </a:extLst>
              </a:tr>
              <a:tr h="1910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비고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005092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7124014" y="7832938"/>
            <a:ext cx="555225" cy="1277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60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ko-KR" altLang="en-US" sz="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131274" y="7645942"/>
            <a:ext cx="555225" cy="1277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bg1">
                    <a:lumMod val="50000"/>
                  </a:schemeClr>
                </a:solidFill>
              </a:rPr>
              <a:t>공급        </a:t>
            </a:r>
            <a:r>
              <a:rPr lang="ko-KR" altLang="ko-KR" sz="600">
                <a:solidFill>
                  <a:schemeClr val="bg1">
                    <a:lumMod val="50000"/>
                  </a:schemeClr>
                </a:solidFill>
                <a:latin typeface="+mn-ea"/>
              </a:rPr>
              <a:t>˅</a:t>
            </a:r>
            <a:endParaRPr lang="ko-KR" altLang="en-US" sz="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039478" y="6884362"/>
            <a:ext cx="342257" cy="13336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제거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134820" y="7458101"/>
            <a:ext cx="555225" cy="1277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bg1">
                    <a:lumMod val="50000"/>
                  </a:schemeClr>
                </a:solidFill>
              </a:rPr>
              <a:t>정상        </a:t>
            </a:r>
            <a:r>
              <a:rPr lang="ko-KR" altLang="ko-KR" sz="600">
                <a:solidFill>
                  <a:schemeClr val="bg1">
                    <a:lumMod val="50000"/>
                  </a:schemeClr>
                </a:solidFill>
                <a:latin typeface="+mn-ea"/>
              </a:rPr>
              <a:t>˅</a:t>
            </a:r>
            <a:endParaRPr lang="ko-KR" altLang="en-US" sz="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127559" y="8027866"/>
            <a:ext cx="555225" cy="1277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8837" y="8027447"/>
            <a:ext cx="149566" cy="125950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8031387" y="8029534"/>
            <a:ext cx="555225" cy="1277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2665" y="8029115"/>
            <a:ext cx="149566" cy="1259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9926" y="1101214"/>
            <a:ext cx="442387" cy="208183"/>
          </a:xfrm>
          <a:prstGeom prst="rect">
            <a:avLst/>
          </a:prstGeom>
        </p:spPr>
      </p:pic>
      <p:sp>
        <p:nvSpPr>
          <p:cNvPr id="63" name="Google Shape;1700;p44"/>
          <p:cNvSpPr/>
          <p:nvPr/>
        </p:nvSpPr>
        <p:spPr>
          <a:xfrm>
            <a:off x="7515562" y="8457374"/>
            <a:ext cx="414247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9531" y="2223461"/>
            <a:ext cx="181841" cy="164523"/>
          </a:xfrm>
          <a:prstGeom prst="rect">
            <a:avLst/>
          </a:prstGeom>
        </p:spPr>
      </p:pic>
      <p:sp>
        <p:nvSpPr>
          <p:cNvPr id="64" name="직사각형 63"/>
          <p:cNvSpPr/>
          <p:nvPr/>
        </p:nvSpPr>
        <p:spPr>
          <a:xfrm>
            <a:off x="6162290" y="3099715"/>
            <a:ext cx="2954472" cy="10822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Google Shape;57;p20"/>
          <p:cNvSpPr txBox="1"/>
          <p:nvPr/>
        </p:nvSpPr>
        <p:spPr>
          <a:xfrm>
            <a:off x="6162000" y="2893088"/>
            <a:ext cx="1213536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1. </a:t>
            </a:r>
            <a:r>
              <a:rPr lang="ko-KR" altLang="en-US" sz="800" b="1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품종 적격</a:t>
            </a:r>
            <a:r>
              <a:rPr lang="en-US" altLang="ko-KR" sz="800" b="1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/</a:t>
            </a:r>
            <a:r>
              <a:rPr lang="ko-KR" altLang="en-US" sz="800" b="1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공급</a:t>
            </a:r>
            <a:endParaRPr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518935"/>
              </p:ext>
            </p:extLst>
          </p:nvPr>
        </p:nvGraphicFramePr>
        <p:xfrm>
          <a:off x="6254222" y="3171168"/>
          <a:ext cx="2810365" cy="76422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07394">
                  <a:extLst>
                    <a:ext uri="{9D8B030D-6E8A-4147-A177-3AD203B41FA5}">
                      <a16:colId xmlns:a16="http://schemas.microsoft.com/office/drawing/2014/main" val="2399113366"/>
                    </a:ext>
                  </a:extLst>
                </a:gridCol>
                <a:gridCol w="2002971">
                  <a:extLst>
                    <a:ext uri="{9D8B030D-6E8A-4147-A177-3AD203B41FA5}">
                      <a16:colId xmlns:a16="http://schemas.microsoft.com/office/drawing/2014/main" val="2142941724"/>
                    </a:ext>
                  </a:extLst>
                </a:gridCol>
              </a:tblGrid>
              <a:tr h="1910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품종</a:t>
                      </a:r>
                      <a:r>
                        <a:rPr lang="en-US" altLang="ko-KR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내역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152.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급전선임시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–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커넥터일체형 임시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403726"/>
                  </a:ext>
                </a:extLst>
              </a:tr>
              <a:tr h="1910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공급총액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10,483,123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355380"/>
                  </a:ext>
                </a:extLst>
              </a:tr>
              <a:tr h="1910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입찰형태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48233"/>
                  </a:ext>
                </a:extLst>
              </a:tr>
              <a:tr h="191055"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공급시작일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595365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7139108" y="3580501"/>
            <a:ext cx="555225" cy="1277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bg1">
                    <a:lumMod val="50000"/>
                  </a:schemeClr>
                </a:solidFill>
              </a:rPr>
              <a:t>선택        </a:t>
            </a:r>
            <a:r>
              <a:rPr lang="ko-KR" altLang="ko-KR" sz="600">
                <a:solidFill>
                  <a:schemeClr val="bg1">
                    <a:lumMod val="50000"/>
                  </a:schemeClr>
                </a:solidFill>
                <a:latin typeface="+mn-ea"/>
              </a:rPr>
              <a:t>˅</a:t>
            </a:r>
            <a:endParaRPr lang="ko-KR" altLang="en-US" sz="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7139108" y="3779465"/>
            <a:ext cx="555225" cy="1277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0386" y="3779046"/>
            <a:ext cx="149566" cy="125950"/>
          </a:xfrm>
          <a:prstGeom prst="rect">
            <a:avLst/>
          </a:prstGeom>
        </p:spPr>
      </p:pic>
      <p:sp>
        <p:nvSpPr>
          <p:cNvPr id="74" name="Google Shape;1700;p44"/>
          <p:cNvSpPr/>
          <p:nvPr/>
        </p:nvSpPr>
        <p:spPr>
          <a:xfrm>
            <a:off x="7501713" y="3985559"/>
            <a:ext cx="414247" cy="143320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138539" y="6603264"/>
            <a:ext cx="1879026" cy="1277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7121642" y="8215190"/>
            <a:ext cx="1879026" cy="12772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8524388" y="2914273"/>
            <a:ext cx="594381" cy="14670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주문실적 엑셀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9338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2637150139"/>
              </p:ext>
            </p:extLst>
          </p:nvPr>
        </p:nvGraphicFramePr>
        <p:xfrm>
          <a:off x="8385974" y="748646"/>
          <a:ext cx="2324900" cy="546231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 적격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공급관리</a:t>
                      </a: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품종의 적격 공급업체를 관리</a:t>
                      </a: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 조회 후 좌측 품종을 선택하면 우측에 적격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공급을 등록 및</a:t>
                      </a:r>
                      <a:r>
                        <a:rPr lang="ko-KR" altLang="en-US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수정</a:t>
                      </a: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협력사</a:t>
                      </a: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협력사 입력 후 엔터를 치면 협력사를 선택할 수 있는 레이어 팝업 호출</a:t>
                      </a: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만약 조회한 협력사가 한 개라면 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HIDDEN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으로 협력사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 들어가고 레이어팝업 닫힘</a:t>
                      </a: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협력사 선택 후 조회 시 적격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공급의 협력사가 포함되어 있는 품종이 조회됨</a:t>
                      </a: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 선택</a:t>
                      </a: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선택된 품종에 등록된 협력사가 우측에 조회</a:t>
                      </a: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 적격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</a:t>
                      </a: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내역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품종명 </a:t>
                      </a:r>
                      <a:r>
                        <a:rPr lang="en-US" altLang="ko-KR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 “-” + </a:t>
                      </a:r>
                      <a:r>
                        <a:rPr lang="ko-KR" altLang="en-US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내역</a:t>
                      </a:r>
                      <a:endParaRPr lang="en-US" altLang="ko-KR" sz="65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공급총액</a:t>
                      </a:r>
                      <a:r>
                        <a:rPr lang="en-US" altLang="ko-KR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협력사 공급액 총합</a:t>
                      </a:r>
                      <a:endParaRPr lang="en-US" altLang="ko-KR" sz="65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입찰형태</a:t>
                      </a:r>
                      <a:br>
                        <a:rPr lang="en-US" altLang="ko-KR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선택   ㅇ 종합입찰   ㅇ 수의   ㅇ 단가</a:t>
                      </a:r>
                      <a:br>
                        <a:rPr lang="en-US" altLang="ko-KR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계약연장</a:t>
                      </a:r>
                      <a:endParaRPr lang="en-US" altLang="ko-KR" sz="65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공급시작일</a:t>
                      </a:r>
                      <a:r>
                        <a:rPr lang="en-US" altLang="ko-KR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품종 상품의 공급총액 및 배분율 적용시점</a:t>
                      </a: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협력사</a:t>
                      </a: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품종에 등록된 적격 협력사 리스트</a:t>
                      </a: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altLang="ko-KR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버튼은 적격공급사 선택하기 위해 공급사 조회 레이어 팝업 호출</a:t>
                      </a:r>
                      <a:br>
                        <a:rPr lang="en-US" altLang="ko-KR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협력사 중복 선택 불가</a:t>
                      </a:r>
                      <a:r>
                        <a:rPr lang="en-US" altLang="ko-KR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altLang="ko-KR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이용한 협력사 추가 시 배분율은 기존 추가된 </a:t>
                      </a:r>
                      <a:br>
                        <a:rPr lang="en-US" altLang="ko-KR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협력</a:t>
                      </a:r>
                      <a:endParaRPr lang="en-US" altLang="ko-KR" sz="65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공급액</a:t>
                      </a:r>
                      <a:r>
                        <a:rPr lang="en-US" altLang="ko-KR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비율</a:t>
                      </a:r>
                      <a:r>
                        <a:rPr lang="en-US" altLang="ko-KR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공급시작일부터 공급한 공급액과 공급비율</a:t>
                      </a:r>
                      <a:endParaRPr lang="en-US" altLang="ko-KR" sz="65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적격공급상태</a:t>
                      </a:r>
                      <a:r>
                        <a:rPr lang="en-US" altLang="ko-KR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임시로 공급을 중단하기 위해 </a:t>
                      </a:r>
                      <a:r>
                        <a:rPr lang="en-US" altLang="ko-KR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시스템에서 제외기간에 포함되면 자동으로 공급상태는 중지로 처리되고 제외기간을 벗어나면 자동으로 정상상태로 처리됨</a:t>
                      </a:r>
                      <a:r>
                        <a:rPr lang="en-US" altLang="ko-KR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정상</a:t>
                      </a:r>
                      <a:r>
                        <a:rPr lang="en-US" altLang="ko-KR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USE (Default)</a:t>
                      </a:r>
                      <a:r>
                        <a:rPr lang="ko-KR" altLang="en-US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br>
                        <a:rPr lang="en-US" altLang="ko-KR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중지</a:t>
                      </a:r>
                      <a:r>
                        <a:rPr lang="en-US" altLang="ko-KR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STOP</a:t>
                      </a: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선정</a:t>
                      </a:r>
                      <a:r>
                        <a:rPr lang="en-US" altLang="ko-KR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업체선정 상태</a:t>
                      </a:r>
                      <a:br>
                        <a:rPr lang="en-US" altLang="ko-KR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</a:t>
                      </a:r>
                      <a:r>
                        <a:rPr lang="en-US" altLang="ko-KR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SUPP: </a:t>
                      </a:r>
                      <a:r>
                        <a:rPr lang="ko-KR" altLang="en-US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</a:t>
                      </a:r>
                      <a:br>
                        <a:rPr lang="en-US" altLang="ko-KR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</a:t>
                      </a:r>
                      <a:r>
                        <a:rPr lang="en-US" altLang="ko-KR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SUIT: </a:t>
                      </a:r>
                      <a:r>
                        <a:rPr lang="ko-KR" altLang="en-US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적격</a:t>
                      </a:r>
                      <a:br>
                        <a:rPr lang="en-US" altLang="ko-KR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</a:t>
                      </a:r>
                      <a:r>
                        <a:rPr lang="en-US" altLang="ko-KR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TEMP: </a:t>
                      </a:r>
                      <a:r>
                        <a:rPr lang="ko-KR" altLang="en-US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임시적격</a:t>
                      </a:r>
                      <a:br>
                        <a:rPr lang="en-US" altLang="ko-KR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</a:t>
                      </a:r>
                      <a:r>
                        <a:rPr lang="en-US" altLang="ko-KR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ETC: </a:t>
                      </a:r>
                      <a:r>
                        <a:rPr lang="ko-KR" altLang="en-US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기타</a:t>
                      </a:r>
                      <a:endParaRPr lang="en-US" altLang="ko-KR" sz="65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배분율</a:t>
                      </a:r>
                      <a:r>
                        <a:rPr lang="en-US" altLang="ko-KR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공급배분율</a:t>
                      </a:r>
                      <a:r>
                        <a:rPr lang="en-US" altLang="ko-KR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숫자만 입력</a:t>
                      </a:r>
                      <a:br>
                        <a:rPr lang="en-US" altLang="ko-KR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65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저장 시 공급사들의 배분율 합이 </a:t>
                      </a:r>
                      <a:r>
                        <a:rPr lang="en-US" altLang="ko-KR" sz="65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</a:t>
                      </a:r>
                      <a:r>
                        <a:rPr lang="ko-KR" altLang="en-US" sz="65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 되어야 함</a:t>
                      </a:r>
                      <a:endParaRPr lang="en-US" altLang="ko-KR" sz="650" b="0" i="0" u="none" strike="noStrike" cap="none" baseline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제외기간</a:t>
                      </a:r>
                      <a:br>
                        <a:rPr lang="en-US" altLang="ko-KR" sz="65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65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제외기간에 포함되면 공급상태는 중지상태가 되고</a:t>
                      </a:r>
                      <a:r>
                        <a:rPr lang="en-US" altLang="ko-KR" sz="65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5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벗어나면 정상상태</a:t>
                      </a:r>
                      <a:br>
                        <a:rPr lang="en-US" altLang="ko-KR" sz="65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65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제외 시작일과 종료일 각각 필수 아님</a:t>
                      </a:r>
                      <a:endParaRPr lang="en-US" altLang="ko-KR" sz="650" b="0" i="0" u="none" strike="noStrike" cap="none" baseline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90606"/>
                  </a:ext>
                </a:extLst>
              </a:tr>
            </a:tbl>
          </a:graphicData>
        </a:graphic>
      </p:graphicFrame>
      <p:sp>
        <p:nvSpPr>
          <p:cNvPr id="1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품종 적격</a:t>
            </a:r>
            <a:r>
              <a:rPr lang="en-US" altLang="ko-KR" sz="700">
                <a:latin typeface="+mj-ea"/>
              </a:rPr>
              <a:t>/</a:t>
            </a:r>
            <a:r>
              <a:rPr lang="ko-KR" altLang="en-US" sz="700">
                <a:latin typeface="+mj-ea"/>
              </a:rPr>
              <a:t>공급 관리</a:t>
            </a:r>
            <a:endParaRPr>
              <a:latin typeface="+mj-ea"/>
              <a:ea typeface="+mj-ea"/>
            </a:endParaRPr>
          </a:p>
        </p:txBody>
      </p:sp>
      <p:sp>
        <p:nvSpPr>
          <p:cNvPr id="2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지정자재 품종 적격</a:t>
            </a:r>
            <a:r>
              <a:rPr lang="en-US" altLang="ko-KR" sz="700">
                <a:latin typeface="+mj-ea"/>
              </a:rPr>
              <a:t>/</a:t>
            </a:r>
            <a:r>
              <a:rPr lang="ko-KR" altLang="en-US" sz="700">
                <a:latin typeface="+mj-ea"/>
              </a:rPr>
              <a:t>공급관리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26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품종 적격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/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공급 관리</a:t>
            </a:r>
            <a:endParaRPr>
              <a:latin typeface="+mj-ea"/>
              <a:ea typeface="+mj-ea"/>
            </a:endParaRPr>
          </a:p>
        </p:txBody>
      </p:sp>
      <p:sp>
        <p:nvSpPr>
          <p:cNvPr id="34" name="Google Shape;48;p20"/>
          <p:cNvSpPr/>
          <p:nvPr/>
        </p:nvSpPr>
        <p:spPr>
          <a:xfrm>
            <a:off x="100860" y="764284"/>
            <a:ext cx="8217900" cy="489856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17" y="792045"/>
            <a:ext cx="5559418" cy="486045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6" name="Google Shape;797;p30"/>
          <p:cNvSpPr/>
          <p:nvPr/>
        </p:nvSpPr>
        <p:spPr>
          <a:xfrm>
            <a:off x="56952" y="83896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797;p30"/>
          <p:cNvSpPr/>
          <p:nvPr/>
        </p:nvSpPr>
        <p:spPr>
          <a:xfrm>
            <a:off x="4409736" y="147475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797;p30"/>
          <p:cNvSpPr/>
          <p:nvPr/>
        </p:nvSpPr>
        <p:spPr>
          <a:xfrm>
            <a:off x="79382" y="233609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797;p30"/>
          <p:cNvSpPr/>
          <p:nvPr/>
        </p:nvSpPr>
        <p:spPr>
          <a:xfrm>
            <a:off x="3613834" y="189996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149" y="1406144"/>
            <a:ext cx="2392714" cy="2211969"/>
          </a:xfrm>
          <a:prstGeom prst="rect">
            <a:avLst/>
          </a:prstGeom>
        </p:spPr>
      </p:pic>
      <p:sp>
        <p:nvSpPr>
          <p:cNvPr id="47" name="Google Shape;797;p30"/>
          <p:cNvSpPr/>
          <p:nvPr/>
        </p:nvSpPr>
        <p:spPr>
          <a:xfrm>
            <a:off x="3633517" y="273620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" name="Google Shape;408;p26"/>
          <p:cNvCxnSpPr>
            <a:endCxn id="45" idx="0"/>
          </p:cNvCxnSpPr>
          <p:nvPr/>
        </p:nvCxnSpPr>
        <p:spPr>
          <a:xfrm flipV="1">
            <a:off x="5388429" y="1406144"/>
            <a:ext cx="1564077" cy="147222"/>
          </a:xfrm>
          <a:prstGeom prst="bentConnector4">
            <a:avLst>
              <a:gd name="adj1" fmla="val 11755"/>
              <a:gd name="adj2" fmla="val 255276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9" name="Google Shape;408;p26"/>
          <p:cNvCxnSpPr>
            <a:endCxn id="45" idx="1"/>
          </p:cNvCxnSpPr>
          <p:nvPr/>
        </p:nvCxnSpPr>
        <p:spPr>
          <a:xfrm rot="5400000" flipH="1" flipV="1">
            <a:off x="5456752" y="2561370"/>
            <a:ext cx="348638" cy="250156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0" name="Google Shape;210;p21"/>
          <p:cNvSpPr/>
          <p:nvPr/>
        </p:nvSpPr>
        <p:spPr>
          <a:xfrm>
            <a:off x="5732843" y="4779017"/>
            <a:ext cx="1961943" cy="8275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211;p21"/>
          <p:cNvSpPr txBox="1"/>
          <p:nvPr/>
        </p:nvSpPr>
        <p:spPr>
          <a:xfrm>
            <a:off x="5775984" y="4976471"/>
            <a:ext cx="1858183" cy="21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ko-KR" sz="600"/>
              <a:t>2. </a:t>
            </a:r>
            <a:r>
              <a:rPr lang="ko-KR" altLang="en-US" sz="600"/>
              <a:t>적격</a:t>
            </a:r>
            <a:r>
              <a:rPr lang="en-US" altLang="ko-KR" sz="600"/>
              <a:t>/</a:t>
            </a:r>
            <a:r>
              <a:rPr lang="ko-KR" altLang="en-US" sz="600"/>
              <a:t>공급 협력사를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저장하시겠습니까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" name="Google Shape;212;p21"/>
          <p:cNvGraphicFramePr/>
          <p:nvPr>
            <p:extLst>
              <p:ext uri="{D42A27DB-BD31-4B8C-83A1-F6EECF244321}">
                <p14:modId xmlns:p14="http://schemas.microsoft.com/office/powerpoint/2010/main" val="1120757139"/>
              </p:ext>
            </p:extLst>
          </p:nvPr>
        </p:nvGraphicFramePr>
        <p:xfrm>
          <a:off x="5866769" y="5126984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Google Shape;213;p21"/>
          <p:cNvSpPr/>
          <p:nvPr/>
        </p:nvSpPr>
        <p:spPr>
          <a:xfrm>
            <a:off x="6350308" y="5341760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14;p21"/>
          <p:cNvSpPr/>
          <p:nvPr/>
        </p:nvSpPr>
        <p:spPr>
          <a:xfrm>
            <a:off x="6790085" y="5332005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" name="Google Shape;176;p21"/>
          <p:cNvCxnSpPr>
            <a:endCxn id="57" idx="1"/>
          </p:cNvCxnSpPr>
          <p:nvPr/>
        </p:nvCxnSpPr>
        <p:spPr>
          <a:xfrm>
            <a:off x="5327646" y="902904"/>
            <a:ext cx="586703" cy="904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57" name="Google Shape;211;p21"/>
          <p:cNvSpPr txBox="1"/>
          <p:nvPr/>
        </p:nvSpPr>
        <p:spPr>
          <a:xfrm>
            <a:off x="5914349" y="806808"/>
            <a:ext cx="1148054" cy="2102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/>
              <a:t>다음페이지 엑셀다운 정의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" name="Google Shape;176;p21"/>
          <p:cNvCxnSpPr>
            <a:endCxn id="50" idx="1"/>
          </p:cNvCxnSpPr>
          <p:nvPr/>
        </p:nvCxnSpPr>
        <p:spPr>
          <a:xfrm flipV="1">
            <a:off x="4808094" y="5192783"/>
            <a:ext cx="924749" cy="24846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59" name="Google Shape;210;p21"/>
          <p:cNvSpPr/>
          <p:nvPr/>
        </p:nvSpPr>
        <p:spPr>
          <a:xfrm>
            <a:off x="5717592" y="3778304"/>
            <a:ext cx="1961943" cy="8275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211;p21"/>
          <p:cNvSpPr txBox="1"/>
          <p:nvPr/>
        </p:nvSpPr>
        <p:spPr>
          <a:xfrm>
            <a:off x="5760733" y="3975758"/>
            <a:ext cx="1858183" cy="21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ko-KR" sz="600"/>
              <a:t>1. </a:t>
            </a:r>
            <a:r>
              <a:rPr lang="ko-KR" altLang="en-US" sz="600"/>
              <a:t>품종 적격</a:t>
            </a:r>
            <a:r>
              <a:rPr lang="en-US" altLang="ko-KR" sz="600"/>
              <a:t>/</a:t>
            </a:r>
            <a:r>
              <a:rPr lang="ko-KR" altLang="en-US" sz="600"/>
              <a:t>공급을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저장하시겠습니까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" name="Google Shape;212;p21"/>
          <p:cNvGraphicFramePr/>
          <p:nvPr>
            <p:extLst>
              <p:ext uri="{D42A27DB-BD31-4B8C-83A1-F6EECF244321}">
                <p14:modId xmlns:p14="http://schemas.microsoft.com/office/powerpoint/2010/main" val="2792002997"/>
              </p:ext>
            </p:extLst>
          </p:nvPr>
        </p:nvGraphicFramePr>
        <p:xfrm>
          <a:off x="5851518" y="4126271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Google Shape;213;p21"/>
          <p:cNvSpPr/>
          <p:nvPr/>
        </p:nvSpPr>
        <p:spPr>
          <a:xfrm>
            <a:off x="6335057" y="4341047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214;p21"/>
          <p:cNvSpPr/>
          <p:nvPr/>
        </p:nvSpPr>
        <p:spPr>
          <a:xfrm>
            <a:off x="6774834" y="4331292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" name="Google Shape;176;p21"/>
          <p:cNvCxnSpPr>
            <a:endCxn id="59" idx="1"/>
          </p:cNvCxnSpPr>
          <p:nvPr/>
        </p:nvCxnSpPr>
        <p:spPr>
          <a:xfrm rot="16200000" flipH="1">
            <a:off x="4487996" y="2962474"/>
            <a:ext cx="1506552" cy="952639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69" name="모서리가 둥근 직사각형 68"/>
          <p:cNvSpPr/>
          <p:nvPr/>
        </p:nvSpPr>
        <p:spPr>
          <a:xfrm>
            <a:off x="5164929" y="1938772"/>
            <a:ext cx="405970" cy="10020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400" b="1">
                <a:solidFill>
                  <a:srgbClr val="FFFFFF"/>
                </a:solidFill>
                <a:latin typeface="+mn-ea"/>
              </a:rPr>
              <a:t>주문실적 엑셀</a:t>
            </a:r>
          </a:p>
        </p:txBody>
      </p:sp>
      <p:cxnSp>
        <p:nvCxnSpPr>
          <p:cNvPr id="70" name="Google Shape;176;p21"/>
          <p:cNvCxnSpPr>
            <a:stCxn id="69" idx="0"/>
            <a:endCxn id="57" idx="1"/>
          </p:cNvCxnSpPr>
          <p:nvPr/>
        </p:nvCxnSpPr>
        <p:spPr>
          <a:xfrm rot="5400000" flipH="1" flipV="1">
            <a:off x="5127718" y="1152142"/>
            <a:ext cx="1026827" cy="546435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784867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0" y="812438"/>
            <a:ext cx="11023231" cy="48583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품종 적격</a:t>
            </a:r>
            <a:r>
              <a:rPr lang="en-US" altLang="ko-KR" sz="700">
                <a:latin typeface="+mj-ea"/>
              </a:rPr>
              <a:t>/</a:t>
            </a:r>
            <a:r>
              <a:rPr lang="ko-KR" altLang="en-US" sz="700">
                <a:latin typeface="+mj-ea"/>
              </a:rPr>
              <a:t>공급 관리 와 주문실적 엑셀다운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품종 적격</a:t>
            </a:r>
            <a:r>
              <a:rPr lang="en-US" altLang="ko-KR" sz="700">
                <a:latin typeface="+mj-ea"/>
              </a:rPr>
              <a:t>/</a:t>
            </a:r>
            <a:r>
              <a:rPr lang="ko-KR" altLang="en-US" sz="700">
                <a:latin typeface="+mj-ea"/>
              </a:rPr>
              <a:t>공급 관리와 주문실적 엑셀다운</a:t>
            </a:r>
            <a:endParaRPr lang="ko-KR" altLang="en-US">
              <a:latin typeface="+mj-ea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품종 적격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/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공급 관리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6659" y="869990"/>
            <a:ext cx="10837760" cy="4749145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0817" y="993330"/>
            <a:ext cx="10667738" cy="4500444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489264"/>
              </p:ext>
            </p:extLst>
          </p:nvPr>
        </p:nvGraphicFramePr>
        <p:xfrm>
          <a:off x="331842" y="1058714"/>
          <a:ext cx="10542302" cy="2301481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2990875238"/>
                    </a:ext>
                  </a:extLst>
                </a:gridCol>
                <a:gridCol w="269774">
                  <a:extLst>
                    <a:ext uri="{9D8B030D-6E8A-4147-A177-3AD203B41FA5}">
                      <a16:colId xmlns:a16="http://schemas.microsoft.com/office/drawing/2014/main" val="1035474992"/>
                    </a:ext>
                  </a:extLst>
                </a:gridCol>
                <a:gridCol w="437443">
                  <a:extLst>
                    <a:ext uri="{9D8B030D-6E8A-4147-A177-3AD203B41FA5}">
                      <a16:colId xmlns:a16="http://schemas.microsoft.com/office/drawing/2014/main" val="2181674233"/>
                    </a:ext>
                  </a:extLst>
                </a:gridCol>
                <a:gridCol w="597963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  <a:gridCol w="1267708">
                  <a:extLst>
                    <a:ext uri="{9D8B030D-6E8A-4147-A177-3AD203B41FA5}">
                      <a16:colId xmlns:a16="http://schemas.microsoft.com/office/drawing/2014/main" val="2554906623"/>
                    </a:ext>
                  </a:extLst>
                </a:gridCol>
                <a:gridCol w="376084">
                  <a:extLst>
                    <a:ext uri="{9D8B030D-6E8A-4147-A177-3AD203B41FA5}">
                      <a16:colId xmlns:a16="http://schemas.microsoft.com/office/drawing/2014/main" val="2379995426"/>
                    </a:ext>
                  </a:extLst>
                </a:gridCol>
                <a:gridCol w="206477">
                  <a:extLst>
                    <a:ext uri="{9D8B030D-6E8A-4147-A177-3AD203B41FA5}">
                      <a16:colId xmlns:a16="http://schemas.microsoft.com/office/drawing/2014/main" val="1308205689"/>
                    </a:ext>
                  </a:extLst>
                </a:gridCol>
                <a:gridCol w="553065">
                  <a:extLst>
                    <a:ext uri="{9D8B030D-6E8A-4147-A177-3AD203B41FA5}">
                      <a16:colId xmlns:a16="http://schemas.microsoft.com/office/drawing/2014/main" val="778491193"/>
                    </a:ext>
                  </a:extLst>
                </a:gridCol>
                <a:gridCol w="582561">
                  <a:extLst>
                    <a:ext uri="{9D8B030D-6E8A-4147-A177-3AD203B41FA5}">
                      <a16:colId xmlns:a16="http://schemas.microsoft.com/office/drawing/2014/main" val="143808065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3274991824"/>
                    </a:ext>
                  </a:extLst>
                </a:gridCol>
                <a:gridCol w="833284">
                  <a:extLst>
                    <a:ext uri="{9D8B030D-6E8A-4147-A177-3AD203B41FA5}">
                      <a16:colId xmlns:a16="http://schemas.microsoft.com/office/drawing/2014/main" val="3201439479"/>
                    </a:ext>
                  </a:extLst>
                </a:gridCol>
                <a:gridCol w="471948">
                  <a:extLst>
                    <a:ext uri="{9D8B030D-6E8A-4147-A177-3AD203B41FA5}">
                      <a16:colId xmlns:a16="http://schemas.microsoft.com/office/drawing/2014/main" val="2017804215"/>
                    </a:ext>
                  </a:extLst>
                </a:gridCol>
                <a:gridCol w="494071">
                  <a:extLst>
                    <a:ext uri="{9D8B030D-6E8A-4147-A177-3AD203B41FA5}">
                      <a16:colId xmlns:a16="http://schemas.microsoft.com/office/drawing/2014/main" val="441268343"/>
                    </a:ext>
                  </a:extLst>
                </a:gridCol>
                <a:gridCol w="538316">
                  <a:extLst>
                    <a:ext uri="{9D8B030D-6E8A-4147-A177-3AD203B41FA5}">
                      <a16:colId xmlns:a16="http://schemas.microsoft.com/office/drawing/2014/main" val="4172161844"/>
                    </a:ext>
                  </a:extLst>
                </a:gridCol>
                <a:gridCol w="538316">
                  <a:extLst>
                    <a:ext uri="{9D8B030D-6E8A-4147-A177-3AD203B41FA5}">
                      <a16:colId xmlns:a16="http://schemas.microsoft.com/office/drawing/2014/main" val="2061499891"/>
                    </a:ext>
                  </a:extLst>
                </a:gridCol>
                <a:gridCol w="435078">
                  <a:extLst>
                    <a:ext uri="{9D8B030D-6E8A-4147-A177-3AD203B41FA5}">
                      <a16:colId xmlns:a16="http://schemas.microsoft.com/office/drawing/2014/main" val="1561795797"/>
                    </a:ext>
                  </a:extLst>
                </a:gridCol>
                <a:gridCol w="1002890">
                  <a:extLst>
                    <a:ext uri="{9D8B030D-6E8A-4147-A177-3AD203B41FA5}">
                      <a16:colId xmlns:a16="http://schemas.microsoft.com/office/drawing/2014/main" val="1405745347"/>
                    </a:ext>
                  </a:extLst>
                </a:gridCol>
                <a:gridCol w="759542">
                  <a:extLst>
                    <a:ext uri="{9D8B030D-6E8A-4147-A177-3AD203B41FA5}">
                      <a16:colId xmlns:a16="http://schemas.microsoft.com/office/drawing/2014/main" val="2974837420"/>
                    </a:ext>
                  </a:extLst>
                </a:gridCol>
              </a:tblGrid>
              <a:tr h="206863">
                <a:tc gridSpan="1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품종 적격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공급 관리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011977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관리구분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사용처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품종코드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품종명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latin typeface="+mn-ea"/>
                          <a:ea typeface="+mn-ea"/>
                        </a:rPr>
                        <a:t>품종내역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자동물량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상품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공급시작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공급총액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입찰형태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협력사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공급액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공급비율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(%)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등록일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적격공급상태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배분율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(%)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제외기간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구분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전원함체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통합</a:t>
                      </a:r>
                      <a:r>
                        <a:rPr lang="en-US" altLang="ko-KR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분기 전원함</a:t>
                      </a:r>
                      <a:r>
                        <a:rPr lang="en-US" altLang="ko-KR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전원단자함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2024-02-01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10,483,123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종합입찰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비트큐브㈜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1,201,118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2024-08-02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정상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/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㈜세블리아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215,550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2024-07-08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중지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2024-08-01~2024-10-30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임시로 중지해요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/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어썸공급 주식회사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1,501,802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55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2024-05-10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정상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147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전원함체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광전복합단자함</a:t>
                      </a:r>
                      <a:r>
                        <a:rPr lang="en-US" altLang="ko-KR" sz="7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지하철</a:t>
                      </a:r>
                      <a:r>
                        <a:rPr lang="en-US" altLang="ko-KR" sz="7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터널</a:t>
                      </a:r>
                      <a:r>
                        <a:rPr lang="en-US" altLang="ko-KR" sz="7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388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2024-02-01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16,402,920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수의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비트큐브㈜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1,201,118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2024-08-02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정상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어썸공급 주식회사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15,201,802</a:t>
                      </a:r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80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2024-05-10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정상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80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080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151. </a:t>
                      </a: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급전선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커넥터일체형</a:t>
                      </a: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2024-02-01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082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152. </a:t>
                      </a: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급전선임시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커넥터일체형 임시</a:t>
                      </a: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23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2024-02-01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10,483,123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종합입찰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비트큐브㈜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1,201,118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2024-08-02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정상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49831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78032"/>
              </p:ext>
            </p:extLst>
          </p:nvPr>
        </p:nvGraphicFramePr>
        <p:xfrm>
          <a:off x="313663" y="3466666"/>
          <a:ext cx="10542302" cy="1693886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80956">
                  <a:extLst>
                    <a:ext uri="{9D8B030D-6E8A-4147-A177-3AD203B41FA5}">
                      <a16:colId xmlns:a16="http://schemas.microsoft.com/office/drawing/2014/main" val="2990875238"/>
                    </a:ext>
                  </a:extLst>
                </a:gridCol>
                <a:gridCol w="612058">
                  <a:extLst>
                    <a:ext uri="{9D8B030D-6E8A-4147-A177-3AD203B41FA5}">
                      <a16:colId xmlns:a16="http://schemas.microsoft.com/office/drawing/2014/main" val="1035474992"/>
                    </a:ext>
                  </a:extLst>
                </a:gridCol>
                <a:gridCol w="634181">
                  <a:extLst>
                    <a:ext uri="{9D8B030D-6E8A-4147-A177-3AD203B41FA5}">
                      <a16:colId xmlns:a16="http://schemas.microsoft.com/office/drawing/2014/main" val="2181674233"/>
                    </a:ext>
                  </a:extLst>
                </a:gridCol>
                <a:gridCol w="1061884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  <a:gridCol w="553064">
                  <a:extLst>
                    <a:ext uri="{9D8B030D-6E8A-4147-A177-3AD203B41FA5}">
                      <a16:colId xmlns:a16="http://schemas.microsoft.com/office/drawing/2014/main" val="3989198990"/>
                    </a:ext>
                  </a:extLst>
                </a:gridCol>
                <a:gridCol w="501446">
                  <a:extLst>
                    <a:ext uri="{9D8B030D-6E8A-4147-A177-3AD203B41FA5}">
                      <a16:colId xmlns:a16="http://schemas.microsoft.com/office/drawing/2014/main" val="2379995426"/>
                    </a:ext>
                  </a:extLst>
                </a:gridCol>
                <a:gridCol w="545690">
                  <a:extLst>
                    <a:ext uri="{9D8B030D-6E8A-4147-A177-3AD203B41FA5}">
                      <a16:colId xmlns:a16="http://schemas.microsoft.com/office/drawing/2014/main" val="1308205689"/>
                    </a:ext>
                  </a:extLst>
                </a:gridCol>
                <a:gridCol w="516193">
                  <a:extLst>
                    <a:ext uri="{9D8B030D-6E8A-4147-A177-3AD203B41FA5}">
                      <a16:colId xmlns:a16="http://schemas.microsoft.com/office/drawing/2014/main" val="778491193"/>
                    </a:ext>
                  </a:extLst>
                </a:gridCol>
                <a:gridCol w="589936">
                  <a:extLst>
                    <a:ext uri="{9D8B030D-6E8A-4147-A177-3AD203B41FA5}">
                      <a16:colId xmlns:a16="http://schemas.microsoft.com/office/drawing/2014/main" val="143808065"/>
                    </a:ext>
                  </a:extLst>
                </a:gridCol>
                <a:gridCol w="479323">
                  <a:extLst>
                    <a:ext uri="{9D8B030D-6E8A-4147-A177-3AD203B41FA5}">
                      <a16:colId xmlns:a16="http://schemas.microsoft.com/office/drawing/2014/main" val="3274991824"/>
                    </a:ext>
                  </a:extLst>
                </a:gridCol>
                <a:gridCol w="530941">
                  <a:extLst>
                    <a:ext uri="{9D8B030D-6E8A-4147-A177-3AD203B41FA5}">
                      <a16:colId xmlns:a16="http://schemas.microsoft.com/office/drawing/2014/main" val="3201439479"/>
                    </a:ext>
                  </a:extLst>
                </a:gridCol>
                <a:gridCol w="538317">
                  <a:extLst>
                    <a:ext uri="{9D8B030D-6E8A-4147-A177-3AD203B41FA5}">
                      <a16:colId xmlns:a16="http://schemas.microsoft.com/office/drawing/2014/main" val="2017804215"/>
                    </a:ext>
                  </a:extLst>
                </a:gridCol>
                <a:gridCol w="353961">
                  <a:extLst>
                    <a:ext uri="{9D8B030D-6E8A-4147-A177-3AD203B41FA5}">
                      <a16:colId xmlns:a16="http://schemas.microsoft.com/office/drawing/2014/main" val="441268343"/>
                    </a:ext>
                  </a:extLst>
                </a:gridCol>
                <a:gridCol w="361335">
                  <a:extLst>
                    <a:ext uri="{9D8B030D-6E8A-4147-A177-3AD203B41FA5}">
                      <a16:colId xmlns:a16="http://schemas.microsoft.com/office/drawing/2014/main" val="4172161844"/>
                    </a:ext>
                  </a:extLst>
                </a:gridCol>
                <a:gridCol w="346587">
                  <a:extLst>
                    <a:ext uri="{9D8B030D-6E8A-4147-A177-3AD203B41FA5}">
                      <a16:colId xmlns:a16="http://schemas.microsoft.com/office/drawing/2014/main" val="2061499891"/>
                    </a:ext>
                  </a:extLst>
                </a:gridCol>
                <a:gridCol w="589936">
                  <a:extLst>
                    <a:ext uri="{9D8B030D-6E8A-4147-A177-3AD203B41FA5}">
                      <a16:colId xmlns:a16="http://schemas.microsoft.com/office/drawing/2014/main" val="1561795797"/>
                    </a:ext>
                  </a:extLst>
                </a:gridCol>
                <a:gridCol w="412955">
                  <a:extLst>
                    <a:ext uri="{9D8B030D-6E8A-4147-A177-3AD203B41FA5}">
                      <a16:colId xmlns:a16="http://schemas.microsoft.com/office/drawing/2014/main" val="1405745347"/>
                    </a:ext>
                  </a:extLst>
                </a:gridCol>
                <a:gridCol w="560439">
                  <a:extLst>
                    <a:ext uri="{9D8B030D-6E8A-4147-A177-3AD203B41FA5}">
                      <a16:colId xmlns:a16="http://schemas.microsoft.com/office/drawing/2014/main" val="2974837420"/>
                    </a:ext>
                  </a:extLst>
                </a:gridCol>
                <a:gridCol w="473100">
                  <a:extLst>
                    <a:ext uri="{9D8B030D-6E8A-4147-A177-3AD203B41FA5}">
                      <a16:colId xmlns:a16="http://schemas.microsoft.com/office/drawing/2014/main" val="2838884316"/>
                    </a:ext>
                  </a:extLst>
                </a:gridCol>
              </a:tblGrid>
              <a:tr h="206863">
                <a:tc gridSpan="19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품종 실적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011977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주문번호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주문일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인수일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공사명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구매사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latin typeface="+mn-ea"/>
                          <a:ea typeface="+mn-ea"/>
                        </a:rPr>
                        <a:t>주문자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공사유형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품종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내역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세부품종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내역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상품코드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상품명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규격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공급사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단위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판매단가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판매금액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매입단가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매입금액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GEN2409050011-1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2024-09-11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2024-09-13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[202309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인천 계양구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/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/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279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3412486377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/>
                        <a:t>상품관리</a:t>
                      </a:r>
                      <a:r>
                        <a:rPr lang="ko-KR" sz="1000" b="1" u="none" strike="noStrike" cap="none"/>
                        <a:t> &gt; </a:t>
                      </a:r>
                      <a:r>
                        <a:rPr lang="ko-KR" altLang="en-US" sz="1000" b="1" u="none" strike="noStrike" cap="none"/>
                        <a:t>지정자재 입찰 </a:t>
                      </a:r>
                      <a:r>
                        <a:rPr lang="en-US" alt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/>
                        <a:t>지정자재 상품입찰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366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1" y="812436"/>
            <a:ext cx="9373141" cy="773425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지정자재 상품 입찰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지정자재 상품 입찰 생성을 위한 기본 화면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374296" y="504746"/>
            <a:ext cx="252665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입찰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상품 입찰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6659" y="869991"/>
            <a:ext cx="9211343" cy="7573461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3258" y="968530"/>
            <a:ext cx="9071538" cy="7415927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260331" y="966575"/>
            <a:ext cx="9011259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295949" y="1089601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>
                <a:solidFill>
                  <a:schemeClr val="dk1"/>
                </a:solidFill>
                <a:latin typeface="+mj-ea"/>
                <a:ea typeface="+mj-ea"/>
              </a:rPr>
              <a:t>지정자재 </a:t>
            </a:r>
            <a:r>
              <a:rPr lang="ko-KR" altLang="en-US" sz="800" b="1" i="0" u="none" strike="noStrike" cap="none">
                <a:solidFill>
                  <a:schemeClr val="dk1"/>
                </a:solidFill>
                <a:latin typeface="+mj-ea"/>
                <a:ea typeface="+mj-ea"/>
                <a:sym typeface="Arial"/>
              </a:rPr>
              <a:t>상품 입찰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3" name="Google Shape;359;p26"/>
          <p:cNvGraphicFramePr/>
          <p:nvPr>
            <p:extLst>
              <p:ext uri="{D42A27DB-BD31-4B8C-83A1-F6EECF244321}">
                <p14:modId xmlns:p14="http://schemas.microsoft.com/office/powerpoint/2010/main" val="3953358112"/>
              </p:ext>
            </p:extLst>
          </p:nvPr>
        </p:nvGraphicFramePr>
        <p:xfrm>
          <a:off x="404763" y="1968942"/>
          <a:ext cx="8434437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771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1377263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1922238">
                  <a:extLst>
                    <a:ext uri="{9D8B030D-6E8A-4147-A177-3AD203B41FA5}">
                      <a16:colId xmlns:a16="http://schemas.microsoft.com/office/drawing/2014/main" val="4066347874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288540509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상품</a:t>
                      </a:r>
                      <a:r>
                        <a:rPr lang="en-US" altLang="ko-KR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옵션</a:t>
                      </a:r>
                      <a:r>
                        <a:rPr lang="en-US" altLang="ko-KR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코드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</a:t>
                      </a:r>
                      <a:r>
                        <a:rPr lang="en-US" altLang="ko-KR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옵션</a:t>
                      </a:r>
                      <a:r>
                        <a:rPr lang="en-US" altLang="ko-KR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명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        </a:t>
                      </a: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</a:t>
                      </a:r>
                      <a:r>
                        <a:rPr lang="en-US" altLang="ko-KR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옵션</a:t>
                      </a:r>
                      <a:r>
                        <a:rPr lang="en-US" altLang="ko-KR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규격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580219"/>
              </p:ext>
            </p:extLst>
          </p:nvPr>
        </p:nvGraphicFramePr>
        <p:xfrm>
          <a:off x="404762" y="2196609"/>
          <a:ext cx="8205282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914272793"/>
                    </a:ext>
                  </a:extLst>
                </a:gridCol>
                <a:gridCol w="1186957">
                  <a:extLst>
                    <a:ext uri="{9D8B030D-6E8A-4147-A177-3AD203B41FA5}">
                      <a16:colId xmlns:a16="http://schemas.microsoft.com/office/drawing/2014/main" val="830871683"/>
                    </a:ext>
                  </a:extLst>
                </a:gridCol>
                <a:gridCol w="1525771">
                  <a:extLst>
                    <a:ext uri="{9D8B030D-6E8A-4147-A177-3AD203B41FA5}">
                      <a16:colId xmlns:a16="http://schemas.microsoft.com/office/drawing/2014/main" val="2662983763"/>
                    </a:ext>
                  </a:extLst>
                </a:gridCol>
                <a:gridCol w="1377263">
                  <a:extLst>
                    <a:ext uri="{9D8B030D-6E8A-4147-A177-3AD203B41FA5}">
                      <a16:colId xmlns:a16="http://schemas.microsoft.com/office/drawing/2014/main" val="3691668436"/>
                    </a:ext>
                  </a:extLst>
                </a:gridCol>
                <a:gridCol w="1922239">
                  <a:extLst>
                    <a:ext uri="{9D8B030D-6E8A-4147-A177-3AD203B41FA5}">
                      <a16:colId xmlns:a16="http://schemas.microsoft.com/office/drawing/2014/main" val="982722875"/>
                    </a:ext>
                  </a:extLst>
                </a:gridCol>
                <a:gridCol w="1045462">
                  <a:extLst>
                    <a:ext uri="{9D8B030D-6E8A-4147-A177-3AD203B41FA5}">
                      <a16:colId xmlns:a16="http://schemas.microsoft.com/office/drawing/2014/main" val="75888276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품종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품종 내역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                      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협력사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272194"/>
                  </a:ext>
                </a:extLst>
              </a:tr>
            </a:tbl>
          </a:graphicData>
        </a:graphic>
      </p:graphicFrame>
      <p:sp>
        <p:nvSpPr>
          <p:cNvPr id="59" name="Google Shape;58;p20"/>
          <p:cNvSpPr/>
          <p:nvPr/>
        </p:nvSpPr>
        <p:spPr>
          <a:xfrm>
            <a:off x="391045" y="1359026"/>
            <a:ext cx="8802573" cy="48099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지정자재 상품 입찰 생성을 위한 화면입니다</a:t>
            </a:r>
            <a:r>
              <a:rPr lang="en-US" alt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 (</a:t>
            </a: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지정자재만 조회됩니다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  <a:endParaRPr lang="en-US" altLang="ko-KR"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지정자재를 조회 후 입찰내역에 추가하실 상품을 체크하여 추가하시고 </a:t>
            </a:r>
            <a:r>
              <a:rPr lang="en-US" alt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[</a:t>
            </a: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입찰생성</a:t>
            </a:r>
            <a:r>
              <a:rPr lang="en-US" alt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] </a:t>
            </a: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버튼을 클릭하면 전자입찰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SSO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를 통해 입찰계획을 생성할 수 있습니다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endParaRPr lang="en-US" altLang="ko-KR"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입찰계획 생성 후 공고자는 전자입찰시스템에 로그인하여 공고처리 해야 합니다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상품의 단가는 협력사별로 다를 수 있기 때문에 공급사 상품의 최소 단가로 표현합니다</a:t>
            </a:r>
            <a:r>
              <a:rPr lang="en-US" alt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  <a:endParaRPr sz="700" b="0" i="0" u="none" strike="noStrike" cap="none">
              <a:solidFill>
                <a:schemeClr val="bg1">
                  <a:lumMod val="50000"/>
                </a:schemeClr>
              </a:solidFill>
              <a:latin typeface="+mj-ea"/>
              <a:ea typeface="+mj-ea"/>
              <a:sym typeface="Arial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377867"/>
              </p:ext>
            </p:extLst>
          </p:nvPr>
        </p:nvGraphicFramePr>
        <p:xfrm>
          <a:off x="404755" y="2711820"/>
          <a:ext cx="5131469" cy="2885425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42831">
                  <a:extLst>
                    <a:ext uri="{9D8B030D-6E8A-4147-A177-3AD203B41FA5}">
                      <a16:colId xmlns:a16="http://schemas.microsoft.com/office/drawing/2014/main" val="1274169412"/>
                    </a:ext>
                  </a:extLst>
                </a:gridCol>
                <a:gridCol w="634863">
                  <a:extLst>
                    <a:ext uri="{9D8B030D-6E8A-4147-A177-3AD203B41FA5}">
                      <a16:colId xmlns:a16="http://schemas.microsoft.com/office/drawing/2014/main" val="2990875238"/>
                    </a:ext>
                  </a:extLst>
                </a:gridCol>
                <a:gridCol w="603712">
                  <a:extLst>
                    <a:ext uri="{9D8B030D-6E8A-4147-A177-3AD203B41FA5}">
                      <a16:colId xmlns:a16="http://schemas.microsoft.com/office/drawing/2014/main" val="853547995"/>
                    </a:ext>
                  </a:extLst>
                </a:gridCol>
                <a:gridCol w="624771">
                  <a:extLst>
                    <a:ext uri="{9D8B030D-6E8A-4147-A177-3AD203B41FA5}">
                      <a16:colId xmlns:a16="http://schemas.microsoft.com/office/drawing/2014/main" val="1035474992"/>
                    </a:ext>
                  </a:extLst>
                </a:gridCol>
                <a:gridCol w="631791">
                  <a:extLst>
                    <a:ext uri="{9D8B030D-6E8A-4147-A177-3AD203B41FA5}">
                      <a16:colId xmlns:a16="http://schemas.microsoft.com/office/drawing/2014/main" val="2181674233"/>
                    </a:ext>
                  </a:extLst>
                </a:gridCol>
                <a:gridCol w="603712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  <a:gridCol w="730069">
                  <a:extLst>
                    <a:ext uri="{9D8B030D-6E8A-4147-A177-3AD203B41FA5}">
                      <a16:colId xmlns:a16="http://schemas.microsoft.com/office/drawing/2014/main" val="2554906623"/>
                    </a:ext>
                  </a:extLst>
                </a:gridCol>
                <a:gridCol w="280525">
                  <a:extLst>
                    <a:ext uri="{9D8B030D-6E8A-4147-A177-3AD203B41FA5}">
                      <a16:colId xmlns:a16="http://schemas.microsoft.com/office/drawing/2014/main" val="143808065"/>
                    </a:ext>
                  </a:extLst>
                </a:gridCol>
                <a:gridCol w="427045">
                  <a:extLst>
                    <a:ext uri="{9D8B030D-6E8A-4147-A177-3AD203B41FA5}">
                      <a16:colId xmlns:a16="http://schemas.microsoft.com/office/drawing/2014/main" val="1274637120"/>
                    </a:ext>
                  </a:extLst>
                </a:gridCol>
                <a:gridCol w="352150">
                  <a:extLst>
                    <a:ext uri="{9D8B030D-6E8A-4147-A177-3AD203B41FA5}">
                      <a16:colId xmlns:a16="http://schemas.microsoft.com/office/drawing/2014/main" val="3941336058"/>
                    </a:ext>
                  </a:extLst>
                </a:gridCol>
              </a:tblGrid>
              <a:tr h="206863">
                <a:tc gridSpan="10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지정자재 조회</a:t>
                      </a: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580847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상품</a:t>
                      </a:r>
                      <a:r>
                        <a:rPr lang="en-US" altLang="ko-KR" sz="600" u="none" strike="noStrike" cap="none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옵션</a:t>
                      </a:r>
                      <a:r>
                        <a:rPr lang="en-US" altLang="ko-KR" sz="600" u="none" strike="noStrike" cap="none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코드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대표상품코드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상품</a:t>
                      </a:r>
                      <a:r>
                        <a:rPr lang="en-US" altLang="ko-KR" sz="600" u="none" strike="noStrike" cap="none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옵션</a:t>
                      </a:r>
                      <a:r>
                        <a:rPr lang="en-US" altLang="ko-KR" sz="600" u="none" strike="noStrike" cap="none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명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상품</a:t>
                      </a:r>
                      <a:r>
                        <a:rPr lang="en-US" altLang="ko-KR" sz="600" u="none" strike="noStrike" cap="none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옵션</a:t>
                      </a:r>
                      <a:r>
                        <a:rPr lang="en-US" altLang="ko-KR" sz="600" u="none" strike="noStrike" cap="none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규격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품종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0" u="none" strike="noStrike" cap="none">
                          <a:latin typeface="+mn-ea"/>
                          <a:ea typeface="+mn-ea"/>
                        </a:rPr>
                        <a:t>품종내역</a:t>
                      </a:r>
                      <a:endParaRPr sz="6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협력사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최소단가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단위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8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123456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8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급전해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9130*2800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15,000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box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8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215548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8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밀양삼문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9130*2800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151. </a:t>
                      </a: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급전선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커넥터일체형</a:t>
                      </a: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15,000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551135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561134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알람케이블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295 mm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알림</a:t>
                      </a:r>
                      <a:r>
                        <a:rPr lang="en-US" altLang="ko-KR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에릭슨</a:t>
                      </a:r>
                      <a:r>
                        <a:rPr lang="en-US" altLang="ko-KR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42 hg</a:t>
                      </a: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Set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551136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561134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알람케이블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300 mm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알림</a:t>
                      </a:r>
                      <a:r>
                        <a:rPr lang="en-US" altLang="ko-KR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에릭슨</a:t>
                      </a:r>
                      <a:r>
                        <a:rPr lang="en-US" altLang="ko-KR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43 hg</a:t>
                      </a: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900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Set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551137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561134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알람케이블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310 mm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알림</a:t>
                      </a:r>
                      <a:r>
                        <a:rPr lang="en-US" altLang="ko-KR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에릭슨</a:t>
                      </a:r>
                      <a:r>
                        <a:rPr lang="en-US" altLang="ko-KR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46 hg bmm</a:t>
                      </a: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12,510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set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4983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65862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42475"/>
                  </a:ext>
                </a:extLst>
              </a:tr>
              <a:tr h="1962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2952"/>
                  </a:ext>
                </a:extLst>
              </a:tr>
            </a:tbl>
          </a:graphicData>
        </a:graphic>
      </p:graphicFrame>
      <p:pic>
        <p:nvPicPr>
          <p:cNvPr id="62" name="그림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704" y="1079783"/>
            <a:ext cx="419914" cy="2069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1045" y="1903818"/>
            <a:ext cx="8802573" cy="52504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389804" y="2717294"/>
            <a:ext cx="5212741" cy="557867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9531" y="2201339"/>
            <a:ext cx="181841" cy="164523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5166385" y="2513534"/>
            <a:ext cx="446567" cy="161376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>
                <a:solidFill>
                  <a:srgbClr val="FFFFFF"/>
                </a:solidFill>
                <a:latin typeface="+mn-ea"/>
              </a:rPr>
              <a:t>추가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677403" y="2708956"/>
            <a:ext cx="3516215" cy="558701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677403" y="2716532"/>
            <a:ext cx="3516215" cy="2154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marL="36000" lvl="0">
              <a:buSzPts val="700"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상품입찰 내역</a:t>
            </a:r>
          </a:p>
        </p:txBody>
      </p:sp>
      <p:sp>
        <p:nvSpPr>
          <p:cNvPr id="23" name="Google Shape;58;p20"/>
          <p:cNvSpPr/>
          <p:nvPr/>
        </p:nvSpPr>
        <p:spPr>
          <a:xfrm>
            <a:off x="5744043" y="2972299"/>
            <a:ext cx="3385209" cy="103609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추가된 입찰내력은 작년실적과 금년도 실적을 분석하여 입찰규모를 산정합니다</a:t>
            </a:r>
            <a:r>
              <a:rPr lang="en-US" altLang="ko-KR" sz="700" b="0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금년 연간추정치는 금년 월 평균실적과 가중치를 이용하여 계산됩니다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b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(ex : 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금년 월 평균 주문수량이 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10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이면 년 추정치는 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120 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이되고 여기에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입찰규모 산정 가중치를 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100%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로 하면 입찰규모 주문수량은 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240 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이 됨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입찰내역에 들어가는 주문수량과 금액은 금년 연간실적 추정치를 기준으로 계산됩니다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(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입찰규모 산정 금액은 최소단가에 대한 금액입니다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700" b="0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실적 단가와 금액은 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</a:rPr>
              <a:t>상품을 제공하는 공급사 단가가 다를 수 있고 집계기간에 따라 다를 수 있기 때문에 최소단가로 표현하고 금액이 산출됩니다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</a:rPr>
              <a:t>.</a:t>
            </a:r>
            <a:endParaRPr sz="700" b="0" i="0" u="none" strike="noStrike" cap="none">
              <a:solidFill>
                <a:schemeClr val="bg1">
                  <a:lumMod val="50000"/>
                </a:schemeClr>
              </a:solidFill>
              <a:latin typeface="+mj-ea"/>
              <a:ea typeface="+mj-ea"/>
              <a:sym typeface="Arial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021422"/>
              </p:ext>
            </p:extLst>
          </p:nvPr>
        </p:nvGraphicFramePr>
        <p:xfrm>
          <a:off x="5744043" y="4053076"/>
          <a:ext cx="3385209" cy="2047319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62056">
                  <a:extLst>
                    <a:ext uri="{9D8B030D-6E8A-4147-A177-3AD203B41FA5}">
                      <a16:colId xmlns:a16="http://schemas.microsoft.com/office/drawing/2014/main" val="2833706344"/>
                    </a:ext>
                  </a:extLst>
                </a:gridCol>
                <a:gridCol w="2523153">
                  <a:extLst>
                    <a:ext uri="{9D8B030D-6E8A-4147-A177-3AD203B41FA5}">
                      <a16:colId xmlns:a16="http://schemas.microsoft.com/office/drawing/2014/main" val="145639749"/>
                    </a:ext>
                  </a:extLst>
                </a:gridCol>
              </a:tblGrid>
              <a:tr h="1910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</a:t>
                      </a:r>
                      <a:r>
                        <a:rPr lang="en-US" altLang="ko-KR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옵션</a:t>
                      </a:r>
                      <a:r>
                        <a:rPr lang="en-US" altLang="ko-KR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코드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551135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870911"/>
                  </a:ext>
                </a:extLst>
              </a:tr>
              <a:tr h="1910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</a:t>
                      </a:r>
                      <a:r>
                        <a:rPr lang="en-US" altLang="ko-KR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옵션</a:t>
                      </a:r>
                      <a:r>
                        <a:rPr lang="en-US" altLang="ko-KR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명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알림케이블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346151"/>
                  </a:ext>
                </a:extLst>
              </a:tr>
              <a:tr h="1910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</a:t>
                      </a:r>
                      <a:r>
                        <a:rPr lang="en-US" altLang="ko-KR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옵션</a:t>
                      </a:r>
                      <a:r>
                        <a:rPr lang="en-US" altLang="ko-KR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규격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295 mm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49345"/>
                  </a:ext>
                </a:extLst>
              </a:tr>
              <a:tr h="1009580"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작년</a:t>
                      </a:r>
                      <a:r>
                        <a:rPr lang="en-US" altLang="ko-KR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1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금년 </a:t>
                      </a: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실적</a:t>
                      </a:r>
                      <a:br>
                        <a:rPr lang="en-US" altLang="ko-KR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금년 추정치</a:t>
                      </a:r>
                      <a:r>
                        <a:rPr lang="en-US" altLang="ko-KR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565139"/>
                  </a:ext>
                </a:extLst>
              </a:tr>
              <a:tr h="46457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입찰규모 산정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354168"/>
                  </a:ext>
                </a:extLst>
              </a:tr>
            </a:tbl>
          </a:graphicData>
        </a:graphic>
      </p:graphicFrame>
      <p:sp>
        <p:nvSpPr>
          <p:cNvPr id="27" name="모서리가 둥근 직사각형 26"/>
          <p:cNvSpPr/>
          <p:nvPr/>
        </p:nvSpPr>
        <p:spPr>
          <a:xfrm>
            <a:off x="7367160" y="4088740"/>
            <a:ext cx="342257" cy="13336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제거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471551"/>
              </p:ext>
            </p:extLst>
          </p:nvPr>
        </p:nvGraphicFramePr>
        <p:xfrm>
          <a:off x="6636775" y="4670825"/>
          <a:ext cx="2448231" cy="97094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70154">
                  <a:extLst>
                    <a:ext uri="{9D8B030D-6E8A-4147-A177-3AD203B41FA5}">
                      <a16:colId xmlns:a16="http://schemas.microsoft.com/office/drawing/2014/main" val="2092115245"/>
                    </a:ext>
                  </a:extLst>
                </a:gridCol>
                <a:gridCol w="516194">
                  <a:extLst>
                    <a:ext uri="{9D8B030D-6E8A-4147-A177-3AD203B41FA5}">
                      <a16:colId xmlns:a16="http://schemas.microsoft.com/office/drawing/2014/main" val="1223278413"/>
                    </a:ext>
                  </a:extLst>
                </a:gridCol>
                <a:gridCol w="494071">
                  <a:extLst>
                    <a:ext uri="{9D8B030D-6E8A-4147-A177-3AD203B41FA5}">
                      <a16:colId xmlns:a16="http://schemas.microsoft.com/office/drawing/2014/main" val="2231508351"/>
                    </a:ext>
                  </a:extLst>
                </a:gridCol>
                <a:gridCol w="567812">
                  <a:extLst>
                    <a:ext uri="{9D8B030D-6E8A-4147-A177-3AD203B41FA5}">
                      <a16:colId xmlns:a16="http://schemas.microsoft.com/office/drawing/2014/main" val="2172218161"/>
                    </a:ext>
                  </a:extLst>
                </a:gridCol>
              </a:tblGrid>
              <a:tr h="1696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latin typeface="+mn-ea"/>
                          <a:ea typeface="+mn-ea"/>
                        </a:rPr>
                        <a:t>구분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latin typeface="+mn-ea"/>
                          <a:ea typeface="+mn-ea"/>
                        </a:rPr>
                        <a:t>최소단가</a:t>
                      </a:r>
                      <a:endParaRPr lang="en-US" altLang="ko-KR" sz="700" b="0" u="none" strike="noStrike" cap="none"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strike="noStrike" cap="none">
                          <a:latin typeface="+mn-ea"/>
                          <a:ea typeface="+mn-ea"/>
                        </a:rPr>
                        <a:t>최대단가</a:t>
                      </a:r>
                      <a:r>
                        <a:rPr lang="en-US" altLang="ko-KR" sz="700" b="0" u="none" strike="noStrike" cap="none">
                          <a:latin typeface="+mn-ea"/>
                          <a:ea typeface="+mn-ea"/>
                        </a:rPr>
                        <a:t>)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주문수량합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최소금액</a:t>
                      </a:r>
                      <a:endParaRPr lang="en-US" altLang="ko-KR" sz="700" u="none" strike="noStrike" cap="none"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최대금액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)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247889"/>
                  </a:ext>
                </a:extLst>
              </a:tr>
              <a:tr h="247348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작년 실적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30,000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36,000,000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14509"/>
                  </a:ext>
                </a:extLst>
              </a:tr>
              <a:tr h="255116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금년 이전월까지 </a:t>
                      </a:r>
                      <a:endParaRPr lang="en-US" altLang="ko-KR"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실적 </a:t>
                      </a:r>
                      <a:r>
                        <a:rPr lang="en-US" altLang="ko-KR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(1</a:t>
                      </a: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~8</a:t>
                      </a: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31,000</a:t>
                      </a:r>
                    </a:p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(32,000)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880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27,280,000</a:t>
                      </a: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(28,160,000)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53543"/>
                  </a:ext>
                </a:extLst>
              </a:tr>
              <a:tr h="255116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금년 연간실적추정</a:t>
                      </a:r>
                      <a:endParaRPr lang="en-US" altLang="ko-KR"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31,000</a:t>
                      </a:r>
                    </a:p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(32,000)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1,320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40,920,000</a:t>
                      </a:r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(42,240,000)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1565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986435"/>
              </p:ext>
            </p:extLst>
          </p:nvPr>
        </p:nvGraphicFramePr>
        <p:xfrm>
          <a:off x="6636776" y="5671235"/>
          <a:ext cx="2068341" cy="375559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00824">
                  <a:extLst>
                    <a:ext uri="{9D8B030D-6E8A-4147-A177-3AD203B41FA5}">
                      <a16:colId xmlns:a16="http://schemas.microsoft.com/office/drawing/2014/main" val="713157495"/>
                    </a:ext>
                  </a:extLst>
                </a:gridCol>
                <a:gridCol w="283650">
                  <a:extLst>
                    <a:ext uri="{9D8B030D-6E8A-4147-A177-3AD203B41FA5}">
                      <a16:colId xmlns:a16="http://schemas.microsoft.com/office/drawing/2014/main" val="4155494641"/>
                    </a:ext>
                  </a:extLst>
                </a:gridCol>
                <a:gridCol w="983867">
                  <a:extLst>
                    <a:ext uri="{9D8B030D-6E8A-4147-A177-3AD203B41FA5}">
                      <a16:colId xmlns:a16="http://schemas.microsoft.com/office/drawing/2014/main" val="4169408840"/>
                    </a:ext>
                  </a:extLst>
                </a:gridCol>
              </a:tblGrid>
              <a:tr h="1528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latin typeface="+mn-ea"/>
                          <a:ea typeface="+mn-ea"/>
                        </a:rPr>
                        <a:t>가중치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26256"/>
                  </a:ext>
                </a:extLst>
              </a:tr>
              <a:tr h="222756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%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1,320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40,920,000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37851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6762136" y="5872774"/>
            <a:ext cx="490066" cy="11700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60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ko-KR" altLang="en-US" sz="60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12484"/>
              </p:ext>
            </p:extLst>
          </p:nvPr>
        </p:nvGraphicFramePr>
        <p:xfrm>
          <a:off x="5744043" y="6189227"/>
          <a:ext cx="3385209" cy="2047319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62056">
                  <a:extLst>
                    <a:ext uri="{9D8B030D-6E8A-4147-A177-3AD203B41FA5}">
                      <a16:colId xmlns:a16="http://schemas.microsoft.com/office/drawing/2014/main" val="2833706344"/>
                    </a:ext>
                  </a:extLst>
                </a:gridCol>
                <a:gridCol w="2523153">
                  <a:extLst>
                    <a:ext uri="{9D8B030D-6E8A-4147-A177-3AD203B41FA5}">
                      <a16:colId xmlns:a16="http://schemas.microsoft.com/office/drawing/2014/main" val="145639749"/>
                    </a:ext>
                  </a:extLst>
                </a:gridCol>
              </a:tblGrid>
              <a:tr h="1910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</a:t>
                      </a:r>
                      <a:r>
                        <a:rPr lang="en-US" altLang="ko-KR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옵션</a:t>
                      </a:r>
                      <a:r>
                        <a:rPr lang="en-US" altLang="ko-KR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코드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551136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870911"/>
                  </a:ext>
                </a:extLst>
              </a:tr>
              <a:tr h="1910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</a:t>
                      </a:r>
                      <a:r>
                        <a:rPr lang="en-US" altLang="ko-KR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옵션</a:t>
                      </a:r>
                      <a:r>
                        <a:rPr lang="en-US" altLang="ko-KR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명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알림케이블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346151"/>
                  </a:ext>
                </a:extLst>
              </a:tr>
              <a:tr h="1910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상품</a:t>
                      </a:r>
                      <a:r>
                        <a:rPr lang="en-US" altLang="ko-KR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옵션</a:t>
                      </a:r>
                      <a:r>
                        <a:rPr lang="en-US" altLang="ko-KR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규격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300 mm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49345"/>
                  </a:ext>
                </a:extLst>
              </a:tr>
              <a:tr h="1009580"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작년</a:t>
                      </a:r>
                      <a:r>
                        <a:rPr lang="en-US" altLang="ko-KR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1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금년 </a:t>
                      </a: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실적</a:t>
                      </a:r>
                      <a:br>
                        <a:rPr lang="en-US" altLang="ko-KR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금년 추정치</a:t>
                      </a:r>
                      <a:r>
                        <a:rPr lang="en-US" altLang="ko-KR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565139"/>
                  </a:ext>
                </a:extLst>
              </a:tr>
              <a:tr h="46457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입찰규모 산정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354168"/>
                  </a:ext>
                </a:extLst>
              </a:tr>
            </a:tbl>
          </a:graphicData>
        </a:graphic>
      </p:graphicFrame>
      <p:sp>
        <p:nvSpPr>
          <p:cNvPr id="42" name="모서리가 둥근 직사각형 41"/>
          <p:cNvSpPr/>
          <p:nvPr/>
        </p:nvSpPr>
        <p:spPr>
          <a:xfrm>
            <a:off x="7367160" y="6224891"/>
            <a:ext cx="342257" cy="13336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제거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122184"/>
              </p:ext>
            </p:extLst>
          </p:nvPr>
        </p:nvGraphicFramePr>
        <p:xfrm>
          <a:off x="6636775" y="6806976"/>
          <a:ext cx="2448231" cy="97094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70154">
                  <a:extLst>
                    <a:ext uri="{9D8B030D-6E8A-4147-A177-3AD203B41FA5}">
                      <a16:colId xmlns:a16="http://schemas.microsoft.com/office/drawing/2014/main" val="2092115245"/>
                    </a:ext>
                  </a:extLst>
                </a:gridCol>
                <a:gridCol w="516194">
                  <a:extLst>
                    <a:ext uri="{9D8B030D-6E8A-4147-A177-3AD203B41FA5}">
                      <a16:colId xmlns:a16="http://schemas.microsoft.com/office/drawing/2014/main" val="1223278413"/>
                    </a:ext>
                  </a:extLst>
                </a:gridCol>
                <a:gridCol w="494071">
                  <a:extLst>
                    <a:ext uri="{9D8B030D-6E8A-4147-A177-3AD203B41FA5}">
                      <a16:colId xmlns:a16="http://schemas.microsoft.com/office/drawing/2014/main" val="2231508351"/>
                    </a:ext>
                  </a:extLst>
                </a:gridCol>
                <a:gridCol w="567812">
                  <a:extLst>
                    <a:ext uri="{9D8B030D-6E8A-4147-A177-3AD203B41FA5}">
                      <a16:colId xmlns:a16="http://schemas.microsoft.com/office/drawing/2014/main" val="2172218161"/>
                    </a:ext>
                  </a:extLst>
                </a:gridCol>
              </a:tblGrid>
              <a:tr h="1696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latin typeface="+mn-ea"/>
                          <a:ea typeface="+mn-ea"/>
                        </a:rPr>
                        <a:t>구분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latin typeface="+mn-ea"/>
                          <a:ea typeface="+mn-ea"/>
                        </a:rPr>
                        <a:t>최소단가</a:t>
                      </a:r>
                      <a:endParaRPr lang="en-US" altLang="ko-KR" sz="700" b="0" u="none" strike="noStrike" cap="none"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strike="noStrike" cap="none">
                          <a:latin typeface="+mn-ea"/>
                          <a:ea typeface="+mn-ea"/>
                        </a:rPr>
                        <a:t>최대단가</a:t>
                      </a:r>
                      <a:r>
                        <a:rPr lang="en-US" altLang="ko-KR" sz="700" b="0" u="none" strike="noStrike" cap="none">
                          <a:latin typeface="+mn-ea"/>
                          <a:ea typeface="+mn-ea"/>
                        </a:rPr>
                        <a:t>)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주문수량합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247889"/>
                  </a:ext>
                </a:extLst>
              </a:tr>
              <a:tr h="247348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작년도 실적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14509"/>
                  </a:ext>
                </a:extLst>
              </a:tr>
              <a:tr h="255116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금년도 이전월까지 </a:t>
                      </a:r>
                      <a:endParaRPr lang="en-US" altLang="ko-KR"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실적 </a:t>
                      </a:r>
                      <a:r>
                        <a:rPr lang="en-US" altLang="ko-KR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(1</a:t>
                      </a: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~8</a:t>
                      </a: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8,000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53543"/>
                  </a:ext>
                </a:extLst>
              </a:tr>
              <a:tr h="255116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금년 연간실적추정</a:t>
                      </a:r>
                      <a:endParaRPr lang="en-US" altLang="ko-KR"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18,000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15651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063996"/>
              </p:ext>
            </p:extLst>
          </p:nvPr>
        </p:nvGraphicFramePr>
        <p:xfrm>
          <a:off x="6636776" y="7807386"/>
          <a:ext cx="2448230" cy="375559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00824">
                  <a:extLst>
                    <a:ext uri="{9D8B030D-6E8A-4147-A177-3AD203B41FA5}">
                      <a16:colId xmlns:a16="http://schemas.microsoft.com/office/drawing/2014/main" val="713157495"/>
                    </a:ext>
                  </a:extLst>
                </a:gridCol>
                <a:gridCol w="663539">
                  <a:extLst>
                    <a:ext uri="{9D8B030D-6E8A-4147-A177-3AD203B41FA5}">
                      <a16:colId xmlns:a16="http://schemas.microsoft.com/office/drawing/2014/main" val="4155494641"/>
                    </a:ext>
                  </a:extLst>
                </a:gridCol>
                <a:gridCol w="983867">
                  <a:extLst>
                    <a:ext uri="{9D8B030D-6E8A-4147-A177-3AD203B41FA5}">
                      <a16:colId xmlns:a16="http://schemas.microsoft.com/office/drawing/2014/main" val="4169408840"/>
                    </a:ext>
                  </a:extLst>
                </a:gridCol>
              </a:tblGrid>
              <a:tr h="1528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latin typeface="+mn-ea"/>
                          <a:ea typeface="+mn-ea"/>
                        </a:rPr>
                        <a:t>가중치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26256"/>
                  </a:ext>
                </a:extLst>
              </a:tr>
              <a:tr h="222756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%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18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18,000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37851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6762136" y="8008925"/>
            <a:ext cx="490066" cy="11700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60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ko-KR" altLang="en-US" sz="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224395" y="2503591"/>
            <a:ext cx="957256" cy="17751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>
                <a:solidFill>
                  <a:srgbClr val="FFFFFF"/>
                </a:solidFill>
                <a:latin typeface="+mn-ea"/>
                <a:cs typeface="Arial"/>
              </a:rPr>
              <a:t>입찰생성으로 이동</a:t>
            </a: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6"/>
          <a:srcRect l="31182" t="9477" r="26159" b="-1278"/>
          <a:stretch/>
        </p:blipFill>
        <p:spPr>
          <a:xfrm>
            <a:off x="375626" y="8139785"/>
            <a:ext cx="5234291" cy="15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12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2658822273"/>
              </p:ext>
            </p:extLst>
          </p:nvPr>
        </p:nvGraphicFramePr>
        <p:xfrm>
          <a:off x="8385974" y="748646"/>
          <a:ext cx="2324900" cy="31568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지정자재 상품입찰</a:t>
                      </a: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지정자재 상품을 조회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 후 입찰내역을 확인하고 입찰생성하는 기능</a:t>
                      </a: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조회된 지정자재 상품을</a:t>
                      </a:r>
                      <a:r>
                        <a:rPr lang="ko-KR" altLang="en-US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체크한 후 </a:t>
                      </a:r>
                      <a:r>
                        <a:rPr lang="en-US" altLang="ko-KR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altLang="ko-KR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클릭하면 우측에 상품입찰 내역이</a:t>
                      </a:r>
                      <a:r>
                        <a:rPr lang="en-US" altLang="ko-KR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5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추가됨</a:t>
                      </a:r>
                      <a:endParaRPr lang="en-US" altLang="ko-KR" sz="65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가중치에 따른 주문수량 및 금액은 상품입찰내역의 설명란을 참고</a:t>
                      </a: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협력사</a:t>
                      </a: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 적격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 협력사로 등록된 개수</a:t>
                      </a: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등록된 협력사 리스트 레이어 팝업</a:t>
                      </a: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입찰생성으로 이동</a:t>
                      </a: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추가된 상품입찰 내역 확인 후 클릭하면 새 창으로 전자입찰 입찰계획 생성화면으로 </a:t>
                      </a: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전자입찰 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SSO 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 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전자입찰 회원정보가 없을 경우 자동 회원가입 처리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211666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최소단가</a:t>
                      </a: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협력사별로 단가가 다를 수 있기 때문에 공급사 상품의 최소단가로 표현</a:t>
                      </a: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69035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실적의 최소단가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최대단가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집계 기간 동안 상품공급사의 최소단가를 표현</a:t>
                      </a: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괄호의 금액은 집계 기간 동안 상품공급사의 최대단가를 표현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최소와 최대가 같을 경우 한줄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작년실적과 금년실적의 주문이 한건도 없을 경우 단가는 상품의 매입단가를 보여줌</a:t>
                      </a: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364224"/>
                  </a:ext>
                </a:extLst>
              </a:tr>
            </a:tbl>
          </a:graphicData>
        </a:graphic>
      </p:graphicFrame>
      <p:sp>
        <p:nvSpPr>
          <p:cNvPr id="2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33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지정자재 상품 입찰</a:t>
            </a:r>
            <a:endParaRPr>
              <a:latin typeface="+mj-ea"/>
              <a:ea typeface="+mj-ea"/>
            </a:endParaRPr>
          </a:p>
        </p:txBody>
      </p:sp>
      <p:sp>
        <p:nvSpPr>
          <p:cNvPr id="39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지정자재 상품 입찰 생성을 위한 화면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0" name="Google Shape;53;p20"/>
          <p:cNvSpPr txBox="1"/>
          <p:nvPr/>
        </p:nvSpPr>
        <p:spPr>
          <a:xfrm>
            <a:off x="1374296" y="504746"/>
            <a:ext cx="252665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입찰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상품 입찰</a:t>
            </a:r>
            <a:endParaRPr>
              <a:latin typeface="+mj-ea"/>
              <a:ea typeface="+mj-ea"/>
            </a:endParaRPr>
          </a:p>
        </p:txBody>
      </p:sp>
      <p:sp>
        <p:nvSpPr>
          <p:cNvPr id="34" name="Google Shape;48;p20"/>
          <p:cNvSpPr/>
          <p:nvPr/>
        </p:nvSpPr>
        <p:spPr>
          <a:xfrm>
            <a:off x="100860" y="764284"/>
            <a:ext cx="8217900" cy="489856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78" y="801149"/>
            <a:ext cx="5880214" cy="4832133"/>
          </a:xfrm>
          <a:prstGeom prst="rect">
            <a:avLst/>
          </a:prstGeom>
        </p:spPr>
      </p:pic>
      <p:sp>
        <p:nvSpPr>
          <p:cNvPr id="41" name="Google Shape;1694;p44"/>
          <p:cNvSpPr/>
          <p:nvPr/>
        </p:nvSpPr>
        <p:spPr>
          <a:xfrm>
            <a:off x="-131887" y="3290339"/>
            <a:ext cx="3043972" cy="297293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" name="Google Shape;1695;p44"/>
          <p:cNvGraphicFramePr/>
          <p:nvPr>
            <p:extLst>
              <p:ext uri="{D42A27DB-BD31-4B8C-83A1-F6EECF244321}">
                <p14:modId xmlns:p14="http://schemas.microsoft.com/office/powerpoint/2010/main" val="809335846"/>
              </p:ext>
            </p:extLst>
          </p:nvPr>
        </p:nvGraphicFramePr>
        <p:xfrm>
          <a:off x="11441" y="3393711"/>
          <a:ext cx="2789609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789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협력사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Google Shape;1695;p44"/>
          <p:cNvGraphicFramePr/>
          <p:nvPr>
            <p:extLst>
              <p:ext uri="{D42A27DB-BD31-4B8C-83A1-F6EECF244321}">
                <p14:modId xmlns:p14="http://schemas.microsoft.com/office/powerpoint/2010/main" val="733882108"/>
              </p:ext>
            </p:extLst>
          </p:nvPr>
        </p:nvGraphicFramePr>
        <p:xfrm>
          <a:off x="2553562" y="3372278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85440"/>
              </p:ext>
            </p:extLst>
          </p:nvPr>
        </p:nvGraphicFramePr>
        <p:xfrm>
          <a:off x="-2459" y="3776001"/>
          <a:ext cx="2803509" cy="1034315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58157">
                  <a:extLst>
                    <a:ext uri="{9D8B030D-6E8A-4147-A177-3AD203B41FA5}">
                      <a16:colId xmlns:a16="http://schemas.microsoft.com/office/drawing/2014/main" val="1867615060"/>
                    </a:ext>
                  </a:extLst>
                </a:gridCol>
                <a:gridCol w="598986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816429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418011">
                  <a:extLst>
                    <a:ext uri="{9D8B030D-6E8A-4147-A177-3AD203B41FA5}">
                      <a16:colId xmlns:a16="http://schemas.microsoft.com/office/drawing/2014/main" val="2343403921"/>
                    </a:ext>
                  </a:extLst>
                </a:gridCol>
                <a:gridCol w="711926">
                  <a:extLst>
                    <a:ext uri="{9D8B030D-6E8A-4147-A177-3AD203B41FA5}">
                      <a16:colId xmlns:a16="http://schemas.microsoft.com/office/drawing/2014/main" val="1890888475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번호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사업자번호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협력사명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권역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대표전화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123-12-12345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㈜대일안전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수도권</a:t>
                      </a:r>
                      <a:endParaRPr lang="en-US" sz="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02-123*1234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123-12-12346</a:t>
                      </a: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비트큐브㈜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동부권</a:t>
                      </a:r>
                      <a:endParaRPr lang="en-US" sz="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02-123*1234</a:t>
                      </a: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123-12-12348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㈜대한대일산업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수도권</a:t>
                      </a:r>
                      <a:endParaRPr lang="en-US" sz="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02-123*1234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600" b="0" i="0" u="sng" strike="noStrike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endParaRPr lang="en-US" sz="6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74626"/>
                  </a:ext>
                </a:extLst>
              </a:tr>
            </a:tbl>
          </a:graphicData>
        </a:graphic>
      </p:graphicFrame>
      <p:sp>
        <p:nvSpPr>
          <p:cNvPr id="73" name="직사각형 72"/>
          <p:cNvSpPr/>
          <p:nvPr/>
        </p:nvSpPr>
        <p:spPr>
          <a:xfrm>
            <a:off x="-13117" y="3759080"/>
            <a:ext cx="2814167" cy="2092709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Google Shape;1700;p44"/>
          <p:cNvSpPr/>
          <p:nvPr/>
        </p:nvSpPr>
        <p:spPr>
          <a:xfrm>
            <a:off x="1202569" y="5943768"/>
            <a:ext cx="414247" cy="19075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7" name="Google Shape;408;p26"/>
          <p:cNvCxnSpPr>
            <a:cxnSpLocks/>
            <a:stCxn id="28" idx="2"/>
            <a:endCxn id="41" idx="0"/>
          </p:cNvCxnSpPr>
          <p:nvPr/>
        </p:nvCxnSpPr>
        <p:spPr>
          <a:xfrm rot="10800000" flipV="1">
            <a:off x="1390099" y="2949319"/>
            <a:ext cx="1354034" cy="341019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" name="Google Shape;797;p30"/>
          <p:cNvSpPr/>
          <p:nvPr/>
        </p:nvSpPr>
        <p:spPr>
          <a:xfrm>
            <a:off x="56952" y="79643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797;p30"/>
          <p:cNvSpPr/>
          <p:nvPr/>
        </p:nvSpPr>
        <p:spPr>
          <a:xfrm>
            <a:off x="3198155" y="171162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665;p27"/>
          <p:cNvSpPr/>
          <p:nvPr/>
        </p:nvSpPr>
        <p:spPr>
          <a:xfrm>
            <a:off x="6140179" y="1221899"/>
            <a:ext cx="1961943" cy="74225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" name="Google Shape;666;p27"/>
          <p:cNvGraphicFramePr/>
          <p:nvPr>
            <p:extLst>
              <p:ext uri="{D42A27DB-BD31-4B8C-83A1-F6EECF244321}">
                <p14:modId xmlns:p14="http://schemas.microsoft.com/office/powerpoint/2010/main" val="4138683382"/>
              </p:ext>
            </p:extLst>
          </p:nvPr>
        </p:nvGraphicFramePr>
        <p:xfrm>
          <a:off x="6338539" y="1332456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Google Shape;667;p27"/>
          <p:cNvSpPr/>
          <p:nvPr/>
        </p:nvSpPr>
        <p:spPr>
          <a:xfrm>
            <a:off x="6844391" y="1715057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668;p27"/>
          <p:cNvSpPr txBox="1"/>
          <p:nvPr/>
        </p:nvSpPr>
        <p:spPr>
          <a:xfrm>
            <a:off x="6126127" y="1324909"/>
            <a:ext cx="196810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이미 추가된 상품입니다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lang="en-US" altLang="ko-KR" sz="700"/>
          </a:p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상품입찰 내역을 확인하십시오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176;p21"/>
          <p:cNvCxnSpPr>
            <a:stCxn id="18" idx="0"/>
            <a:endCxn id="23" idx="1"/>
          </p:cNvCxnSpPr>
          <p:nvPr/>
        </p:nvCxnSpPr>
        <p:spPr>
          <a:xfrm rot="5400000" flipH="1" flipV="1">
            <a:off x="4587706" y="173203"/>
            <a:ext cx="232847" cy="2843996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8" name="Google Shape;797;p30"/>
          <p:cNvSpPr/>
          <p:nvPr/>
        </p:nvSpPr>
        <p:spPr>
          <a:xfrm>
            <a:off x="2744133" y="287070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797;p30"/>
          <p:cNvSpPr/>
          <p:nvPr/>
        </p:nvSpPr>
        <p:spPr>
          <a:xfrm>
            <a:off x="5193163" y="172533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797;p30"/>
          <p:cNvSpPr/>
          <p:nvPr/>
        </p:nvSpPr>
        <p:spPr>
          <a:xfrm>
            <a:off x="3075748" y="196415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</a:rPr>
              <a:t>5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797;p30"/>
          <p:cNvSpPr/>
          <p:nvPr/>
        </p:nvSpPr>
        <p:spPr>
          <a:xfrm>
            <a:off x="4808064" y="306529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</a:rPr>
              <a:t>6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B653DB-EA5A-6A09-5731-8C59A2D57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137" y="4293158"/>
            <a:ext cx="4572748" cy="201168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8049AC-F97D-CDA0-5ECF-197EEF515AB7}"/>
              </a:ext>
            </a:extLst>
          </p:cNvPr>
          <p:cNvSpPr/>
          <p:nvPr/>
        </p:nvSpPr>
        <p:spPr>
          <a:xfrm>
            <a:off x="7110179" y="5794821"/>
            <a:ext cx="490314" cy="1975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30AF64-8274-27B8-6334-98BA49F5A17F}"/>
              </a:ext>
            </a:extLst>
          </p:cNvPr>
          <p:cNvSpPr/>
          <p:nvPr/>
        </p:nvSpPr>
        <p:spPr>
          <a:xfrm>
            <a:off x="4218760" y="2951021"/>
            <a:ext cx="490314" cy="1115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AD585A-2B58-3EBE-BF04-C52657038A24}"/>
              </a:ext>
            </a:extLst>
          </p:cNvPr>
          <p:cNvSpPr/>
          <p:nvPr/>
        </p:nvSpPr>
        <p:spPr>
          <a:xfrm>
            <a:off x="4217544" y="3088791"/>
            <a:ext cx="490314" cy="1115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EC47B9-7B50-EFCC-B164-0FF850F22141}"/>
              </a:ext>
            </a:extLst>
          </p:cNvPr>
          <p:cNvSpPr/>
          <p:nvPr/>
        </p:nvSpPr>
        <p:spPr>
          <a:xfrm>
            <a:off x="7628338" y="5793602"/>
            <a:ext cx="490314" cy="1975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16F2B4-76B2-7914-FF1A-15FAB974B134}"/>
              </a:ext>
            </a:extLst>
          </p:cNvPr>
          <p:cNvSpPr/>
          <p:nvPr/>
        </p:nvSpPr>
        <p:spPr>
          <a:xfrm>
            <a:off x="4806100" y="3667834"/>
            <a:ext cx="334891" cy="9215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8920038-0E45-3963-461D-E6A4707A4F41}"/>
              </a:ext>
            </a:extLst>
          </p:cNvPr>
          <p:cNvSpPr/>
          <p:nvPr/>
        </p:nvSpPr>
        <p:spPr>
          <a:xfrm>
            <a:off x="8747565" y="5793603"/>
            <a:ext cx="490314" cy="1975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3ED3E0A-BFE4-8101-3F63-EB36903D51F4}"/>
              </a:ext>
            </a:extLst>
          </p:cNvPr>
          <p:cNvSpPr/>
          <p:nvPr/>
        </p:nvSpPr>
        <p:spPr>
          <a:xfrm>
            <a:off x="9265724" y="5792384"/>
            <a:ext cx="490314" cy="1975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D9B5A11-0011-3868-D4DB-4C08B7EEE75B}"/>
              </a:ext>
            </a:extLst>
          </p:cNvPr>
          <p:cNvSpPr/>
          <p:nvPr/>
        </p:nvSpPr>
        <p:spPr>
          <a:xfrm>
            <a:off x="4834144" y="3971489"/>
            <a:ext cx="334891" cy="1115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87644B64-7DDA-D219-DFDF-BFAB890743E0}"/>
              </a:ext>
            </a:extLst>
          </p:cNvPr>
          <p:cNvCxnSpPr>
            <a:cxnSpLocks/>
            <a:stCxn id="13" idx="3"/>
            <a:endCxn id="12" idx="0"/>
          </p:cNvCxnSpPr>
          <p:nvPr/>
        </p:nvCxnSpPr>
        <p:spPr>
          <a:xfrm>
            <a:off x="4709074" y="3006772"/>
            <a:ext cx="2646262" cy="2788049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C853A606-B478-46BC-18AF-B0E4A223888E}"/>
              </a:ext>
            </a:extLst>
          </p:cNvPr>
          <p:cNvCxnSpPr>
            <a:cxnSpLocks/>
            <a:stCxn id="14" idx="3"/>
            <a:endCxn id="15" idx="0"/>
          </p:cNvCxnSpPr>
          <p:nvPr/>
        </p:nvCxnSpPr>
        <p:spPr>
          <a:xfrm>
            <a:off x="4707858" y="3144542"/>
            <a:ext cx="3165637" cy="2649060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965BC2A7-981B-2F40-5387-3F579CC2DDE1}"/>
              </a:ext>
            </a:extLst>
          </p:cNvPr>
          <p:cNvCxnSpPr>
            <a:cxnSpLocks/>
            <a:stCxn id="16" idx="3"/>
            <a:endCxn id="25" idx="0"/>
          </p:cNvCxnSpPr>
          <p:nvPr/>
        </p:nvCxnSpPr>
        <p:spPr>
          <a:xfrm>
            <a:off x="5140991" y="3713909"/>
            <a:ext cx="3851731" cy="2079694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9EC62553-D13A-C441-C4F4-4946CDB2F5C8}"/>
              </a:ext>
            </a:extLst>
          </p:cNvPr>
          <p:cNvCxnSpPr>
            <a:cxnSpLocks/>
            <a:stCxn id="31" idx="3"/>
            <a:endCxn id="26" idx="0"/>
          </p:cNvCxnSpPr>
          <p:nvPr/>
        </p:nvCxnSpPr>
        <p:spPr>
          <a:xfrm>
            <a:off x="5169035" y="4027240"/>
            <a:ext cx="4341846" cy="1765144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C5F4A82-AB0F-8F32-A360-3C871EE73B8F}"/>
              </a:ext>
            </a:extLst>
          </p:cNvPr>
          <p:cNvSpPr/>
          <p:nvPr/>
        </p:nvSpPr>
        <p:spPr>
          <a:xfrm>
            <a:off x="8187951" y="5786077"/>
            <a:ext cx="490314" cy="1975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657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3BE9E2D-B46E-30A4-5075-6D2F18FA29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17</a:t>
            </a:fld>
            <a:endParaRPr lang="ko-KR" altLang="en-US"/>
          </a:p>
        </p:txBody>
      </p:sp>
      <p:sp>
        <p:nvSpPr>
          <p:cNvPr id="3" name="Google Shape;49;p20">
            <a:extLst>
              <a:ext uri="{FF2B5EF4-FFF2-40B4-BE49-F238E27FC236}">
                <a16:creationId xmlns:a16="http://schemas.microsoft.com/office/drawing/2014/main" id="{95FA2326-A84F-7426-12C6-9B31ED9DC4A0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전자입찰 </a:t>
            </a:r>
            <a:r>
              <a:rPr lang="en-US" altLang="ko-KR" sz="700">
                <a:latin typeface="+mj-ea"/>
              </a:rPr>
              <a:t>SSO </a:t>
            </a:r>
            <a:r>
              <a:rPr lang="ko-KR" altLang="en-US" sz="700">
                <a:latin typeface="+mj-ea"/>
              </a:rPr>
              <a:t>로그인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CC583A9-44EC-9A6C-2A6B-2305881FA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418980"/>
              </p:ext>
            </p:extLst>
          </p:nvPr>
        </p:nvGraphicFramePr>
        <p:xfrm>
          <a:off x="558067" y="772661"/>
          <a:ext cx="8778240" cy="48021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26080">
                  <a:extLst>
                    <a:ext uri="{9D8B030D-6E8A-4147-A177-3AD203B41FA5}">
                      <a16:colId xmlns:a16="http://schemas.microsoft.com/office/drawing/2014/main" val="3983771821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1441309185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750173658"/>
                    </a:ext>
                  </a:extLst>
                </a:gridCol>
              </a:tblGrid>
              <a:tr h="3261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운영사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공급사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8012248"/>
                  </a:ext>
                </a:extLst>
              </a:tr>
              <a:tr h="349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</a:rPr>
                        <a:t>지정자재 입찰생성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</a:rPr>
                        <a:t>전자입찰 메뉴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bg1"/>
                          </a:solidFill>
                        </a:rPr>
                        <a:t>전자입찰 메뉴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316737"/>
                  </a:ext>
                </a:extLst>
              </a:tr>
              <a:tr h="412654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049226"/>
                  </a:ext>
                </a:extLst>
              </a:tr>
            </a:tbl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9CEA4BD-775F-29C2-2C7F-B9C8B6647C1E}"/>
              </a:ext>
            </a:extLst>
          </p:cNvPr>
          <p:cNvSpPr/>
          <p:nvPr/>
        </p:nvSpPr>
        <p:spPr bwMode="auto">
          <a:xfrm>
            <a:off x="1364699" y="1642953"/>
            <a:ext cx="1243147" cy="229938"/>
          </a:xfrm>
          <a:prstGeom prst="roundRect">
            <a:avLst/>
          </a:prstGeom>
          <a:ln w="635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입찰생성 클릭</a:t>
            </a:r>
            <a:endParaRPr kumimoji="1" lang="ko-KR" altLang="en-US" sz="1000" b="0" i="0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DE8703C-4DD1-56CA-3153-78A8F03BEB8D}"/>
              </a:ext>
            </a:extLst>
          </p:cNvPr>
          <p:cNvSpPr/>
          <p:nvPr/>
        </p:nvSpPr>
        <p:spPr bwMode="auto">
          <a:xfrm>
            <a:off x="2125611" y="3033590"/>
            <a:ext cx="1243147" cy="229938"/>
          </a:xfrm>
          <a:prstGeom prst="roundRect">
            <a:avLst/>
          </a:prstGeom>
          <a:ln w="127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계열사 사용자 생성</a:t>
            </a:r>
            <a:endParaRPr kumimoji="1" lang="ko-KR" altLang="en-US" sz="1000" b="0" i="0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172D487E-92D3-5EBD-B7B8-609CA0354E07}"/>
              </a:ext>
            </a:extLst>
          </p:cNvPr>
          <p:cNvSpPr/>
          <p:nvPr/>
        </p:nvSpPr>
        <p:spPr bwMode="auto">
          <a:xfrm>
            <a:off x="1322788" y="2298869"/>
            <a:ext cx="1326968" cy="319159"/>
          </a:xfrm>
          <a:prstGeom prst="flowChartDecision">
            <a:avLst/>
          </a:prstGeom>
          <a:ln w="635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800" b="0"/>
              <a:t>계열사</a:t>
            </a:r>
            <a:endParaRPr lang="en-US" altLang="ko-KR" sz="800" b="0"/>
          </a:p>
          <a:p>
            <a:pPr algn="ctr"/>
            <a:r>
              <a:rPr lang="ko-KR" altLang="en-US" sz="800" b="0"/>
              <a:t>사용자 등록여부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CE6853B-E979-CC97-573D-206694EB2875}"/>
              </a:ext>
            </a:extLst>
          </p:cNvPr>
          <p:cNvSpPr/>
          <p:nvPr/>
        </p:nvSpPr>
        <p:spPr bwMode="auto">
          <a:xfrm>
            <a:off x="1364699" y="4600905"/>
            <a:ext cx="1243147" cy="22993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0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SSO </a:t>
            </a:r>
            <a:r>
              <a:rPr kumimoji="1" lang="ko-KR" altLang="en-US" sz="1000" b="0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처리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B0BDAE0-C1CC-BCB9-07D7-F9873C954094}"/>
              </a:ext>
            </a:extLst>
          </p:cNvPr>
          <p:cNvSpPr/>
          <p:nvPr/>
        </p:nvSpPr>
        <p:spPr bwMode="auto">
          <a:xfrm>
            <a:off x="1367963" y="5189242"/>
            <a:ext cx="1243147" cy="22993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0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입찰생성 이동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A44FE47-DE72-699B-D471-1E1EF495585D}"/>
              </a:ext>
            </a:extLst>
          </p:cNvPr>
          <p:cNvSpPr/>
          <p:nvPr/>
        </p:nvSpPr>
        <p:spPr bwMode="auto">
          <a:xfrm>
            <a:off x="4210223" y="1668803"/>
            <a:ext cx="1243147" cy="229938"/>
          </a:xfrm>
          <a:prstGeom prst="roundRect">
            <a:avLst/>
          </a:prstGeom>
          <a:ln w="635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전자입찰 메뉴 클릭</a:t>
            </a:r>
            <a:endParaRPr kumimoji="1" lang="ko-KR" altLang="en-US" sz="1000" b="0" i="0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B7165C41-9B56-093C-2CF6-9C2A14953B72}"/>
              </a:ext>
            </a:extLst>
          </p:cNvPr>
          <p:cNvSpPr/>
          <p:nvPr/>
        </p:nvSpPr>
        <p:spPr bwMode="auto">
          <a:xfrm>
            <a:off x="4161234" y="2376998"/>
            <a:ext cx="1326968" cy="319159"/>
          </a:xfrm>
          <a:prstGeom prst="flowChartDecision">
            <a:avLst/>
          </a:prstGeom>
          <a:ln w="635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800" b="0"/>
              <a:t>계열사</a:t>
            </a:r>
            <a:endParaRPr lang="en-US" altLang="ko-KR" sz="800" b="0"/>
          </a:p>
          <a:p>
            <a:pPr algn="ctr"/>
            <a:r>
              <a:rPr lang="ko-KR" altLang="en-US" sz="800" b="0"/>
              <a:t>사용자 등록여부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E32B99D-0AAA-B810-734A-E1A7C394EDA5}"/>
              </a:ext>
            </a:extLst>
          </p:cNvPr>
          <p:cNvSpPr/>
          <p:nvPr/>
        </p:nvSpPr>
        <p:spPr bwMode="auto">
          <a:xfrm>
            <a:off x="5004336" y="3263393"/>
            <a:ext cx="1243147" cy="229938"/>
          </a:xfrm>
          <a:prstGeom prst="roundRect">
            <a:avLst/>
          </a:prstGeom>
          <a:ln w="127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계열사 사용자 생성</a:t>
            </a:r>
            <a:endParaRPr kumimoji="1" lang="ko-KR" altLang="en-US" sz="1000" b="0" i="0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E3AA084-299E-1529-2BF7-5C501B2C7F44}"/>
              </a:ext>
            </a:extLst>
          </p:cNvPr>
          <p:cNvSpPr/>
          <p:nvPr/>
        </p:nvSpPr>
        <p:spPr bwMode="auto">
          <a:xfrm>
            <a:off x="4215114" y="4627557"/>
            <a:ext cx="1243147" cy="22993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0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SSO </a:t>
            </a:r>
            <a:r>
              <a:rPr kumimoji="1" lang="ko-KR" altLang="en-US" sz="1000" b="0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처리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1F20BEA-7D7B-54A6-20E1-C66F31044DA7}"/>
              </a:ext>
            </a:extLst>
          </p:cNvPr>
          <p:cNvSpPr/>
          <p:nvPr/>
        </p:nvSpPr>
        <p:spPr bwMode="auto">
          <a:xfrm>
            <a:off x="4182463" y="5172918"/>
            <a:ext cx="1243147" cy="22993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0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전자입찰 메인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766A0441-09DD-2302-352F-0DFA7EE00A6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 bwMode="auto">
          <a:xfrm rot="5400000">
            <a:off x="1773284" y="2085880"/>
            <a:ext cx="425978" cy="1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0B0496ED-A5FC-82F8-C685-77DF00CADBE0}"/>
              </a:ext>
            </a:extLst>
          </p:cNvPr>
          <p:cNvCxnSpPr>
            <a:cxnSpLocks/>
            <a:stCxn id="7" idx="3"/>
            <a:endCxn id="6" idx="0"/>
          </p:cNvCxnSpPr>
          <p:nvPr/>
        </p:nvCxnSpPr>
        <p:spPr bwMode="auto">
          <a:xfrm>
            <a:off x="2649756" y="2458449"/>
            <a:ext cx="97429" cy="575141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9AD803A4-7E3C-662E-DA6F-09EAB3BB762F}"/>
              </a:ext>
            </a:extLst>
          </p:cNvPr>
          <p:cNvCxnSpPr>
            <a:cxnSpLocks/>
            <a:stCxn id="7" idx="1"/>
            <a:endCxn id="8" idx="1"/>
          </p:cNvCxnSpPr>
          <p:nvPr/>
        </p:nvCxnSpPr>
        <p:spPr bwMode="auto">
          <a:xfrm rot="10800000" flipH="1" flipV="1">
            <a:off x="1322787" y="2458448"/>
            <a:ext cx="41911" cy="2257425"/>
          </a:xfrm>
          <a:prstGeom prst="bentConnector3">
            <a:avLst>
              <a:gd name="adj1" fmla="val -545442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0D23064D-5779-0EF9-6CFD-BE6D3C84A20E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 bwMode="auto">
          <a:xfrm rot="5400000">
            <a:off x="1951343" y="3920032"/>
            <a:ext cx="1452346" cy="139339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426B1BB-AE50-12B8-7155-4C6376FE5D1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 rot="16200000" flipH="1">
            <a:off x="1808706" y="5008410"/>
            <a:ext cx="358399" cy="326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0DE224F7-C6CF-7DED-8C0E-A2EF07BD2757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 bwMode="auto">
          <a:xfrm rot="5400000">
            <a:off x="4589130" y="2134330"/>
            <a:ext cx="478257" cy="707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A6CE1C58-F03E-BE84-3B40-A4DA86E3197E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 bwMode="auto">
          <a:xfrm>
            <a:off x="5488202" y="2536578"/>
            <a:ext cx="137708" cy="726815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674D255B-479C-36D9-2BE8-EC67B9439289}"/>
              </a:ext>
            </a:extLst>
          </p:cNvPr>
          <p:cNvCxnSpPr>
            <a:cxnSpLocks/>
            <a:stCxn id="11" idx="1"/>
            <a:endCxn id="13" idx="1"/>
          </p:cNvCxnSpPr>
          <p:nvPr/>
        </p:nvCxnSpPr>
        <p:spPr bwMode="auto">
          <a:xfrm rot="10800000" flipH="1" flipV="1">
            <a:off x="4161234" y="2536578"/>
            <a:ext cx="53880" cy="2205948"/>
          </a:xfrm>
          <a:prstGeom prst="bentConnector3">
            <a:avLst>
              <a:gd name="adj1" fmla="val -424276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1DF45471-CA7B-DF3A-0F4E-B7A9F0417331}"/>
              </a:ext>
            </a:extLst>
          </p:cNvPr>
          <p:cNvCxnSpPr>
            <a:cxnSpLocks/>
            <a:stCxn id="12" idx="2"/>
            <a:endCxn id="13" idx="3"/>
          </p:cNvCxnSpPr>
          <p:nvPr/>
        </p:nvCxnSpPr>
        <p:spPr bwMode="auto">
          <a:xfrm rot="5400000">
            <a:off x="4917489" y="4034104"/>
            <a:ext cx="1249195" cy="167649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E18C5F73-4F3B-9134-0F09-917B3AF054FA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 bwMode="auto">
          <a:xfrm rot="5400000">
            <a:off x="4662652" y="4998881"/>
            <a:ext cx="315423" cy="3265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48EA411-1FA4-BEFB-24EB-58696D2AE146}"/>
              </a:ext>
            </a:extLst>
          </p:cNvPr>
          <p:cNvSpPr/>
          <p:nvPr/>
        </p:nvSpPr>
        <p:spPr bwMode="auto">
          <a:xfrm>
            <a:off x="6890289" y="1655766"/>
            <a:ext cx="1243147" cy="229938"/>
          </a:xfrm>
          <a:prstGeom prst="roundRect">
            <a:avLst/>
          </a:prstGeom>
          <a:ln w="635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전자입찰 메뉴 클릭</a:t>
            </a:r>
            <a:endParaRPr kumimoji="1" lang="ko-KR" altLang="en-US" sz="1000" b="0" i="0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6" name="순서도: 판단 25">
            <a:extLst>
              <a:ext uri="{FF2B5EF4-FFF2-40B4-BE49-F238E27FC236}">
                <a16:creationId xmlns:a16="http://schemas.microsoft.com/office/drawing/2014/main" id="{FEDF04C5-93AD-8568-9FE0-5EF937B54775}"/>
              </a:ext>
            </a:extLst>
          </p:cNvPr>
          <p:cNvSpPr/>
          <p:nvPr/>
        </p:nvSpPr>
        <p:spPr bwMode="auto">
          <a:xfrm>
            <a:off x="6848378" y="2075305"/>
            <a:ext cx="1326968" cy="319159"/>
          </a:xfrm>
          <a:prstGeom prst="flowChartDecision">
            <a:avLst/>
          </a:prstGeom>
          <a:ln w="635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800" b="0"/>
              <a:t>협력사</a:t>
            </a:r>
            <a:endParaRPr lang="en-US" altLang="ko-KR" sz="800" b="0"/>
          </a:p>
          <a:p>
            <a:pPr algn="ctr"/>
            <a:r>
              <a:rPr lang="ko-KR" altLang="en-US" sz="800" b="0"/>
              <a:t>사용자 등록여부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C182B67-F5F5-FB9B-4B27-7DAA95E72B8B}"/>
              </a:ext>
            </a:extLst>
          </p:cNvPr>
          <p:cNvSpPr/>
          <p:nvPr/>
        </p:nvSpPr>
        <p:spPr bwMode="auto">
          <a:xfrm>
            <a:off x="7711075" y="2572065"/>
            <a:ext cx="1243147" cy="229938"/>
          </a:xfrm>
          <a:prstGeom prst="roundRect">
            <a:avLst/>
          </a:prstGeom>
          <a:ln w="127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회원등록 약관 동의</a:t>
            </a:r>
            <a:endParaRPr kumimoji="1" lang="ko-KR" altLang="en-US" sz="1000" b="0" i="0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4704C18-84CD-B0A2-DF89-04A9D365FD22}"/>
              </a:ext>
            </a:extLst>
          </p:cNvPr>
          <p:cNvSpPr/>
          <p:nvPr/>
        </p:nvSpPr>
        <p:spPr bwMode="auto">
          <a:xfrm>
            <a:off x="7722503" y="3658065"/>
            <a:ext cx="1243147" cy="229938"/>
          </a:xfrm>
          <a:prstGeom prst="roundRect">
            <a:avLst/>
          </a:prstGeom>
          <a:ln w="127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협력사 생성</a:t>
            </a:r>
            <a:endParaRPr kumimoji="1" lang="ko-KR" altLang="en-US" sz="1000" b="0" i="0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0416097-92F7-5DAD-B35D-B84C0E8D4E47}"/>
              </a:ext>
            </a:extLst>
          </p:cNvPr>
          <p:cNvSpPr/>
          <p:nvPr/>
        </p:nvSpPr>
        <p:spPr bwMode="auto">
          <a:xfrm>
            <a:off x="6932199" y="4662202"/>
            <a:ext cx="1243147" cy="22993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0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SSO </a:t>
            </a:r>
            <a:r>
              <a:rPr kumimoji="1" lang="ko-KR" altLang="en-US" sz="1000" b="0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처리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21679EF-CCCD-4C89-D58C-1FF55A3F754A}"/>
              </a:ext>
            </a:extLst>
          </p:cNvPr>
          <p:cNvSpPr/>
          <p:nvPr/>
        </p:nvSpPr>
        <p:spPr bwMode="auto">
          <a:xfrm>
            <a:off x="6934384" y="5166172"/>
            <a:ext cx="1243147" cy="22993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0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전자입찰 메인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C31B288-D2B8-2615-316D-28319FF1C2E2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 bwMode="auto">
          <a:xfrm rot="5400000">
            <a:off x="7417063" y="1980504"/>
            <a:ext cx="189601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12EC3C1-DAD1-39AF-91BA-0A7D89B43580}"/>
              </a:ext>
            </a:extLst>
          </p:cNvPr>
          <p:cNvCxnSpPr>
            <a:cxnSpLocks/>
            <a:stCxn id="26" idx="3"/>
            <a:endCxn id="27" idx="0"/>
          </p:cNvCxnSpPr>
          <p:nvPr/>
        </p:nvCxnSpPr>
        <p:spPr bwMode="auto">
          <a:xfrm>
            <a:off x="8175346" y="2234885"/>
            <a:ext cx="157303" cy="337180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순서도: 판단 32">
            <a:extLst>
              <a:ext uri="{FF2B5EF4-FFF2-40B4-BE49-F238E27FC236}">
                <a16:creationId xmlns:a16="http://schemas.microsoft.com/office/drawing/2014/main" id="{44E5B2CD-2620-B679-7B45-68BF07EBF8CC}"/>
              </a:ext>
            </a:extLst>
          </p:cNvPr>
          <p:cNvSpPr/>
          <p:nvPr/>
        </p:nvSpPr>
        <p:spPr bwMode="auto">
          <a:xfrm>
            <a:off x="7669164" y="3096077"/>
            <a:ext cx="1326968" cy="319159"/>
          </a:xfrm>
          <a:prstGeom prst="flowChartDecision">
            <a:avLst/>
          </a:prstGeom>
          <a:ln w="635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000" b="0"/>
              <a:t>협력사 등록여부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9BF3674-F483-8FF6-90D9-1253357C39D9}"/>
              </a:ext>
            </a:extLst>
          </p:cNvPr>
          <p:cNvSpPr/>
          <p:nvPr/>
        </p:nvSpPr>
        <p:spPr bwMode="auto">
          <a:xfrm>
            <a:off x="7739924" y="4183688"/>
            <a:ext cx="1243147" cy="229938"/>
          </a:xfrm>
          <a:prstGeom prst="roundRect">
            <a:avLst/>
          </a:prstGeom>
          <a:ln w="127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rPr>
              <a:t>사용자 생성</a:t>
            </a:r>
            <a:endParaRPr kumimoji="1" lang="ko-KR" altLang="en-US" sz="1000" b="0" i="0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00D95929-FA07-3BD4-9422-C54D35AC0916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 bwMode="auto">
          <a:xfrm rot="5400000">
            <a:off x="8185612" y="2949040"/>
            <a:ext cx="294074" cy="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764C84ED-626D-3806-A9D4-D9AC249F9130}"/>
              </a:ext>
            </a:extLst>
          </p:cNvPr>
          <p:cNvCxnSpPr>
            <a:cxnSpLocks/>
            <a:stCxn id="33" idx="3"/>
            <a:endCxn id="28" idx="3"/>
          </p:cNvCxnSpPr>
          <p:nvPr/>
        </p:nvCxnSpPr>
        <p:spPr bwMode="auto">
          <a:xfrm flipH="1">
            <a:off x="8965650" y="3255657"/>
            <a:ext cx="30482" cy="517377"/>
          </a:xfrm>
          <a:prstGeom prst="bentConnector3">
            <a:avLst>
              <a:gd name="adj1" fmla="val -749951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C1D15B42-54F6-D337-6AEB-A610BA7057F0}"/>
              </a:ext>
            </a:extLst>
          </p:cNvPr>
          <p:cNvCxnSpPr>
            <a:cxnSpLocks/>
            <a:stCxn id="33" idx="1"/>
            <a:endCxn id="34" idx="1"/>
          </p:cNvCxnSpPr>
          <p:nvPr/>
        </p:nvCxnSpPr>
        <p:spPr bwMode="auto">
          <a:xfrm rot="10800000" flipH="1" flipV="1">
            <a:off x="7669164" y="3255657"/>
            <a:ext cx="70760" cy="1043000"/>
          </a:xfrm>
          <a:prstGeom prst="bentConnector3">
            <a:avLst>
              <a:gd name="adj1" fmla="val -323064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FE7A133F-C948-CDCD-7C2E-300EFF451CEE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 bwMode="auto">
          <a:xfrm rot="16200000" flipH="1">
            <a:off x="8204945" y="4027134"/>
            <a:ext cx="295685" cy="1742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2CA2147-3CC2-DC80-6D20-1B34D626DE7B}"/>
              </a:ext>
            </a:extLst>
          </p:cNvPr>
          <p:cNvCxnSpPr>
            <a:cxnSpLocks/>
            <a:stCxn id="26" idx="1"/>
            <a:endCxn id="29" idx="1"/>
          </p:cNvCxnSpPr>
          <p:nvPr/>
        </p:nvCxnSpPr>
        <p:spPr bwMode="auto">
          <a:xfrm rot="10800000" flipH="1" flipV="1">
            <a:off x="6848377" y="2234885"/>
            <a:ext cx="83821" cy="2542286"/>
          </a:xfrm>
          <a:prstGeom prst="bentConnector3">
            <a:avLst>
              <a:gd name="adj1" fmla="val -272724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42A50914-D2D3-A8F0-BA1F-2D49B60D3E89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 bwMode="auto">
          <a:xfrm rot="16200000" flipH="1">
            <a:off x="7417849" y="5028063"/>
            <a:ext cx="274032" cy="218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3383FBA4-5734-B5B4-810B-B11808BA73B2}"/>
              </a:ext>
            </a:extLst>
          </p:cNvPr>
          <p:cNvCxnSpPr>
            <a:cxnSpLocks/>
            <a:stCxn id="34" idx="2"/>
            <a:endCxn id="29" idx="3"/>
          </p:cNvCxnSpPr>
          <p:nvPr/>
        </p:nvCxnSpPr>
        <p:spPr bwMode="auto">
          <a:xfrm rot="5400000">
            <a:off x="8086650" y="4502322"/>
            <a:ext cx="363545" cy="186152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D15DBE1-388C-A843-97E2-655154F18854}"/>
              </a:ext>
            </a:extLst>
          </p:cNvPr>
          <p:cNvSpPr/>
          <p:nvPr/>
        </p:nvSpPr>
        <p:spPr bwMode="auto">
          <a:xfrm>
            <a:off x="9398151" y="4158998"/>
            <a:ext cx="637931" cy="172756"/>
          </a:xfrm>
          <a:prstGeom prst="roundRect">
            <a:avLst/>
          </a:prstGeom>
          <a:ln w="635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3921BF-71E6-52CF-5A6C-A3F57E6ACC0E}"/>
              </a:ext>
            </a:extLst>
          </p:cNvPr>
          <p:cNvSpPr txBox="1"/>
          <p:nvPr/>
        </p:nvSpPr>
        <p:spPr>
          <a:xfrm>
            <a:off x="9321304" y="4360036"/>
            <a:ext cx="1126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OK</a:t>
            </a:r>
            <a:r>
              <a:rPr lang="ko-KR" altLang="en-US" sz="1000"/>
              <a:t>플라자 처리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CC9B054B-51AB-F934-D354-7E1640510DE0}"/>
              </a:ext>
            </a:extLst>
          </p:cNvPr>
          <p:cNvSpPr/>
          <p:nvPr/>
        </p:nvSpPr>
        <p:spPr bwMode="auto">
          <a:xfrm>
            <a:off x="9441931" y="4802871"/>
            <a:ext cx="579937" cy="1570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headEnd type="none" w="med" len="med"/>
            <a:tailEnd type="arrow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1000" b="0" i="0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35C398-0601-3995-456E-D858C3B0E40C}"/>
              </a:ext>
            </a:extLst>
          </p:cNvPr>
          <p:cNvSpPr txBox="1"/>
          <p:nvPr/>
        </p:nvSpPr>
        <p:spPr>
          <a:xfrm>
            <a:off x="9321304" y="4981640"/>
            <a:ext cx="1126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전자입찰 처리</a:t>
            </a:r>
          </a:p>
        </p:txBody>
      </p:sp>
    </p:spTree>
    <p:extLst>
      <p:ext uri="{BB962C8B-B14F-4D97-AF65-F5344CB8AC3E}">
        <p14:creationId xmlns:p14="http://schemas.microsoft.com/office/powerpoint/2010/main" val="895625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3684401009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/>
                        <a:t>상품관리</a:t>
                      </a:r>
                      <a:r>
                        <a:rPr lang="ko-KR" sz="1000" b="1" u="none" strike="noStrike" cap="none"/>
                        <a:t> &gt; </a:t>
                      </a:r>
                      <a:r>
                        <a:rPr lang="ko-KR" altLang="en-US" sz="1000" b="1" u="none" strike="noStrike" cap="none"/>
                        <a:t>지정자재 입찰 </a:t>
                      </a:r>
                      <a:r>
                        <a:rPr lang="en-US" alt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/>
                        <a:t>품종 콤퍼넌트입찰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816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1" y="812438"/>
            <a:ext cx="9373141" cy="587574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품종 컴퍼넌트입찰 기본화면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지정자재 품종입찰 설계를 위한 기본화면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입찰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품종 콤퍼넌트입찰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5420" y="906309"/>
            <a:ext cx="9211343" cy="5723091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0817" y="993331"/>
            <a:ext cx="9071538" cy="5544630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260331" y="988697"/>
            <a:ext cx="9011259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295949" y="1111723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i="0" u="none" strike="noStrike" cap="none">
                <a:solidFill>
                  <a:schemeClr val="dk1"/>
                </a:solidFill>
                <a:latin typeface="+mj-ea"/>
                <a:ea typeface="+mj-ea"/>
                <a:sym typeface="Arial"/>
              </a:rPr>
              <a:t>품종 콤퍼넌트입찰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3" name="Google Shape;359;p26"/>
          <p:cNvGraphicFramePr/>
          <p:nvPr/>
        </p:nvGraphicFramePr>
        <p:xfrm>
          <a:off x="404763" y="1991064"/>
          <a:ext cx="8434437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771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1377263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2048540">
                  <a:extLst>
                    <a:ext uri="{9D8B030D-6E8A-4147-A177-3AD203B41FA5}">
                      <a16:colId xmlns:a16="http://schemas.microsoft.com/office/drawing/2014/main" val="4066347874"/>
                    </a:ext>
                  </a:extLst>
                </a:gridCol>
                <a:gridCol w="1148316">
                  <a:extLst>
                    <a:ext uri="{9D8B030D-6E8A-4147-A177-3AD203B41FA5}">
                      <a16:colId xmlns:a16="http://schemas.microsoft.com/office/drawing/2014/main" val="288540509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관리구분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                      </a:t>
                      </a:r>
                      <a:r>
                        <a:rPr 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사용처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전체                  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        </a:t>
                      </a: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자동물량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                      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71437"/>
              </p:ext>
            </p:extLst>
          </p:nvPr>
        </p:nvGraphicFramePr>
        <p:xfrm>
          <a:off x="404762" y="2218731"/>
          <a:ext cx="8210192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914272793"/>
                    </a:ext>
                  </a:extLst>
                </a:gridCol>
                <a:gridCol w="1186957">
                  <a:extLst>
                    <a:ext uri="{9D8B030D-6E8A-4147-A177-3AD203B41FA5}">
                      <a16:colId xmlns:a16="http://schemas.microsoft.com/office/drawing/2014/main" val="830871683"/>
                    </a:ext>
                  </a:extLst>
                </a:gridCol>
                <a:gridCol w="1525771">
                  <a:extLst>
                    <a:ext uri="{9D8B030D-6E8A-4147-A177-3AD203B41FA5}">
                      <a16:colId xmlns:a16="http://schemas.microsoft.com/office/drawing/2014/main" val="2662983763"/>
                    </a:ext>
                  </a:extLst>
                </a:gridCol>
                <a:gridCol w="1377263">
                  <a:extLst>
                    <a:ext uri="{9D8B030D-6E8A-4147-A177-3AD203B41FA5}">
                      <a16:colId xmlns:a16="http://schemas.microsoft.com/office/drawing/2014/main" val="3691668436"/>
                    </a:ext>
                  </a:extLst>
                </a:gridCol>
                <a:gridCol w="2048540">
                  <a:extLst>
                    <a:ext uri="{9D8B030D-6E8A-4147-A177-3AD203B41FA5}">
                      <a16:colId xmlns:a16="http://schemas.microsoft.com/office/drawing/2014/main" val="982722875"/>
                    </a:ext>
                  </a:extLst>
                </a:gridCol>
                <a:gridCol w="924071">
                  <a:extLst>
                    <a:ext uri="{9D8B030D-6E8A-4147-A177-3AD203B41FA5}">
                      <a16:colId xmlns:a16="http://schemas.microsoft.com/office/drawing/2014/main" val="75888276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품종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품종 내역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                      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협력사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272194"/>
                  </a:ext>
                </a:extLst>
              </a:tr>
            </a:tbl>
          </a:graphicData>
        </a:graphic>
      </p:graphicFrame>
      <p:sp>
        <p:nvSpPr>
          <p:cNvPr id="59" name="Google Shape;58;p20"/>
          <p:cNvSpPr/>
          <p:nvPr/>
        </p:nvSpPr>
        <p:spPr>
          <a:xfrm>
            <a:off x="391045" y="1381148"/>
            <a:ext cx="8802573" cy="48099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품종을 조회하여 품종을 구성하는 콤포넌트와 품종에 속해 있는 상품을 입찰 할 수 있습니다</a:t>
            </a:r>
            <a:r>
              <a:rPr lang="en-US" alt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조회한 품종의 </a:t>
            </a:r>
            <a:r>
              <a:rPr lang="en-US" altLang="ko-KR" sz="700" b="0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[</a:t>
            </a:r>
            <a:r>
              <a:rPr lang="ko-KR" altLang="en-US" sz="700" b="0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콤포넌트 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입찰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버튼을</a:t>
            </a:r>
            <a:r>
              <a:rPr lang="ko-KR" altLang="en-US" sz="700" b="0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 클릭하면 콤포넌트 입찰 레이어 팝업이 호출됩니다</a:t>
            </a:r>
            <a:r>
              <a:rPr lang="en-US" altLang="ko-KR" sz="700" b="0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조회한 품종의 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상품입찰로 이동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버튼을 클릭하면 품종 상품을 입찰할 수 있도록 상품입찰 페이지로 이동합니다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.(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품종 상품입찰 페이지에서는 선택한 품종의 상품이 조회됩니다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.)</a:t>
            </a:r>
            <a:endParaRPr sz="700" b="0" i="0" u="none" strike="noStrike" cap="none">
              <a:solidFill>
                <a:schemeClr val="bg1">
                  <a:lumMod val="50000"/>
                </a:schemeClr>
              </a:solidFill>
              <a:latin typeface="+mj-ea"/>
              <a:ea typeface="+mj-ea"/>
              <a:sym typeface="Arial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879783"/>
              </p:ext>
            </p:extLst>
          </p:nvPr>
        </p:nvGraphicFramePr>
        <p:xfrm>
          <a:off x="404757" y="2617307"/>
          <a:ext cx="8784172" cy="2896082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137791">
                  <a:extLst>
                    <a:ext uri="{9D8B030D-6E8A-4147-A177-3AD203B41FA5}">
                      <a16:colId xmlns:a16="http://schemas.microsoft.com/office/drawing/2014/main" val="2990875238"/>
                    </a:ext>
                  </a:extLst>
                </a:gridCol>
                <a:gridCol w="492195">
                  <a:extLst>
                    <a:ext uri="{9D8B030D-6E8A-4147-A177-3AD203B41FA5}">
                      <a16:colId xmlns:a16="http://schemas.microsoft.com/office/drawing/2014/main" val="1035474992"/>
                    </a:ext>
                  </a:extLst>
                </a:gridCol>
                <a:gridCol w="584171">
                  <a:extLst>
                    <a:ext uri="{9D8B030D-6E8A-4147-A177-3AD203B41FA5}">
                      <a16:colId xmlns:a16="http://schemas.microsoft.com/office/drawing/2014/main" val="2181674233"/>
                    </a:ext>
                  </a:extLst>
                </a:gridCol>
                <a:gridCol w="973372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  <a:gridCol w="1378131">
                  <a:extLst>
                    <a:ext uri="{9D8B030D-6E8A-4147-A177-3AD203B41FA5}">
                      <a16:colId xmlns:a16="http://schemas.microsoft.com/office/drawing/2014/main" val="2554906623"/>
                    </a:ext>
                  </a:extLst>
                </a:gridCol>
                <a:gridCol w="542109">
                  <a:extLst>
                    <a:ext uri="{9D8B030D-6E8A-4147-A177-3AD203B41FA5}">
                      <a16:colId xmlns:a16="http://schemas.microsoft.com/office/drawing/2014/main" val="2379995426"/>
                    </a:ext>
                  </a:extLst>
                </a:gridCol>
                <a:gridCol w="1796143">
                  <a:extLst>
                    <a:ext uri="{9D8B030D-6E8A-4147-A177-3AD203B41FA5}">
                      <a16:colId xmlns:a16="http://schemas.microsoft.com/office/drawing/2014/main" val="59037790"/>
                    </a:ext>
                  </a:extLst>
                </a:gridCol>
                <a:gridCol w="372291">
                  <a:extLst>
                    <a:ext uri="{9D8B030D-6E8A-4147-A177-3AD203B41FA5}">
                      <a16:colId xmlns:a16="http://schemas.microsoft.com/office/drawing/2014/main" val="1308205689"/>
                    </a:ext>
                  </a:extLst>
                </a:gridCol>
                <a:gridCol w="1507969">
                  <a:extLst>
                    <a:ext uri="{9D8B030D-6E8A-4147-A177-3AD203B41FA5}">
                      <a16:colId xmlns:a16="http://schemas.microsoft.com/office/drawing/2014/main" val="498938407"/>
                    </a:ext>
                  </a:extLst>
                </a:gridCol>
              </a:tblGrid>
              <a:tr h="206863">
                <a:tc gridSpan="9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품종 조회</a:t>
                      </a: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580847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관리구분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사용처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품종코드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품종명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latin typeface="+mn-ea"/>
                          <a:ea typeface="+mn-ea"/>
                        </a:rPr>
                        <a:t>품종내역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자동물량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콤포넌트명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단위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)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상품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입찰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전원함체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통합</a:t>
                      </a:r>
                      <a:r>
                        <a:rPr lang="en-US" altLang="ko-KR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분기 전원함</a:t>
                      </a:r>
                      <a:r>
                        <a:rPr lang="en-US" altLang="ko-KR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전원단자함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박스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)]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147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전원함체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광전복합단자함</a:t>
                      </a:r>
                      <a:r>
                        <a:rPr lang="en-US" altLang="ko-KR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지하철</a:t>
                      </a:r>
                      <a:r>
                        <a:rPr lang="en-US" altLang="ko-KR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터널</a:t>
                      </a:r>
                      <a:r>
                        <a:rPr lang="en-US" altLang="ko-KR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080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151. </a:t>
                      </a: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급전선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커넥터일체형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[SC/APC(</a:t>
                      </a: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)], [SC/PC(</a:t>
                      </a: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)], [SM,1C(m)]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388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4983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65862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4247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2952"/>
                  </a:ext>
                </a:extLst>
              </a:tr>
            </a:tbl>
          </a:graphicData>
        </a:graphic>
      </p:graphicFrame>
      <p:pic>
        <p:nvPicPr>
          <p:cNvPr id="62" name="그림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704" y="1101905"/>
            <a:ext cx="419914" cy="2069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1045" y="1925940"/>
            <a:ext cx="8802573" cy="52504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389804" y="2622782"/>
            <a:ext cx="8802573" cy="365615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639" y="6286603"/>
            <a:ext cx="8795289" cy="158104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9531" y="2214401"/>
            <a:ext cx="181841" cy="164523"/>
          </a:xfrm>
          <a:prstGeom prst="rect">
            <a:avLst/>
          </a:prstGeom>
        </p:spPr>
      </p:pic>
      <p:sp>
        <p:nvSpPr>
          <p:cNvPr id="26" name="모서리가 둥근 직사각형 25"/>
          <p:cNvSpPr/>
          <p:nvPr/>
        </p:nvSpPr>
        <p:spPr>
          <a:xfrm>
            <a:off x="7751926" y="3067144"/>
            <a:ext cx="594381" cy="133368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cs typeface="Arial"/>
              </a:rPr>
              <a:t>콤포넌트 입찰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751926" y="3476040"/>
            <a:ext cx="594381" cy="133368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cs typeface="Arial"/>
              </a:rPr>
              <a:t>콤포넌트 입찰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410965" y="3067144"/>
            <a:ext cx="719201" cy="13336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cs typeface="Arial"/>
              </a:rPr>
              <a:t>상품입찰로 이동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8410965" y="3478298"/>
            <a:ext cx="719201" cy="13336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cs typeface="Arial"/>
              </a:rPr>
              <a:t>상품입찰로 이동</a:t>
            </a:r>
          </a:p>
        </p:txBody>
      </p:sp>
    </p:spTree>
    <p:extLst>
      <p:ext uri="{BB962C8B-B14F-4D97-AF65-F5344CB8AC3E}">
        <p14:creationId xmlns:p14="http://schemas.microsoft.com/office/powerpoint/2010/main" val="9122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2013750224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/>
                        <a:t>상품관리</a:t>
                      </a:r>
                      <a:r>
                        <a:rPr lang="ko-KR" sz="1000" b="1" u="none" strike="noStrike" cap="none"/>
                        <a:t> &gt; </a:t>
                      </a:r>
                      <a:r>
                        <a:rPr lang="ko-KR" altLang="en-US" sz="1000" b="1" u="none" strike="noStrike" cap="none"/>
                        <a:t>지정자재 품종 관리 </a:t>
                      </a:r>
                      <a:r>
                        <a:rPr lang="en-US" alt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/>
                        <a:t>지정자재 품종설정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193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3437866012"/>
              </p:ext>
            </p:extLst>
          </p:nvPr>
        </p:nvGraphicFramePr>
        <p:xfrm>
          <a:off x="8385974" y="748646"/>
          <a:ext cx="2324900" cy="225408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 콤퍼넌트 입찰</a:t>
                      </a: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품종을 조회하여 품종을 구성하는 콤퍼넌트들을 입찰하거나 품종과 연결되어 있는 상품을 입찰 할수 있도록 하는 기능</a:t>
                      </a: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콤포넌트로 구성되지 않는 품종은 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콤포넌트 입찰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버튼이 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NoneDisplay</a:t>
                      </a: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상품이 연결되지 않은 품종은 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상품입찰로 이동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버튼이 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NoneDisplay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콤포넌트 입찰</a:t>
                      </a: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조회된 품종의 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콤포넌트 입찰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클릭하면 품종을 구성하는 콤포넌트를 입찰할 수 있는 콤포넌트 입찰 레이어 팝업이 호출됨</a:t>
                      </a: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상품입찰로 이동</a:t>
                      </a: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조회된 품종의 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상품입찰로 이동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클릭하면 지정자재 상품입찰 페이지로 이동하고 조회조건에 품종명과 품종내역이 입력되고 상품이 조회됨</a:t>
                      </a: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34" name="Google Shape;48;p20"/>
          <p:cNvSpPr/>
          <p:nvPr/>
        </p:nvSpPr>
        <p:spPr>
          <a:xfrm>
            <a:off x="100860" y="764284"/>
            <a:ext cx="8217900" cy="489856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3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품종의 콤포넌트 입찰 레이어 팝업</a:t>
            </a:r>
            <a:endParaRPr>
              <a:latin typeface="+mj-ea"/>
              <a:ea typeface="+mj-ea"/>
            </a:endParaRPr>
          </a:p>
        </p:txBody>
      </p:sp>
      <p:sp>
        <p:nvSpPr>
          <p:cNvPr id="39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품종의 콤포넌트를 입찰할 수 있도록 합니다</a:t>
            </a:r>
            <a:r>
              <a:rPr lang="en-US" altLang="ko-KR" sz="700">
                <a:latin typeface="+mj-ea"/>
              </a:rPr>
              <a:t>.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0" name="Google Shape;53;p20"/>
          <p:cNvSpPr txBox="1"/>
          <p:nvPr/>
        </p:nvSpPr>
        <p:spPr>
          <a:xfrm>
            <a:off x="1374296" y="504746"/>
            <a:ext cx="252665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입찰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품종 폼퍼넌트입찰</a:t>
            </a:r>
            <a:endParaRPr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19" y="842366"/>
            <a:ext cx="7809957" cy="475736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017" y="3212331"/>
            <a:ext cx="5447953" cy="331256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0" name="Google Shape;1694;p44"/>
          <p:cNvSpPr/>
          <p:nvPr/>
        </p:nvSpPr>
        <p:spPr>
          <a:xfrm>
            <a:off x="446837" y="3212331"/>
            <a:ext cx="4693401" cy="553978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" name="Google Shape;1695;p44"/>
          <p:cNvGraphicFramePr/>
          <p:nvPr>
            <p:extLst>
              <p:ext uri="{D42A27DB-BD31-4B8C-83A1-F6EECF244321}">
                <p14:modId xmlns:p14="http://schemas.microsoft.com/office/powerpoint/2010/main" val="3036998364"/>
              </p:ext>
            </p:extLst>
          </p:nvPr>
        </p:nvGraphicFramePr>
        <p:xfrm>
          <a:off x="525330" y="3291842"/>
          <a:ext cx="4547084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547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00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콤포넌트 입찰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oogle Shape;1695;p44"/>
          <p:cNvGraphicFramePr/>
          <p:nvPr>
            <p:extLst>
              <p:ext uri="{D42A27DB-BD31-4B8C-83A1-F6EECF244321}">
                <p14:modId xmlns:p14="http://schemas.microsoft.com/office/powerpoint/2010/main" val="276869356"/>
              </p:ext>
            </p:extLst>
          </p:nvPr>
        </p:nvGraphicFramePr>
        <p:xfrm>
          <a:off x="4825509" y="3289664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Google Shape;58;p20"/>
          <p:cNvSpPr/>
          <p:nvPr/>
        </p:nvSpPr>
        <p:spPr>
          <a:xfrm>
            <a:off x="525330" y="3654404"/>
            <a:ext cx="4515427" cy="66287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품종을 구성하는 콤포넌트의</a:t>
            </a:r>
            <a:r>
              <a:rPr lang="ko-KR" altLang="en-US" sz="700" b="0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 작년실적과 금년도 실적을 분석하여 입찰규모를 산정합니다</a:t>
            </a:r>
            <a:r>
              <a:rPr lang="en-US" altLang="ko-KR" sz="700" b="0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금년 연간추정치는 금년 월 평균실적과 가중치를 이용하여 계산됩니다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b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</a:rPr>
              <a:t>(ex : 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</a:rPr>
              <a:t>금년 월 평균 낱개수량이 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</a:rPr>
              <a:t>10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</a:rPr>
              <a:t> 이면 년 추정치는 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</a:rPr>
              <a:t>120 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</a:rPr>
              <a:t>이되고 여기에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</a:rPr>
              <a:t> 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</a:rPr>
              <a:t>입찰규모 산정 가중치를 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</a:rPr>
              <a:t>100%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</a:rPr>
              <a:t>로 하면 입찰규모 낱개수량은 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</a:rPr>
              <a:t>240 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</a:rPr>
              <a:t>이 됨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</a:rPr>
              <a:t>)</a:t>
            </a:r>
            <a:endParaRPr lang="en-US" altLang="ko-KR" sz="70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입찰내역에 들어가는 낱개수량과 금액은 금년 연간실적 추정치를 기준으로 계산됩니다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endParaRPr sz="700" b="0" i="0" u="none" strike="noStrike" cap="none">
              <a:solidFill>
                <a:schemeClr val="bg1">
                  <a:lumMod val="50000"/>
                </a:schemeClr>
              </a:solidFill>
              <a:latin typeface="+mj-ea"/>
              <a:ea typeface="+mj-ea"/>
              <a:sym typeface="Arial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1846" y="4571004"/>
            <a:ext cx="4508911" cy="38038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99789"/>
              </p:ext>
            </p:extLst>
          </p:nvPr>
        </p:nvGraphicFramePr>
        <p:xfrm>
          <a:off x="525330" y="4577536"/>
          <a:ext cx="4412435" cy="1619017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09640">
                  <a:extLst>
                    <a:ext uri="{9D8B030D-6E8A-4147-A177-3AD203B41FA5}">
                      <a16:colId xmlns:a16="http://schemas.microsoft.com/office/drawing/2014/main" val="2833706344"/>
                    </a:ext>
                  </a:extLst>
                </a:gridCol>
                <a:gridCol w="2277047">
                  <a:extLst>
                    <a:ext uri="{9D8B030D-6E8A-4147-A177-3AD203B41FA5}">
                      <a16:colId xmlns:a16="http://schemas.microsoft.com/office/drawing/2014/main" val="145639749"/>
                    </a:ext>
                  </a:extLst>
                </a:gridCol>
                <a:gridCol w="570394">
                  <a:extLst>
                    <a:ext uri="{9D8B030D-6E8A-4147-A177-3AD203B41FA5}">
                      <a16:colId xmlns:a16="http://schemas.microsoft.com/office/drawing/2014/main" val="1920494045"/>
                    </a:ext>
                  </a:extLst>
                </a:gridCol>
                <a:gridCol w="755354">
                  <a:extLst>
                    <a:ext uri="{9D8B030D-6E8A-4147-A177-3AD203B41FA5}">
                      <a16:colId xmlns:a16="http://schemas.microsoft.com/office/drawing/2014/main" val="3095150050"/>
                    </a:ext>
                  </a:extLst>
                </a:gridCol>
              </a:tblGrid>
              <a:tr h="1857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콤포넌트명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SC/APC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단위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870911"/>
                  </a:ext>
                </a:extLst>
              </a:tr>
              <a:tr h="981575"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작년</a:t>
                      </a:r>
                      <a:r>
                        <a:rPr lang="en-US" altLang="ko-KR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1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금년 </a:t>
                      </a: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실적</a:t>
                      </a:r>
                      <a:br>
                        <a:rPr lang="en-US" altLang="ko-KR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금년 추정치</a:t>
                      </a:r>
                      <a:r>
                        <a:rPr lang="en-US" altLang="ko-KR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565139"/>
                  </a:ext>
                </a:extLst>
              </a:tr>
              <a:tr h="451687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입찰규모 산정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354168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635541"/>
              </p:ext>
            </p:extLst>
          </p:nvPr>
        </p:nvGraphicFramePr>
        <p:xfrm>
          <a:off x="1418064" y="4789928"/>
          <a:ext cx="3460913" cy="927252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013316">
                  <a:extLst>
                    <a:ext uri="{9D8B030D-6E8A-4147-A177-3AD203B41FA5}">
                      <a16:colId xmlns:a16="http://schemas.microsoft.com/office/drawing/2014/main" val="2092115245"/>
                    </a:ext>
                  </a:extLst>
                </a:gridCol>
                <a:gridCol w="946480">
                  <a:extLst>
                    <a:ext uri="{9D8B030D-6E8A-4147-A177-3AD203B41FA5}">
                      <a16:colId xmlns:a16="http://schemas.microsoft.com/office/drawing/2014/main" val="1223278413"/>
                    </a:ext>
                  </a:extLst>
                </a:gridCol>
                <a:gridCol w="698437">
                  <a:extLst>
                    <a:ext uri="{9D8B030D-6E8A-4147-A177-3AD203B41FA5}">
                      <a16:colId xmlns:a16="http://schemas.microsoft.com/office/drawing/2014/main" val="2231508351"/>
                    </a:ext>
                  </a:extLst>
                </a:gridCol>
                <a:gridCol w="802680">
                  <a:extLst>
                    <a:ext uri="{9D8B030D-6E8A-4147-A177-3AD203B41FA5}">
                      <a16:colId xmlns:a16="http://schemas.microsoft.com/office/drawing/2014/main" val="2172218161"/>
                    </a:ext>
                  </a:extLst>
                </a:gridCol>
              </a:tblGrid>
              <a:tr h="1696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latin typeface="+mn-ea"/>
                          <a:ea typeface="+mn-ea"/>
                        </a:rPr>
                        <a:t>구분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latin typeface="+mn-ea"/>
                          <a:ea typeface="+mn-ea"/>
                        </a:rPr>
                        <a:t>낱개단가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낱개수량합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247889"/>
                  </a:ext>
                </a:extLst>
              </a:tr>
              <a:tr h="247348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작년 실적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30,000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36,000,000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14509"/>
                  </a:ext>
                </a:extLst>
              </a:tr>
              <a:tr h="255116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금년 이전월까지 </a:t>
                      </a:r>
                      <a:endParaRPr lang="en-US" altLang="ko-KR"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실적 </a:t>
                      </a:r>
                      <a:r>
                        <a:rPr lang="en-US" altLang="ko-KR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(1</a:t>
                      </a: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~8</a:t>
                      </a: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31,000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880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27,280,000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53543"/>
                  </a:ext>
                </a:extLst>
              </a:tr>
              <a:tr h="255116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금년 연간실적추정</a:t>
                      </a:r>
                      <a:endParaRPr lang="en-US" altLang="ko-KR"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31,000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1,320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40,920,000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15651"/>
                  </a:ext>
                </a:extLst>
              </a:tr>
            </a:tbl>
          </a:graphicData>
        </a:graphic>
      </p:graphicFrame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99707"/>
              </p:ext>
            </p:extLst>
          </p:nvPr>
        </p:nvGraphicFramePr>
        <p:xfrm>
          <a:off x="1405001" y="5777682"/>
          <a:ext cx="3473976" cy="375559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136349">
                  <a:extLst>
                    <a:ext uri="{9D8B030D-6E8A-4147-A177-3AD203B41FA5}">
                      <a16:colId xmlns:a16="http://schemas.microsoft.com/office/drawing/2014/main" val="713157495"/>
                    </a:ext>
                  </a:extLst>
                </a:gridCol>
                <a:gridCol w="941545">
                  <a:extLst>
                    <a:ext uri="{9D8B030D-6E8A-4147-A177-3AD203B41FA5}">
                      <a16:colId xmlns:a16="http://schemas.microsoft.com/office/drawing/2014/main" val="4155494641"/>
                    </a:ext>
                  </a:extLst>
                </a:gridCol>
                <a:gridCol w="1396082">
                  <a:extLst>
                    <a:ext uri="{9D8B030D-6E8A-4147-A177-3AD203B41FA5}">
                      <a16:colId xmlns:a16="http://schemas.microsoft.com/office/drawing/2014/main" val="4169408840"/>
                    </a:ext>
                  </a:extLst>
                </a:gridCol>
              </a:tblGrid>
              <a:tr h="1528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latin typeface="+mn-ea"/>
                          <a:ea typeface="+mn-ea"/>
                        </a:rPr>
                        <a:t>가중치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낱개수량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26256"/>
                  </a:ext>
                </a:extLst>
              </a:tr>
              <a:tr h="222756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%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1,320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40,920,000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37851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1714656" y="5976436"/>
            <a:ext cx="490066" cy="11700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60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ko-KR" altLang="en-US" sz="60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160338"/>
              </p:ext>
            </p:extLst>
          </p:nvPr>
        </p:nvGraphicFramePr>
        <p:xfrm>
          <a:off x="525330" y="6261543"/>
          <a:ext cx="4412435" cy="1619017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09640">
                  <a:extLst>
                    <a:ext uri="{9D8B030D-6E8A-4147-A177-3AD203B41FA5}">
                      <a16:colId xmlns:a16="http://schemas.microsoft.com/office/drawing/2014/main" val="2833706344"/>
                    </a:ext>
                  </a:extLst>
                </a:gridCol>
                <a:gridCol w="2277047">
                  <a:extLst>
                    <a:ext uri="{9D8B030D-6E8A-4147-A177-3AD203B41FA5}">
                      <a16:colId xmlns:a16="http://schemas.microsoft.com/office/drawing/2014/main" val="145639749"/>
                    </a:ext>
                  </a:extLst>
                </a:gridCol>
                <a:gridCol w="570394">
                  <a:extLst>
                    <a:ext uri="{9D8B030D-6E8A-4147-A177-3AD203B41FA5}">
                      <a16:colId xmlns:a16="http://schemas.microsoft.com/office/drawing/2014/main" val="1920494045"/>
                    </a:ext>
                  </a:extLst>
                </a:gridCol>
                <a:gridCol w="755354">
                  <a:extLst>
                    <a:ext uri="{9D8B030D-6E8A-4147-A177-3AD203B41FA5}">
                      <a16:colId xmlns:a16="http://schemas.microsoft.com/office/drawing/2014/main" val="3095150050"/>
                    </a:ext>
                  </a:extLst>
                </a:gridCol>
              </a:tblGrid>
              <a:tr h="1857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콤포넌트명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SC/PC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단위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870911"/>
                  </a:ext>
                </a:extLst>
              </a:tr>
              <a:tr h="981575"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작년</a:t>
                      </a:r>
                      <a:r>
                        <a:rPr lang="en-US" altLang="ko-KR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1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금년 </a:t>
                      </a: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실적</a:t>
                      </a:r>
                      <a:br>
                        <a:rPr lang="en-US" altLang="ko-KR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금년 추정치</a:t>
                      </a:r>
                      <a:r>
                        <a:rPr lang="en-US" altLang="ko-KR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565139"/>
                  </a:ext>
                </a:extLst>
              </a:tr>
              <a:tr h="451687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입찰규모 산정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5354168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838355"/>
              </p:ext>
            </p:extLst>
          </p:nvPr>
        </p:nvGraphicFramePr>
        <p:xfrm>
          <a:off x="1418064" y="6473935"/>
          <a:ext cx="3460913" cy="927252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013316">
                  <a:extLst>
                    <a:ext uri="{9D8B030D-6E8A-4147-A177-3AD203B41FA5}">
                      <a16:colId xmlns:a16="http://schemas.microsoft.com/office/drawing/2014/main" val="2092115245"/>
                    </a:ext>
                  </a:extLst>
                </a:gridCol>
                <a:gridCol w="946480">
                  <a:extLst>
                    <a:ext uri="{9D8B030D-6E8A-4147-A177-3AD203B41FA5}">
                      <a16:colId xmlns:a16="http://schemas.microsoft.com/office/drawing/2014/main" val="1223278413"/>
                    </a:ext>
                  </a:extLst>
                </a:gridCol>
                <a:gridCol w="698437">
                  <a:extLst>
                    <a:ext uri="{9D8B030D-6E8A-4147-A177-3AD203B41FA5}">
                      <a16:colId xmlns:a16="http://schemas.microsoft.com/office/drawing/2014/main" val="2231508351"/>
                    </a:ext>
                  </a:extLst>
                </a:gridCol>
                <a:gridCol w="802680">
                  <a:extLst>
                    <a:ext uri="{9D8B030D-6E8A-4147-A177-3AD203B41FA5}">
                      <a16:colId xmlns:a16="http://schemas.microsoft.com/office/drawing/2014/main" val="2172218161"/>
                    </a:ext>
                  </a:extLst>
                </a:gridCol>
              </a:tblGrid>
              <a:tr h="1696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latin typeface="+mn-ea"/>
                          <a:ea typeface="+mn-ea"/>
                        </a:rPr>
                        <a:t>구분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latin typeface="+mn-ea"/>
                          <a:ea typeface="+mn-ea"/>
                        </a:rPr>
                        <a:t>낱개단가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낱개수량합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247889"/>
                  </a:ext>
                </a:extLst>
              </a:tr>
              <a:tr h="247348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작년 실적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30,000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36,000,000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14509"/>
                  </a:ext>
                </a:extLst>
              </a:tr>
              <a:tr h="255116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금년 이전월까지 </a:t>
                      </a:r>
                      <a:endParaRPr lang="en-US" altLang="ko-KR"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실적 </a:t>
                      </a:r>
                      <a:r>
                        <a:rPr lang="en-US" altLang="ko-KR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(1</a:t>
                      </a: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~8</a:t>
                      </a: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31,000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880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27,280,000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653543"/>
                  </a:ext>
                </a:extLst>
              </a:tr>
              <a:tr h="255116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금년 연간실적추정</a:t>
                      </a:r>
                      <a:endParaRPr lang="en-US" altLang="ko-KR"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31,000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1,320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40,920,000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15651"/>
                  </a:ext>
                </a:extLst>
              </a:tr>
            </a:tbl>
          </a:graphicData>
        </a:graphic>
      </p:graphicFrame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943169"/>
              </p:ext>
            </p:extLst>
          </p:nvPr>
        </p:nvGraphicFramePr>
        <p:xfrm>
          <a:off x="1405001" y="7461689"/>
          <a:ext cx="3473976" cy="375559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136349">
                  <a:extLst>
                    <a:ext uri="{9D8B030D-6E8A-4147-A177-3AD203B41FA5}">
                      <a16:colId xmlns:a16="http://schemas.microsoft.com/office/drawing/2014/main" val="713157495"/>
                    </a:ext>
                  </a:extLst>
                </a:gridCol>
                <a:gridCol w="941545">
                  <a:extLst>
                    <a:ext uri="{9D8B030D-6E8A-4147-A177-3AD203B41FA5}">
                      <a16:colId xmlns:a16="http://schemas.microsoft.com/office/drawing/2014/main" val="4155494641"/>
                    </a:ext>
                  </a:extLst>
                </a:gridCol>
                <a:gridCol w="1396082">
                  <a:extLst>
                    <a:ext uri="{9D8B030D-6E8A-4147-A177-3AD203B41FA5}">
                      <a16:colId xmlns:a16="http://schemas.microsoft.com/office/drawing/2014/main" val="4169408840"/>
                    </a:ext>
                  </a:extLst>
                </a:gridCol>
              </a:tblGrid>
              <a:tr h="1528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latin typeface="+mn-ea"/>
                          <a:ea typeface="+mn-ea"/>
                        </a:rPr>
                        <a:t>가중치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낱개수량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26256"/>
                  </a:ext>
                </a:extLst>
              </a:tr>
              <a:tr h="222756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%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1,320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40,920,000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837851"/>
                  </a:ext>
                </a:extLst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1735922" y="7660443"/>
            <a:ext cx="490066" cy="11700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60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ko-KR" altLang="en-US" sz="60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249062"/>
              </p:ext>
            </p:extLst>
          </p:nvPr>
        </p:nvGraphicFramePr>
        <p:xfrm>
          <a:off x="525330" y="7992827"/>
          <a:ext cx="4412435" cy="373933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09640">
                  <a:extLst>
                    <a:ext uri="{9D8B030D-6E8A-4147-A177-3AD203B41FA5}">
                      <a16:colId xmlns:a16="http://schemas.microsoft.com/office/drawing/2014/main" val="2833706344"/>
                    </a:ext>
                  </a:extLst>
                </a:gridCol>
                <a:gridCol w="2277047">
                  <a:extLst>
                    <a:ext uri="{9D8B030D-6E8A-4147-A177-3AD203B41FA5}">
                      <a16:colId xmlns:a16="http://schemas.microsoft.com/office/drawing/2014/main" val="145639749"/>
                    </a:ext>
                  </a:extLst>
                </a:gridCol>
                <a:gridCol w="570394">
                  <a:extLst>
                    <a:ext uri="{9D8B030D-6E8A-4147-A177-3AD203B41FA5}">
                      <a16:colId xmlns:a16="http://schemas.microsoft.com/office/drawing/2014/main" val="1920494045"/>
                    </a:ext>
                  </a:extLst>
                </a:gridCol>
                <a:gridCol w="755354">
                  <a:extLst>
                    <a:ext uri="{9D8B030D-6E8A-4147-A177-3AD203B41FA5}">
                      <a16:colId xmlns:a16="http://schemas.microsoft.com/office/drawing/2014/main" val="3095150050"/>
                    </a:ext>
                  </a:extLst>
                </a:gridCol>
              </a:tblGrid>
              <a:tr h="18575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콤포넌트명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SM,1C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단위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m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870911"/>
                  </a:ext>
                </a:extLst>
              </a:tr>
              <a:tr h="188178"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ko-KR" altLang="en-US"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565139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046287"/>
              </p:ext>
            </p:extLst>
          </p:nvPr>
        </p:nvGraphicFramePr>
        <p:xfrm>
          <a:off x="1418064" y="8205219"/>
          <a:ext cx="3460913" cy="169672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013316">
                  <a:extLst>
                    <a:ext uri="{9D8B030D-6E8A-4147-A177-3AD203B41FA5}">
                      <a16:colId xmlns:a16="http://schemas.microsoft.com/office/drawing/2014/main" val="2092115245"/>
                    </a:ext>
                  </a:extLst>
                </a:gridCol>
                <a:gridCol w="946480">
                  <a:extLst>
                    <a:ext uri="{9D8B030D-6E8A-4147-A177-3AD203B41FA5}">
                      <a16:colId xmlns:a16="http://schemas.microsoft.com/office/drawing/2014/main" val="1223278413"/>
                    </a:ext>
                  </a:extLst>
                </a:gridCol>
                <a:gridCol w="698437">
                  <a:extLst>
                    <a:ext uri="{9D8B030D-6E8A-4147-A177-3AD203B41FA5}">
                      <a16:colId xmlns:a16="http://schemas.microsoft.com/office/drawing/2014/main" val="2231508351"/>
                    </a:ext>
                  </a:extLst>
                </a:gridCol>
                <a:gridCol w="802680">
                  <a:extLst>
                    <a:ext uri="{9D8B030D-6E8A-4147-A177-3AD203B41FA5}">
                      <a16:colId xmlns:a16="http://schemas.microsoft.com/office/drawing/2014/main" val="2172218161"/>
                    </a:ext>
                  </a:extLst>
                </a:gridCol>
              </a:tblGrid>
              <a:tr h="1696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latin typeface="+mn-ea"/>
                          <a:ea typeface="+mn-ea"/>
                        </a:rPr>
                        <a:t>구분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latin typeface="+mn-ea"/>
                          <a:ea typeface="+mn-ea"/>
                        </a:rPr>
                        <a:t>낱개단가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낱개수량합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247889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253" y="4578335"/>
            <a:ext cx="81455" cy="3795836"/>
          </a:xfrm>
          <a:prstGeom prst="rect">
            <a:avLst/>
          </a:prstGeom>
        </p:spPr>
      </p:pic>
      <p:sp>
        <p:nvSpPr>
          <p:cNvPr id="59" name="모서리가 둥근 직사각형 58"/>
          <p:cNvSpPr/>
          <p:nvPr/>
        </p:nvSpPr>
        <p:spPr>
          <a:xfrm>
            <a:off x="4060932" y="4367415"/>
            <a:ext cx="957256" cy="17751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>
                <a:solidFill>
                  <a:srgbClr val="FFFFFF"/>
                </a:solidFill>
                <a:latin typeface="+mn-ea"/>
                <a:cs typeface="Arial"/>
              </a:rPr>
              <a:t>입찰생성으로 이동</a:t>
            </a:r>
          </a:p>
        </p:txBody>
      </p:sp>
      <p:sp>
        <p:nvSpPr>
          <p:cNvPr id="60" name="Google Shape;1700;p44"/>
          <p:cNvSpPr/>
          <p:nvPr/>
        </p:nvSpPr>
        <p:spPr>
          <a:xfrm>
            <a:off x="2515406" y="8461517"/>
            <a:ext cx="414247" cy="19075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408;p26"/>
          <p:cNvCxnSpPr>
            <a:stCxn id="37" idx="2"/>
            <a:endCxn id="20" idx="0"/>
          </p:cNvCxnSpPr>
          <p:nvPr/>
        </p:nvCxnSpPr>
        <p:spPr>
          <a:xfrm rot="10800000" flipV="1">
            <a:off x="2793539" y="3042847"/>
            <a:ext cx="3734175" cy="169483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" name="구부러진 연결선 10"/>
          <p:cNvCxnSpPr>
            <a:stCxn id="41" idx="5"/>
            <a:endCxn id="6" idx="0"/>
          </p:cNvCxnSpPr>
          <p:nvPr/>
        </p:nvCxnSpPr>
        <p:spPr>
          <a:xfrm rot="16200000" flipH="1">
            <a:off x="7826271" y="3055607"/>
            <a:ext cx="306965" cy="648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797;p30"/>
          <p:cNvSpPr/>
          <p:nvPr/>
        </p:nvSpPr>
        <p:spPr>
          <a:xfrm>
            <a:off x="85980" y="85347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797;p30"/>
          <p:cNvSpPr/>
          <p:nvPr/>
        </p:nvSpPr>
        <p:spPr>
          <a:xfrm>
            <a:off x="6527713" y="296423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797;p30"/>
          <p:cNvSpPr/>
          <p:nvPr/>
        </p:nvSpPr>
        <p:spPr>
          <a:xfrm>
            <a:off x="7833156" y="277116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E25394-3685-09B3-9D54-4A0430D0D1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1678" y="6734497"/>
            <a:ext cx="4572748" cy="201168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254C2C3-76AC-2490-B934-B8E3EF323B31}"/>
              </a:ext>
            </a:extLst>
          </p:cNvPr>
          <p:cNvSpPr/>
          <p:nvPr/>
        </p:nvSpPr>
        <p:spPr>
          <a:xfrm>
            <a:off x="6389720" y="8236160"/>
            <a:ext cx="490314" cy="1975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A19970-4156-447A-9691-88C18A21ECF3}"/>
              </a:ext>
            </a:extLst>
          </p:cNvPr>
          <p:cNvSpPr/>
          <p:nvPr/>
        </p:nvSpPr>
        <p:spPr>
          <a:xfrm>
            <a:off x="8027106" y="8234942"/>
            <a:ext cx="490314" cy="1975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29F225-5116-D5CC-E9F9-4C9B46A9FCAE}"/>
              </a:ext>
            </a:extLst>
          </p:cNvPr>
          <p:cNvSpPr/>
          <p:nvPr/>
        </p:nvSpPr>
        <p:spPr>
          <a:xfrm>
            <a:off x="8545265" y="8233723"/>
            <a:ext cx="490314" cy="1975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9424F4-CDE1-FC54-65F8-3FEE8DCFBDC6}"/>
              </a:ext>
            </a:extLst>
          </p:cNvPr>
          <p:cNvSpPr/>
          <p:nvPr/>
        </p:nvSpPr>
        <p:spPr>
          <a:xfrm>
            <a:off x="1329256" y="4585698"/>
            <a:ext cx="490314" cy="16325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8D6C48-121F-0354-EFC6-06AA5DC92B1C}"/>
              </a:ext>
            </a:extLst>
          </p:cNvPr>
          <p:cNvSpPr/>
          <p:nvPr/>
        </p:nvSpPr>
        <p:spPr>
          <a:xfrm>
            <a:off x="2888733" y="5522279"/>
            <a:ext cx="490314" cy="14840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878ACD-77F4-544C-ABB4-A9428259ED00}"/>
              </a:ext>
            </a:extLst>
          </p:cNvPr>
          <p:cNvSpPr/>
          <p:nvPr/>
        </p:nvSpPr>
        <p:spPr>
          <a:xfrm>
            <a:off x="2980858" y="5966644"/>
            <a:ext cx="490314" cy="14840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72D6DAD0-728B-FA1F-4556-389E79E249A9}"/>
              </a:ext>
            </a:extLst>
          </p:cNvPr>
          <p:cNvCxnSpPr>
            <a:cxnSpLocks/>
            <a:stCxn id="12" idx="2"/>
            <a:endCxn id="3" idx="0"/>
          </p:cNvCxnSpPr>
          <p:nvPr/>
        </p:nvCxnSpPr>
        <p:spPr>
          <a:xfrm rot="16200000" flipH="1">
            <a:off x="2361039" y="3962322"/>
            <a:ext cx="3487212" cy="5060464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D7BF251-26C8-1C87-2AD5-EE2B65C0425C}"/>
              </a:ext>
            </a:extLst>
          </p:cNvPr>
          <p:cNvCxnSpPr>
            <a:cxnSpLocks/>
            <a:stCxn id="13" idx="3"/>
            <a:endCxn id="9" idx="0"/>
          </p:cNvCxnSpPr>
          <p:nvPr/>
        </p:nvCxnSpPr>
        <p:spPr>
          <a:xfrm>
            <a:off x="3379047" y="5596484"/>
            <a:ext cx="4893216" cy="2638458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738575B-F2CB-28D7-9D26-BD03A5D41A99}"/>
              </a:ext>
            </a:extLst>
          </p:cNvPr>
          <p:cNvCxnSpPr>
            <a:cxnSpLocks/>
            <a:stCxn id="14" idx="3"/>
            <a:endCxn id="10" idx="0"/>
          </p:cNvCxnSpPr>
          <p:nvPr/>
        </p:nvCxnSpPr>
        <p:spPr>
          <a:xfrm>
            <a:off x="3471172" y="6040849"/>
            <a:ext cx="5319250" cy="2192874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FA8BE8F-CFBE-E47A-A793-DCA839370B61}"/>
              </a:ext>
            </a:extLst>
          </p:cNvPr>
          <p:cNvSpPr/>
          <p:nvPr/>
        </p:nvSpPr>
        <p:spPr>
          <a:xfrm>
            <a:off x="7462619" y="8226407"/>
            <a:ext cx="490314" cy="1975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92DEFBC-3189-06ED-71BB-649DE91C2E4C}"/>
              </a:ext>
            </a:extLst>
          </p:cNvPr>
          <p:cNvSpPr/>
          <p:nvPr/>
        </p:nvSpPr>
        <p:spPr>
          <a:xfrm>
            <a:off x="4178144" y="4606188"/>
            <a:ext cx="490314" cy="16325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07484484-BA6D-77D4-A7F2-AF18A808DD50}"/>
              </a:ext>
            </a:extLst>
          </p:cNvPr>
          <p:cNvCxnSpPr>
            <a:cxnSpLocks/>
            <a:stCxn id="32" idx="3"/>
            <a:endCxn id="30" idx="0"/>
          </p:cNvCxnSpPr>
          <p:nvPr/>
        </p:nvCxnSpPr>
        <p:spPr>
          <a:xfrm>
            <a:off x="4668458" y="4687813"/>
            <a:ext cx="3039318" cy="3538594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38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1817360872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/>
                        <a:t>상품관리</a:t>
                      </a:r>
                      <a:r>
                        <a:rPr lang="ko-KR" sz="1000" b="1" u="none" strike="noStrike" cap="none"/>
                        <a:t> &gt; </a:t>
                      </a:r>
                      <a:r>
                        <a:rPr lang="ko-KR" altLang="en-US" sz="1000" b="1" u="none" strike="noStrike" cap="none"/>
                        <a:t>지정자재 품종 실적 </a:t>
                      </a:r>
                      <a:r>
                        <a:rPr lang="en-US" alt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/>
                        <a:t>품종 상품 실적집계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154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1" y="812436"/>
            <a:ext cx="9373141" cy="563998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품종 상품 실적집계 기본화면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품종 품종의 주문 집계된 실적을 조회 기본화면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374296" y="504746"/>
            <a:ext cx="252665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실적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품종 상품 실적집계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6659" y="869991"/>
            <a:ext cx="9211343" cy="5523435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0817" y="971208"/>
            <a:ext cx="9071538" cy="5326354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260331" y="966575"/>
            <a:ext cx="9011259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295949" y="1089601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i="0" u="none" strike="noStrike" cap="none">
                <a:solidFill>
                  <a:schemeClr val="dk1"/>
                </a:solidFill>
                <a:latin typeface="+mj-ea"/>
                <a:ea typeface="+mj-ea"/>
                <a:sym typeface="Arial"/>
              </a:rPr>
              <a:t>품종 상품 실적집계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3" name="Google Shape;359;p26"/>
          <p:cNvGraphicFramePr/>
          <p:nvPr>
            <p:extLst>
              <p:ext uri="{D42A27DB-BD31-4B8C-83A1-F6EECF244321}">
                <p14:modId xmlns:p14="http://schemas.microsoft.com/office/powerpoint/2010/main" val="2207699924"/>
              </p:ext>
            </p:extLst>
          </p:nvPr>
        </p:nvGraphicFramePr>
        <p:xfrm>
          <a:off x="404763" y="1876798"/>
          <a:ext cx="8434437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771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1377263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1922238">
                  <a:extLst>
                    <a:ext uri="{9D8B030D-6E8A-4147-A177-3AD203B41FA5}">
                      <a16:colId xmlns:a16="http://schemas.microsoft.com/office/drawing/2014/main" val="4066347874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288540509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관리구분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                      </a:t>
                      </a:r>
                      <a:r>
                        <a:rPr 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사용처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전체                  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        </a:t>
                      </a: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자동물량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                           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441594"/>
              </p:ext>
            </p:extLst>
          </p:nvPr>
        </p:nvGraphicFramePr>
        <p:xfrm>
          <a:off x="404762" y="2104465"/>
          <a:ext cx="8205282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914272793"/>
                    </a:ext>
                  </a:extLst>
                </a:gridCol>
                <a:gridCol w="1186957">
                  <a:extLst>
                    <a:ext uri="{9D8B030D-6E8A-4147-A177-3AD203B41FA5}">
                      <a16:colId xmlns:a16="http://schemas.microsoft.com/office/drawing/2014/main" val="830871683"/>
                    </a:ext>
                  </a:extLst>
                </a:gridCol>
                <a:gridCol w="1525771">
                  <a:extLst>
                    <a:ext uri="{9D8B030D-6E8A-4147-A177-3AD203B41FA5}">
                      <a16:colId xmlns:a16="http://schemas.microsoft.com/office/drawing/2014/main" val="2662983763"/>
                    </a:ext>
                  </a:extLst>
                </a:gridCol>
                <a:gridCol w="1377263">
                  <a:extLst>
                    <a:ext uri="{9D8B030D-6E8A-4147-A177-3AD203B41FA5}">
                      <a16:colId xmlns:a16="http://schemas.microsoft.com/office/drawing/2014/main" val="3691668436"/>
                    </a:ext>
                  </a:extLst>
                </a:gridCol>
                <a:gridCol w="1922239">
                  <a:extLst>
                    <a:ext uri="{9D8B030D-6E8A-4147-A177-3AD203B41FA5}">
                      <a16:colId xmlns:a16="http://schemas.microsoft.com/office/drawing/2014/main" val="982722875"/>
                    </a:ext>
                  </a:extLst>
                </a:gridCol>
                <a:gridCol w="1045462">
                  <a:extLst>
                    <a:ext uri="{9D8B030D-6E8A-4147-A177-3AD203B41FA5}">
                      <a16:colId xmlns:a16="http://schemas.microsoft.com/office/drawing/2014/main" val="75888276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품종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품종 내역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                      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협력사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272194"/>
                  </a:ext>
                </a:extLst>
              </a:tr>
            </a:tbl>
          </a:graphicData>
        </a:graphic>
      </p:graphicFrame>
      <p:sp>
        <p:nvSpPr>
          <p:cNvPr id="59" name="Google Shape;58;p20"/>
          <p:cNvSpPr/>
          <p:nvPr/>
        </p:nvSpPr>
        <p:spPr>
          <a:xfrm>
            <a:off x="391045" y="1359026"/>
            <a:ext cx="8802573" cy="39062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지정자재 품종 상품의 실적를 조회합니다</a:t>
            </a:r>
            <a:r>
              <a:rPr lang="en-US" altLang="ko-KR" sz="6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 (</a:t>
            </a:r>
            <a:r>
              <a:rPr lang="ko-KR" altLang="en-US" sz="6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실적은 인수일 기준입니다</a:t>
            </a:r>
            <a:r>
              <a:rPr lang="en-US" altLang="ko-KR" sz="6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실적은 매일 새벽 스케줄로 집계하기에 가장 최근의 실적은 어제까지의 실적입니다</a:t>
            </a:r>
            <a:r>
              <a:rPr lang="en-US" altLang="ko-KR" sz="6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동일한 상품일 경우에도 단가가 다를 수 있기 때문에 한 상품에 단가별 취합이 되어 보여질 수 있습니다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endParaRPr sz="600" b="0" i="0" u="none" strike="noStrike" cap="none">
              <a:solidFill>
                <a:schemeClr val="bg1">
                  <a:lumMod val="50000"/>
                </a:schemeClr>
              </a:solidFill>
              <a:latin typeface="+mj-ea"/>
              <a:ea typeface="+mj-ea"/>
              <a:sym typeface="Arial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704" y="1079783"/>
            <a:ext cx="419914" cy="2069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1045" y="1811673"/>
            <a:ext cx="8802573" cy="76570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389804" y="2815704"/>
            <a:ext cx="8803814" cy="340079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0458" y="1079092"/>
            <a:ext cx="911856" cy="20818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9531" y="2109195"/>
            <a:ext cx="181841" cy="164523"/>
          </a:xfrm>
          <a:prstGeom prst="rect">
            <a:avLst/>
          </a:prstGeom>
        </p:spPr>
      </p:pic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535937"/>
              </p:ext>
            </p:extLst>
          </p:nvPr>
        </p:nvGraphicFramePr>
        <p:xfrm>
          <a:off x="404762" y="2335361"/>
          <a:ext cx="8441526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914272793"/>
                    </a:ext>
                  </a:extLst>
                </a:gridCol>
                <a:gridCol w="588336">
                  <a:extLst>
                    <a:ext uri="{9D8B030D-6E8A-4147-A177-3AD203B41FA5}">
                      <a16:colId xmlns:a16="http://schemas.microsoft.com/office/drawing/2014/main" val="830871683"/>
                    </a:ext>
                  </a:extLst>
                </a:gridCol>
                <a:gridCol w="1247554">
                  <a:extLst>
                    <a:ext uri="{9D8B030D-6E8A-4147-A177-3AD203B41FA5}">
                      <a16:colId xmlns:a16="http://schemas.microsoft.com/office/drawing/2014/main" val="2662983763"/>
                    </a:ext>
                  </a:extLst>
                </a:gridCol>
                <a:gridCol w="871870">
                  <a:extLst>
                    <a:ext uri="{9D8B030D-6E8A-4147-A177-3AD203B41FA5}">
                      <a16:colId xmlns:a16="http://schemas.microsoft.com/office/drawing/2014/main" val="4141069653"/>
                    </a:ext>
                  </a:extLst>
                </a:gridCol>
                <a:gridCol w="1375144">
                  <a:extLst>
                    <a:ext uri="{9D8B030D-6E8A-4147-A177-3AD203B41FA5}">
                      <a16:colId xmlns:a16="http://schemas.microsoft.com/office/drawing/2014/main" val="896611051"/>
                    </a:ext>
                  </a:extLst>
                </a:gridCol>
                <a:gridCol w="1134139">
                  <a:extLst>
                    <a:ext uri="{9D8B030D-6E8A-4147-A177-3AD203B41FA5}">
                      <a16:colId xmlns:a16="http://schemas.microsoft.com/office/drawing/2014/main" val="3919528229"/>
                    </a:ext>
                  </a:extLst>
                </a:gridCol>
                <a:gridCol w="793898">
                  <a:extLst>
                    <a:ext uri="{9D8B030D-6E8A-4147-A177-3AD203B41FA5}">
                      <a16:colId xmlns:a16="http://schemas.microsoft.com/office/drawing/2014/main" val="3683457142"/>
                    </a:ext>
                  </a:extLst>
                </a:gridCol>
                <a:gridCol w="1282995">
                  <a:extLst>
                    <a:ext uri="{9D8B030D-6E8A-4147-A177-3AD203B41FA5}">
                      <a16:colId xmlns:a16="http://schemas.microsoft.com/office/drawing/2014/main" val="6975881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실적년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상품번호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272194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768556"/>
              </p:ext>
            </p:extLst>
          </p:nvPr>
        </p:nvGraphicFramePr>
        <p:xfrm>
          <a:off x="404754" y="2805347"/>
          <a:ext cx="10395008" cy="291791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00269">
                  <a:extLst>
                    <a:ext uri="{9D8B030D-6E8A-4147-A177-3AD203B41FA5}">
                      <a16:colId xmlns:a16="http://schemas.microsoft.com/office/drawing/2014/main" val="2990875238"/>
                    </a:ext>
                  </a:extLst>
                </a:gridCol>
                <a:gridCol w="340242">
                  <a:extLst>
                    <a:ext uri="{9D8B030D-6E8A-4147-A177-3AD203B41FA5}">
                      <a16:colId xmlns:a16="http://schemas.microsoft.com/office/drawing/2014/main" val="1035474992"/>
                    </a:ext>
                  </a:extLst>
                </a:gridCol>
                <a:gridCol w="808075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  <a:gridCol w="1346790">
                  <a:extLst>
                    <a:ext uri="{9D8B030D-6E8A-4147-A177-3AD203B41FA5}">
                      <a16:colId xmlns:a16="http://schemas.microsoft.com/office/drawing/2014/main" val="2554906623"/>
                    </a:ext>
                  </a:extLst>
                </a:gridCol>
                <a:gridCol w="404037">
                  <a:extLst>
                    <a:ext uri="{9D8B030D-6E8A-4147-A177-3AD203B41FA5}">
                      <a16:colId xmlns:a16="http://schemas.microsoft.com/office/drawing/2014/main" val="2379995426"/>
                    </a:ext>
                  </a:extLst>
                </a:gridCol>
                <a:gridCol w="517452">
                  <a:extLst>
                    <a:ext uri="{9D8B030D-6E8A-4147-A177-3AD203B41FA5}">
                      <a16:colId xmlns:a16="http://schemas.microsoft.com/office/drawing/2014/main" val="930302258"/>
                    </a:ext>
                  </a:extLst>
                </a:gridCol>
                <a:gridCol w="673395">
                  <a:extLst>
                    <a:ext uri="{9D8B030D-6E8A-4147-A177-3AD203B41FA5}">
                      <a16:colId xmlns:a16="http://schemas.microsoft.com/office/drawing/2014/main" val="4251976023"/>
                    </a:ext>
                  </a:extLst>
                </a:gridCol>
                <a:gridCol w="800986">
                  <a:extLst>
                    <a:ext uri="{9D8B030D-6E8A-4147-A177-3AD203B41FA5}">
                      <a16:colId xmlns:a16="http://schemas.microsoft.com/office/drawing/2014/main" val="2827908647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2934231832"/>
                    </a:ext>
                  </a:extLst>
                </a:gridCol>
                <a:gridCol w="453656">
                  <a:extLst>
                    <a:ext uri="{9D8B030D-6E8A-4147-A177-3AD203B41FA5}">
                      <a16:colId xmlns:a16="http://schemas.microsoft.com/office/drawing/2014/main" val="1000922223"/>
                    </a:ext>
                  </a:extLst>
                </a:gridCol>
                <a:gridCol w="453656">
                  <a:extLst>
                    <a:ext uri="{9D8B030D-6E8A-4147-A177-3AD203B41FA5}">
                      <a16:colId xmlns:a16="http://schemas.microsoft.com/office/drawing/2014/main" val="308101223"/>
                    </a:ext>
                  </a:extLst>
                </a:gridCol>
                <a:gridCol w="510363">
                  <a:extLst>
                    <a:ext uri="{9D8B030D-6E8A-4147-A177-3AD203B41FA5}">
                      <a16:colId xmlns:a16="http://schemas.microsoft.com/office/drawing/2014/main" val="2545983332"/>
                    </a:ext>
                  </a:extLst>
                </a:gridCol>
                <a:gridCol w="637953">
                  <a:extLst>
                    <a:ext uri="{9D8B030D-6E8A-4147-A177-3AD203B41FA5}">
                      <a16:colId xmlns:a16="http://schemas.microsoft.com/office/drawing/2014/main" val="3261126795"/>
                    </a:ext>
                  </a:extLst>
                </a:gridCol>
                <a:gridCol w="701749">
                  <a:extLst>
                    <a:ext uri="{9D8B030D-6E8A-4147-A177-3AD203B41FA5}">
                      <a16:colId xmlns:a16="http://schemas.microsoft.com/office/drawing/2014/main" val="3604684685"/>
                    </a:ext>
                  </a:extLst>
                </a:gridCol>
                <a:gridCol w="602512">
                  <a:extLst>
                    <a:ext uri="{9D8B030D-6E8A-4147-A177-3AD203B41FA5}">
                      <a16:colId xmlns:a16="http://schemas.microsoft.com/office/drawing/2014/main" val="772358431"/>
                    </a:ext>
                  </a:extLst>
                </a:gridCol>
                <a:gridCol w="727185">
                  <a:extLst>
                    <a:ext uri="{9D8B030D-6E8A-4147-A177-3AD203B41FA5}">
                      <a16:colId xmlns:a16="http://schemas.microsoft.com/office/drawing/2014/main" val="2981004854"/>
                    </a:ext>
                  </a:extLst>
                </a:gridCol>
              </a:tblGrid>
              <a:tr h="206863">
                <a:tc gridSpan="16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품종상품 실적조회</a:t>
                      </a: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580847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관리구분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사용처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품종명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latin typeface="+mn-ea"/>
                          <a:ea typeface="+mn-ea"/>
                        </a:rPr>
                        <a:t>품종내역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자동물량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상품코드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상품명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상품규격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공급사명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배분율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구매율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매입단가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매입금액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매출단가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매출금액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777589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전원함체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통합</a:t>
                      </a:r>
                      <a:r>
                        <a:rPr lang="en-US" altLang="ko-KR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분기 전원함</a:t>
                      </a:r>
                      <a:r>
                        <a:rPr lang="en-US" altLang="ko-KR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전원단자함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123124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상품일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상품하나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하나공급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55.0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320,000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335,500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110,500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둘공급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31.0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셋공급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14.0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122345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상품이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상품둘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하나공급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60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54.5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둘공급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40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45.5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전원함체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광전복합단자함</a:t>
                      </a:r>
                      <a:r>
                        <a:rPr lang="en-US" altLang="ko-KR" sz="7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지하철</a:t>
                      </a:r>
                      <a:r>
                        <a:rPr lang="en-US" altLang="ko-KR" sz="7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터널</a:t>
                      </a:r>
                      <a:r>
                        <a:rPr lang="en-US" altLang="ko-KR" sz="7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223451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상품일일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상품하나하나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하나공급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55.0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둘공급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31.0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151. </a:t>
                      </a: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급전선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커넥터일체형</a:t>
                      </a: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323444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상품일일일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상품하나하나하나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하나공급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55.0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4983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둘공급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31.0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65862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하나공급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55.0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42475"/>
                  </a:ext>
                </a:extLst>
              </a:tr>
              <a:tr h="19620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둘공급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31.0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2952"/>
                  </a:ext>
                </a:extLst>
              </a:tr>
            </a:tbl>
          </a:graphicData>
        </a:graphic>
      </p:graphicFrame>
      <p:pic>
        <p:nvPicPr>
          <p:cNvPr id="27" name="그림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639" y="6059778"/>
            <a:ext cx="8795289" cy="158104"/>
          </a:xfrm>
          <a:prstGeom prst="rect">
            <a:avLst/>
          </a:prstGeom>
        </p:spPr>
      </p:pic>
      <p:sp>
        <p:nvSpPr>
          <p:cNvPr id="28" name="Google Shape;57;p20"/>
          <p:cNvSpPr txBox="1"/>
          <p:nvPr/>
        </p:nvSpPr>
        <p:spPr>
          <a:xfrm>
            <a:off x="389804" y="2631077"/>
            <a:ext cx="5812522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i="0" u="none" strike="noStrike" cap="none">
                <a:solidFill>
                  <a:schemeClr val="dk1"/>
                </a:solidFill>
                <a:latin typeface="+mj-ea"/>
                <a:ea typeface="+mj-ea"/>
                <a:sym typeface="Arial"/>
              </a:rPr>
              <a:t>전체품종수</a:t>
            </a:r>
            <a:r>
              <a:rPr lang="en-US" altLang="ko-KR" sz="600" i="0" u="none" strike="noStrike" cap="none">
                <a:solidFill>
                  <a:schemeClr val="dk1"/>
                </a:solidFill>
                <a:latin typeface="+mj-ea"/>
                <a:ea typeface="+mj-ea"/>
                <a:sym typeface="Arial"/>
              </a:rPr>
              <a:t>: 120</a:t>
            </a:r>
            <a:r>
              <a:rPr lang="ko-KR" altLang="en-US" sz="600" i="0" u="none" strike="noStrike" cap="none">
                <a:solidFill>
                  <a:schemeClr val="dk1"/>
                </a:solidFill>
                <a:latin typeface="+mj-ea"/>
                <a:ea typeface="+mj-ea"/>
                <a:sym typeface="Arial"/>
              </a:rPr>
              <a:t>    전체상품수</a:t>
            </a:r>
            <a:r>
              <a:rPr lang="en-US" altLang="ko-KR" sz="600" i="0" u="none" strike="noStrike" cap="none">
                <a:solidFill>
                  <a:schemeClr val="dk1"/>
                </a:solidFill>
                <a:latin typeface="+mj-ea"/>
                <a:ea typeface="+mj-ea"/>
                <a:sym typeface="Arial"/>
              </a:rPr>
              <a:t>: 1,512    </a:t>
            </a:r>
            <a:r>
              <a:rPr lang="ko-KR" altLang="en-US" sz="600" i="0" u="none" strike="noStrike" cap="none">
                <a:solidFill>
                  <a:schemeClr val="dk1"/>
                </a:solidFill>
                <a:latin typeface="+mj-ea"/>
                <a:ea typeface="+mj-ea"/>
                <a:sym typeface="Arial"/>
              </a:rPr>
              <a:t>전체공급사수</a:t>
            </a:r>
            <a:r>
              <a:rPr lang="en-US" altLang="ko-KR" sz="600" i="0" u="none" strike="noStrike" cap="none">
                <a:solidFill>
                  <a:schemeClr val="dk1"/>
                </a:solidFill>
                <a:latin typeface="+mj-ea"/>
                <a:ea typeface="+mj-ea"/>
                <a:sym typeface="Arial"/>
              </a:rPr>
              <a:t>: 58</a:t>
            </a:r>
            <a:r>
              <a:rPr lang="ko-KR" altLang="en-US" sz="600" i="0" u="none" strike="noStrike" cap="none">
                <a:solidFill>
                  <a:schemeClr val="dk1"/>
                </a:solidFill>
                <a:latin typeface="+mj-ea"/>
                <a:ea typeface="+mj-ea"/>
                <a:sym typeface="Arial"/>
              </a:rPr>
              <a:t>   전체수량 </a:t>
            </a:r>
            <a:r>
              <a:rPr lang="en-US" altLang="ko-KR" sz="600" i="0" u="none" strike="noStrike" cap="none">
                <a:solidFill>
                  <a:schemeClr val="dk1"/>
                </a:solidFill>
                <a:latin typeface="+mj-ea"/>
                <a:ea typeface="+mj-ea"/>
                <a:sym typeface="Arial"/>
              </a:rPr>
              <a:t>: 513,551    </a:t>
            </a:r>
            <a:r>
              <a:rPr lang="ko-KR" altLang="en-US" sz="600" i="0" u="none" strike="noStrike" cap="none">
                <a:solidFill>
                  <a:schemeClr val="dk1"/>
                </a:solidFill>
                <a:latin typeface="+mj-ea"/>
                <a:ea typeface="+mj-ea"/>
                <a:sym typeface="Arial"/>
              </a:rPr>
              <a:t>전체매입금액</a:t>
            </a:r>
            <a:r>
              <a:rPr lang="en-US" altLang="ko-KR" sz="600" i="0" u="none" strike="noStrike" cap="none">
                <a:solidFill>
                  <a:schemeClr val="dk1"/>
                </a:solidFill>
                <a:latin typeface="+mj-ea"/>
                <a:ea typeface="+mj-ea"/>
                <a:sym typeface="Arial"/>
              </a:rPr>
              <a:t>: 12,515,555    </a:t>
            </a:r>
            <a:r>
              <a:rPr lang="ko-KR" altLang="en-US" sz="600" i="0" u="none" strike="noStrike" cap="none">
                <a:solidFill>
                  <a:schemeClr val="dk1"/>
                </a:solidFill>
                <a:latin typeface="+mj-ea"/>
                <a:ea typeface="+mj-ea"/>
                <a:sym typeface="Arial"/>
              </a:rPr>
              <a:t>전체매출금액</a:t>
            </a:r>
            <a:r>
              <a:rPr lang="en-US" altLang="ko-KR" sz="600" i="0" u="none" strike="noStrike" cap="none">
                <a:solidFill>
                  <a:schemeClr val="dk1"/>
                </a:solidFill>
                <a:latin typeface="+mj-ea"/>
                <a:ea typeface="+mj-ea"/>
                <a:sym typeface="Arial"/>
              </a:rPr>
              <a:t>: 13514,554</a:t>
            </a:r>
            <a:endParaRPr sz="600">
              <a:latin typeface="+mj-ea"/>
              <a:ea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890262" y="1110160"/>
            <a:ext cx="809227" cy="162959"/>
          </a:xfrm>
          <a:prstGeom prst="rect">
            <a:avLst/>
          </a:prstGeom>
          <a:solidFill>
            <a:srgbClr val="87B87F"/>
          </a:solidFill>
          <a:ln>
            <a:solidFill>
              <a:srgbClr val="87B8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월별집계 엑셀</a:t>
            </a:r>
          </a:p>
        </p:txBody>
      </p:sp>
    </p:spTree>
    <p:extLst>
      <p:ext uri="{BB962C8B-B14F-4D97-AF65-F5344CB8AC3E}">
        <p14:creationId xmlns:p14="http://schemas.microsoft.com/office/powerpoint/2010/main" val="2760342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3617124868"/>
              </p:ext>
            </p:extLst>
          </p:nvPr>
        </p:nvGraphicFramePr>
        <p:xfrm>
          <a:off x="8385974" y="748646"/>
          <a:ext cx="2324900" cy="274938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 상품 실적집계</a:t>
                      </a: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 기준 품종으로 등록된 상품의 주문집계 조회</a:t>
                      </a: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 결과에서 단가가 다를 경우 즉</a:t>
                      </a:r>
                      <a:r>
                        <a:rPr lang="en-US" altLang="ko-KR" sz="65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65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공급사의 한 상품에 여러단가가 나올 수 있음</a:t>
                      </a:r>
                      <a:endParaRPr lang="en-US" altLang="ko-KR" sz="650" b="0" i="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조회조건의 실적년은 </a:t>
                      </a:r>
                      <a:r>
                        <a:rPr lang="en-US" altLang="ko-KR" sz="65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5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지정자재</a:t>
                      </a:r>
                      <a:r>
                        <a:rPr lang="en-US" altLang="ko-KR" sz="65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</a:t>
                      </a:r>
                      <a:r>
                        <a:rPr lang="ko-KR" altLang="en-US" sz="65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</a:t>
                      </a:r>
                      <a:r>
                        <a:rPr lang="en-US" altLang="ko-KR" sz="65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</a:t>
                      </a:r>
                      <a:r>
                        <a:rPr lang="ko-KR" altLang="en-US" sz="65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과거</a:t>
                      </a:r>
                      <a:r>
                        <a:rPr lang="en-US" altLang="ko-KR" sz="65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65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테이블의 과거년도 그룹핑</a:t>
                      </a:r>
                      <a:endParaRPr lang="en-US" altLang="ko-KR" sz="65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월별집계 엑셀</a:t>
                      </a: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조회된 실적의 월별 실적을 엑셀다운로드 하는 기능</a:t>
                      </a: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다음페이지 정의 </a:t>
                      </a: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스케줄</a:t>
                      </a: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매일 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04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 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오후 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 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 배치 처리</a:t>
                      </a:r>
                      <a:b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ㅇ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자동인수 처리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(0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 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진행</a:t>
                      </a: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처리내용</a:t>
                      </a:r>
                      <a:b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[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주문인수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테이블을 대상으로 지정자재품종의 </a:t>
                      </a:r>
                      <a:b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전날 인수된 주문을 조회하여 등록</a:t>
                      </a:r>
                      <a:b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오후 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 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분은 새벽에 스케줄이 돌지 않았을 경우를 대비함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등록되어 있다면 처리하지 않음 </a:t>
                      </a: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211666"/>
                  </a:ext>
                </a:extLst>
              </a:tr>
            </a:tbl>
          </a:graphicData>
        </a:graphic>
      </p:graphicFrame>
      <p:sp>
        <p:nvSpPr>
          <p:cNvPr id="2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34" name="Google Shape;48;p20"/>
          <p:cNvSpPr/>
          <p:nvPr/>
        </p:nvSpPr>
        <p:spPr>
          <a:xfrm>
            <a:off x="102761" y="748646"/>
            <a:ext cx="8217900" cy="489856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5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품종 상품 실적집계</a:t>
            </a:r>
            <a:endParaRPr>
              <a:latin typeface="+mj-ea"/>
              <a:ea typeface="+mj-ea"/>
            </a:endParaRPr>
          </a:p>
        </p:txBody>
      </p:sp>
      <p:sp>
        <p:nvSpPr>
          <p:cNvPr id="26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품종 상품의 주문 집계 실적을 조회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7" name="Google Shape;53;p20"/>
          <p:cNvSpPr txBox="1"/>
          <p:nvPr/>
        </p:nvSpPr>
        <p:spPr>
          <a:xfrm>
            <a:off x="1374296" y="504746"/>
            <a:ext cx="252665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실적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품종 상품 실적집계</a:t>
            </a:r>
            <a:endParaRPr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94" y="905759"/>
            <a:ext cx="8122817" cy="4058667"/>
          </a:xfrm>
          <a:prstGeom prst="rect">
            <a:avLst/>
          </a:prstGeom>
        </p:spPr>
      </p:pic>
      <p:sp>
        <p:nvSpPr>
          <p:cNvPr id="47" name="Google Shape;797;p30"/>
          <p:cNvSpPr/>
          <p:nvPr/>
        </p:nvSpPr>
        <p:spPr>
          <a:xfrm>
            <a:off x="124293" y="87440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797;p30"/>
          <p:cNvSpPr/>
          <p:nvPr/>
        </p:nvSpPr>
        <p:spPr>
          <a:xfrm>
            <a:off x="5908322" y="89566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31161" y="2587427"/>
            <a:ext cx="8043576" cy="375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63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0" y="812438"/>
            <a:ext cx="10687963" cy="48583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70121" y="869990"/>
            <a:ext cx="10572938" cy="4749145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25378" y="993330"/>
            <a:ext cx="10449713" cy="4500444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1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품종 상품 실적 월별집계 엑셀 다운</a:t>
            </a:r>
            <a:endParaRPr>
              <a:latin typeface="+mj-ea"/>
              <a:ea typeface="+mj-ea"/>
            </a:endParaRPr>
          </a:p>
        </p:txBody>
      </p:sp>
      <p:sp>
        <p:nvSpPr>
          <p:cNvPr id="12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품종 상품의 주문 월별 집계 실적을 엑셀로 다운로드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3" name="Google Shape;53;p20"/>
          <p:cNvSpPr txBox="1"/>
          <p:nvPr/>
        </p:nvSpPr>
        <p:spPr>
          <a:xfrm>
            <a:off x="1374296" y="504746"/>
            <a:ext cx="252665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실적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품종 상품 실적집계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30672"/>
              </p:ext>
            </p:extLst>
          </p:nvPr>
        </p:nvGraphicFramePr>
        <p:xfrm>
          <a:off x="298432" y="1047427"/>
          <a:ext cx="11439911" cy="2301481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711050">
                  <a:extLst>
                    <a:ext uri="{9D8B030D-6E8A-4147-A177-3AD203B41FA5}">
                      <a16:colId xmlns:a16="http://schemas.microsoft.com/office/drawing/2014/main" val="2990875238"/>
                    </a:ext>
                  </a:extLst>
                </a:gridCol>
                <a:gridCol w="302310">
                  <a:extLst>
                    <a:ext uri="{9D8B030D-6E8A-4147-A177-3AD203B41FA5}">
                      <a16:colId xmlns:a16="http://schemas.microsoft.com/office/drawing/2014/main" val="1035474992"/>
                    </a:ext>
                  </a:extLst>
                </a:gridCol>
                <a:gridCol w="605102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  <a:gridCol w="1309524">
                  <a:extLst>
                    <a:ext uri="{9D8B030D-6E8A-4147-A177-3AD203B41FA5}">
                      <a16:colId xmlns:a16="http://schemas.microsoft.com/office/drawing/2014/main" val="2554906623"/>
                    </a:ext>
                  </a:extLst>
                </a:gridCol>
                <a:gridCol w="358990">
                  <a:extLst>
                    <a:ext uri="{9D8B030D-6E8A-4147-A177-3AD203B41FA5}">
                      <a16:colId xmlns:a16="http://schemas.microsoft.com/office/drawing/2014/main" val="2379995426"/>
                    </a:ext>
                  </a:extLst>
                </a:gridCol>
                <a:gridCol w="267875">
                  <a:extLst>
                    <a:ext uri="{9D8B030D-6E8A-4147-A177-3AD203B41FA5}">
                      <a16:colId xmlns:a16="http://schemas.microsoft.com/office/drawing/2014/main" val="3134542086"/>
                    </a:ext>
                  </a:extLst>
                </a:gridCol>
                <a:gridCol w="450108">
                  <a:extLst>
                    <a:ext uri="{9D8B030D-6E8A-4147-A177-3AD203B41FA5}">
                      <a16:colId xmlns:a16="http://schemas.microsoft.com/office/drawing/2014/main" val="1077952547"/>
                    </a:ext>
                  </a:extLst>
                </a:gridCol>
                <a:gridCol w="459763">
                  <a:extLst>
                    <a:ext uri="{9D8B030D-6E8A-4147-A177-3AD203B41FA5}">
                      <a16:colId xmlns:a16="http://schemas.microsoft.com/office/drawing/2014/main" val="930302258"/>
                    </a:ext>
                  </a:extLst>
                </a:gridCol>
                <a:gridCol w="598320">
                  <a:extLst>
                    <a:ext uri="{9D8B030D-6E8A-4147-A177-3AD203B41FA5}">
                      <a16:colId xmlns:a16="http://schemas.microsoft.com/office/drawing/2014/main" val="4251976023"/>
                    </a:ext>
                  </a:extLst>
                </a:gridCol>
                <a:gridCol w="866614">
                  <a:extLst>
                    <a:ext uri="{9D8B030D-6E8A-4147-A177-3AD203B41FA5}">
                      <a16:colId xmlns:a16="http://schemas.microsoft.com/office/drawing/2014/main" val="2827908647"/>
                    </a:ext>
                  </a:extLst>
                </a:gridCol>
                <a:gridCol w="483635">
                  <a:extLst>
                    <a:ext uri="{9D8B030D-6E8A-4147-A177-3AD203B41FA5}">
                      <a16:colId xmlns:a16="http://schemas.microsoft.com/office/drawing/2014/main" val="2331245303"/>
                    </a:ext>
                  </a:extLst>
                </a:gridCol>
                <a:gridCol w="479958">
                  <a:extLst>
                    <a:ext uri="{9D8B030D-6E8A-4147-A177-3AD203B41FA5}">
                      <a16:colId xmlns:a16="http://schemas.microsoft.com/office/drawing/2014/main" val="120335240"/>
                    </a:ext>
                  </a:extLst>
                </a:gridCol>
                <a:gridCol w="552894">
                  <a:extLst>
                    <a:ext uri="{9D8B030D-6E8A-4147-A177-3AD203B41FA5}">
                      <a16:colId xmlns:a16="http://schemas.microsoft.com/office/drawing/2014/main" val="2934231832"/>
                    </a:ext>
                  </a:extLst>
                </a:gridCol>
                <a:gridCol w="499739">
                  <a:extLst>
                    <a:ext uri="{9D8B030D-6E8A-4147-A177-3AD203B41FA5}">
                      <a16:colId xmlns:a16="http://schemas.microsoft.com/office/drawing/2014/main" val="1000922223"/>
                    </a:ext>
                  </a:extLst>
                </a:gridCol>
                <a:gridCol w="403079">
                  <a:extLst>
                    <a:ext uri="{9D8B030D-6E8A-4147-A177-3AD203B41FA5}">
                      <a16:colId xmlns:a16="http://schemas.microsoft.com/office/drawing/2014/main" val="308101223"/>
                    </a:ext>
                  </a:extLst>
                </a:gridCol>
                <a:gridCol w="365288">
                  <a:extLst>
                    <a:ext uri="{9D8B030D-6E8A-4147-A177-3AD203B41FA5}">
                      <a16:colId xmlns:a16="http://schemas.microsoft.com/office/drawing/2014/main" val="2545983332"/>
                    </a:ext>
                  </a:extLst>
                </a:gridCol>
                <a:gridCol w="420564">
                  <a:extLst>
                    <a:ext uri="{9D8B030D-6E8A-4147-A177-3AD203B41FA5}">
                      <a16:colId xmlns:a16="http://schemas.microsoft.com/office/drawing/2014/main" val="3604684685"/>
                    </a:ext>
                  </a:extLst>
                </a:gridCol>
                <a:gridCol w="384183">
                  <a:extLst>
                    <a:ext uri="{9D8B030D-6E8A-4147-A177-3AD203B41FA5}">
                      <a16:colId xmlns:a16="http://schemas.microsoft.com/office/drawing/2014/main" val="2981004854"/>
                    </a:ext>
                  </a:extLst>
                </a:gridCol>
                <a:gridCol w="384183">
                  <a:extLst>
                    <a:ext uri="{9D8B030D-6E8A-4147-A177-3AD203B41FA5}">
                      <a16:colId xmlns:a16="http://schemas.microsoft.com/office/drawing/2014/main" val="923660600"/>
                    </a:ext>
                  </a:extLst>
                </a:gridCol>
                <a:gridCol w="384183">
                  <a:extLst>
                    <a:ext uri="{9D8B030D-6E8A-4147-A177-3AD203B41FA5}">
                      <a16:colId xmlns:a16="http://schemas.microsoft.com/office/drawing/2014/main" val="381166993"/>
                    </a:ext>
                  </a:extLst>
                </a:gridCol>
                <a:gridCol w="384183">
                  <a:extLst>
                    <a:ext uri="{9D8B030D-6E8A-4147-A177-3AD203B41FA5}">
                      <a16:colId xmlns:a16="http://schemas.microsoft.com/office/drawing/2014/main" val="1898519035"/>
                    </a:ext>
                  </a:extLst>
                </a:gridCol>
                <a:gridCol w="384183">
                  <a:extLst>
                    <a:ext uri="{9D8B030D-6E8A-4147-A177-3AD203B41FA5}">
                      <a16:colId xmlns:a16="http://schemas.microsoft.com/office/drawing/2014/main" val="4137433474"/>
                    </a:ext>
                  </a:extLst>
                </a:gridCol>
                <a:gridCol w="384183">
                  <a:extLst>
                    <a:ext uri="{9D8B030D-6E8A-4147-A177-3AD203B41FA5}">
                      <a16:colId xmlns:a16="http://schemas.microsoft.com/office/drawing/2014/main" val="359695629"/>
                    </a:ext>
                  </a:extLst>
                </a:gridCol>
              </a:tblGrid>
              <a:tr h="206863">
                <a:tc gridSpan="23"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년 품종 상품 주문실적 월별집계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580847"/>
                  </a:ext>
                </a:extLst>
              </a:tr>
              <a:tr h="206863"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품목 실적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상품</a:t>
                      </a:r>
                      <a:r>
                        <a:rPr lang="ko-KR" altLang="en-US" sz="700" u="none" strike="noStrike" cap="none" baseline="0">
                          <a:latin typeface="+mn-ea"/>
                          <a:ea typeface="+mn-ea"/>
                        </a:rPr>
                        <a:t> 실적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공급사 실적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(1~12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)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월 실적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관리구분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사용처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품종명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latin typeface="+mn-ea"/>
                          <a:ea typeface="+mn-ea"/>
                        </a:rPr>
                        <a:t>품종내역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자동물량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매입금액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상품코드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상품명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상품규격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매입금액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공급사명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배분율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구매율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매입금액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매출금액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매입단가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매입금액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매출단가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매출금액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95190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전원함체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통합</a:t>
                      </a:r>
                      <a:r>
                        <a:rPr lang="en-US" altLang="ko-KR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분기 전원함</a:t>
                      </a:r>
                      <a:r>
                        <a:rPr lang="en-US" altLang="ko-KR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전원단자함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6,075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569,000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123124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상품일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상품하나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3,645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663,500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하나공급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55.0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420,500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445,500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83,000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78,500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둘공급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31.0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셋공급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14.0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122345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상품이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상품둘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2,430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243,000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하나공급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60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54.5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둘공급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40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45.5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전원함체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광전복합단자함</a:t>
                      </a:r>
                      <a:r>
                        <a:rPr lang="en-US" altLang="ko-KR" sz="7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지하철</a:t>
                      </a:r>
                      <a:r>
                        <a:rPr lang="en-US" altLang="ko-KR" sz="7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터널</a:t>
                      </a:r>
                      <a:r>
                        <a:rPr lang="en-US" altLang="ko-KR" sz="7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2,430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243,000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223451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상품일일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상품하나하나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2,430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243,000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하나공급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55.0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둘공급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31.0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864731"/>
              </p:ext>
            </p:extLst>
          </p:nvPr>
        </p:nvGraphicFramePr>
        <p:xfrm>
          <a:off x="715080" y="3403005"/>
          <a:ext cx="6444180" cy="206863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429612">
                  <a:extLst>
                    <a:ext uri="{9D8B030D-6E8A-4147-A177-3AD203B41FA5}">
                      <a16:colId xmlns:a16="http://schemas.microsoft.com/office/drawing/2014/main" val="3341696502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2143996886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166498625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3648773103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3864982723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3207441232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3580983720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3474026717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4165424019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594278033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3386031082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2658169186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2747122191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1447567247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3536210795"/>
                    </a:ext>
                  </a:extLst>
                </a:gridCol>
              </a:tblGrid>
              <a:tr h="206863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월 실적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월 실적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월 실적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06976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매입단가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매입금액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매출단가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매출금액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매입단가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매입금액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매출단가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매출금액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매입단가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매입금액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매출단가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매출금액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389054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83,000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78,500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83,000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78,500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83,000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78,500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09980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75,550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45,770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38026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33134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26515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347943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09455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109413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5662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785847"/>
              </p:ext>
            </p:extLst>
          </p:nvPr>
        </p:nvGraphicFramePr>
        <p:xfrm>
          <a:off x="8235691" y="3403005"/>
          <a:ext cx="2148060" cy="206863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429612">
                  <a:extLst>
                    <a:ext uri="{9D8B030D-6E8A-4147-A177-3AD203B41FA5}">
                      <a16:colId xmlns:a16="http://schemas.microsoft.com/office/drawing/2014/main" val="1444902300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4180368179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2540336639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976928321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3150762892"/>
                    </a:ext>
                  </a:extLst>
                </a:gridCol>
              </a:tblGrid>
              <a:tr h="206863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월 실적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3297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매입단가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매입금액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매출단가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매출금액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93843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83,000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78,500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32539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34958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28424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7792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988594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60156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425133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73863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459446" y="3670452"/>
            <a:ext cx="485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bg1">
                    <a:lumMod val="65000"/>
                  </a:schemeClr>
                </a:solidFill>
              </a:rPr>
              <a:t>~</a:t>
            </a:r>
            <a:endParaRPr lang="ko-KR" altLang="en-US" sz="4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4215" y="1627559"/>
            <a:ext cx="11530835" cy="49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80204" y="3776406"/>
            <a:ext cx="9732729" cy="499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674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42;p19"/>
          <p:cNvGraphicFramePr/>
          <p:nvPr>
            <p:extLst>
              <p:ext uri="{D42A27DB-BD31-4B8C-83A1-F6EECF244321}">
                <p14:modId xmlns:p14="http://schemas.microsoft.com/office/powerpoint/2010/main" val="2750380470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/>
                        <a:t>상품관리</a:t>
                      </a:r>
                      <a:r>
                        <a:rPr lang="ko-KR" sz="1000" b="1" u="none" strike="noStrike" cap="none"/>
                        <a:t> &gt; </a:t>
                      </a:r>
                      <a:r>
                        <a:rPr lang="ko-KR" altLang="en-US" sz="1000" b="1" u="none" strike="noStrike" cap="none"/>
                        <a:t>지정자재 품종 실적 </a:t>
                      </a:r>
                      <a:r>
                        <a:rPr lang="en-US" alt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/>
                        <a:t>품종 콤포넌트 실적집계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681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1" y="812436"/>
            <a:ext cx="9373141" cy="563998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품종 콤포넌트 실적집계 기본화면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품종 콤포넌트의 주문 집계된 실적을 조회 기본화면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374296" y="504746"/>
            <a:ext cx="252665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실적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품종 콤포넌트 실적집계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6659" y="869991"/>
            <a:ext cx="9211343" cy="5523435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0817" y="971208"/>
            <a:ext cx="9071538" cy="5326354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260331" y="966575"/>
            <a:ext cx="9011259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295949" y="1089601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i="0" u="none" strike="noStrike" cap="none">
                <a:solidFill>
                  <a:schemeClr val="dk1"/>
                </a:solidFill>
                <a:latin typeface="+mj-ea"/>
                <a:ea typeface="+mj-ea"/>
                <a:sym typeface="Arial"/>
              </a:rPr>
              <a:t>품종 콤포넌트 실적집계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3" name="Google Shape;359;p26"/>
          <p:cNvGraphicFramePr/>
          <p:nvPr/>
        </p:nvGraphicFramePr>
        <p:xfrm>
          <a:off x="404763" y="1876798"/>
          <a:ext cx="8434437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771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1377263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1922238">
                  <a:extLst>
                    <a:ext uri="{9D8B030D-6E8A-4147-A177-3AD203B41FA5}">
                      <a16:colId xmlns:a16="http://schemas.microsoft.com/office/drawing/2014/main" val="4066347874"/>
                    </a:ext>
                  </a:extLst>
                </a:gridCol>
                <a:gridCol w="1274618">
                  <a:extLst>
                    <a:ext uri="{9D8B030D-6E8A-4147-A177-3AD203B41FA5}">
                      <a16:colId xmlns:a16="http://schemas.microsoft.com/office/drawing/2014/main" val="288540509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관리구분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                      </a:t>
                      </a:r>
                      <a:r>
                        <a:rPr 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사용처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전체                  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        </a:t>
                      </a: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자동물량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                           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04762" y="2104465"/>
          <a:ext cx="8205282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914272793"/>
                    </a:ext>
                  </a:extLst>
                </a:gridCol>
                <a:gridCol w="1186957">
                  <a:extLst>
                    <a:ext uri="{9D8B030D-6E8A-4147-A177-3AD203B41FA5}">
                      <a16:colId xmlns:a16="http://schemas.microsoft.com/office/drawing/2014/main" val="830871683"/>
                    </a:ext>
                  </a:extLst>
                </a:gridCol>
                <a:gridCol w="1525771">
                  <a:extLst>
                    <a:ext uri="{9D8B030D-6E8A-4147-A177-3AD203B41FA5}">
                      <a16:colId xmlns:a16="http://schemas.microsoft.com/office/drawing/2014/main" val="2662983763"/>
                    </a:ext>
                  </a:extLst>
                </a:gridCol>
                <a:gridCol w="1377263">
                  <a:extLst>
                    <a:ext uri="{9D8B030D-6E8A-4147-A177-3AD203B41FA5}">
                      <a16:colId xmlns:a16="http://schemas.microsoft.com/office/drawing/2014/main" val="3691668436"/>
                    </a:ext>
                  </a:extLst>
                </a:gridCol>
                <a:gridCol w="1922239">
                  <a:extLst>
                    <a:ext uri="{9D8B030D-6E8A-4147-A177-3AD203B41FA5}">
                      <a16:colId xmlns:a16="http://schemas.microsoft.com/office/drawing/2014/main" val="982722875"/>
                    </a:ext>
                  </a:extLst>
                </a:gridCol>
                <a:gridCol w="1045462">
                  <a:extLst>
                    <a:ext uri="{9D8B030D-6E8A-4147-A177-3AD203B41FA5}">
                      <a16:colId xmlns:a16="http://schemas.microsoft.com/office/drawing/2014/main" val="75888276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품종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품종 내역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                                         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협력사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272194"/>
                  </a:ext>
                </a:extLst>
              </a:tr>
            </a:tbl>
          </a:graphicData>
        </a:graphic>
      </p:graphicFrame>
      <p:sp>
        <p:nvSpPr>
          <p:cNvPr id="59" name="Google Shape;58;p20"/>
          <p:cNvSpPr/>
          <p:nvPr/>
        </p:nvSpPr>
        <p:spPr>
          <a:xfrm>
            <a:off x="391045" y="1359026"/>
            <a:ext cx="8802573" cy="331353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품종 콤포넌트의 실적를 조회합니다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(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실적은 인수일 기준입니다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.)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실적은 매일 새벽 스케줄로 집계하기에 가장 최근의 실적은 어제까지의 실적입니다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동일한 상품의 콤포넌트일 경우에도 단가가 다를 수 있기 때문에 한 콤포넌트에 단가별 취합이 되어 보여질 수 있습니다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endParaRPr lang="ko-KR" altLang="en-US" sz="600">
              <a:solidFill>
                <a:schemeClr val="bg1">
                  <a:lumMod val="50000"/>
                </a:schemeClr>
              </a:solidFill>
              <a:latin typeface="+mj-ea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704" y="1079783"/>
            <a:ext cx="419914" cy="2069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1045" y="1811673"/>
            <a:ext cx="8802573" cy="76570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389804" y="2815704"/>
            <a:ext cx="8803814" cy="340079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9531" y="2109195"/>
            <a:ext cx="181841" cy="164523"/>
          </a:xfrm>
          <a:prstGeom prst="rect">
            <a:avLst/>
          </a:prstGeom>
        </p:spPr>
      </p:pic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685350"/>
              </p:ext>
            </p:extLst>
          </p:nvPr>
        </p:nvGraphicFramePr>
        <p:xfrm>
          <a:off x="404754" y="2805347"/>
          <a:ext cx="8784174" cy="291791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690225">
                  <a:extLst>
                    <a:ext uri="{9D8B030D-6E8A-4147-A177-3AD203B41FA5}">
                      <a16:colId xmlns:a16="http://schemas.microsoft.com/office/drawing/2014/main" val="2990875238"/>
                    </a:ext>
                  </a:extLst>
                </a:gridCol>
                <a:gridCol w="293457">
                  <a:extLst>
                    <a:ext uri="{9D8B030D-6E8A-4147-A177-3AD203B41FA5}">
                      <a16:colId xmlns:a16="http://schemas.microsoft.com/office/drawing/2014/main" val="1035474992"/>
                    </a:ext>
                  </a:extLst>
                </a:gridCol>
                <a:gridCol w="611619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  <a:gridCol w="1246930">
                  <a:extLst>
                    <a:ext uri="{9D8B030D-6E8A-4147-A177-3AD203B41FA5}">
                      <a16:colId xmlns:a16="http://schemas.microsoft.com/office/drawing/2014/main" val="2554906623"/>
                    </a:ext>
                  </a:extLst>
                </a:gridCol>
                <a:gridCol w="431880">
                  <a:extLst>
                    <a:ext uri="{9D8B030D-6E8A-4147-A177-3AD203B41FA5}">
                      <a16:colId xmlns:a16="http://schemas.microsoft.com/office/drawing/2014/main" val="2379995426"/>
                    </a:ext>
                  </a:extLst>
                </a:gridCol>
                <a:gridCol w="446568">
                  <a:extLst>
                    <a:ext uri="{9D8B030D-6E8A-4147-A177-3AD203B41FA5}">
                      <a16:colId xmlns:a16="http://schemas.microsoft.com/office/drawing/2014/main" val="930302258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4251976023"/>
                    </a:ext>
                  </a:extLst>
                </a:gridCol>
                <a:gridCol w="236465">
                  <a:extLst>
                    <a:ext uri="{9D8B030D-6E8A-4147-A177-3AD203B41FA5}">
                      <a16:colId xmlns:a16="http://schemas.microsoft.com/office/drawing/2014/main" val="2827908647"/>
                    </a:ext>
                  </a:extLst>
                </a:gridCol>
                <a:gridCol w="727807">
                  <a:extLst>
                    <a:ext uri="{9D8B030D-6E8A-4147-A177-3AD203B41FA5}">
                      <a16:colId xmlns:a16="http://schemas.microsoft.com/office/drawing/2014/main" val="2934231832"/>
                    </a:ext>
                  </a:extLst>
                </a:gridCol>
                <a:gridCol w="486221">
                  <a:extLst>
                    <a:ext uri="{9D8B030D-6E8A-4147-A177-3AD203B41FA5}">
                      <a16:colId xmlns:a16="http://schemas.microsoft.com/office/drawing/2014/main" val="1000922223"/>
                    </a:ext>
                  </a:extLst>
                </a:gridCol>
                <a:gridCol w="296329">
                  <a:extLst>
                    <a:ext uri="{9D8B030D-6E8A-4147-A177-3AD203B41FA5}">
                      <a16:colId xmlns:a16="http://schemas.microsoft.com/office/drawing/2014/main" val="308101223"/>
                    </a:ext>
                  </a:extLst>
                </a:gridCol>
                <a:gridCol w="440184">
                  <a:extLst>
                    <a:ext uri="{9D8B030D-6E8A-4147-A177-3AD203B41FA5}">
                      <a16:colId xmlns:a16="http://schemas.microsoft.com/office/drawing/2014/main" val="2545983332"/>
                    </a:ext>
                  </a:extLst>
                </a:gridCol>
                <a:gridCol w="550228">
                  <a:extLst>
                    <a:ext uri="{9D8B030D-6E8A-4147-A177-3AD203B41FA5}">
                      <a16:colId xmlns:a16="http://schemas.microsoft.com/office/drawing/2014/main" val="3261126795"/>
                    </a:ext>
                  </a:extLst>
                </a:gridCol>
                <a:gridCol w="605251">
                  <a:extLst>
                    <a:ext uri="{9D8B030D-6E8A-4147-A177-3AD203B41FA5}">
                      <a16:colId xmlns:a16="http://schemas.microsoft.com/office/drawing/2014/main" val="3604684685"/>
                    </a:ext>
                  </a:extLst>
                </a:gridCol>
                <a:gridCol w="519662">
                  <a:extLst>
                    <a:ext uri="{9D8B030D-6E8A-4147-A177-3AD203B41FA5}">
                      <a16:colId xmlns:a16="http://schemas.microsoft.com/office/drawing/2014/main" val="772358431"/>
                    </a:ext>
                  </a:extLst>
                </a:gridCol>
                <a:gridCol w="627190">
                  <a:extLst>
                    <a:ext uri="{9D8B030D-6E8A-4147-A177-3AD203B41FA5}">
                      <a16:colId xmlns:a16="http://schemas.microsoft.com/office/drawing/2014/main" val="2981004854"/>
                    </a:ext>
                  </a:extLst>
                </a:gridCol>
              </a:tblGrid>
              <a:tr h="206863">
                <a:tc gridSpan="16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품종 콤포넌트 조회</a:t>
                      </a: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580847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관리구분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사용처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품종명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latin typeface="+mn-ea"/>
                          <a:ea typeface="+mn-ea"/>
                        </a:rPr>
                        <a:t>품종내역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자동물량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콤포넌트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ID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콤포넌트명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단위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공급사명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물량배분율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구매율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구매수량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매입단가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매입금액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매출단가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매출금액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전원함체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통합</a:t>
                      </a:r>
                      <a:r>
                        <a:rPr lang="en-US" altLang="ko-KR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분기 전원함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123124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콤포넌트일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하나공급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55.0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320,000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335,500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110,500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둘공급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31.0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셋공급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14.0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122345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컴퍼넌트이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M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하나공급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60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54.5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둘공급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40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45.5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전원함체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광전복합단자함</a:t>
                      </a:r>
                      <a:r>
                        <a:rPr lang="en-US" altLang="ko-KR" sz="7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지하철</a:t>
                      </a:r>
                      <a:r>
                        <a:rPr lang="en-US" altLang="ko-KR" sz="7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터널</a:t>
                      </a:r>
                      <a:r>
                        <a:rPr lang="en-US" altLang="ko-KR" sz="7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223451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컴포넌트일일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SET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하나공급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55.0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둘공급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31.0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151. </a:t>
                      </a: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급전선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커넥터일체형</a:t>
                      </a: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323444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컴포넌일일일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하나공급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55.0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4983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둘공급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31.0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65862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하나공급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55.0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42475"/>
                  </a:ext>
                </a:extLst>
              </a:tr>
              <a:tr h="19620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둘공급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31.0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2952"/>
                  </a:ext>
                </a:extLst>
              </a:tr>
            </a:tbl>
          </a:graphicData>
        </a:graphic>
      </p:graphicFrame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639" y="6059778"/>
            <a:ext cx="8795289" cy="158104"/>
          </a:xfrm>
          <a:prstGeom prst="rect">
            <a:avLst/>
          </a:prstGeom>
        </p:spPr>
      </p:pic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485872"/>
              </p:ext>
            </p:extLst>
          </p:nvPr>
        </p:nvGraphicFramePr>
        <p:xfrm>
          <a:off x="404762" y="2335361"/>
          <a:ext cx="8434438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914272793"/>
                    </a:ext>
                  </a:extLst>
                </a:gridCol>
                <a:gridCol w="588336">
                  <a:extLst>
                    <a:ext uri="{9D8B030D-6E8A-4147-A177-3AD203B41FA5}">
                      <a16:colId xmlns:a16="http://schemas.microsoft.com/office/drawing/2014/main" val="830871683"/>
                    </a:ext>
                  </a:extLst>
                </a:gridCol>
                <a:gridCol w="1240465">
                  <a:extLst>
                    <a:ext uri="{9D8B030D-6E8A-4147-A177-3AD203B41FA5}">
                      <a16:colId xmlns:a16="http://schemas.microsoft.com/office/drawing/2014/main" val="2662983763"/>
                    </a:ext>
                  </a:extLst>
                </a:gridCol>
                <a:gridCol w="886047">
                  <a:extLst>
                    <a:ext uri="{9D8B030D-6E8A-4147-A177-3AD203B41FA5}">
                      <a16:colId xmlns:a16="http://schemas.microsoft.com/office/drawing/2014/main" val="2606471895"/>
                    </a:ext>
                  </a:extLst>
                </a:gridCol>
                <a:gridCol w="1378857">
                  <a:extLst>
                    <a:ext uri="{9D8B030D-6E8A-4147-A177-3AD203B41FA5}">
                      <a16:colId xmlns:a16="http://schemas.microsoft.com/office/drawing/2014/main" val="1525785008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2612963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60751678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40503903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실적년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콤포넌트</a:t>
                      </a:r>
                      <a:r>
                        <a:rPr lang="en-US" altLang="ko-KR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콤포넌트명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272194"/>
                  </a:ext>
                </a:extLst>
              </a:tr>
            </a:tbl>
          </a:graphicData>
        </a:graphic>
      </p:graphicFrame>
      <p:pic>
        <p:nvPicPr>
          <p:cNvPr id="31" name="그림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0458" y="1079092"/>
            <a:ext cx="911856" cy="208183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7890262" y="1110160"/>
            <a:ext cx="809227" cy="162959"/>
          </a:xfrm>
          <a:prstGeom prst="rect">
            <a:avLst/>
          </a:prstGeom>
          <a:solidFill>
            <a:srgbClr val="87B87F"/>
          </a:solidFill>
          <a:ln>
            <a:solidFill>
              <a:srgbClr val="87B8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bg1"/>
                </a:solidFill>
              </a:rPr>
              <a:t>월별집계 엑셀</a:t>
            </a:r>
          </a:p>
        </p:txBody>
      </p:sp>
      <p:sp>
        <p:nvSpPr>
          <p:cNvPr id="33" name="Google Shape;57;p20"/>
          <p:cNvSpPr txBox="1"/>
          <p:nvPr/>
        </p:nvSpPr>
        <p:spPr>
          <a:xfrm>
            <a:off x="389804" y="2631077"/>
            <a:ext cx="5812522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i="0" u="none" strike="noStrike" cap="none">
                <a:solidFill>
                  <a:schemeClr val="dk1"/>
                </a:solidFill>
                <a:latin typeface="+mj-ea"/>
                <a:ea typeface="+mj-ea"/>
                <a:sym typeface="Arial"/>
              </a:rPr>
              <a:t>전체품종수</a:t>
            </a:r>
            <a:r>
              <a:rPr lang="en-US" altLang="ko-KR" sz="600" i="0" u="none" strike="noStrike" cap="none">
                <a:solidFill>
                  <a:schemeClr val="dk1"/>
                </a:solidFill>
                <a:latin typeface="+mj-ea"/>
                <a:ea typeface="+mj-ea"/>
                <a:sym typeface="Arial"/>
              </a:rPr>
              <a:t>: 120   </a:t>
            </a:r>
            <a:r>
              <a:rPr lang="ko-KR" altLang="en-US" sz="600" i="0" u="none" strike="noStrike" cap="none">
                <a:solidFill>
                  <a:schemeClr val="dk1"/>
                </a:solidFill>
                <a:latin typeface="+mj-ea"/>
                <a:ea typeface="+mj-ea"/>
                <a:sym typeface="Arial"/>
              </a:rPr>
              <a:t>전체콤포넌트수</a:t>
            </a:r>
            <a:r>
              <a:rPr lang="en-US" altLang="ko-KR" sz="600" i="0" u="none" strike="noStrike" cap="none">
                <a:solidFill>
                  <a:schemeClr val="dk1"/>
                </a:solidFill>
                <a:latin typeface="+mj-ea"/>
                <a:ea typeface="+mj-ea"/>
                <a:sym typeface="Arial"/>
              </a:rPr>
              <a:t>:84</a:t>
            </a:r>
            <a:r>
              <a:rPr lang="ko-KR" altLang="en-US" sz="600" i="0" u="none" strike="noStrike" cap="none">
                <a:solidFill>
                  <a:schemeClr val="dk1"/>
                </a:solidFill>
                <a:latin typeface="+mj-ea"/>
                <a:ea typeface="+mj-ea"/>
                <a:sym typeface="Arial"/>
              </a:rPr>
              <a:t>    전체공급사수</a:t>
            </a:r>
            <a:r>
              <a:rPr lang="en-US" altLang="ko-KR" sz="600" i="0" u="none" strike="noStrike" cap="none">
                <a:solidFill>
                  <a:schemeClr val="dk1"/>
                </a:solidFill>
                <a:latin typeface="+mj-ea"/>
                <a:ea typeface="+mj-ea"/>
                <a:sym typeface="Arial"/>
              </a:rPr>
              <a:t>: 58</a:t>
            </a:r>
            <a:r>
              <a:rPr lang="ko-KR" altLang="en-US" sz="600" i="0" u="none" strike="noStrike" cap="none">
                <a:solidFill>
                  <a:schemeClr val="dk1"/>
                </a:solidFill>
                <a:latin typeface="+mj-ea"/>
                <a:ea typeface="+mj-ea"/>
                <a:sym typeface="Arial"/>
              </a:rPr>
              <a:t>    전체매입금액</a:t>
            </a:r>
            <a:r>
              <a:rPr lang="en-US" altLang="ko-KR" sz="600" i="0" u="none" strike="noStrike" cap="none">
                <a:solidFill>
                  <a:schemeClr val="dk1"/>
                </a:solidFill>
                <a:latin typeface="+mj-ea"/>
                <a:ea typeface="+mj-ea"/>
                <a:sym typeface="Arial"/>
              </a:rPr>
              <a:t>: 12,515,555    </a:t>
            </a:r>
            <a:r>
              <a:rPr lang="ko-KR" altLang="en-US" sz="600" i="0" u="none" strike="noStrike" cap="none">
                <a:solidFill>
                  <a:schemeClr val="dk1"/>
                </a:solidFill>
                <a:latin typeface="+mj-ea"/>
                <a:ea typeface="+mj-ea"/>
                <a:sym typeface="Arial"/>
              </a:rPr>
              <a:t>전체매출금액</a:t>
            </a:r>
            <a:r>
              <a:rPr lang="en-US" altLang="ko-KR" sz="600" i="0" u="none" strike="noStrike" cap="none">
                <a:solidFill>
                  <a:schemeClr val="dk1"/>
                </a:solidFill>
                <a:latin typeface="+mj-ea"/>
                <a:ea typeface="+mj-ea"/>
                <a:sym typeface="Arial"/>
              </a:rPr>
              <a:t>: 13514,554</a:t>
            </a:r>
            <a:endParaRPr sz="60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14585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3300265130"/>
              </p:ext>
            </p:extLst>
          </p:nvPr>
        </p:nvGraphicFramePr>
        <p:xfrm>
          <a:off x="8385974" y="748646"/>
          <a:ext cx="2324900" cy="274938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 콤포넌트 실적집계</a:t>
                      </a: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 기준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품종에 등록된 콤포넌트 주문집계 조회</a:t>
                      </a: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 결과에서 단가가 다를 경우 즉 공급사의 한 콤퍼넌트에 여러단가가 나올 수 있음</a:t>
                      </a:r>
                      <a:endParaRPr lang="en-US" altLang="ko-KR" sz="650" b="0" i="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조회조건의 실적년은 </a:t>
                      </a:r>
                      <a:r>
                        <a:rPr lang="en-US" altLang="ko-KR" sz="65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5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지정자재</a:t>
                      </a:r>
                      <a:r>
                        <a:rPr lang="en-US" altLang="ko-KR" sz="65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</a:t>
                      </a:r>
                      <a:r>
                        <a:rPr lang="ko-KR" altLang="en-US" sz="65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</a:t>
                      </a:r>
                      <a:r>
                        <a:rPr lang="en-US" altLang="ko-KR" sz="65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</a:t>
                      </a:r>
                      <a:r>
                        <a:rPr lang="ko-KR" altLang="en-US" sz="65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과거</a:t>
                      </a:r>
                      <a:r>
                        <a:rPr lang="en-US" altLang="ko-KR" sz="65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65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테이블의 과거년도 그룹핑</a:t>
                      </a:r>
                      <a:endParaRPr lang="en-US" altLang="ko-KR" sz="65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월별집계 엑셀</a:t>
                      </a: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조회된 실적의 월별 실적을 엑셀다운로드 하는 기능</a:t>
                      </a: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다음페이지 정의 </a:t>
                      </a: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스케줄</a:t>
                      </a: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매일 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04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 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오후 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 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 배치 처리</a:t>
                      </a:r>
                      <a:b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ㅇ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자동인수 처리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(0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 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진행</a:t>
                      </a: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처리내용</a:t>
                      </a:r>
                      <a:b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[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주문인수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테이블을 대상으로 지정자재품종의 </a:t>
                      </a:r>
                      <a:b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전날 인수된 주문을 조회하여 등록</a:t>
                      </a:r>
                      <a:b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오후 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 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분은 새벽에 스케줄이 돌지 않았을 경우를 대비함</a:t>
                      </a:r>
                      <a:r>
                        <a:rPr lang="en-US" altLang="ko-KR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5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등록되어 있다면 처리하지 않음 </a:t>
                      </a: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65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211666"/>
                  </a:ext>
                </a:extLst>
              </a:tr>
            </a:tbl>
          </a:graphicData>
        </a:graphic>
      </p:graphicFrame>
      <p:sp>
        <p:nvSpPr>
          <p:cNvPr id="2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34" name="Google Shape;48;p20"/>
          <p:cNvSpPr/>
          <p:nvPr/>
        </p:nvSpPr>
        <p:spPr>
          <a:xfrm>
            <a:off x="102761" y="748646"/>
            <a:ext cx="8217900" cy="489856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품종 콤포넌트 실적집계</a:t>
            </a:r>
            <a:endParaRPr>
              <a:latin typeface="+mj-ea"/>
              <a:ea typeface="+mj-ea"/>
            </a:endParaRPr>
          </a:p>
        </p:txBody>
      </p:sp>
      <p:sp>
        <p:nvSpPr>
          <p:cNvPr id="13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품종 콤포넌트의 주문 집계된 실적을 조회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4" name="Google Shape;53;p20"/>
          <p:cNvSpPr txBox="1"/>
          <p:nvPr/>
        </p:nvSpPr>
        <p:spPr>
          <a:xfrm>
            <a:off x="1374296" y="504746"/>
            <a:ext cx="252665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실적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품종 콤포넌트 실적집계</a:t>
            </a:r>
            <a:endParaRPr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50" y="812741"/>
            <a:ext cx="8108317" cy="47703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231161" y="2811720"/>
            <a:ext cx="8043576" cy="375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Google Shape;797;p30"/>
          <p:cNvSpPr/>
          <p:nvPr/>
        </p:nvSpPr>
        <p:spPr>
          <a:xfrm>
            <a:off x="124293" y="87440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797;p30"/>
          <p:cNvSpPr/>
          <p:nvPr/>
        </p:nvSpPr>
        <p:spPr>
          <a:xfrm>
            <a:off x="6836895" y="86731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8892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0" y="812438"/>
            <a:ext cx="10687963" cy="48583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70121" y="869990"/>
            <a:ext cx="10572938" cy="4749145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25378" y="993330"/>
            <a:ext cx="10449713" cy="4500444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1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품종 콤포넌트 실적 월별집계 엑셀 다운</a:t>
            </a:r>
            <a:endParaRPr>
              <a:latin typeface="+mj-ea"/>
              <a:ea typeface="+mj-ea"/>
            </a:endParaRPr>
          </a:p>
        </p:txBody>
      </p:sp>
      <p:sp>
        <p:nvSpPr>
          <p:cNvPr id="12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품종 콤포넌트의 주문 월별 집계 실적을 엑셀로 다운로드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816873"/>
              </p:ext>
            </p:extLst>
          </p:nvPr>
        </p:nvGraphicFramePr>
        <p:xfrm>
          <a:off x="298432" y="1047427"/>
          <a:ext cx="11439911" cy="2301481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711050">
                  <a:extLst>
                    <a:ext uri="{9D8B030D-6E8A-4147-A177-3AD203B41FA5}">
                      <a16:colId xmlns:a16="http://schemas.microsoft.com/office/drawing/2014/main" val="2990875238"/>
                    </a:ext>
                  </a:extLst>
                </a:gridCol>
                <a:gridCol w="302310">
                  <a:extLst>
                    <a:ext uri="{9D8B030D-6E8A-4147-A177-3AD203B41FA5}">
                      <a16:colId xmlns:a16="http://schemas.microsoft.com/office/drawing/2014/main" val="1035474992"/>
                    </a:ext>
                  </a:extLst>
                </a:gridCol>
                <a:gridCol w="605102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  <a:gridCol w="1309524">
                  <a:extLst>
                    <a:ext uri="{9D8B030D-6E8A-4147-A177-3AD203B41FA5}">
                      <a16:colId xmlns:a16="http://schemas.microsoft.com/office/drawing/2014/main" val="2554906623"/>
                    </a:ext>
                  </a:extLst>
                </a:gridCol>
                <a:gridCol w="358990">
                  <a:extLst>
                    <a:ext uri="{9D8B030D-6E8A-4147-A177-3AD203B41FA5}">
                      <a16:colId xmlns:a16="http://schemas.microsoft.com/office/drawing/2014/main" val="2379995426"/>
                    </a:ext>
                  </a:extLst>
                </a:gridCol>
                <a:gridCol w="267875">
                  <a:extLst>
                    <a:ext uri="{9D8B030D-6E8A-4147-A177-3AD203B41FA5}">
                      <a16:colId xmlns:a16="http://schemas.microsoft.com/office/drawing/2014/main" val="3134542086"/>
                    </a:ext>
                  </a:extLst>
                </a:gridCol>
                <a:gridCol w="450108">
                  <a:extLst>
                    <a:ext uri="{9D8B030D-6E8A-4147-A177-3AD203B41FA5}">
                      <a16:colId xmlns:a16="http://schemas.microsoft.com/office/drawing/2014/main" val="1077952547"/>
                    </a:ext>
                  </a:extLst>
                </a:gridCol>
                <a:gridCol w="609695">
                  <a:extLst>
                    <a:ext uri="{9D8B030D-6E8A-4147-A177-3AD203B41FA5}">
                      <a16:colId xmlns:a16="http://schemas.microsoft.com/office/drawing/2014/main" val="93030225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251976023"/>
                    </a:ext>
                  </a:extLst>
                </a:gridCol>
                <a:gridCol w="444145">
                  <a:extLst>
                    <a:ext uri="{9D8B030D-6E8A-4147-A177-3AD203B41FA5}">
                      <a16:colId xmlns:a16="http://schemas.microsoft.com/office/drawing/2014/main" val="2827908647"/>
                    </a:ext>
                  </a:extLst>
                </a:gridCol>
                <a:gridCol w="483635">
                  <a:extLst>
                    <a:ext uri="{9D8B030D-6E8A-4147-A177-3AD203B41FA5}">
                      <a16:colId xmlns:a16="http://schemas.microsoft.com/office/drawing/2014/main" val="2331245303"/>
                    </a:ext>
                  </a:extLst>
                </a:gridCol>
                <a:gridCol w="479958">
                  <a:extLst>
                    <a:ext uri="{9D8B030D-6E8A-4147-A177-3AD203B41FA5}">
                      <a16:colId xmlns:a16="http://schemas.microsoft.com/office/drawing/2014/main" val="120335240"/>
                    </a:ext>
                  </a:extLst>
                </a:gridCol>
                <a:gridCol w="552894">
                  <a:extLst>
                    <a:ext uri="{9D8B030D-6E8A-4147-A177-3AD203B41FA5}">
                      <a16:colId xmlns:a16="http://schemas.microsoft.com/office/drawing/2014/main" val="2934231832"/>
                    </a:ext>
                  </a:extLst>
                </a:gridCol>
                <a:gridCol w="499739">
                  <a:extLst>
                    <a:ext uri="{9D8B030D-6E8A-4147-A177-3AD203B41FA5}">
                      <a16:colId xmlns:a16="http://schemas.microsoft.com/office/drawing/2014/main" val="1000922223"/>
                    </a:ext>
                  </a:extLst>
                </a:gridCol>
                <a:gridCol w="403079">
                  <a:extLst>
                    <a:ext uri="{9D8B030D-6E8A-4147-A177-3AD203B41FA5}">
                      <a16:colId xmlns:a16="http://schemas.microsoft.com/office/drawing/2014/main" val="308101223"/>
                    </a:ext>
                  </a:extLst>
                </a:gridCol>
                <a:gridCol w="365288">
                  <a:extLst>
                    <a:ext uri="{9D8B030D-6E8A-4147-A177-3AD203B41FA5}">
                      <a16:colId xmlns:a16="http://schemas.microsoft.com/office/drawing/2014/main" val="2545983332"/>
                    </a:ext>
                  </a:extLst>
                </a:gridCol>
                <a:gridCol w="420564">
                  <a:extLst>
                    <a:ext uri="{9D8B030D-6E8A-4147-A177-3AD203B41FA5}">
                      <a16:colId xmlns:a16="http://schemas.microsoft.com/office/drawing/2014/main" val="3604684685"/>
                    </a:ext>
                  </a:extLst>
                </a:gridCol>
                <a:gridCol w="384183">
                  <a:extLst>
                    <a:ext uri="{9D8B030D-6E8A-4147-A177-3AD203B41FA5}">
                      <a16:colId xmlns:a16="http://schemas.microsoft.com/office/drawing/2014/main" val="2981004854"/>
                    </a:ext>
                  </a:extLst>
                </a:gridCol>
                <a:gridCol w="384183">
                  <a:extLst>
                    <a:ext uri="{9D8B030D-6E8A-4147-A177-3AD203B41FA5}">
                      <a16:colId xmlns:a16="http://schemas.microsoft.com/office/drawing/2014/main" val="923660600"/>
                    </a:ext>
                  </a:extLst>
                </a:gridCol>
                <a:gridCol w="384183">
                  <a:extLst>
                    <a:ext uri="{9D8B030D-6E8A-4147-A177-3AD203B41FA5}">
                      <a16:colId xmlns:a16="http://schemas.microsoft.com/office/drawing/2014/main" val="381166993"/>
                    </a:ext>
                  </a:extLst>
                </a:gridCol>
                <a:gridCol w="384183">
                  <a:extLst>
                    <a:ext uri="{9D8B030D-6E8A-4147-A177-3AD203B41FA5}">
                      <a16:colId xmlns:a16="http://schemas.microsoft.com/office/drawing/2014/main" val="1898519035"/>
                    </a:ext>
                  </a:extLst>
                </a:gridCol>
                <a:gridCol w="384183">
                  <a:extLst>
                    <a:ext uri="{9D8B030D-6E8A-4147-A177-3AD203B41FA5}">
                      <a16:colId xmlns:a16="http://schemas.microsoft.com/office/drawing/2014/main" val="4137433474"/>
                    </a:ext>
                  </a:extLst>
                </a:gridCol>
                <a:gridCol w="384183">
                  <a:extLst>
                    <a:ext uri="{9D8B030D-6E8A-4147-A177-3AD203B41FA5}">
                      <a16:colId xmlns:a16="http://schemas.microsoft.com/office/drawing/2014/main" val="359695629"/>
                    </a:ext>
                  </a:extLst>
                </a:gridCol>
              </a:tblGrid>
              <a:tr h="206863">
                <a:tc gridSpan="23"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년 품종 콤포넌트 주문실적 월별집계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580847"/>
                  </a:ext>
                </a:extLst>
              </a:tr>
              <a:tr h="206863"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품목 실적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콤포넌트</a:t>
                      </a:r>
                      <a:r>
                        <a:rPr lang="ko-KR" altLang="en-US" sz="700" u="none" strike="noStrike" cap="none" baseline="0">
                          <a:latin typeface="+mn-ea"/>
                          <a:ea typeface="+mn-ea"/>
                        </a:rPr>
                        <a:t> 실적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공급사 실적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(1~12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)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월 실적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관리구분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사용처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품종명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latin typeface="+mn-ea"/>
                          <a:ea typeface="+mn-ea"/>
                        </a:rPr>
                        <a:t>품종내역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자동물량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매입금액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콤포넌트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ID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콤포넌트명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단위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매입금액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공급사명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배분율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구매율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매입금액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매출금액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매입단가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매입금액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매출단가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매출금액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95190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전원함체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통합</a:t>
                      </a:r>
                      <a:r>
                        <a:rPr lang="en-US" altLang="ko-KR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분기 전원함</a:t>
                      </a:r>
                      <a:r>
                        <a:rPr lang="en-US" altLang="ko-KR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전원단자함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6,075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569,000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123124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콤포넌트일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m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3,645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663,500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하나공급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55.0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420,500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445,500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83,000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78,500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둘공급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31.0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셋공급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14.0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122345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콤포넌트</a:t>
                      </a: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이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2,430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243,000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하나공급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60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54.5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둘공급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40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45.5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전원함체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광전복합단자함</a:t>
                      </a:r>
                      <a:r>
                        <a:rPr lang="en-US" altLang="ko-KR" sz="7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지하철</a:t>
                      </a:r>
                      <a:r>
                        <a:rPr lang="en-US" altLang="ko-KR" sz="7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터널</a:t>
                      </a:r>
                      <a:r>
                        <a:rPr lang="en-US" altLang="ko-KR" sz="700" b="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2,430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243,000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223451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콤포넌트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일일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set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2,430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243,000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하나공급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55.0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둘공급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31.0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715080" y="3403005"/>
          <a:ext cx="6444180" cy="206863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429612">
                  <a:extLst>
                    <a:ext uri="{9D8B030D-6E8A-4147-A177-3AD203B41FA5}">
                      <a16:colId xmlns:a16="http://schemas.microsoft.com/office/drawing/2014/main" val="3341696502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2143996886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166498625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3648773103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3864982723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3207441232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3580983720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3474026717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4165424019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594278033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3386031082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2658169186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2747122191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1447567247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3536210795"/>
                    </a:ext>
                  </a:extLst>
                </a:gridCol>
              </a:tblGrid>
              <a:tr h="206863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월 실적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월 실적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월 실적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06976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매입단가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매입금액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매출단가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매출금액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매입단가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매입금액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매출단가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매출금액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매입단가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매입금액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매출단가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매출금액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389054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83,000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78,500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83,000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78,500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83,000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78,500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09980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75,550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45,770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38026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33134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26515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347943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09455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109413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256620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235691" y="3403005"/>
          <a:ext cx="2148060" cy="206863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429612">
                  <a:extLst>
                    <a:ext uri="{9D8B030D-6E8A-4147-A177-3AD203B41FA5}">
                      <a16:colId xmlns:a16="http://schemas.microsoft.com/office/drawing/2014/main" val="1444902300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4180368179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2540336639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976928321"/>
                    </a:ext>
                  </a:extLst>
                </a:gridCol>
                <a:gridCol w="429612">
                  <a:extLst>
                    <a:ext uri="{9D8B030D-6E8A-4147-A177-3AD203B41FA5}">
                      <a16:colId xmlns:a16="http://schemas.microsoft.com/office/drawing/2014/main" val="3150762892"/>
                    </a:ext>
                  </a:extLst>
                </a:gridCol>
              </a:tblGrid>
              <a:tr h="206863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월 실적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3297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매입단가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매입금액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매출단가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매출금액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93843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98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83,000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110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78,500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32539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34958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28424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7792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988594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60156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425133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1,215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121,500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73863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459446" y="3670452"/>
            <a:ext cx="485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>
                <a:solidFill>
                  <a:schemeClr val="bg1">
                    <a:lumMod val="65000"/>
                  </a:schemeClr>
                </a:solidFill>
              </a:rPr>
              <a:t>~</a:t>
            </a:r>
            <a:endParaRPr lang="ko-KR" altLang="en-US" sz="4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4215" y="1627559"/>
            <a:ext cx="11530835" cy="49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80204" y="3776406"/>
            <a:ext cx="9732729" cy="499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Google Shape;53;p20"/>
          <p:cNvSpPr txBox="1"/>
          <p:nvPr/>
        </p:nvSpPr>
        <p:spPr>
          <a:xfrm>
            <a:off x="1374296" y="504746"/>
            <a:ext cx="252665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실적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품종 콤포넌트 실적집계</a:t>
            </a:r>
            <a:endParaRPr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7285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1" y="812437"/>
            <a:ext cx="9373141" cy="602784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기본화면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지정자재 품종화면설계를 위한 기본화면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품종설정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5420" y="906309"/>
            <a:ext cx="9211343" cy="5870175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0817" y="993330"/>
            <a:ext cx="9071538" cy="5698093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260331" y="988697"/>
            <a:ext cx="9011259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295949" y="1111723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i="0" u="none" strike="noStrike" cap="none">
                <a:solidFill>
                  <a:schemeClr val="dk1"/>
                </a:solidFill>
                <a:latin typeface="+mj-ea"/>
                <a:ea typeface="+mj-ea"/>
                <a:sym typeface="Arial"/>
              </a:rPr>
              <a:t>지정자재 품종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3" name="Google Shape;359;p26"/>
          <p:cNvGraphicFramePr/>
          <p:nvPr>
            <p:extLst>
              <p:ext uri="{D42A27DB-BD31-4B8C-83A1-F6EECF244321}">
                <p14:modId xmlns:p14="http://schemas.microsoft.com/office/powerpoint/2010/main" val="1749618221"/>
              </p:ext>
            </p:extLst>
          </p:nvPr>
        </p:nvGraphicFramePr>
        <p:xfrm>
          <a:off x="404763" y="1991064"/>
          <a:ext cx="8434437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771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1377263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2048540">
                  <a:extLst>
                    <a:ext uri="{9D8B030D-6E8A-4147-A177-3AD203B41FA5}">
                      <a16:colId xmlns:a16="http://schemas.microsoft.com/office/drawing/2014/main" val="4066347874"/>
                    </a:ext>
                  </a:extLst>
                </a:gridCol>
                <a:gridCol w="1148316">
                  <a:extLst>
                    <a:ext uri="{9D8B030D-6E8A-4147-A177-3AD203B41FA5}">
                      <a16:colId xmlns:a16="http://schemas.microsoft.com/office/drawing/2014/main" val="288540509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관리구분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                      </a:t>
                      </a:r>
                      <a:r>
                        <a:rPr 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사용처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전체                  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        </a:t>
                      </a: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자동물량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                      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402994"/>
              </p:ext>
            </p:extLst>
          </p:nvPr>
        </p:nvGraphicFramePr>
        <p:xfrm>
          <a:off x="404762" y="2218731"/>
          <a:ext cx="8434437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914272793"/>
                    </a:ext>
                  </a:extLst>
                </a:gridCol>
                <a:gridCol w="1186957">
                  <a:extLst>
                    <a:ext uri="{9D8B030D-6E8A-4147-A177-3AD203B41FA5}">
                      <a16:colId xmlns:a16="http://schemas.microsoft.com/office/drawing/2014/main" val="830871683"/>
                    </a:ext>
                  </a:extLst>
                </a:gridCol>
                <a:gridCol w="1525771">
                  <a:extLst>
                    <a:ext uri="{9D8B030D-6E8A-4147-A177-3AD203B41FA5}">
                      <a16:colId xmlns:a16="http://schemas.microsoft.com/office/drawing/2014/main" val="2662983763"/>
                    </a:ext>
                  </a:extLst>
                </a:gridCol>
                <a:gridCol w="1377263">
                  <a:extLst>
                    <a:ext uri="{9D8B030D-6E8A-4147-A177-3AD203B41FA5}">
                      <a16:colId xmlns:a16="http://schemas.microsoft.com/office/drawing/2014/main" val="3691668436"/>
                    </a:ext>
                  </a:extLst>
                </a:gridCol>
                <a:gridCol w="2048540">
                  <a:extLst>
                    <a:ext uri="{9D8B030D-6E8A-4147-A177-3AD203B41FA5}">
                      <a16:colId xmlns:a16="http://schemas.microsoft.com/office/drawing/2014/main" val="982722875"/>
                    </a:ext>
                  </a:extLst>
                </a:gridCol>
                <a:gridCol w="1148316">
                  <a:extLst>
                    <a:ext uri="{9D8B030D-6E8A-4147-A177-3AD203B41FA5}">
                      <a16:colId xmlns:a16="http://schemas.microsoft.com/office/drawing/2014/main" val="75888276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품종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alt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품종 내역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272194"/>
                  </a:ext>
                </a:extLst>
              </a:tr>
            </a:tbl>
          </a:graphicData>
        </a:graphic>
      </p:graphicFrame>
      <p:sp>
        <p:nvSpPr>
          <p:cNvPr id="59" name="Google Shape;58;p20"/>
          <p:cNvSpPr/>
          <p:nvPr/>
        </p:nvSpPr>
        <p:spPr>
          <a:xfrm>
            <a:off x="391045" y="1381148"/>
            <a:ext cx="8802573" cy="48099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지정자재 품종을 설정 관리합니다</a:t>
            </a:r>
            <a:r>
              <a:rPr lang="en-US" alt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 (</a:t>
            </a: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관리구분과 사용처는 시스템 코드관리에서 관리 욉니다</a:t>
            </a:r>
            <a:r>
              <a:rPr lang="en-US" alt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 </a:t>
            </a: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추가 또는 변경이 필요하면 관리자에게 문의하십시오</a:t>
            </a:r>
            <a:r>
              <a:rPr lang="en-US" alt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신규 품종 등록 시 콤포넌트 연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결</a:t>
            </a: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 구성하시면 </a:t>
            </a:r>
            <a:r>
              <a:rPr lang="en-US" alt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[</a:t>
            </a: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상품조회</a:t>
            </a:r>
            <a:r>
              <a:rPr lang="en-US" alt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]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의 상품상세에서 등록된 품종을 선택할 수 있습니다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품종에 콤포넌트가 구성되어 있으면 품종과 연결된 상품에 콤포넌트정보를 입력하실 수 있습니다</a:t>
            </a:r>
            <a:r>
              <a:rPr lang="en-US" alt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지정자재 세부품종은 세부품종 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등록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] 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버튼을 누르시거나 세부품종개수를 클릭하시면 추가 또는 제거 하실 수 있습니다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  <a:endParaRPr sz="700" b="0" i="0" u="none" strike="noStrike" cap="none">
              <a:solidFill>
                <a:schemeClr val="bg1">
                  <a:lumMod val="50000"/>
                </a:schemeClr>
              </a:solidFill>
              <a:latin typeface="+mj-ea"/>
              <a:ea typeface="+mj-ea"/>
              <a:sym typeface="Arial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48715"/>
              </p:ext>
            </p:extLst>
          </p:nvPr>
        </p:nvGraphicFramePr>
        <p:xfrm>
          <a:off x="404757" y="2767526"/>
          <a:ext cx="8788861" cy="2896082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989844">
                  <a:extLst>
                    <a:ext uri="{9D8B030D-6E8A-4147-A177-3AD203B41FA5}">
                      <a16:colId xmlns:a16="http://schemas.microsoft.com/office/drawing/2014/main" val="2990875238"/>
                    </a:ext>
                  </a:extLst>
                </a:gridCol>
                <a:gridCol w="428195">
                  <a:extLst>
                    <a:ext uri="{9D8B030D-6E8A-4147-A177-3AD203B41FA5}">
                      <a16:colId xmlns:a16="http://schemas.microsoft.com/office/drawing/2014/main" val="1035474992"/>
                    </a:ext>
                  </a:extLst>
                </a:gridCol>
                <a:gridCol w="508211">
                  <a:extLst>
                    <a:ext uri="{9D8B030D-6E8A-4147-A177-3AD203B41FA5}">
                      <a16:colId xmlns:a16="http://schemas.microsoft.com/office/drawing/2014/main" val="2181674233"/>
                    </a:ext>
                  </a:extLst>
                </a:gridCol>
                <a:gridCol w="1030539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  <a:gridCol w="1757564">
                  <a:extLst>
                    <a:ext uri="{9D8B030D-6E8A-4147-A177-3AD203B41FA5}">
                      <a16:colId xmlns:a16="http://schemas.microsoft.com/office/drawing/2014/main" val="2554906623"/>
                    </a:ext>
                  </a:extLst>
                </a:gridCol>
                <a:gridCol w="522328">
                  <a:extLst>
                    <a:ext uri="{9D8B030D-6E8A-4147-A177-3AD203B41FA5}">
                      <a16:colId xmlns:a16="http://schemas.microsoft.com/office/drawing/2014/main" val="2379995426"/>
                    </a:ext>
                  </a:extLst>
                </a:gridCol>
                <a:gridCol w="2552720">
                  <a:extLst>
                    <a:ext uri="{9D8B030D-6E8A-4147-A177-3AD203B41FA5}">
                      <a16:colId xmlns:a16="http://schemas.microsoft.com/office/drawing/2014/main" val="59037790"/>
                    </a:ext>
                  </a:extLst>
                </a:gridCol>
                <a:gridCol w="489486">
                  <a:extLst>
                    <a:ext uri="{9D8B030D-6E8A-4147-A177-3AD203B41FA5}">
                      <a16:colId xmlns:a16="http://schemas.microsoft.com/office/drawing/2014/main" val="1308205689"/>
                    </a:ext>
                  </a:extLst>
                </a:gridCol>
                <a:gridCol w="509974">
                  <a:extLst>
                    <a:ext uri="{9D8B030D-6E8A-4147-A177-3AD203B41FA5}">
                      <a16:colId xmlns:a16="http://schemas.microsoft.com/office/drawing/2014/main" val="2901629957"/>
                    </a:ext>
                  </a:extLst>
                </a:gridCol>
              </a:tblGrid>
              <a:tr h="206863">
                <a:tc gridSpan="9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품종 설정</a:t>
                      </a: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580847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관리구분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사용처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품종코드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품종명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latin typeface="+mn-ea"/>
                          <a:ea typeface="+mn-ea"/>
                        </a:rPr>
                        <a:t>품종내역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자동물량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콤포넌트명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단위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)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상품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세부품종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전원함체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통합</a:t>
                      </a:r>
                      <a:r>
                        <a:rPr lang="en-US" altLang="ko-KR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분기 전원함</a:t>
                      </a:r>
                      <a:r>
                        <a:rPr lang="en-US" altLang="ko-KR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전원단자함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박스</a:t>
                      </a:r>
                      <a:r>
                        <a:rPr lang="en-US" altLang="ko-KR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)]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sng" strike="noStrike" cap="none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8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147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7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전원함체</a:t>
                      </a: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광전복합단자함</a:t>
                      </a:r>
                      <a:r>
                        <a:rPr lang="en-US" altLang="ko-KR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지하철</a:t>
                      </a:r>
                      <a:r>
                        <a:rPr lang="en-US" altLang="ko-KR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터널</a:t>
                      </a:r>
                      <a:r>
                        <a:rPr lang="en-US" altLang="ko-KR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SKT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080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151. </a:t>
                      </a:r>
                      <a:r>
                        <a:rPr lang="ko-KR" altLang="en-US" sz="7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급전선</a:t>
                      </a: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커넥터일체형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[SC/APC(</a:t>
                      </a:r>
                      <a:r>
                        <a:rPr lang="ko-KR" altLang="en-US" sz="7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7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)], [SC/PC(</a:t>
                      </a:r>
                      <a:r>
                        <a:rPr lang="ko-KR" altLang="en-US" sz="7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7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)], [SM,1C(m)]</a:t>
                      </a: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388</a:t>
                      </a: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sng" strike="noStrike" cap="none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148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4983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65862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4247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2952"/>
                  </a:ext>
                </a:extLst>
              </a:tr>
            </a:tbl>
          </a:graphicData>
        </a:graphic>
      </p:graphicFrame>
      <p:pic>
        <p:nvPicPr>
          <p:cNvPr id="62" name="그림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704" y="1101905"/>
            <a:ext cx="419914" cy="206999"/>
          </a:xfrm>
          <a:prstGeom prst="rect">
            <a:avLst/>
          </a:prstGeom>
        </p:spPr>
      </p:pic>
      <p:sp>
        <p:nvSpPr>
          <p:cNvPr id="63" name="모서리가 둥근 직사각형 62"/>
          <p:cNvSpPr/>
          <p:nvPr/>
        </p:nvSpPr>
        <p:spPr>
          <a:xfrm>
            <a:off x="5716907" y="3426795"/>
            <a:ext cx="335513" cy="121244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연결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8773704" y="3426795"/>
            <a:ext cx="335513" cy="121244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등록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7555589" y="2555209"/>
            <a:ext cx="791121" cy="177514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>
                <a:solidFill>
                  <a:srgbClr val="FFFFFF"/>
                </a:solidFill>
                <a:latin typeface="+mn-ea"/>
                <a:cs typeface="Arial"/>
              </a:rPr>
              <a:t>콤포넌트 관리</a:t>
            </a:r>
          </a:p>
        </p:txBody>
      </p:sp>
      <p:sp>
        <p:nvSpPr>
          <p:cNvPr id="95" name="모서리가 둥근 직사각형 94"/>
          <p:cNvSpPr/>
          <p:nvPr/>
        </p:nvSpPr>
        <p:spPr>
          <a:xfrm>
            <a:off x="8388579" y="2555209"/>
            <a:ext cx="791121" cy="17751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>
                <a:solidFill>
                  <a:srgbClr val="FFFFFF"/>
                </a:solidFill>
                <a:latin typeface="+mn-ea"/>
                <a:cs typeface="Arial"/>
              </a:rPr>
              <a:t>품종 등록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1045" y="1925940"/>
            <a:ext cx="8802573" cy="52504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389804" y="2773001"/>
            <a:ext cx="8802573" cy="365615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639" y="6436822"/>
            <a:ext cx="8795289" cy="15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7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</a:t>
            </a:fld>
            <a:endParaRPr lang="ko-KR" altLang="en-US"/>
          </a:p>
        </p:txBody>
      </p:sp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3516742372"/>
              </p:ext>
            </p:extLst>
          </p:nvPr>
        </p:nvGraphicFramePr>
        <p:xfrm>
          <a:off x="8385974" y="748646"/>
          <a:ext cx="2324900" cy="445149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지정자재 품종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지정자재 품종은 상품 콤포넌트를 구성하고 연결된 상품를 조회 할 수 있음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세부품종은 통계실적을 위해 구성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관리구분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코드로 관리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CodeTypeCd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MATERIAL_MANAGE</a:t>
                      </a:r>
                    </a:p>
                    <a:p>
                      <a:pPr marL="207450" marR="0" lvl="8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07450" marR="0" lvl="8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SKT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무선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: 10</a:t>
                      </a:r>
                    </a:p>
                    <a:p>
                      <a:pPr marL="207450" marR="0" lvl="8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SKT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유선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: 20</a:t>
                      </a:r>
                    </a:p>
                    <a:p>
                      <a:pPr marL="207450" marR="0" lvl="8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T/B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공용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30</a:t>
                      </a:r>
                    </a:p>
                    <a:p>
                      <a:pPr marL="207450" marR="0" lvl="8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40</a:t>
                      </a:r>
                      <a:endParaRPr lang="ko-KR" altLang="en-US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사용처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코드로 관리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CodeTypeCd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MATERIAL_USED</a:t>
                      </a:r>
                    </a:p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ㅇ전체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  ㅇ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전기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10</a:t>
                      </a:r>
                      <a:b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망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11  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ㅇ전송망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12  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ㅇ구축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13</a:t>
                      </a:r>
                      <a:b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ㅇ선로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14  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FTTH : 15  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ㅇ광랜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16</a:t>
                      </a:r>
                      <a:b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HFC : 17  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ㅇ개통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18  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CATV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19</a:t>
                      </a:r>
                      <a:b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ㅇ관로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20  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HNS : 21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콤포넌트 관리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endParaRPr lang="ko-KR" altLang="en-US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콤포넌트 관리 레이어 팝업 호출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품종의 콤코넌트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구성을 위한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Master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설정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 등록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endParaRPr lang="ko-KR" altLang="en-US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 품종등록 레이어 팝업 호출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90606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콤포넌트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(BOM)</a:t>
                      </a:r>
                      <a:endParaRPr lang="ko-KR" altLang="en-US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구성된 콤포넌트 레이어 팝업 호출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 콤포넌트 구성이 안한 품종일 경우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91762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품종에 연결된 상품 개수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연결된 상품리스트 레이어 팝업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92467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세부품종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품종의 하위 세부품종 레이어 팝업 호출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 세부품종이 없을 경우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87057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품종조회</a:t>
            </a:r>
            <a:endParaRPr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지정자재 품종 조회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4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25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설정</a:t>
            </a:r>
            <a:endParaRPr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67" y="880695"/>
            <a:ext cx="7511130" cy="4701849"/>
          </a:xfrm>
          <a:prstGeom prst="rect">
            <a:avLst/>
          </a:prstGeom>
        </p:spPr>
      </p:pic>
      <p:sp>
        <p:nvSpPr>
          <p:cNvPr id="85" name="Google Shape;797;p30"/>
          <p:cNvSpPr/>
          <p:nvPr/>
        </p:nvSpPr>
        <p:spPr>
          <a:xfrm>
            <a:off x="315391" y="88069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797;p30"/>
          <p:cNvSpPr/>
          <p:nvPr/>
        </p:nvSpPr>
        <p:spPr>
          <a:xfrm>
            <a:off x="1320960" y="158598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797;p30"/>
          <p:cNvSpPr/>
          <p:nvPr/>
        </p:nvSpPr>
        <p:spPr>
          <a:xfrm>
            <a:off x="3575062" y="158598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797;p30"/>
          <p:cNvSpPr/>
          <p:nvPr/>
        </p:nvSpPr>
        <p:spPr>
          <a:xfrm>
            <a:off x="6328895" y="205027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797;p30"/>
          <p:cNvSpPr/>
          <p:nvPr/>
        </p:nvSpPr>
        <p:spPr>
          <a:xfrm>
            <a:off x="7763996" y="204019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797;p30"/>
          <p:cNvSpPr/>
          <p:nvPr/>
        </p:nvSpPr>
        <p:spPr>
          <a:xfrm>
            <a:off x="5279032" y="280842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</a:rPr>
              <a:t>6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797;p30"/>
          <p:cNvSpPr/>
          <p:nvPr/>
        </p:nvSpPr>
        <p:spPr>
          <a:xfrm>
            <a:off x="7763999" y="280842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797;p30"/>
          <p:cNvSpPr/>
          <p:nvPr/>
        </p:nvSpPr>
        <p:spPr>
          <a:xfrm>
            <a:off x="7170823" y="280842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125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2447640794"/>
              </p:ext>
            </p:extLst>
          </p:nvPr>
        </p:nvGraphicFramePr>
        <p:xfrm>
          <a:off x="8385974" y="748646"/>
          <a:ext cx="2324900" cy="258099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콤포넌트 관리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등록된 콤포넌트를 조회하고 등록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콤포넌트 등록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및 콤포넌트명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콤포넌트 등록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레이어 팝업 호출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미사용 콤포넌트는 빨간색으로 표기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콤포넌트 등록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콤포넌트 번호는 신규 시 표기가 안되고 수정시에만 표기됨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콤포넌트 명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사용여부 필수 입력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90606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91762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92467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87057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콤포넌트 관리 레이어 팝업</a:t>
            </a:r>
            <a:endParaRPr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콤포넌트를 조회하고 등록</a:t>
            </a:r>
            <a:r>
              <a:rPr lang="en-US" altLang="ko-KR" sz="700">
                <a:latin typeface="+mj-ea"/>
              </a:rPr>
              <a:t>/</a:t>
            </a:r>
            <a:r>
              <a:rPr lang="ko-KR" altLang="en-US" sz="700">
                <a:latin typeface="+mj-ea"/>
              </a:rPr>
              <a:t>수정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4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25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설정</a:t>
            </a:r>
            <a:endParaRPr>
              <a:latin typeface="+mj-ea"/>
              <a:ea typeface="+mj-ea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74" y="824780"/>
            <a:ext cx="7540702" cy="4743250"/>
          </a:xfrm>
          <a:prstGeom prst="rect">
            <a:avLst/>
          </a:prstGeom>
        </p:spPr>
      </p:pic>
      <p:sp>
        <p:nvSpPr>
          <p:cNvPr id="18" name="Google Shape;1694;p44"/>
          <p:cNvSpPr/>
          <p:nvPr/>
        </p:nvSpPr>
        <p:spPr>
          <a:xfrm>
            <a:off x="456874" y="1102681"/>
            <a:ext cx="4086773" cy="473813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" name="Google Shape;1695;p44"/>
          <p:cNvGraphicFramePr/>
          <p:nvPr>
            <p:extLst>
              <p:ext uri="{D42A27DB-BD31-4B8C-83A1-F6EECF244321}">
                <p14:modId xmlns:p14="http://schemas.microsoft.com/office/powerpoint/2010/main" val="493138641"/>
              </p:ext>
            </p:extLst>
          </p:nvPr>
        </p:nvGraphicFramePr>
        <p:xfrm>
          <a:off x="600203" y="1206053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콤포넌트 관리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oogle Shape;1696;p44"/>
          <p:cNvGraphicFramePr/>
          <p:nvPr>
            <p:extLst>
              <p:ext uri="{D42A27DB-BD31-4B8C-83A1-F6EECF244321}">
                <p14:modId xmlns:p14="http://schemas.microsoft.com/office/powerpoint/2010/main" val="2994208569"/>
              </p:ext>
            </p:extLst>
          </p:nvPr>
        </p:nvGraphicFramePr>
        <p:xfrm>
          <a:off x="606234" y="2048400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68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8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콤포넌트 명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oogle Shape;1695;p44"/>
          <p:cNvGraphicFramePr/>
          <p:nvPr>
            <p:extLst>
              <p:ext uri="{D42A27DB-BD31-4B8C-83A1-F6EECF244321}">
                <p14:modId xmlns:p14="http://schemas.microsoft.com/office/powerpoint/2010/main" val="2816379055"/>
              </p:ext>
            </p:extLst>
          </p:nvPr>
        </p:nvGraphicFramePr>
        <p:xfrm>
          <a:off x="4174291" y="1184620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Google Shape;58;p20"/>
          <p:cNvSpPr/>
          <p:nvPr/>
        </p:nvSpPr>
        <p:spPr>
          <a:xfrm>
            <a:off x="590936" y="1558376"/>
            <a:ext cx="3825120" cy="36257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콤포넌트 명과 설명으로 조회할 수 있습니다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신규 컴포넌트 등록은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[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등록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]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버튼을 이용하십시오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컴포넌트를 수정은 컴포넌트명을 클릭해 주십시오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sp>
        <p:nvSpPr>
          <p:cNvPr id="42" name="Google Shape;797;p30"/>
          <p:cNvSpPr/>
          <p:nvPr/>
        </p:nvSpPr>
        <p:spPr>
          <a:xfrm>
            <a:off x="502327" y="123071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593464"/>
              </p:ext>
            </p:extLst>
          </p:nvPr>
        </p:nvGraphicFramePr>
        <p:xfrm>
          <a:off x="567335" y="2998683"/>
          <a:ext cx="3822204" cy="206863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96775">
                  <a:extLst>
                    <a:ext uri="{9D8B030D-6E8A-4147-A177-3AD203B41FA5}">
                      <a16:colId xmlns:a16="http://schemas.microsoft.com/office/drawing/2014/main" val="1867615060"/>
                    </a:ext>
                  </a:extLst>
                </a:gridCol>
                <a:gridCol w="802424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344942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526161">
                  <a:extLst>
                    <a:ext uri="{9D8B030D-6E8A-4147-A177-3AD203B41FA5}">
                      <a16:colId xmlns:a16="http://schemas.microsoft.com/office/drawing/2014/main" val="3520091587"/>
                    </a:ext>
                  </a:extLst>
                </a:gridCol>
                <a:gridCol w="460744">
                  <a:extLst>
                    <a:ext uri="{9D8B030D-6E8A-4147-A177-3AD203B41FA5}">
                      <a16:colId xmlns:a16="http://schemas.microsoft.com/office/drawing/2014/main" val="2343403921"/>
                    </a:ext>
                  </a:extLst>
                </a:gridCol>
                <a:gridCol w="1391158">
                  <a:extLst>
                    <a:ext uri="{9D8B030D-6E8A-4147-A177-3AD203B41FA5}">
                      <a16:colId xmlns:a16="http://schemas.microsoft.com/office/drawing/2014/main" val="3406082804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ID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콤포넌트명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단위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매입단가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설명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trike="noStrike" cap="none">
                          <a:solidFill>
                            <a:schemeClr val="accent5"/>
                          </a:solidFill>
                          <a:latin typeface="+mn-ea"/>
                          <a:ea typeface="+mn-ea"/>
                        </a:rPr>
                        <a:t>SM, 1C</a:t>
                      </a:r>
                      <a:endParaRPr sz="700" u="sng" strike="noStrike" cap="none">
                        <a:solidFill>
                          <a:schemeClr val="accent5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m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프론트 커넥터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>
                          <a:solidFill>
                            <a:schemeClr val="accent5"/>
                          </a:solidFill>
                          <a:latin typeface="+mn-ea"/>
                          <a:ea typeface="+mn-ea"/>
                        </a:rPr>
                        <a:t>SM, 2C</a:t>
                      </a:r>
                      <a:endParaRPr sz="700" u="sng">
                        <a:solidFill>
                          <a:schemeClr val="accent5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2,000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END</a:t>
                      </a:r>
                      <a:r>
                        <a:rPr lang="en-US" sz="700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커넥터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MM, 1C</a:t>
                      </a:r>
                      <a:endParaRPr sz="700" u="sng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 sz="7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300</a:t>
                      </a:r>
                      <a:endParaRPr sz="7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미사용</a:t>
                      </a:r>
                      <a:endParaRPr sz="7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케이블 길이</a:t>
                      </a:r>
                      <a:endParaRPr sz="7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766064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trike="noStrike" cap="none">
                          <a:solidFill>
                            <a:schemeClr val="accent5"/>
                          </a:solidFill>
                          <a:latin typeface="+mn-ea"/>
                          <a:ea typeface="+mn-ea"/>
                        </a:rPr>
                        <a:t>MM, 2C</a:t>
                      </a:r>
                      <a:endParaRPr sz="700" u="sng" strike="noStrike" cap="none">
                        <a:solidFill>
                          <a:schemeClr val="accent5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>
                          <a:solidFill>
                            <a:schemeClr val="accent5"/>
                          </a:solidFill>
                          <a:latin typeface="+mn-ea"/>
                          <a:ea typeface="+mn-ea"/>
                        </a:rPr>
                        <a:t>SC/APC</a:t>
                      </a:r>
                      <a:endParaRPr sz="700" u="sng">
                        <a:solidFill>
                          <a:schemeClr val="accent5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2,000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7462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trike="noStrike" cap="none">
                          <a:solidFill>
                            <a:schemeClr val="accent5"/>
                          </a:solidFill>
                          <a:latin typeface="+mn-ea"/>
                          <a:ea typeface="+mn-ea"/>
                        </a:rPr>
                        <a:t>SC/PC</a:t>
                      </a:r>
                      <a:endParaRPr sz="700" u="sng" strike="noStrike" cap="none">
                        <a:solidFill>
                          <a:schemeClr val="accent5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5230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trike="noStrike" cap="none">
                          <a:solidFill>
                            <a:schemeClr val="accent5"/>
                          </a:solidFill>
                          <a:latin typeface="+mn-ea"/>
                          <a:ea typeface="+mn-ea"/>
                        </a:rPr>
                        <a:t>LC/APC</a:t>
                      </a:r>
                      <a:endParaRPr sz="700" u="sng" strike="noStrike" cap="none">
                        <a:solidFill>
                          <a:schemeClr val="accent5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2,000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0605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6816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50103"/>
                  </a:ext>
                </a:extLst>
              </a:tr>
            </a:tbl>
          </a:graphicData>
        </a:graphic>
      </p:graphicFrame>
      <p:pic>
        <p:nvPicPr>
          <p:cNvPr id="47" name="그림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060" y="2509133"/>
            <a:ext cx="381740" cy="188181"/>
          </a:xfrm>
          <a:prstGeom prst="rect">
            <a:avLst/>
          </a:prstGeom>
        </p:spPr>
      </p:pic>
      <p:sp>
        <p:nvSpPr>
          <p:cNvPr id="48" name="직사각형 47"/>
          <p:cNvSpPr/>
          <p:nvPr/>
        </p:nvSpPr>
        <p:spPr>
          <a:xfrm>
            <a:off x="575189" y="1976769"/>
            <a:ext cx="3840867" cy="75638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3704393" y="2764385"/>
            <a:ext cx="685993" cy="189145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콤포넌트 등록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graphicFrame>
        <p:nvGraphicFramePr>
          <p:cNvPr id="50" name="Google Shape;1696;p44"/>
          <p:cNvGraphicFramePr/>
          <p:nvPr>
            <p:extLst>
              <p:ext uri="{D42A27DB-BD31-4B8C-83A1-F6EECF244321}">
                <p14:modId xmlns:p14="http://schemas.microsoft.com/office/powerpoint/2010/main" val="85155503"/>
              </p:ext>
            </p:extLst>
          </p:nvPr>
        </p:nvGraphicFramePr>
        <p:xfrm>
          <a:off x="602692" y="2278768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68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8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설명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562583" y="2982207"/>
            <a:ext cx="3852167" cy="245967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4"/>
          <a:srcRect l="31182" t="9477" r="26159" b="-1278"/>
          <a:stretch/>
        </p:blipFill>
        <p:spPr>
          <a:xfrm>
            <a:off x="574686" y="5294928"/>
            <a:ext cx="3827357" cy="148059"/>
          </a:xfrm>
          <a:prstGeom prst="rect">
            <a:avLst/>
          </a:prstGeom>
        </p:spPr>
      </p:pic>
      <p:sp>
        <p:nvSpPr>
          <p:cNvPr id="53" name="Google Shape;1694;p44"/>
          <p:cNvSpPr/>
          <p:nvPr/>
        </p:nvSpPr>
        <p:spPr>
          <a:xfrm>
            <a:off x="4943748" y="2495963"/>
            <a:ext cx="4086773" cy="313256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" name="Google Shape;1695;p44"/>
          <p:cNvGraphicFramePr/>
          <p:nvPr>
            <p:extLst>
              <p:ext uri="{D42A27DB-BD31-4B8C-83A1-F6EECF244321}">
                <p14:modId xmlns:p14="http://schemas.microsoft.com/office/powerpoint/2010/main" val="3551748748"/>
              </p:ext>
            </p:extLst>
          </p:nvPr>
        </p:nvGraphicFramePr>
        <p:xfrm>
          <a:off x="5087077" y="2596503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콤포넌트 등록</a:t>
                      </a:r>
                      <a:r>
                        <a:rPr lang="en-US" altLang="ko-KR" sz="800" b="1" u="none" strike="noStrike" cap="none"/>
                        <a:t>/</a:t>
                      </a:r>
                      <a:r>
                        <a:rPr lang="ko-KR" altLang="en-US" sz="800" b="1" u="none" strike="noStrike" cap="none"/>
                        <a:t>수정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Google Shape;1695;p44"/>
          <p:cNvGraphicFramePr/>
          <p:nvPr>
            <p:extLst>
              <p:ext uri="{D42A27DB-BD31-4B8C-83A1-F6EECF244321}">
                <p14:modId xmlns:p14="http://schemas.microsoft.com/office/powerpoint/2010/main" val="4084824988"/>
              </p:ext>
            </p:extLst>
          </p:nvPr>
        </p:nvGraphicFramePr>
        <p:xfrm>
          <a:off x="8661165" y="2577902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Google Shape;58;p20"/>
          <p:cNvSpPr/>
          <p:nvPr/>
        </p:nvSpPr>
        <p:spPr>
          <a:xfrm>
            <a:off x="5077810" y="2951658"/>
            <a:ext cx="3825120" cy="36257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콤포넌트 등록 시 콤포넌트 번호는 없고 수정 시 번호가 보입니다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콤포넌트 명과 단위는 필수입니다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콤포넌트는 상품을 구성하는 요소이므로 신중히 등록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/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수정해 주십시오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graphicFrame>
        <p:nvGraphicFramePr>
          <p:cNvPr id="57" name="Google Shape;1699;p44"/>
          <p:cNvGraphicFramePr/>
          <p:nvPr>
            <p:extLst>
              <p:ext uri="{D42A27DB-BD31-4B8C-83A1-F6EECF244321}">
                <p14:modId xmlns:p14="http://schemas.microsoft.com/office/powerpoint/2010/main" val="3877348565"/>
              </p:ext>
            </p:extLst>
          </p:nvPr>
        </p:nvGraphicFramePr>
        <p:xfrm>
          <a:off x="5106693" y="3899636"/>
          <a:ext cx="21659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11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단위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Google Shape;1697;p44"/>
          <p:cNvGraphicFramePr/>
          <p:nvPr>
            <p:extLst>
              <p:ext uri="{D42A27DB-BD31-4B8C-83A1-F6EECF244321}">
                <p14:modId xmlns:p14="http://schemas.microsoft.com/office/powerpoint/2010/main" val="1198099396"/>
              </p:ext>
            </p:extLst>
          </p:nvPr>
        </p:nvGraphicFramePr>
        <p:xfrm>
          <a:off x="5106693" y="4576035"/>
          <a:ext cx="3753707" cy="370745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06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7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4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설명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Google Shape;1700;p44"/>
          <p:cNvSpPr/>
          <p:nvPr/>
        </p:nvSpPr>
        <p:spPr>
          <a:xfrm>
            <a:off x="6527874" y="5116049"/>
            <a:ext cx="455672" cy="230819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1700;p44"/>
          <p:cNvSpPr/>
          <p:nvPr/>
        </p:nvSpPr>
        <p:spPr>
          <a:xfrm>
            <a:off x="7111724" y="5121760"/>
            <a:ext cx="455672" cy="23081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" name="Google Shape;1696;p44"/>
          <p:cNvGraphicFramePr/>
          <p:nvPr>
            <p:extLst>
              <p:ext uri="{D42A27DB-BD31-4B8C-83A1-F6EECF244321}">
                <p14:modId xmlns:p14="http://schemas.microsoft.com/office/powerpoint/2010/main" val="1921171289"/>
              </p:ext>
            </p:extLst>
          </p:nvPr>
        </p:nvGraphicFramePr>
        <p:xfrm>
          <a:off x="5106694" y="3432706"/>
          <a:ext cx="375370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96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콤포넌트 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ID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Google Shape;1696;p44"/>
          <p:cNvGraphicFramePr/>
          <p:nvPr>
            <p:extLst>
              <p:ext uri="{D42A27DB-BD31-4B8C-83A1-F6EECF244321}">
                <p14:modId xmlns:p14="http://schemas.microsoft.com/office/powerpoint/2010/main" val="1166512647"/>
              </p:ext>
            </p:extLst>
          </p:nvPr>
        </p:nvGraphicFramePr>
        <p:xfrm>
          <a:off x="5109898" y="3648537"/>
          <a:ext cx="3766515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9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7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콤포넌트 명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최소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최대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Google Shape;1700;p44"/>
          <p:cNvSpPr/>
          <p:nvPr/>
        </p:nvSpPr>
        <p:spPr>
          <a:xfrm>
            <a:off x="2260528" y="5522277"/>
            <a:ext cx="455672" cy="23081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" name="Google Shape;1699;p44"/>
          <p:cNvGraphicFramePr/>
          <p:nvPr>
            <p:extLst>
              <p:ext uri="{D42A27DB-BD31-4B8C-83A1-F6EECF244321}">
                <p14:modId xmlns:p14="http://schemas.microsoft.com/office/powerpoint/2010/main" val="2888780088"/>
              </p:ext>
            </p:extLst>
          </p:nvPr>
        </p:nvGraphicFramePr>
        <p:xfrm>
          <a:off x="5110238" y="4328479"/>
          <a:ext cx="21659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11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사용여부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Google Shape;1699;p44"/>
          <p:cNvGraphicFramePr/>
          <p:nvPr>
            <p:extLst>
              <p:ext uri="{D42A27DB-BD31-4B8C-83A1-F6EECF244321}">
                <p14:modId xmlns:p14="http://schemas.microsoft.com/office/powerpoint/2010/main" val="1406024955"/>
              </p:ext>
            </p:extLst>
          </p:nvPr>
        </p:nvGraphicFramePr>
        <p:xfrm>
          <a:off x="600203" y="2506301"/>
          <a:ext cx="1996065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704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사용여부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8" name="Google Shape;408;p26"/>
          <p:cNvCxnSpPr>
            <a:endCxn id="18" idx="0"/>
          </p:cNvCxnSpPr>
          <p:nvPr/>
        </p:nvCxnSpPr>
        <p:spPr>
          <a:xfrm rot="10800000">
            <a:off x="2500262" y="1102681"/>
            <a:ext cx="4027615" cy="1109388"/>
          </a:xfrm>
          <a:prstGeom prst="bentConnector4">
            <a:avLst>
              <a:gd name="adj1" fmla="val 24633"/>
              <a:gd name="adj2" fmla="val 120606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" name="Google Shape;408;p26"/>
          <p:cNvCxnSpPr>
            <a:stCxn id="49" idx="3"/>
            <a:endCxn id="53" idx="1"/>
          </p:cNvCxnSpPr>
          <p:nvPr/>
        </p:nvCxnSpPr>
        <p:spPr>
          <a:xfrm>
            <a:off x="4390386" y="2858958"/>
            <a:ext cx="553362" cy="12032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" name="Google Shape;408;p26"/>
          <p:cNvCxnSpPr>
            <a:endCxn id="53" idx="1"/>
          </p:cNvCxnSpPr>
          <p:nvPr/>
        </p:nvCxnSpPr>
        <p:spPr>
          <a:xfrm flipV="1">
            <a:off x="1275907" y="4062244"/>
            <a:ext cx="3667841" cy="7651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1" name="Google Shape;797;p30"/>
          <p:cNvSpPr/>
          <p:nvPr/>
        </p:nvSpPr>
        <p:spPr>
          <a:xfrm>
            <a:off x="4978634" y="263240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210;p21"/>
          <p:cNvSpPr/>
          <p:nvPr/>
        </p:nvSpPr>
        <p:spPr>
          <a:xfrm>
            <a:off x="9183204" y="4855535"/>
            <a:ext cx="1961943" cy="8275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211;p21"/>
          <p:cNvSpPr txBox="1"/>
          <p:nvPr/>
        </p:nvSpPr>
        <p:spPr>
          <a:xfrm>
            <a:off x="9226345" y="5052989"/>
            <a:ext cx="1858183" cy="21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/>
              <a:t>콤포넌트를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저장하시겠습니까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4" name="Google Shape;212;p21"/>
          <p:cNvGraphicFramePr/>
          <p:nvPr>
            <p:extLst>
              <p:ext uri="{D42A27DB-BD31-4B8C-83A1-F6EECF244321}">
                <p14:modId xmlns:p14="http://schemas.microsoft.com/office/powerpoint/2010/main" val="3312437871"/>
              </p:ext>
            </p:extLst>
          </p:nvPr>
        </p:nvGraphicFramePr>
        <p:xfrm>
          <a:off x="9317130" y="5203502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Google Shape;213;p21"/>
          <p:cNvSpPr/>
          <p:nvPr/>
        </p:nvSpPr>
        <p:spPr>
          <a:xfrm>
            <a:off x="9800669" y="5418278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214;p21"/>
          <p:cNvSpPr/>
          <p:nvPr/>
        </p:nvSpPr>
        <p:spPr>
          <a:xfrm>
            <a:off x="10240446" y="5408523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665;p27"/>
          <p:cNvSpPr/>
          <p:nvPr/>
        </p:nvSpPr>
        <p:spPr>
          <a:xfrm>
            <a:off x="9193466" y="3579319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8" name="Google Shape;666;p27"/>
          <p:cNvGraphicFramePr/>
          <p:nvPr>
            <p:extLst>
              <p:ext uri="{D42A27DB-BD31-4B8C-83A1-F6EECF244321}">
                <p14:modId xmlns:p14="http://schemas.microsoft.com/office/powerpoint/2010/main" val="2287168684"/>
              </p:ext>
            </p:extLst>
          </p:nvPr>
        </p:nvGraphicFramePr>
        <p:xfrm>
          <a:off x="9391826" y="3745865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Google Shape;667;p27"/>
          <p:cNvSpPr/>
          <p:nvPr/>
        </p:nvSpPr>
        <p:spPr>
          <a:xfrm>
            <a:off x="9897678" y="4128466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668;p27"/>
          <p:cNvSpPr txBox="1"/>
          <p:nvPr/>
        </p:nvSpPr>
        <p:spPr>
          <a:xfrm>
            <a:off x="9297225" y="3745408"/>
            <a:ext cx="178918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콤포넌트 명은 최소 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자리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600"/>
              <a:t>최대 </a:t>
            </a:r>
            <a:r>
              <a:rPr lang="en-US" altLang="ko-KR" sz="600"/>
              <a:t>30</a:t>
            </a:r>
            <a:r>
              <a:rPr lang="ko-KR" altLang="en-US" sz="600"/>
              <a:t>자리로 작성해야 합니다</a:t>
            </a:r>
            <a:r>
              <a:rPr lang="en-US" altLang="ko-KR" sz="600"/>
              <a:t>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176;p21"/>
          <p:cNvCxnSpPr>
            <a:stCxn id="60" idx="0"/>
            <a:endCxn id="77" idx="1"/>
          </p:cNvCxnSpPr>
          <p:nvPr/>
        </p:nvCxnSpPr>
        <p:spPr>
          <a:xfrm rot="5400000" flipH="1" flipV="1">
            <a:off x="7405784" y="3328367"/>
            <a:ext cx="1137609" cy="2437756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82" name="Google Shape;176;p21"/>
          <p:cNvCxnSpPr>
            <a:stCxn id="60" idx="3"/>
          </p:cNvCxnSpPr>
          <p:nvPr/>
        </p:nvCxnSpPr>
        <p:spPr>
          <a:xfrm>
            <a:off x="6983546" y="5231459"/>
            <a:ext cx="2199658" cy="23631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graphicFrame>
        <p:nvGraphicFramePr>
          <p:cNvPr id="58" name="Google Shape;1699;p44"/>
          <p:cNvGraphicFramePr/>
          <p:nvPr>
            <p:extLst>
              <p:ext uri="{D42A27DB-BD31-4B8C-83A1-F6EECF244321}">
                <p14:modId xmlns:p14="http://schemas.microsoft.com/office/powerpoint/2010/main" val="3886414173"/>
              </p:ext>
            </p:extLst>
          </p:nvPr>
        </p:nvGraphicFramePr>
        <p:xfrm>
          <a:off x="5103150" y="4107870"/>
          <a:ext cx="21659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11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매입낱개단가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숫자만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68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2285890300"/>
              </p:ext>
            </p:extLst>
          </p:nvPr>
        </p:nvGraphicFramePr>
        <p:xfrm>
          <a:off x="8385974" y="748646"/>
          <a:ext cx="2324900" cy="29555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 등록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 등록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또는 품종명을 클릭하면 품종 등록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레이어 팝업 호출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 등록 화면에서는 삭제버튼이 없음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관리구분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코드로 관리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CodeTypeCd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MATERIAL_MANAGE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사용처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코드로 관리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CodeTypeCd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MATERIAL_USED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 삭제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 수정 화면에서만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Display</a:t>
                      </a:r>
                      <a:endParaRPr lang="ko-KR" altLang="en-US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삭제처리 시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상품마스터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Table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지정품종코드를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처리하고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지정자재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물품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Tablle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YN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업데이트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90606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91762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92467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87057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품종 등록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/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수정 레이어 팝업</a:t>
            </a:r>
            <a:endParaRPr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품종 등록</a:t>
            </a:r>
            <a:r>
              <a:rPr lang="en-US" altLang="ko-KR" sz="700">
                <a:latin typeface="+mj-ea"/>
              </a:rPr>
              <a:t>/</a:t>
            </a:r>
            <a:r>
              <a:rPr lang="ko-KR" altLang="en-US" sz="700">
                <a:latin typeface="+mj-ea"/>
              </a:rPr>
              <a:t>수정 기능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4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25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설정</a:t>
            </a:r>
            <a:endParaRPr>
              <a:latin typeface="+mj-ea"/>
              <a:ea typeface="+mj-ea"/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46" y="828347"/>
            <a:ext cx="7499302" cy="4707764"/>
          </a:xfrm>
          <a:prstGeom prst="rect">
            <a:avLst/>
          </a:prstGeom>
        </p:spPr>
      </p:pic>
      <p:sp>
        <p:nvSpPr>
          <p:cNvPr id="85" name="Google Shape;1694;p44"/>
          <p:cNvSpPr/>
          <p:nvPr/>
        </p:nvSpPr>
        <p:spPr>
          <a:xfrm>
            <a:off x="3326592" y="2490265"/>
            <a:ext cx="3617595" cy="293942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6" name="Google Shape;1695;p44"/>
          <p:cNvGraphicFramePr/>
          <p:nvPr>
            <p:extLst>
              <p:ext uri="{D42A27DB-BD31-4B8C-83A1-F6EECF244321}">
                <p14:modId xmlns:p14="http://schemas.microsoft.com/office/powerpoint/2010/main" val="4294474588"/>
              </p:ext>
            </p:extLst>
          </p:nvPr>
        </p:nvGraphicFramePr>
        <p:xfrm>
          <a:off x="3469922" y="2590805"/>
          <a:ext cx="3327828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327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품종 등록</a:t>
                      </a:r>
                      <a:r>
                        <a:rPr lang="en-US" altLang="ko-KR" sz="800" b="1" u="none" strike="noStrike" cap="none"/>
                        <a:t>/</a:t>
                      </a:r>
                      <a:r>
                        <a:rPr lang="ko-KR" altLang="en-US" sz="800" b="1" u="none" strike="noStrike" cap="none"/>
                        <a:t>수정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oogle Shape;1695;p44"/>
          <p:cNvGraphicFramePr/>
          <p:nvPr>
            <p:extLst>
              <p:ext uri="{D42A27DB-BD31-4B8C-83A1-F6EECF244321}">
                <p14:modId xmlns:p14="http://schemas.microsoft.com/office/powerpoint/2010/main" val="276675182"/>
              </p:ext>
            </p:extLst>
          </p:nvPr>
        </p:nvGraphicFramePr>
        <p:xfrm>
          <a:off x="6590356" y="2572204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Google Shape;58;p20"/>
          <p:cNvSpPr/>
          <p:nvPr/>
        </p:nvSpPr>
        <p:spPr>
          <a:xfrm>
            <a:off x="3460654" y="2945960"/>
            <a:ext cx="3337095" cy="36257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지정자재 품종을 구성하시면 물량배분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,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상폼 콤포넌트 구성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,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품목 입찰 생성 및 품종별 통계 실적에 사용됩니다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콤포넌트는 품종에 연결된 상품에 구성하는 요소이므로 신중히 등록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/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수정해 주십시오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graphicFrame>
        <p:nvGraphicFramePr>
          <p:cNvPr id="89" name="Google Shape;1699;p44"/>
          <p:cNvGraphicFramePr/>
          <p:nvPr>
            <p:extLst>
              <p:ext uri="{D42A27DB-BD31-4B8C-83A1-F6EECF244321}">
                <p14:modId xmlns:p14="http://schemas.microsoft.com/office/powerpoint/2010/main" val="3372185799"/>
              </p:ext>
            </p:extLst>
          </p:nvPr>
        </p:nvGraphicFramePr>
        <p:xfrm>
          <a:off x="3484649" y="4528213"/>
          <a:ext cx="21659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11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자동물량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Y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0" name="Google Shape;1697;p44"/>
          <p:cNvGraphicFramePr/>
          <p:nvPr>
            <p:extLst>
              <p:ext uri="{D42A27DB-BD31-4B8C-83A1-F6EECF244321}">
                <p14:modId xmlns:p14="http://schemas.microsoft.com/office/powerpoint/2010/main" val="75163046"/>
              </p:ext>
            </p:extLst>
          </p:nvPr>
        </p:nvGraphicFramePr>
        <p:xfrm>
          <a:off x="3484649" y="4748959"/>
          <a:ext cx="2163224" cy="187058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06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68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7058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Display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순서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숫자만 입력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Google Shape;1700;p44"/>
          <p:cNvSpPr/>
          <p:nvPr/>
        </p:nvSpPr>
        <p:spPr>
          <a:xfrm>
            <a:off x="4541575" y="5103610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1700;p44"/>
          <p:cNvSpPr/>
          <p:nvPr/>
        </p:nvSpPr>
        <p:spPr>
          <a:xfrm>
            <a:off x="5444402" y="5103610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Google Shape;1696;p44"/>
          <p:cNvGraphicFramePr/>
          <p:nvPr>
            <p:extLst>
              <p:ext uri="{D42A27DB-BD31-4B8C-83A1-F6EECF244321}">
                <p14:modId xmlns:p14="http://schemas.microsoft.com/office/powerpoint/2010/main" val="3321242958"/>
              </p:ext>
            </p:extLst>
          </p:nvPr>
        </p:nvGraphicFramePr>
        <p:xfrm>
          <a:off x="3484649" y="3427008"/>
          <a:ext cx="2156134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96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품종코드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영문 숫자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 필수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1696;p44"/>
          <p:cNvGraphicFramePr/>
          <p:nvPr>
            <p:extLst>
              <p:ext uri="{D42A27DB-BD31-4B8C-83A1-F6EECF244321}">
                <p14:modId xmlns:p14="http://schemas.microsoft.com/office/powerpoint/2010/main" val="1938004389"/>
              </p:ext>
            </p:extLst>
          </p:nvPr>
        </p:nvGraphicFramePr>
        <p:xfrm>
          <a:off x="3484649" y="3647249"/>
          <a:ext cx="3313100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9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품종명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최소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최대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Google Shape;797;p30"/>
          <p:cNvSpPr/>
          <p:nvPr/>
        </p:nvSpPr>
        <p:spPr>
          <a:xfrm>
            <a:off x="3361478" y="262670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7" name="Google Shape;1696;p44"/>
          <p:cNvGraphicFramePr/>
          <p:nvPr>
            <p:extLst>
              <p:ext uri="{D42A27DB-BD31-4B8C-83A1-F6EECF244321}">
                <p14:modId xmlns:p14="http://schemas.microsoft.com/office/powerpoint/2010/main" val="874017157"/>
              </p:ext>
            </p:extLst>
          </p:nvPr>
        </p:nvGraphicFramePr>
        <p:xfrm>
          <a:off x="3484649" y="3867490"/>
          <a:ext cx="3313100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9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품종내역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최소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최대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Google Shape;1699;p44"/>
          <p:cNvGraphicFramePr/>
          <p:nvPr>
            <p:extLst>
              <p:ext uri="{D42A27DB-BD31-4B8C-83A1-F6EECF244321}">
                <p14:modId xmlns:p14="http://schemas.microsoft.com/office/powerpoint/2010/main" val="1533579907"/>
              </p:ext>
            </p:extLst>
          </p:nvPr>
        </p:nvGraphicFramePr>
        <p:xfrm>
          <a:off x="3484649" y="4087731"/>
          <a:ext cx="21659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11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관리구분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Google Shape;1699;p44"/>
          <p:cNvGraphicFramePr/>
          <p:nvPr>
            <p:extLst>
              <p:ext uri="{D42A27DB-BD31-4B8C-83A1-F6EECF244321}">
                <p14:modId xmlns:p14="http://schemas.microsoft.com/office/powerpoint/2010/main" val="3970551730"/>
              </p:ext>
            </p:extLst>
          </p:nvPr>
        </p:nvGraphicFramePr>
        <p:xfrm>
          <a:off x="3484649" y="4307972"/>
          <a:ext cx="21659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11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사용처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0" name="Google Shape;408;p26"/>
          <p:cNvCxnSpPr>
            <a:endCxn id="85" idx="3"/>
          </p:cNvCxnSpPr>
          <p:nvPr/>
        </p:nvCxnSpPr>
        <p:spPr>
          <a:xfrm rot="5400000">
            <a:off x="6351187" y="2847105"/>
            <a:ext cx="1705874" cy="519874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1" name="Google Shape;408;p26"/>
          <p:cNvCxnSpPr>
            <a:endCxn id="85" idx="1"/>
          </p:cNvCxnSpPr>
          <p:nvPr/>
        </p:nvCxnSpPr>
        <p:spPr>
          <a:xfrm>
            <a:off x="2338832" y="3069268"/>
            <a:ext cx="987760" cy="89071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2" name="Google Shape;210;p21"/>
          <p:cNvSpPr/>
          <p:nvPr/>
        </p:nvSpPr>
        <p:spPr>
          <a:xfrm>
            <a:off x="7826538" y="4785947"/>
            <a:ext cx="1961943" cy="8275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211;p21"/>
          <p:cNvSpPr txBox="1"/>
          <p:nvPr/>
        </p:nvSpPr>
        <p:spPr>
          <a:xfrm>
            <a:off x="7869679" y="4983401"/>
            <a:ext cx="1858183" cy="21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/>
              <a:t>콤포넌트를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저장하시겠습니까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4" name="Google Shape;212;p21"/>
          <p:cNvGraphicFramePr/>
          <p:nvPr>
            <p:extLst>
              <p:ext uri="{D42A27DB-BD31-4B8C-83A1-F6EECF244321}">
                <p14:modId xmlns:p14="http://schemas.microsoft.com/office/powerpoint/2010/main" val="1983607255"/>
              </p:ext>
            </p:extLst>
          </p:nvPr>
        </p:nvGraphicFramePr>
        <p:xfrm>
          <a:off x="7960464" y="5133914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" name="Google Shape;213;p21"/>
          <p:cNvSpPr/>
          <p:nvPr/>
        </p:nvSpPr>
        <p:spPr>
          <a:xfrm>
            <a:off x="8444003" y="5348690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214;p21"/>
          <p:cNvSpPr/>
          <p:nvPr/>
        </p:nvSpPr>
        <p:spPr>
          <a:xfrm>
            <a:off x="8883780" y="5338935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665;p27"/>
          <p:cNvSpPr/>
          <p:nvPr/>
        </p:nvSpPr>
        <p:spPr>
          <a:xfrm>
            <a:off x="7836800" y="3509731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8" name="Google Shape;666;p27"/>
          <p:cNvGraphicFramePr/>
          <p:nvPr>
            <p:extLst>
              <p:ext uri="{D42A27DB-BD31-4B8C-83A1-F6EECF244321}">
                <p14:modId xmlns:p14="http://schemas.microsoft.com/office/powerpoint/2010/main" val="3093429716"/>
              </p:ext>
            </p:extLst>
          </p:nvPr>
        </p:nvGraphicFramePr>
        <p:xfrm>
          <a:off x="8035160" y="3676277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Google Shape;667;p27"/>
          <p:cNvSpPr/>
          <p:nvPr/>
        </p:nvSpPr>
        <p:spPr>
          <a:xfrm>
            <a:off x="8541012" y="4058878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668;p27"/>
          <p:cNvSpPr txBox="1"/>
          <p:nvPr/>
        </p:nvSpPr>
        <p:spPr>
          <a:xfrm>
            <a:off x="7940559" y="3675820"/>
            <a:ext cx="178918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품종코드는 숫자 또는 영문로 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글자 필수 입니다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76;p21"/>
          <p:cNvCxnSpPr>
            <a:stCxn id="91" idx="0"/>
            <a:endCxn id="107" idx="1"/>
          </p:cNvCxnSpPr>
          <p:nvPr/>
        </p:nvCxnSpPr>
        <p:spPr>
          <a:xfrm rot="5400000" flipH="1" flipV="1">
            <a:off x="5695370" y="2962181"/>
            <a:ext cx="1194758" cy="3088101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12" name="Google Shape;176;p21"/>
          <p:cNvCxnSpPr>
            <a:stCxn id="91" idx="2"/>
            <a:endCxn id="102" idx="1"/>
          </p:cNvCxnSpPr>
          <p:nvPr/>
        </p:nvCxnSpPr>
        <p:spPr>
          <a:xfrm rot="5400000" flipH="1" flipV="1">
            <a:off x="6248961" y="3699450"/>
            <a:ext cx="77314" cy="3077839"/>
          </a:xfrm>
          <a:prstGeom prst="bentConnector4">
            <a:avLst>
              <a:gd name="adj1" fmla="val -295677"/>
              <a:gd name="adj2" fmla="val 53365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13" name="Google Shape;1700;p44"/>
          <p:cNvSpPr/>
          <p:nvPr/>
        </p:nvSpPr>
        <p:spPr>
          <a:xfrm>
            <a:off x="4984596" y="5107156"/>
            <a:ext cx="414247" cy="173417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삭 제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4961905" y="5080521"/>
            <a:ext cx="474090" cy="223424"/>
          </a:xfrm>
          <a:prstGeom prst="rect">
            <a:avLst/>
          </a:prstGeom>
          <a:noFill/>
          <a:ln w="6350">
            <a:solidFill>
              <a:srgbClr val="FF996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Google Shape;210;p21"/>
          <p:cNvSpPr/>
          <p:nvPr/>
        </p:nvSpPr>
        <p:spPr>
          <a:xfrm>
            <a:off x="1071440" y="4488247"/>
            <a:ext cx="1961943" cy="8275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211;p21"/>
          <p:cNvSpPr txBox="1"/>
          <p:nvPr/>
        </p:nvSpPr>
        <p:spPr>
          <a:xfrm>
            <a:off x="1114581" y="4543937"/>
            <a:ext cx="1858183" cy="42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/>
              <a:t>품종을 삭제하시면 연결된 상품의 관계도 제거됩니다</a:t>
            </a:r>
            <a:r>
              <a:rPr lang="en-US" altLang="ko-KR" sz="600"/>
              <a:t>.</a:t>
            </a:r>
          </a:p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/>
              <a:t>품종을 삭제 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하시겠습니까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7" name="Google Shape;212;p21"/>
          <p:cNvGraphicFramePr/>
          <p:nvPr>
            <p:extLst>
              <p:ext uri="{D42A27DB-BD31-4B8C-83A1-F6EECF244321}">
                <p14:modId xmlns:p14="http://schemas.microsoft.com/office/powerpoint/2010/main" val="4149546308"/>
              </p:ext>
            </p:extLst>
          </p:nvPr>
        </p:nvGraphicFramePr>
        <p:xfrm>
          <a:off x="1205366" y="4836214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8" name="Google Shape;213;p21"/>
          <p:cNvSpPr/>
          <p:nvPr/>
        </p:nvSpPr>
        <p:spPr>
          <a:xfrm>
            <a:off x="1688905" y="5050990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214;p21"/>
          <p:cNvSpPr/>
          <p:nvPr/>
        </p:nvSpPr>
        <p:spPr>
          <a:xfrm>
            <a:off x="2128682" y="5041235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76;p21"/>
          <p:cNvCxnSpPr>
            <a:stCxn id="114" idx="0"/>
            <a:endCxn id="115" idx="3"/>
          </p:cNvCxnSpPr>
          <p:nvPr/>
        </p:nvCxnSpPr>
        <p:spPr>
          <a:xfrm rot="16200000" flipV="1">
            <a:off x="4026913" y="3908483"/>
            <a:ext cx="178508" cy="2165567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21" name="Google Shape;797;p30"/>
          <p:cNvSpPr/>
          <p:nvPr/>
        </p:nvSpPr>
        <p:spPr>
          <a:xfrm>
            <a:off x="5629206" y="406150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797;p30"/>
          <p:cNvSpPr/>
          <p:nvPr/>
        </p:nvSpPr>
        <p:spPr>
          <a:xfrm>
            <a:off x="5625663" y="429187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315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3483830647"/>
              </p:ext>
            </p:extLst>
          </p:nvPr>
        </p:nvGraphicFramePr>
        <p:xfrm>
          <a:off x="8385974" y="748646"/>
          <a:ext cx="2324900" cy="260706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 콤포넌트 연결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품종에 콤포넌트를 구성할 수 있는 화면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콤포넌트를 조회하여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콤포넌트 추가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클릭하면 연결 콤포넌트에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Display</a:t>
                      </a: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추가된 콤포넌트와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이상의 콤포넌트를 추가할 수 없습니다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콤포넌트 조회는 사용상태만 조회됨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90606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91762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92467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87057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품종 콤포넌트 연결 레이어 팝업</a:t>
            </a:r>
            <a:endParaRPr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품종에 콤포넌트를 연결 관리하는 기능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4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25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설정</a:t>
            </a:r>
            <a:endParaRPr>
              <a:latin typeface="+mj-ea"/>
              <a:ea typeface="+mj-ea"/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87" y="847264"/>
            <a:ext cx="7487473" cy="4684105"/>
          </a:xfrm>
          <a:prstGeom prst="rect">
            <a:avLst/>
          </a:prstGeom>
        </p:spPr>
      </p:pic>
      <p:sp>
        <p:nvSpPr>
          <p:cNvPr id="110" name="Google Shape;1694;p44"/>
          <p:cNvSpPr/>
          <p:nvPr/>
        </p:nvSpPr>
        <p:spPr>
          <a:xfrm>
            <a:off x="456874" y="1003446"/>
            <a:ext cx="4086773" cy="471687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1" name="Google Shape;1695;p44"/>
          <p:cNvGraphicFramePr/>
          <p:nvPr>
            <p:extLst>
              <p:ext uri="{D42A27DB-BD31-4B8C-83A1-F6EECF244321}">
                <p14:modId xmlns:p14="http://schemas.microsoft.com/office/powerpoint/2010/main" val="2238948912"/>
              </p:ext>
            </p:extLst>
          </p:nvPr>
        </p:nvGraphicFramePr>
        <p:xfrm>
          <a:off x="600203" y="1106818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품종 콤포넌트 연결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2" name="Google Shape;1696;p44"/>
          <p:cNvGraphicFramePr/>
          <p:nvPr>
            <p:extLst>
              <p:ext uri="{D42A27DB-BD31-4B8C-83A1-F6EECF244321}">
                <p14:modId xmlns:p14="http://schemas.microsoft.com/office/powerpoint/2010/main" val="9418733"/>
              </p:ext>
            </p:extLst>
          </p:nvPr>
        </p:nvGraphicFramePr>
        <p:xfrm>
          <a:off x="606234" y="2161813"/>
          <a:ext cx="3783305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903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940">
                  <a:extLst>
                    <a:ext uri="{9D8B030D-6E8A-4147-A177-3AD203B41FA5}">
                      <a16:colId xmlns:a16="http://schemas.microsoft.com/office/drawing/2014/main" val="397249592"/>
                    </a:ext>
                  </a:extLst>
                </a:gridCol>
                <a:gridCol w="959939">
                  <a:extLst>
                    <a:ext uri="{9D8B030D-6E8A-4147-A177-3AD203B41FA5}">
                      <a16:colId xmlns:a16="http://schemas.microsoft.com/office/drawing/2014/main" val="369812355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SC/APC(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)  </a:t>
                      </a:r>
                      <a:r>
                        <a:rPr lang="en-US" altLang="ko-KR" sz="700" b="1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X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SC/PC(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altLang="ko-KR" sz="700" b="1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SM, 1C(m)  </a:t>
                      </a:r>
                      <a:r>
                        <a:rPr lang="en-US" altLang="ko-KR" sz="700" b="1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Google Shape;1695;p44"/>
          <p:cNvGraphicFramePr/>
          <p:nvPr>
            <p:extLst>
              <p:ext uri="{D42A27DB-BD31-4B8C-83A1-F6EECF244321}">
                <p14:modId xmlns:p14="http://schemas.microsoft.com/office/powerpoint/2010/main" val="3985862422"/>
              </p:ext>
            </p:extLst>
          </p:nvPr>
        </p:nvGraphicFramePr>
        <p:xfrm>
          <a:off x="4174291" y="1085385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Google Shape;58;p20"/>
          <p:cNvSpPr/>
          <p:nvPr/>
        </p:nvSpPr>
        <p:spPr>
          <a:xfrm>
            <a:off x="590936" y="1459141"/>
            <a:ext cx="3825120" cy="36257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품종에 연결할 콤포넌트를 조회 후 체크하여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[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선택 콤포넌트 추가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를 누르면 연결된 콤포넌트로 이동됩니다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(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이미 연결된 콤포넌트는 추가하실 수 없습니다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.)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[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저장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]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버튼을 클릭하시면 연결 콤포넌트는 품종에 연결됩니다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.(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콤포넌트는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5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개까지 추가할 수 있습니다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)</a:t>
            </a:r>
          </a:p>
        </p:txBody>
      </p:sp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80527"/>
              </p:ext>
            </p:extLst>
          </p:nvPr>
        </p:nvGraphicFramePr>
        <p:xfrm>
          <a:off x="567334" y="3374364"/>
          <a:ext cx="3762465" cy="1654904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60908">
                  <a:extLst>
                    <a:ext uri="{9D8B030D-6E8A-4147-A177-3AD203B41FA5}">
                      <a16:colId xmlns:a16="http://schemas.microsoft.com/office/drawing/2014/main" val="1867615060"/>
                    </a:ext>
                  </a:extLst>
                </a:gridCol>
                <a:gridCol w="416622">
                  <a:extLst>
                    <a:ext uri="{9D8B030D-6E8A-4147-A177-3AD203B41FA5}">
                      <a16:colId xmlns:a16="http://schemas.microsoft.com/office/drawing/2014/main" val="506964231"/>
                    </a:ext>
                  </a:extLst>
                </a:gridCol>
                <a:gridCol w="917089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375684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453656">
                  <a:extLst>
                    <a:ext uri="{9D8B030D-6E8A-4147-A177-3AD203B41FA5}">
                      <a16:colId xmlns:a16="http://schemas.microsoft.com/office/drawing/2014/main" val="2183646293"/>
                    </a:ext>
                  </a:extLst>
                </a:gridCol>
                <a:gridCol w="1338506">
                  <a:extLst>
                    <a:ext uri="{9D8B030D-6E8A-4147-A177-3AD203B41FA5}">
                      <a16:colId xmlns:a16="http://schemas.microsoft.com/office/drawing/2014/main" val="3406082804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선택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latin typeface="+mn-ea"/>
                          <a:ea typeface="+mn-ea"/>
                        </a:rPr>
                        <a:t>ID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콤포넌트명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단위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매입단가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설명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SM, 1C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m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프론트 커넥터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124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SM, 2C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2,000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END</a:t>
                      </a:r>
                      <a:r>
                        <a:rPr lang="en-US" sz="700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커넥터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MM, 2C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300</a:t>
                      </a:r>
                      <a:endParaRPr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766064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126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SC/APC</a:t>
                      </a:r>
                      <a:endParaRPr sz="70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127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SC/PC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2,000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7462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128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LC/APC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5230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129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LC/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T</a:t>
                      </a: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PC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2,000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06050"/>
                  </a:ext>
                </a:extLst>
              </a:tr>
            </a:tbl>
          </a:graphicData>
        </a:graphic>
      </p:graphicFrame>
      <p:sp>
        <p:nvSpPr>
          <p:cNvPr id="116" name="직사각형 115"/>
          <p:cNvSpPr/>
          <p:nvPr/>
        </p:nvSpPr>
        <p:spPr>
          <a:xfrm>
            <a:off x="575189" y="2085169"/>
            <a:ext cx="3840867" cy="34350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562583" y="2829756"/>
            <a:ext cx="3852167" cy="273911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8" name="그림 117"/>
          <p:cNvPicPr>
            <a:picLocks noChangeAspect="1"/>
          </p:cNvPicPr>
          <p:nvPr/>
        </p:nvPicPr>
        <p:blipFill rotWithShape="1">
          <a:blip r:embed="rId3"/>
          <a:srcRect l="31182" t="9477" r="26159" b="-1278"/>
          <a:stretch/>
        </p:blipFill>
        <p:spPr>
          <a:xfrm>
            <a:off x="574686" y="5408341"/>
            <a:ext cx="3827357" cy="148059"/>
          </a:xfrm>
          <a:prstGeom prst="rect">
            <a:avLst/>
          </a:prstGeom>
        </p:spPr>
      </p:pic>
      <p:sp>
        <p:nvSpPr>
          <p:cNvPr id="119" name="Google Shape;1700;p44"/>
          <p:cNvSpPr/>
          <p:nvPr/>
        </p:nvSpPr>
        <p:spPr>
          <a:xfrm>
            <a:off x="2430965" y="2481493"/>
            <a:ext cx="455672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57;p20"/>
          <p:cNvSpPr txBox="1"/>
          <p:nvPr/>
        </p:nvSpPr>
        <p:spPr>
          <a:xfrm>
            <a:off x="562583" y="1869502"/>
            <a:ext cx="2883877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i="0" u="none" strike="noStrike" cap="none">
                <a:solidFill>
                  <a:schemeClr val="dk1"/>
                </a:solidFill>
                <a:latin typeface="+mj-ea"/>
                <a:ea typeface="+mj-ea"/>
                <a:sym typeface="Arial"/>
              </a:rPr>
              <a:t>* </a:t>
            </a:r>
            <a:r>
              <a:rPr lang="ko-KR" altLang="en-US" sz="800" b="1" i="0" u="none" strike="noStrike" cap="none">
                <a:solidFill>
                  <a:schemeClr val="dk1"/>
                </a:solidFill>
                <a:latin typeface="+mj-ea"/>
                <a:ea typeface="+mj-ea"/>
                <a:sym typeface="Arial"/>
              </a:rPr>
              <a:t>연결 콤포넌트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21" name="Google Shape;1696;p44"/>
          <p:cNvGraphicFramePr/>
          <p:nvPr>
            <p:extLst>
              <p:ext uri="{D42A27DB-BD31-4B8C-83A1-F6EECF244321}">
                <p14:modId xmlns:p14="http://schemas.microsoft.com/office/powerpoint/2010/main" val="2914610976"/>
              </p:ext>
            </p:extLst>
          </p:nvPr>
        </p:nvGraphicFramePr>
        <p:xfrm>
          <a:off x="606234" y="2899003"/>
          <a:ext cx="3233529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634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945">
                  <a:extLst>
                    <a:ext uri="{9D8B030D-6E8A-4147-A177-3AD203B41FA5}">
                      <a16:colId xmlns:a16="http://schemas.microsoft.com/office/drawing/2014/main" val="1652111195"/>
                    </a:ext>
                  </a:extLst>
                </a:gridCol>
                <a:gridCol w="1046944">
                  <a:extLst>
                    <a:ext uri="{9D8B030D-6E8A-4147-A177-3AD203B41FA5}">
                      <a16:colId xmlns:a16="http://schemas.microsoft.com/office/drawing/2014/main" val="12795595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콤포넌트 명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2" name="그림 1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060" y="2891909"/>
            <a:ext cx="381740" cy="188181"/>
          </a:xfrm>
          <a:prstGeom prst="rect">
            <a:avLst/>
          </a:prstGeom>
        </p:spPr>
      </p:pic>
      <p:sp>
        <p:nvSpPr>
          <p:cNvPr id="123" name="Google Shape;1700;p44"/>
          <p:cNvSpPr/>
          <p:nvPr/>
        </p:nvSpPr>
        <p:spPr>
          <a:xfrm>
            <a:off x="1943519" y="2465380"/>
            <a:ext cx="455672" cy="190759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462803" y="3195831"/>
            <a:ext cx="870233" cy="14670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선택 콤포넌트 추가</a:t>
            </a:r>
          </a:p>
        </p:txBody>
      </p:sp>
      <p:cxnSp>
        <p:nvCxnSpPr>
          <p:cNvPr id="125" name="Google Shape;408;p26"/>
          <p:cNvCxnSpPr>
            <a:endCxn id="110" idx="0"/>
          </p:cNvCxnSpPr>
          <p:nvPr/>
        </p:nvCxnSpPr>
        <p:spPr>
          <a:xfrm rot="10800000">
            <a:off x="2500261" y="1003447"/>
            <a:ext cx="2463850" cy="1888463"/>
          </a:xfrm>
          <a:prstGeom prst="bentConnector4">
            <a:avLst>
              <a:gd name="adj1" fmla="val 8533"/>
              <a:gd name="adj2" fmla="val 112105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6" name="Google Shape;408;p26"/>
          <p:cNvCxnSpPr>
            <a:endCxn id="110" idx="0"/>
          </p:cNvCxnSpPr>
          <p:nvPr/>
        </p:nvCxnSpPr>
        <p:spPr>
          <a:xfrm rot="10800000">
            <a:off x="2500261" y="1003447"/>
            <a:ext cx="2463850" cy="2075557"/>
          </a:xfrm>
          <a:prstGeom prst="bentConnector4">
            <a:avLst>
              <a:gd name="adj1" fmla="val 8533"/>
              <a:gd name="adj2" fmla="val 111014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7" name="Google Shape;665;p27"/>
          <p:cNvSpPr/>
          <p:nvPr/>
        </p:nvSpPr>
        <p:spPr>
          <a:xfrm>
            <a:off x="4941526" y="3195831"/>
            <a:ext cx="1961943" cy="74225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8" name="Google Shape;666;p27"/>
          <p:cNvGraphicFramePr/>
          <p:nvPr>
            <p:extLst>
              <p:ext uri="{D42A27DB-BD31-4B8C-83A1-F6EECF244321}">
                <p14:modId xmlns:p14="http://schemas.microsoft.com/office/powerpoint/2010/main" val="2272663254"/>
              </p:ext>
            </p:extLst>
          </p:nvPr>
        </p:nvGraphicFramePr>
        <p:xfrm>
          <a:off x="5139886" y="3306388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9" name="Google Shape;667;p27"/>
          <p:cNvSpPr/>
          <p:nvPr/>
        </p:nvSpPr>
        <p:spPr>
          <a:xfrm>
            <a:off x="5645738" y="3688989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668;p27"/>
          <p:cNvSpPr txBox="1"/>
          <p:nvPr/>
        </p:nvSpPr>
        <p:spPr>
          <a:xfrm>
            <a:off x="5016933" y="3369723"/>
            <a:ext cx="178918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콤포넌트는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개까지 추가가능합니다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76;p21"/>
          <p:cNvCxnSpPr>
            <a:stCxn id="124" idx="3"/>
            <a:endCxn id="127" idx="1"/>
          </p:cNvCxnSpPr>
          <p:nvPr/>
        </p:nvCxnSpPr>
        <p:spPr>
          <a:xfrm>
            <a:off x="4333036" y="3269184"/>
            <a:ext cx="608490" cy="29777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32" name="Google Shape;665;p27"/>
          <p:cNvSpPr/>
          <p:nvPr/>
        </p:nvSpPr>
        <p:spPr>
          <a:xfrm>
            <a:off x="4941526" y="4063994"/>
            <a:ext cx="1961943" cy="74225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3" name="Google Shape;666;p27"/>
          <p:cNvGraphicFramePr/>
          <p:nvPr>
            <p:extLst>
              <p:ext uri="{D42A27DB-BD31-4B8C-83A1-F6EECF244321}">
                <p14:modId xmlns:p14="http://schemas.microsoft.com/office/powerpoint/2010/main" val="2941206028"/>
              </p:ext>
            </p:extLst>
          </p:nvPr>
        </p:nvGraphicFramePr>
        <p:xfrm>
          <a:off x="5139886" y="4174551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" name="Google Shape;667;p27"/>
          <p:cNvSpPr/>
          <p:nvPr/>
        </p:nvSpPr>
        <p:spPr>
          <a:xfrm>
            <a:off x="5645738" y="4557152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668;p27"/>
          <p:cNvSpPr txBox="1"/>
          <p:nvPr/>
        </p:nvSpPr>
        <p:spPr>
          <a:xfrm>
            <a:off x="4927474" y="4237886"/>
            <a:ext cx="196810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추가된 콤포넌트는 추가하실 수 없습니다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76;p21"/>
          <p:cNvCxnSpPr>
            <a:stCxn id="124" idx="3"/>
            <a:endCxn id="135" idx="1"/>
          </p:cNvCxnSpPr>
          <p:nvPr/>
        </p:nvCxnSpPr>
        <p:spPr>
          <a:xfrm>
            <a:off x="4333036" y="3269184"/>
            <a:ext cx="594438" cy="112257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37" name="Google Shape;210;p21"/>
          <p:cNvSpPr/>
          <p:nvPr/>
        </p:nvSpPr>
        <p:spPr>
          <a:xfrm>
            <a:off x="5008493" y="912796"/>
            <a:ext cx="1961943" cy="8275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211;p21"/>
          <p:cNvSpPr txBox="1"/>
          <p:nvPr/>
        </p:nvSpPr>
        <p:spPr>
          <a:xfrm>
            <a:off x="5051634" y="1110250"/>
            <a:ext cx="1858183" cy="21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/>
              <a:t>품종에 추가된 컴포넌트를 연결하시겠습니까</a:t>
            </a:r>
            <a:r>
              <a:rPr lang="en-US" altLang="ko-KR" sz="600"/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9" name="Google Shape;212;p21"/>
          <p:cNvGraphicFramePr/>
          <p:nvPr>
            <p:extLst>
              <p:ext uri="{D42A27DB-BD31-4B8C-83A1-F6EECF244321}">
                <p14:modId xmlns:p14="http://schemas.microsoft.com/office/powerpoint/2010/main" val="4064837716"/>
              </p:ext>
            </p:extLst>
          </p:nvPr>
        </p:nvGraphicFramePr>
        <p:xfrm>
          <a:off x="5142419" y="1260763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0" name="Google Shape;213;p21"/>
          <p:cNvSpPr/>
          <p:nvPr/>
        </p:nvSpPr>
        <p:spPr>
          <a:xfrm>
            <a:off x="5625958" y="1475539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214;p21"/>
          <p:cNvSpPr/>
          <p:nvPr/>
        </p:nvSpPr>
        <p:spPr>
          <a:xfrm>
            <a:off x="6065735" y="1465784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76;p21"/>
          <p:cNvCxnSpPr>
            <a:stCxn id="123" idx="0"/>
            <a:endCxn id="137" idx="1"/>
          </p:cNvCxnSpPr>
          <p:nvPr/>
        </p:nvCxnSpPr>
        <p:spPr>
          <a:xfrm rot="5400000" flipH="1" flipV="1">
            <a:off x="3020515" y="477402"/>
            <a:ext cx="1138818" cy="2837138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43" name="Google Shape;797;p30"/>
          <p:cNvSpPr/>
          <p:nvPr/>
        </p:nvSpPr>
        <p:spPr>
          <a:xfrm>
            <a:off x="502327" y="113147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765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1725177239"/>
              </p:ext>
            </p:extLst>
          </p:nvPr>
        </p:nvGraphicFramePr>
        <p:xfrm>
          <a:off x="8385974" y="748646"/>
          <a:ext cx="2324900" cy="276828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품종과 연결된 상품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품종과 연결된 상품 조회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사용여부는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Deault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사용으로 조회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상품명을 클릭하면 상품 상세 호출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결과의 사용상태는 상품공급사가 하나라도 있을경우 사용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 외엔 미사용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물량배분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자동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자동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아니오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사용여부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미사용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90606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91762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92467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87057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품종 상품 조회 레이어 팝업</a:t>
            </a:r>
            <a:endParaRPr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품종에 연결된 상품 리스트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4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25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설정</a:t>
            </a:r>
            <a:endParaRPr>
              <a:latin typeface="+mj-ea"/>
              <a:ea typeface="+mj-ea"/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87" y="847264"/>
            <a:ext cx="7487473" cy="4684105"/>
          </a:xfrm>
          <a:prstGeom prst="rect">
            <a:avLst/>
          </a:prstGeom>
        </p:spPr>
      </p:pic>
      <p:sp>
        <p:nvSpPr>
          <p:cNvPr id="44" name="Google Shape;1694;p44"/>
          <p:cNvSpPr/>
          <p:nvPr/>
        </p:nvSpPr>
        <p:spPr>
          <a:xfrm>
            <a:off x="456874" y="1102681"/>
            <a:ext cx="4086773" cy="455528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" name="Google Shape;1695;p44"/>
          <p:cNvGraphicFramePr/>
          <p:nvPr>
            <p:extLst>
              <p:ext uri="{D42A27DB-BD31-4B8C-83A1-F6EECF244321}">
                <p14:modId xmlns:p14="http://schemas.microsoft.com/office/powerpoint/2010/main" val="3344036044"/>
              </p:ext>
            </p:extLst>
          </p:nvPr>
        </p:nvGraphicFramePr>
        <p:xfrm>
          <a:off x="600203" y="1206053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품종과 연결된 상품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Google Shape;1696;p44"/>
          <p:cNvGraphicFramePr/>
          <p:nvPr>
            <p:extLst>
              <p:ext uri="{D42A27DB-BD31-4B8C-83A1-F6EECF244321}">
                <p14:modId xmlns:p14="http://schemas.microsoft.com/office/powerpoint/2010/main" val="313569504"/>
              </p:ext>
            </p:extLst>
          </p:nvPr>
        </p:nvGraphicFramePr>
        <p:xfrm>
          <a:off x="606235" y="2048400"/>
          <a:ext cx="3255347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549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4133110133"/>
                    </a:ext>
                  </a:extLst>
                </a:gridCol>
                <a:gridCol w="1153824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상품명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상품규격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Google Shape;1695;p44"/>
          <p:cNvGraphicFramePr/>
          <p:nvPr>
            <p:extLst>
              <p:ext uri="{D42A27DB-BD31-4B8C-83A1-F6EECF244321}">
                <p14:modId xmlns:p14="http://schemas.microsoft.com/office/powerpoint/2010/main" val="2586277604"/>
              </p:ext>
            </p:extLst>
          </p:nvPr>
        </p:nvGraphicFramePr>
        <p:xfrm>
          <a:off x="4174291" y="1184620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Google Shape;58;p20"/>
          <p:cNvSpPr/>
          <p:nvPr/>
        </p:nvSpPr>
        <p:spPr>
          <a:xfrm>
            <a:off x="590936" y="1575108"/>
            <a:ext cx="3825120" cy="27240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품종과 연결된 상품을 조회합니다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상품명을 클릭하시면 상품 상세 팝업이 호출됩니다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49" name="Google Shape;797;p30"/>
          <p:cNvSpPr/>
          <p:nvPr/>
        </p:nvSpPr>
        <p:spPr>
          <a:xfrm>
            <a:off x="502327" y="123071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84606"/>
              </p:ext>
            </p:extLst>
          </p:nvPr>
        </p:nvGraphicFramePr>
        <p:xfrm>
          <a:off x="567335" y="2679712"/>
          <a:ext cx="3822204" cy="206863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65051">
                  <a:extLst>
                    <a:ext uri="{9D8B030D-6E8A-4147-A177-3AD203B41FA5}">
                      <a16:colId xmlns:a16="http://schemas.microsoft.com/office/drawing/2014/main" val="1867615060"/>
                    </a:ext>
                  </a:extLst>
                </a:gridCol>
                <a:gridCol w="716648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846836">
                  <a:extLst>
                    <a:ext uri="{9D8B030D-6E8A-4147-A177-3AD203B41FA5}">
                      <a16:colId xmlns:a16="http://schemas.microsoft.com/office/drawing/2014/main" val="2999196370"/>
                    </a:ext>
                  </a:extLst>
                </a:gridCol>
                <a:gridCol w="1169581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418214">
                  <a:extLst>
                    <a:ext uri="{9D8B030D-6E8A-4147-A177-3AD203B41FA5}">
                      <a16:colId xmlns:a16="http://schemas.microsoft.com/office/drawing/2014/main" val="2343403921"/>
                    </a:ext>
                  </a:extLst>
                </a:gridCol>
                <a:gridCol w="405874">
                  <a:extLst>
                    <a:ext uri="{9D8B030D-6E8A-4147-A177-3AD203B41FA5}">
                      <a16:colId xmlns:a16="http://schemas.microsoft.com/office/drawing/2014/main" val="3406082804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상품코드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상품명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규격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물량배분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2217976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(6</a:t>
                      </a:r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IELB(30A), 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자동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2217977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분기전원함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(30</a:t>
                      </a:r>
                      <a:r>
                        <a:rPr 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A)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MCCB 30A, 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분기단자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Plug</a:t>
                      </a:r>
                      <a:endParaRPr lang="en-US" altLang="ko-KR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자동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2217978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전원단자함</a:t>
                      </a:r>
                      <a:r>
                        <a:rPr lang="en-US" altLang="ko-KR" sz="700" b="0" i="0" u="sng" strike="noStrike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700" b="0" i="0" u="sng" strike="noStrike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IELB)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IELB 20A, Plug </a:t>
                      </a:r>
                      <a:r>
                        <a:rPr lang="ko-KR" alt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단자대</a:t>
                      </a:r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(10P)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아니오</a:t>
                      </a:r>
                      <a:endParaRPr sz="7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미사용</a:t>
                      </a:r>
                      <a:endParaRPr sz="7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766064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2217982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(4</a:t>
                      </a:r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IELB(20A), Plug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단자대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(10</a:t>
                      </a:r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P)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자동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2217983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전원단자함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MCCB)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MCCB(BS 20A)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자동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7462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2217984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분기전원함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(50</a:t>
                      </a:r>
                      <a:r>
                        <a:rPr 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A)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MCCB 50A, 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분기단자</a:t>
                      </a:r>
                      <a:endParaRPr lang="en-US" altLang="ko-KR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자동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5230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2218483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(6</a:t>
                      </a:r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700" b="0" i="0" u="sng" strike="noStrike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(6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자동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0605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6816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50103"/>
                  </a:ext>
                </a:extLst>
              </a:tr>
            </a:tbl>
          </a:graphicData>
        </a:graphic>
      </p:graphicFrame>
      <p:pic>
        <p:nvPicPr>
          <p:cNvPr id="51" name="그림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060" y="2253954"/>
            <a:ext cx="381740" cy="188181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575189" y="1976769"/>
            <a:ext cx="3840867" cy="54585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562583" y="2663236"/>
            <a:ext cx="3852167" cy="245967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4"/>
          <a:srcRect l="31182" t="9477" r="26159" b="-1278"/>
          <a:stretch/>
        </p:blipFill>
        <p:spPr>
          <a:xfrm>
            <a:off x="574686" y="4975957"/>
            <a:ext cx="3827357" cy="148059"/>
          </a:xfrm>
          <a:prstGeom prst="rect">
            <a:avLst/>
          </a:prstGeom>
        </p:spPr>
      </p:pic>
      <p:sp>
        <p:nvSpPr>
          <p:cNvPr id="57" name="Google Shape;1700;p44"/>
          <p:cNvSpPr/>
          <p:nvPr/>
        </p:nvSpPr>
        <p:spPr>
          <a:xfrm>
            <a:off x="2260528" y="5252922"/>
            <a:ext cx="455672" cy="23081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9" name="Google Shape;1696;p44"/>
          <p:cNvGraphicFramePr/>
          <p:nvPr>
            <p:extLst>
              <p:ext uri="{D42A27DB-BD31-4B8C-83A1-F6EECF244321}">
                <p14:modId xmlns:p14="http://schemas.microsoft.com/office/powerpoint/2010/main" val="2183493495"/>
              </p:ext>
            </p:extLst>
          </p:nvPr>
        </p:nvGraphicFramePr>
        <p:xfrm>
          <a:off x="602692" y="2264592"/>
          <a:ext cx="3255347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552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792">
                  <a:extLst>
                    <a:ext uri="{9D8B030D-6E8A-4147-A177-3AD203B41FA5}">
                      <a16:colId xmlns:a16="http://schemas.microsoft.com/office/drawing/2014/main" val="4133110133"/>
                    </a:ext>
                  </a:extLst>
                </a:gridCol>
                <a:gridCol w="1153824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물량배분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자동      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사용여부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            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0" name="Google Shape;408;p26"/>
          <p:cNvCxnSpPr>
            <a:endCxn id="44" idx="3"/>
          </p:cNvCxnSpPr>
          <p:nvPr/>
        </p:nvCxnSpPr>
        <p:spPr>
          <a:xfrm rot="10800000" flipV="1">
            <a:off x="4543647" y="3055088"/>
            <a:ext cx="2629786" cy="32523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3" name="Google Shape;797;p30"/>
          <p:cNvSpPr/>
          <p:nvPr/>
        </p:nvSpPr>
        <p:spPr>
          <a:xfrm>
            <a:off x="2552549" y="236352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797;p30"/>
          <p:cNvSpPr/>
          <p:nvPr/>
        </p:nvSpPr>
        <p:spPr>
          <a:xfrm>
            <a:off x="1031008" y="234506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1208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3424277592"/>
              </p:ext>
            </p:extLst>
          </p:nvPr>
        </p:nvGraphicFramePr>
        <p:xfrm>
          <a:off x="8385974" y="748646"/>
          <a:ext cx="2324900" cy="30883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세부품종 조회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선택된 품종의 세부품종 리스트 조회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사용여부는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Deault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사용으로 조회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조회결과가 미사용상태의 세부품종은 빨간색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세부품종명을 클릭하면 세부품종수정 호출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세부품종 등록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세부품종 등록 또는 세부품종명 클릭 시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세부품종코드는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자리로 구성되어 있고 앞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자리는 선택된 품종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 고정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사용여부는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세부품종과 연결된 상품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선택된 세부품종에 연결된 상품리스트 조회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사용여부는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사용으로 조회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결과의 사용상태는 상품공급사가 하나라도 있을경우 사용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 외엔 미사용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90606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91762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92467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87057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세부품종 조회 레이어 팝업</a:t>
            </a:r>
            <a:endParaRPr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선택된 품종의 세부품종 리스트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4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강용준</a:t>
            </a:r>
            <a:endParaRPr>
              <a:latin typeface="+mj-ea"/>
              <a:ea typeface="+mj-ea"/>
            </a:endParaRPr>
          </a:p>
        </p:txBody>
      </p:sp>
      <p:sp>
        <p:nvSpPr>
          <p:cNvPr id="25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지정자재 품종 설정</a:t>
            </a:r>
            <a:endParaRPr>
              <a:latin typeface="+mj-ea"/>
              <a:ea typeface="+mj-ea"/>
            </a:endParaRPr>
          </a:p>
        </p:txBody>
      </p:sp>
      <p:pic>
        <p:nvPicPr>
          <p:cNvPr id="109" name="그림 1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87" y="847264"/>
            <a:ext cx="7487473" cy="4684105"/>
          </a:xfrm>
          <a:prstGeom prst="rect">
            <a:avLst/>
          </a:prstGeom>
        </p:spPr>
      </p:pic>
      <p:sp>
        <p:nvSpPr>
          <p:cNvPr id="26" name="Google Shape;1694;p44"/>
          <p:cNvSpPr/>
          <p:nvPr/>
        </p:nvSpPr>
        <p:spPr>
          <a:xfrm>
            <a:off x="456874" y="1102681"/>
            <a:ext cx="4086773" cy="473813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" name="Google Shape;1695;p44"/>
          <p:cNvGraphicFramePr/>
          <p:nvPr>
            <p:extLst>
              <p:ext uri="{D42A27DB-BD31-4B8C-83A1-F6EECF244321}">
                <p14:modId xmlns:p14="http://schemas.microsoft.com/office/powerpoint/2010/main" val="4253288424"/>
              </p:ext>
            </p:extLst>
          </p:nvPr>
        </p:nvGraphicFramePr>
        <p:xfrm>
          <a:off x="600203" y="1206053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세부 품종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oogle Shape;1696;p44"/>
          <p:cNvGraphicFramePr/>
          <p:nvPr>
            <p:extLst>
              <p:ext uri="{D42A27DB-BD31-4B8C-83A1-F6EECF244321}">
                <p14:modId xmlns:p14="http://schemas.microsoft.com/office/powerpoint/2010/main" val="550994905"/>
              </p:ext>
            </p:extLst>
          </p:nvPr>
        </p:nvGraphicFramePr>
        <p:xfrm>
          <a:off x="606234" y="2048400"/>
          <a:ext cx="332781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68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3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459016598"/>
                    </a:ext>
                  </a:extLst>
                </a:gridCol>
                <a:gridCol w="1098698">
                  <a:extLst>
                    <a:ext uri="{9D8B030D-6E8A-4147-A177-3AD203B41FA5}">
                      <a16:colId xmlns:a16="http://schemas.microsoft.com/office/drawing/2014/main" val="38703525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세부품종코드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세부품종명</a:t>
                      </a:r>
                      <a:endParaRPr sz="70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oogle Shape;1695;p44"/>
          <p:cNvGraphicFramePr/>
          <p:nvPr>
            <p:extLst>
              <p:ext uri="{D42A27DB-BD31-4B8C-83A1-F6EECF244321}">
                <p14:modId xmlns:p14="http://schemas.microsoft.com/office/powerpoint/2010/main" val="4033743636"/>
              </p:ext>
            </p:extLst>
          </p:nvPr>
        </p:nvGraphicFramePr>
        <p:xfrm>
          <a:off x="4174291" y="1184620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Google Shape;58;p20"/>
          <p:cNvSpPr/>
          <p:nvPr/>
        </p:nvSpPr>
        <p:spPr>
          <a:xfrm>
            <a:off x="590936" y="1558376"/>
            <a:ext cx="3825120" cy="36257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선택한 품종의 세부품종 리스트를 조회합니다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세부품종명을 클릭하면 정보를 수정하실 수 있습니다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신규 세부품종을 등록 하시려면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[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세부품종 등록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버튼을 클릭해 주십시오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sp>
        <p:nvSpPr>
          <p:cNvPr id="31" name="Google Shape;797;p30"/>
          <p:cNvSpPr/>
          <p:nvPr/>
        </p:nvSpPr>
        <p:spPr>
          <a:xfrm>
            <a:off x="502327" y="123071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271160"/>
              </p:ext>
            </p:extLst>
          </p:nvPr>
        </p:nvGraphicFramePr>
        <p:xfrm>
          <a:off x="567335" y="2998683"/>
          <a:ext cx="3822203" cy="206863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32385">
                  <a:extLst>
                    <a:ext uri="{9D8B030D-6E8A-4147-A177-3AD203B41FA5}">
                      <a16:colId xmlns:a16="http://schemas.microsoft.com/office/drawing/2014/main" val="1867615060"/>
                    </a:ext>
                  </a:extLst>
                </a:gridCol>
                <a:gridCol w="431156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853105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1160850">
                  <a:extLst>
                    <a:ext uri="{9D8B030D-6E8A-4147-A177-3AD203B41FA5}">
                      <a16:colId xmlns:a16="http://schemas.microsoft.com/office/drawing/2014/main" val="2343403921"/>
                    </a:ext>
                  </a:extLst>
                </a:gridCol>
                <a:gridCol w="381569">
                  <a:extLst>
                    <a:ext uri="{9D8B030D-6E8A-4147-A177-3AD203B41FA5}">
                      <a16:colId xmlns:a16="http://schemas.microsoft.com/office/drawing/2014/main" val="1890888475"/>
                    </a:ext>
                  </a:extLst>
                </a:gridCol>
                <a:gridCol w="381569">
                  <a:extLst>
                    <a:ext uri="{9D8B030D-6E8A-4147-A177-3AD203B41FA5}">
                      <a16:colId xmlns:a16="http://schemas.microsoft.com/office/drawing/2014/main" val="3084582889"/>
                    </a:ext>
                  </a:extLst>
                </a:gridCol>
                <a:gridCol w="381569">
                  <a:extLst>
                    <a:ext uri="{9D8B030D-6E8A-4147-A177-3AD203B41FA5}">
                      <a16:colId xmlns:a16="http://schemas.microsoft.com/office/drawing/2014/main" val="3406082804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번호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세부품종코드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세부품종명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세부품종내역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상품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순서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latin typeface="+mn-ea"/>
                          <a:ea typeface="+mn-ea"/>
                        </a:rPr>
                        <a:t>사용여부</a:t>
                      </a:r>
                      <a:endParaRPr sz="6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080001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sng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1M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6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080002</a:t>
                      </a: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sng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2M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6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6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080003</a:t>
                      </a:r>
                      <a:endParaRPr sz="6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sng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3M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6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미사용</a:t>
                      </a:r>
                      <a:endParaRPr sz="6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766064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080004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sng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4M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6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080005</a:t>
                      </a: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sng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5M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6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7462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080006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sng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6M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6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5230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080007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sng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커넥터일체형급전선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algn="l" fontAlgn="ctr"/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RRU(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DIN(L</a:t>
                      </a:r>
                      <a:r>
                        <a:rPr lang="ko-KR" alt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</a:t>
                      </a:r>
                      <a:r>
                        <a:rPr lang="en-US" altLang="ko-KR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</a:t>
                      </a:r>
                      <a:r>
                        <a:rPr lang="en-US" sz="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DIN 7M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 u="sng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sz="6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6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0605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6816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50103"/>
                  </a:ext>
                </a:extLst>
              </a:tr>
            </a:tbl>
          </a:graphicData>
        </a:graphic>
      </p:graphicFrame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060" y="2509133"/>
            <a:ext cx="381740" cy="188181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575189" y="1976769"/>
            <a:ext cx="3840867" cy="75638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모서리가 둥근 직사각형 34"/>
          <p:cNvSpPr/>
          <p:nvPr/>
        </p:nvSpPr>
        <p:spPr>
          <a:xfrm>
            <a:off x="3704393" y="2764385"/>
            <a:ext cx="685993" cy="189145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</a:rPr>
              <a:t>세부품종 등록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graphicFrame>
        <p:nvGraphicFramePr>
          <p:cNvPr id="36" name="Google Shape;1696;p44"/>
          <p:cNvGraphicFramePr/>
          <p:nvPr>
            <p:extLst>
              <p:ext uri="{D42A27DB-BD31-4B8C-83A1-F6EECF244321}">
                <p14:modId xmlns:p14="http://schemas.microsoft.com/office/powerpoint/2010/main" val="1928021450"/>
              </p:ext>
            </p:extLst>
          </p:nvPr>
        </p:nvGraphicFramePr>
        <p:xfrm>
          <a:off x="602692" y="2278768"/>
          <a:ext cx="3317178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68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7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세부품종내역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562583" y="2982207"/>
            <a:ext cx="3852167" cy="245967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4"/>
          <a:srcRect l="31182" t="9477" r="26159" b="-1278"/>
          <a:stretch/>
        </p:blipFill>
        <p:spPr>
          <a:xfrm>
            <a:off x="574686" y="5294928"/>
            <a:ext cx="3827357" cy="148059"/>
          </a:xfrm>
          <a:prstGeom prst="rect">
            <a:avLst/>
          </a:prstGeom>
        </p:spPr>
      </p:pic>
      <p:sp>
        <p:nvSpPr>
          <p:cNvPr id="39" name="Google Shape;1700;p44"/>
          <p:cNvSpPr/>
          <p:nvPr/>
        </p:nvSpPr>
        <p:spPr>
          <a:xfrm>
            <a:off x="2260528" y="5522277"/>
            <a:ext cx="455672" cy="23081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" name="Google Shape;1699;p44"/>
          <p:cNvGraphicFramePr/>
          <p:nvPr>
            <p:extLst>
              <p:ext uri="{D42A27DB-BD31-4B8C-83A1-F6EECF244321}">
                <p14:modId xmlns:p14="http://schemas.microsoft.com/office/powerpoint/2010/main" val="2392774990"/>
              </p:ext>
            </p:extLst>
          </p:nvPr>
        </p:nvGraphicFramePr>
        <p:xfrm>
          <a:off x="600203" y="2506301"/>
          <a:ext cx="16468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704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7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사용여부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Google Shape;1694;p44"/>
          <p:cNvSpPr/>
          <p:nvPr/>
        </p:nvSpPr>
        <p:spPr>
          <a:xfrm>
            <a:off x="5241462" y="2985063"/>
            <a:ext cx="4086773" cy="246596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" name="Google Shape;1695;p44"/>
          <p:cNvGraphicFramePr/>
          <p:nvPr>
            <p:extLst>
              <p:ext uri="{D42A27DB-BD31-4B8C-83A1-F6EECF244321}">
                <p14:modId xmlns:p14="http://schemas.microsoft.com/office/powerpoint/2010/main" val="3154167449"/>
              </p:ext>
            </p:extLst>
          </p:nvPr>
        </p:nvGraphicFramePr>
        <p:xfrm>
          <a:off x="5384791" y="3085603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세부품종 등록</a:t>
                      </a:r>
                      <a:r>
                        <a:rPr lang="en-US" altLang="ko-KR" sz="800" b="1" u="none" strike="noStrike" cap="none"/>
                        <a:t>/</a:t>
                      </a:r>
                      <a:r>
                        <a:rPr lang="ko-KR" altLang="en-US" sz="800" b="1" u="none" strike="noStrike" cap="none"/>
                        <a:t>수정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Google Shape;1695;p44"/>
          <p:cNvGraphicFramePr/>
          <p:nvPr>
            <p:extLst>
              <p:ext uri="{D42A27DB-BD31-4B8C-83A1-F6EECF244321}">
                <p14:modId xmlns:p14="http://schemas.microsoft.com/office/powerpoint/2010/main" val="138735333"/>
              </p:ext>
            </p:extLst>
          </p:nvPr>
        </p:nvGraphicFramePr>
        <p:xfrm>
          <a:off x="8958879" y="3067002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Google Shape;58;p20"/>
          <p:cNvSpPr/>
          <p:nvPr/>
        </p:nvSpPr>
        <p:spPr>
          <a:xfrm>
            <a:off x="5375524" y="3440758"/>
            <a:ext cx="3825120" cy="245405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세부품종은 품종의 세부 실적을 조회하기 위해 세부품종별 통계 실적에 사용됩니다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61" name="Google Shape;1700;p44"/>
          <p:cNvSpPr/>
          <p:nvPr/>
        </p:nvSpPr>
        <p:spPr>
          <a:xfrm>
            <a:off x="6825588" y="5066436"/>
            <a:ext cx="455672" cy="230819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1700;p44"/>
          <p:cNvSpPr/>
          <p:nvPr/>
        </p:nvSpPr>
        <p:spPr>
          <a:xfrm>
            <a:off x="7409438" y="5072147"/>
            <a:ext cx="455672" cy="23081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5" name="Google Shape;1696;p44"/>
          <p:cNvGraphicFramePr/>
          <p:nvPr>
            <p:extLst>
              <p:ext uri="{D42A27DB-BD31-4B8C-83A1-F6EECF244321}">
                <p14:modId xmlns:p14="http://schemas.microsoft.com/office/powerpoint/2010/main" val="948496109"/>
              </p:ext>
            </p:extLst>
          </p:nvPr>
        </p:nvGraphicFramePr>
        <p:xfrm>
          <a:off x="5407612" y="4251050"/>
          <a:ext cx="3766515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9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7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세부품종내역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최소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최대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Google Shape;1699;p44"/>
          <p:cNvGraphicFramePr/>
          <p:nvPr>
            <p:extLst>
              <p:ext uri="{D42A27DB-BD31-4B8C-83A1-F6EECF244321}">
                <p14:modId xmlns:p14="http://schemas.microsoft.com/office/powerpoint/2010/main" val="1005028660"/>
              </p:ext>
            </p:extLst>
          </p:nvPr>
        </p:nvGraphicFramePr>
        <p:xfrm>
          <a:off x="5407952" y="4477338"/>
          <a:ext cx="21659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893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2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사용여부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Google Shape;1696;p44"/>
          <p:cNvGraphicFramePr/>
          <p:nvPr>
            <p:extLst>
              <p:ext uri="{D42A27DB-BD31-4B8C-83A1-F6EECF244321}">
                <p14:modId xmlns:p14="http://schemas.microsoft.com/office/powerpoint/2010/main" val="4270699887"/>
              </p:ext>
            </p:extLst>
          </p:nvPr>
        </p:nvGraphicFramePr>
        <p:xfrm>
          <a:off x="5384791" y="3788943"/>
          <a:ext cx="256127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9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9702">
                  <a:extLst>
                    <a:ext uri="{9D8B030D-6E8A-4147-A177-3AD203B41FA5}">
                      <a16:colId xmlns:a16="http://schemas.microsoft.com/office/drawing/2014/main" val="6546695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세부품종코드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080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영문 또는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 필수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Google Shape;1696;p44"/>
          <p:cNvGraphicFramePr/>
          <p:nvPr>
            <p:extLst>
              <p:ext uri="{D42A27DB-BD31-4B8C-83A1-F6EECF244321}">
                <p14:modId xmlns:p14="http://schemas.microsoft.com/office/powerpoint/2010/main" val="2780597857"/>
              </p:ext>
            </p:extLst>
          </p:nvPr>
        </p:nvGraphicFramePr>
        <p:xfrm>
          <a:off x="5404407" y="4020682"/>
          <a:ext cx="3766515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9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7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세부품종명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최소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최대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3" name="Google Shape;408;p26"/>
          <p:cNvCxnSpPr>
            <a:endCxn id="41" idx="0"/>
          </p:cNvCxnSpPr>
          <p:nvPr/>
        </p:nvCxnSpPr>
        <p:spPr>
          <a:xfrm rot="10800000" flipV="1">
            <a:off x="7284850" y="2875871"/>
            <a:ext cx="208279" cy="109192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4" name="Google Shape;408;p26"/>
          <p:cNvCxnSpPr>
            <a:endCxn id="26" idx="0"/>
          </p:cNvCxnSpPr>
          <p:nvPr/>
        </p:nvCxnSpPr>
        <p:spPr>
          <a:xfrm rot="10800000">
            <a:off x="2500262" y="1102682"/>
            <a:ext cx="5133919" cy="1630471"/>
          </a:xfrm>
          <a:prstGeom prst="bentConnector4">
            <a:avLst>
              <a:gd name="adj1" fmla="val 30099"/>
              <a:gd name="adj2" fmla="val 11402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5" name="Google Shape;408;p26"/>
          <p:cNvCxnSpPr>
            <a:endCxn id="41" idx="1"/>
          </p:cNvCxnSpPr>
          <p:nvPr/>
        </p:nvCxnSpPr>
        <p:spPr>
          <a:xfrm>
            <a:off x="1913860" y="3508744"/>
            <a:ext cx="3327602" cy="70930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" name="Google Shape;408;p26"/>
          <p:cNvCxnSpPr>
            <a:endCxn id="79" idx="1"/>
          </p:cNvCxnSpPr>
          <p:nvPr/>
        </p:nvCxnSpPr>
        <p:spPr>
          <a:xfrm rot="16200000" flipH="1">
            <a:off x="2682085" y="5299422"/>
            <a:ext cx="3308064" cy="1810690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7" name="Google Shape;797;p30"/>
          <p:cNvSpPr/>
          <p:nvPr/>
        </p:nvSpPr>
        <p:spPr>
          <a:xfrm>
            <a:off x="5291548" y="312719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1694;p44"/>
          <p:cNvSpPr/>
          <p:nvPr/>
        </p:nvSpPr>
        <p:spPr>
          <a:xfrm>
            <a:off x="5241462" y="5581156"/>
            <a:ext cx="4086773" cy="455528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0" name="Google Shape;1695;p44"/>
          <p:cNvGraphicFramePr/>
          <p:nvPr>
            <p:extLst>
              <p:ext uri="{D42A27DB-BD31-4B8C-83A1-F6EECF244321}">
                <p14:modId xmlns:p14="http://schemas.microsoft.com/office/powerpoint/2010/main" val="3070566430"/>
              </p:ext>
            </p:extLst>
          </p:nvPr>
        </p:nvGraphicFramePr>
        <p:xfrm>
          <a:off x="5384791" y="5684528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세부품종과 연결된 상품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Google Shape;1696;p44"/>
          <p:cNvGraphicFramePr/>
          <p:nvPr>
            <p:extLst>
              <p:ext uri="{D42A27DB-BD31-4B8C-83A1-F6EECF244321}">
                <p14:modId xmlns:p14="http://schemas.microsoft.com/office/powerpoint/2010/main" val="3805939530"/>
              </p:ext>
            </p:extLst>
          </p:nvPr>
        </p:nvGraphicFramePr>
        <p:xfrm>
          <a:off x="5390823" y="6526875"/>
          <a:ext cx="3255347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549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4133110133"/>
                    </a:ext>
                  </a:extLst>
                </a:gridCol>
                <a:gridCol w="1153824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상품코드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상품명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" name="Google Shape;1695;p44"/>
          <p:cNvGraphicFramePr/>
          <p:nvPr>
            <p:extLst>
              <p:ext uri="{D42A27DB-BD31-4B8C-83A1-F6EECF244321}">
                <p14:modId xmlns:p14="http://schemas.microsoft.com/office/powerpoint/2010/main" val="3440933177"/>
              </p:ext>
            </p:extLst>
          </p:nvPr>
        </p:nvGraphicFramePr>
        <p:xfrm>
          <a:off x="8958879" y="5663095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Google Shape;58;p20"/>
          <p:cNvSpPr/>
          <p:nvPr/>
        </p:nvSpPr>
        <p:spPr>
          <a:xfrm>
            <a:off x="5375524" y="6053583"/>
            <a:ext cx="3825120" cy="27240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세부품종과 연결된 상품을 조회합니다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상품명을 클릭하시면 상품 상세 팝업이 호출됩니다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13880"/>
              </p:ext>
            </p:extLst>
          </p:nvPr>
        </p:nvGraphicFramePr>
        <p:xfrm>
          <a:off x="5351923" y="7158187"/>
          <a:ext cx="3822204" cy="206863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65051">
                  <a:extLst>
                    <a:ext uri="{9D8B030D-6E8A-4147-A177-3AD203B41FA5}">
                      <a16:colId xmlns:a16="http://schemas.microsoft.com/office/drawing/2014/main" val="1867615060"/>
                    </a:ext>
                  </a:extLst>
                </a:gridCol>
                <a:gridCol w="716648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846836">
                  <a:extLst>
                    <a:ext uri="{9D8B030D-6E8A-4147-A177-3AD203B41FA5}">
                      <a16:colId xmlns:a16="http://schemas.microsoft.com/office/drawing/2014/main" val="2999196370"/>
                    </a:ext>
                  </a:extLst>
                </a:gridCol>
                <a:gridCol w="1169581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418214">
                  <a:extLst>
                    <a:ext uri="{9D8B030D-6E8A-4147-A177-3AD203B41FA5}">
                      <a16:colId xmlns:a16="http://schemas.microsoft.com/office/drawing/2014/main" val="2343403921"/>
                    </a:ext>
                  </a:extLst>
                </a:gridCol>
                <a:gridCol w="405874">
                  <a:extLst>
                    <a:ext uri="{9D8B030D-6E8A-4147-A177-3AD203B41FA5}">
                      <a16:colId xmlns:a16="http://schemas.microsoft.com/office/drawing/2014/main" val="3406082804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상품코드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상품명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단위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물량배분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2217976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(6</a:t>
                      </a:r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IELB(30A), 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자동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2217977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분기전원함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(30</a:t>
                      </a:r>
                      <a:r>
                        <a:rPr 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A)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MCCB 30A, 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분기단자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Plug</a:t>
                      </a:r>
                      <a:endParaRPr lang="en-US" altLang="ko-KR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자동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2217978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전원단자함</a:t>
                      </a:r>
                      <a:r>
                        <a:rPr lang="en-US" altLang="ko-KR" sz="700" b="0" i="0" u="sng" strike="noStrike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700" b="0" i="0" u="sng" strike="noStrike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IELB)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IELB 20A, Plug </a:t>
                      </a:r>
                      <a:r>
                        <a:rPr lang="ko-KR" altLang="en-US" sz="700" b="0" i="0" u="none" strike="noStrike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단자대</a:t>
                      </a:r>
                      <a:r>
                        <a:rPr lang="en-US" altLang="ko-KR" sz="700" b="0" i="0" u="none" strike="noStrike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</a:rPr>
                        <a:t>(10P)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아니오</a:t>
                      </a:r>
                      <a:endParaRPr sz="7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미사용</a:t>
                      </a:r>
                      <a:endParaRPr sz="7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766064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2217982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(4</a:t>
                      </a:r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IELB(20A), Plug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단자대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(10</a:t>
                      </a:r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P)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자동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2217983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전원단자함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MCCB)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MCCB(BS 20A)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자동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7462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2217984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분기전원함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(50</a:t>
                      </a:r>
                      <a:r>
                        <a:rPr 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A)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MCCB 50A, 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분기단자</a:t>
                      </a:r>
                      <a:endParaRPr lang="en-US" altLang="ko-KR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자동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5230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2218483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(6</a:t>
                      </a:r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700" b="0" i="0" u="sng" strike="noStrike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(6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자동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0605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6816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50103"/>
                  </a:ext>
                </a:extLst>
              </a:tr>
            </a:tbl>
          </a:graphicData>
        </a:graphic>
      </p:graphicFrame>
      <p:pic>
        <p:nvPicPr>
          <p:cNvPr id="85" name="그림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648" y="6732429"/>
            <a:ext cx="381740" cy="188181"/>
          </a:xfrm>
          <a:prstGeom prst="rect">
            <a:avLst/>
          </a:prstGeom>
        </p:spPr>
      </p:pic>
      <p:sp>
        <p:nvSpPr>
          <p:cNvPr id="86" name="직사각형 85"/>
          <p:cNvSpPr/>
          <p:nvPr/>
        </p:nvSpPr>
        <p:spPr>
          <a:xfrm>
            <a:off x="5359777" y="6455244"/>
            <a:ext cx="3840867" cy="54585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5347171" y="7141711"/>
            <a:ext cx="3852167" cy="245967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4"/>
          <a:srcRect l="31182" t="9477" r="26159" b="-1278"/>
          <a:stretch/>
        </p:blipFill>
        <p:spPr>
          <a:xfrm>
            <a:off x="5359274" y="9454432"/>
            <a:ext cx="3827357" cy="148059"/>
          </a:xfrm>
          <a:prstGeom prst="rect">
            <a:avLst/>
          </a:prstGeom>
        </p:spPr>
      </p:pic>
      <p:sp>
        <p:nvSpPr>
          <p:cNvPr id="89" name="Google Shape;1700;p44"/>
          <p:cNvSpPr/>
          <p:nvPr/>
        </p:nvSpPr>
        <p:spPr>
          <a:xfrm>
            <a:off x="7045116" y="9731397"/>
            <a:ext cx="455672" cy="23081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" name="Google Shape;1696;p44"/>
          <p:cNvGraphicFramePr/>
          <p:nvPr>
            <p:extLst>
              <p:ext uri="{D42A27DB-BD31-4B8C-83A1-F6EECF244321}">
                <p14:modId xmlns:p14="http://schemas.microsoft.com/office/powerpoint/2010/main" val="1949623045"/>
              </p:ext>
            </p:extLst>
          </p:nvPr>
        </p:nvGraphicFramePr>
        <p:xfrm>
          <a:off x="5387280" y="6743067"/>
          <a:ext cx="3255347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552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792">
                  <a:extLst>
                    <a:ext uri="{9D8B030D-6E8A-4147-A177-3AD203B41FA5}">
                      <a16:colId xmlns:a16="http://schemas.microsoft.com/office/drawing/2014/main" val="4133110133"/>
                    </a:ext>
                  </a:extLst>
                </a:gridCol>
                <a:gridCol w="1153824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상품규격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사용여부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            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Google Shape;797;p30"/>
          <p:cNvSpPr/>
          <p:nvPr/>
        </p:nvSpPr>
        <p:spPr>
          <a:xfrm>
            <a:off x="5306610" y="573029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408;p26"/>
          <p:cNvCxnSpPr>
            <a:stCxn id="35" idx="3"/>
            <a:endCxn id="41" idx="1"/>
          </p:cNvCxnSpPr>
          <p:nvPr/>
        </p:nvCxnSpPr>
        <p:spPr>
          <a:xfrm>
            <a:off x="4390386" y="2858958"/>
            <a:ext cx="851076" cy="135908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58" name="Google Shape;1699;p44"/>
          <p:cNvGraphicFramePr/>
          <p:nvPr>
            <p:extLst>
              <p:ext uri="{D42A27DB-BD31-4B8C-83A1-F6EECF244321}">
                <p14:modId xmlns:p14="http://schemas.microsoft.com/office/powerpoint/2010/main" val="2538802817"/>
              </p:ext>
            </p:extLst>
          </p:nvPr>
        </p:nvGraphicFramePr>
        <p:xfrm>
          <a:off x="5482593" y="4698035"/>
          <a:ext cx="1612867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82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순서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숫자만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32422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14700</TotalTime>
  <Words>5375</Words>
  <Application>Microsoft Office PowerPoint</Application>
  <PresentationFormat>사용자 지정</PresentationFormat>
  <Paragraphs>2253</Paragraphs>
  <Slides>28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굴림</vt:lpstr>
      <vt:lpstr>맑은 고딕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354</cp:revision>
  <dcterms:modified xsi:type="dcterms:W3CDTF">2025-03-27T01:09:27Z</dcterms:modified>
</cp:coreProperties>
</file>