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8EAC"/>
    <a:srgbClr val="FFE6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3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1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28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77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86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39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37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402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0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11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60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744DE-1D24-44F4-AB2F-E462C8359C8E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59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5208A-5FF5-FEF5-E0AD-BD64CE10D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4A95B196-B82C-4867-5CCB-5A92323B701E}"/>
              </a:ext>
            </a:extLst>
          </p:cNvPr>
          <p:cNvSpPr/>
          <p:nvPr/>
        </p:nvSpPr>
        <p:spPr>
          <a:xfrm>
            <a:off x="0" y="140083"/>
            <a:ext cx="12191999" cy="470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>
                <a:latin typeface="+mn-ea"/>
              </a:rPr>
              <a:t>팬택 </a:t>
            </a:r>
            <a:r>
              <a:rPr lang="en-US" altLang="ko-KR">
                <a:latin typeface="+mn-ea"/>
              </a:rPr>
              <a:t>OKPlaza Commerce Platform</a:t>
            </a:r>
            <a:endParaRPr lang="ko-KR" altLang="en-US" dirty="0">
              <a:latin typeface="+mn-ea"/>
            </a:endParaRPr>
          </a:p>
        </p:txBody>
      </p:sp>
      <p:sp>
        <p:nvSpPr>
          <p:cNvPr id="4" name="사각형: 둥근 모서리 197">
            <a:extLst>
              <a:ext uri="{FF2B5EF4-FFF2-40B4-BE49-F238E27FC236}">
                <a16:creationId xmlns:a16="http://schemas.microsoft.com/office/drawing/2014/main" id="{062257F2-BFC8-9BC1-317D-6A453C48D262}"/>
              </a:ext>
            </a:extLst>
          </p:cNvPr>
          <p:cNvSpPr/>
          <p:nvPr/>
        </p:nvSpPr>
        <p:spPr>
          <a:xfrm>
            <a:off x="1116121" y="808677"/>
            <a:ext cx="9433595" cy="27699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bevel/>
          </a:ln>
          <a:effectLst>
            <a:outerShdw blurRad="25400" dist="25400" dir="2700000" algn="tl" rotWithShape="0">
              <a:prstClr val="black">
                <a:alpha val="5000"/>
              </a:prstClr>
            </a:outerShdw>
          </a:effectLst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100" dirty="0">
                <a:solidFill>
                  <a:srgbClr val="015578"/>
                </a:solidFill>
                <a:latin typeface="+mn-ea"/>
                <a:cs typeface="Pretendard SemiBold" panose="02000703000000020004" pitchFamily="2" charset="-127"/>
              </a:rPr>
              <a:t>Application Architecture</a:t>
            </a:r>
            <a:endParaRPr lang="ko-KR" altLang="en-US" sz="1100" dirty="0">
              <a:solidFill>
                <a:srgbClr val="015578"/>
              </a:solidFill>
              <a:latin typeface="+mn-ea"/>
              <a:cs typeface="Pretendard SemiBold" panose="02000703000000020004" pitchFamily="2" charset="-127"/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AADD379B-59E9-F45E-CC1D-00B4CBD30075}"/>
              </a:ext>
            </a:extLst>
          </p:cNvPr>
          <p:cNvCxnSpPr>
            <a:cxnSpLocks/>
          </p:cNvCxnSpPr>
          <p:nvPr/>
        </p:nvCxnSpPr>
        <p:spPr>
          <a:xfrm>
            <a:off x="1150890" y="1516313"/>
            <a:ext cx="937599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BBAABCE-42A9-020F-2304-CD607EF9FECD}"/>
              </a:ext>
            </a:extLst>
          </p:cNvPr>
          <p:cNvSpPr/>
          <p:nvPr/>
        </p:nvSpPr>
        <p:spPr>
          <a:xfrm>
            <a:off x="1185325" y="1199494"/>
            <a:ext cx="9407934" cy="30100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rgbClr val="015578"/>
                </a:solidFill>
                <a:latin typeface="+mn-ea"/>
              </a:rPr>
              <a:t>OKPlaza</a:t>
            </a:r>
            <a:r>
              <a:rPr lang="ko-KR" altLang="en-US" sz="1600" b="1">
                <a:solidFill>
                  <a:srgbClr val="015578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rgbClr val="015578"/>
                </a:solidFill>
                <a:latin typeface="+mn-ea"/>
              </a:rPr>
              <a:t>Commerce Platform</a:t>
            </a:r>
            <a:endParaRPr lang="ko-KR" altLang="en-US" sz="1600" b="1" dirty="0">
              <a:solidFill>
                <a:srgbClr val="015578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0828FE-FA58-C37C-A27D-58932FC8231C}"/>
              </a:ext>
            </a:extLst>
          </p:cNvPr>
          <p:cNvSpPr/>
          <p:nvPr/>
        </p:nvSpPr>
        <p:spPr>
          <a:xfrm>
            <a:off x="3777235" y="2071221"/>
            <a:ext cx="5289684" cy="2162713"/>
          </a:xfrm>
          <a:prstGeom prst="rect">
            <a:avLst/>
          </a:prstGeom>
          <a:solidFill>
            <a:srgbClr val="E3ECF1"/>
          </a:solidFill>
          <a:ln w="3175">
            <a:solidFill>
              <a:srgbClr val="578E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A92673-8434-6598-A0B7-71957B82CF13}"/>
              </a:ext>
            </a:extLst>
          </p:cNvPr>
          <p:cNvSpPr/>
          <p:nvPr/>
        </p:nvSpPr>
        <p:spPr>
          <a:xfrm>
            <a:off x="3777235" y="1785871"/>
            <a:ext cx="5289684" cy="280463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latin typeface="+mn-ea"/>
              </a:rPr>
              <a:t>OKPlaza</a:t>
            </a:r>
            <a:r>
              <a:rPr lang="ko-KR" altLang="en-US" sz="1000" b="1">
                <a:latin typeface="+mn-ea"/>
              </a:rPr>
              <a:t> 운영사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8219D0-6480-5FA7-675A-A8E75B151D4B}"/>
              </a:ext>
            </a:extLst>
          </p:cNvPr>
          <p:cNvSpPr/>
          <p:nvPr/>
        </p:nvSpPr>
        <p:spPr>
          <a:xfrm>
            <a:off x="3788988" y="4833539"/>
            <a:ext cx="2578905" cy="1371540"/>
          </a:xfrm>
          <a:prstGeom prst="rect">
            <a:avLst/>
          </a:prstGeom>
          <a:solidFill>
            <a:srgbClr val="E3ECF1"/>
          </a:solidFill>
          <a:ln w="3175">
            <a:solidFill>
              <a:srgbClr val="578E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F89F2E-6898-3699-23B8-6FFEA6ED9FF8}"/>
              </a:ext>
            </a:extLst>
          </p:cNvPr>
          <p:cNvSpPr/>
          <p:nvPr/>
        </p:nvSpPr>
        <p:spPr>
          <a:xfrm>
            <a:off x="3791080" y="4541764"/>
            <a:ext cx="2576493" cy="292689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latin typeface="+mn-ea"/>
              </a:rPr>
              <a:t>WMS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2C2E8A-AC6D-9EC0-03CC-D9E668C3240F}"/>
              </a:ext>
            </a:extLst>
          </p:cNvPr>
          <p:cNvSpPr/>
          <p:nvPr/>
        </p:nvSpPr>
        <p:spPr>
          <a:xfrm>
            <a:off x="6494137" y="4843239"/>
            <a:ext cx="2572782" cy="1361842"/>
          </a:xfrm>
          <a:prstGeom prst="rect">
            <a:avLst/>
          </a:prstGeom>
          <a:solidFill>
            <a:srgbClr val="E3ECF1"/>
          </a:solidFill>
          <a:ln w="3175">
            <a:solidFill>
              <a:srgbClr val="578E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31228E-6389-FADF-EA47-692DCB5D5297}"/>
              </a:ext>
            </a:extLst>
          </p:cNvPr>
          <p:cNvSpPr/>
          <p:nvPr/>
        </p:nvSpPr>
        <p:spPr>
          <a:xfrm>
            <a:off x="6496440" y="4551463"/>
            <a:ext cx="2570376" cy="2926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latin typeface="+mn-ea"/>
              </a:rPr>
              <a:t>E-Bid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5A317B-CBAE-0AB4-20B5-59C331105AFD}"/>
              </a:ext>
            </a:extLst>
          </p:cNvPr>
          <p:cNvSpPr/>
          <p:nvPr/>
        </p:nvSpPr>
        <p:spPr>
          <a:xfrm>
            <a:off x="1163840" y="1877347"/>
            <a:ext cx="2238485" cy="1551653"/>
          </a:xfrm>
          <a:prstGeom prst="rect">
            <a:avLst/>
          </a:prstGeom>
          <a:solidFill>
            <a:srgbClr val="E3ECF1"/>
          </a:solidFill>
          <a:ln w="3175">
            <a:solidFill>
              <a:srgbClr val="578E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000" u="sng">
                <a:solidFill>
                  <a:schemeClr val="tx1"/>
                </a:solidFill>
                <a:latin typeface="+mn-ea"/>
              </a:rPr>
              <a:t>일반구매사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u="sng">
                <a:solidFill>
                  <a:schemeClr val="tx1"/>
                </a:solidFill>
                <a:latin typeface="+mn-ea"/>
              </a:rPr>
              <a:t>홈앤서비스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000" u="sng">
                <a:solidFill>
                  <a:schemeClr val="tx1"/>
                </a:solidFill>
                <a:latin typeface="+mn-ea"/>
              </a:rPr>
              <a:t>OKSafety</a:t>
            </a:r>
            <a:endParaRPr lang="ko-KR" altLang="en-US" sz="1000" u="sng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913A385-239C-BEFD-20FC-91FC1865FAE1}"/>
              </a:ext>
            </a:extLst>
          </p:cNvPr>
          <p:cNvSpPr/>
          <p:nvPr/>
        </p:nvSpPr>
        <p:spPr>
          <a:xfrm>
            <a:off x="1165933" y="1625002"/>
            <a:ext cx="2236392" cy="266081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latin typeface="+mn-ea"/>
              </a:rPr>
              <a:t>OKPlaza</a:t>
            </a:r>
            <a:r>
              <a:rPr lang="ko-KR" altLang="en-US" sz="1000" b="1">
                <a:latin typeface="+mn-ea"/>
              </a:rPr>
              <a:t> 구매사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20" name="AutoShape 112">
            <a:extLst>
              <a:ext uri="{FF2B5EF4-FFF2-40B4-BE49-F238E27FC236}">
                <a16:creationId xmlns:a16="http://schemas.microsoft.com/office/drawing/2014/main" id="{DC6A951D-A4C9-AB33-6027-04954E169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552" y="2236687"/>
            <a:ext cx="933134" cy="23030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0" tIns="45670" rIns="0" bIns="45670" anchor="ctr"/>
          <a:lstStyle/>
          <a:p>
            <a:pPr marL="82600" indent="-82600" algn="ctr" defTabSz="91338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상품조회</a:t>
            </a:r>
            <a:endParaRPr kumimoji="1" lang="en-US" altLang="ko-KR" sz="9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AutoShape 112">
            <a:extLst>
              <a:ext uri="{FF2B5EF4-FFF2-40B4-BE49-F238E27FC236}">
                <a16:creationId xmlns:a16="http://schemas.microsoft.com/office/drawing/2014/main" id="{923D148D-9177-05DD-0E12-DBC95A092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552" y="2520483"/>
            <a:ext cx="933134" cy="23030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0" tIns="45670" rIns="0" bIns="45670" anchor="ctr"/>
          <a:lstStyle/>
          <a:p>
            <a:pPr marL="82600" indent="-82600" algn="ctr" defTabSz="91338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인수반품관리</a:t>
            </a:r>
            <a:endParaRPr kumimoji="1" lang="en-US" altLang="ko-KR" sz="9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AutoShape 112">
            <a:extLst>
              <a:ext uri="{FF2B5EF4-FFF2-40B4-BE49-F238E27FC236}">
                <a16:creationId xmlns:a16="http://schemas.microsoft.com/office/drawing/2014/main" id="{EB588E3D-B94C-CE9E-6532-4F92FF6F1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2947" y="2520483"/>
            <a:ext cx="933134" cy="23030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0" tIns="45670" rIns="0" bIns="45670" anchor="ctr"/>
          <a:lstStyle/>
          <a:p>
            <a:pPr marL="82600" indent="-82600" algn="ctr" defTabSz="91338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소싱요청관리</a:t>
            </a:r>
            <a:endParaRPr kumimoji="1" lang="en-US" altLang="ko-KR" sz="9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AutoShape 112">
            <a:extLst>
              <a:ext uri="{FF2B5EF4-FFF2-40B4-BE49-F238E27FC236}">
                <a16:creationId xmlns:a16="http://schemas.microsoft.com/office/drawing/2014/main" id="{67CFA688-3B96-4C64-3301-B90A32A99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2947" y="2236687"/>
            <a:ext cx="933134" cy="23030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0" tIns="45670" rIns="0" bIns="45670" anchor="ctr"/>
          <a:lstStyle/>
          <a:p>
            <a:pPr marL="82600" indent="-82600" algn="ctr" defTabSz="91338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주문관리</a:t>
            </a:r>
            <a:endParaRPr kumimoji="1" lang="en-US" altLang="ko-KR" sz="9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AutoShape 112">
            <a:extLst>
              <a:ext uri="{FF2B5EF4-FFF2-40B4-BE49-F238E27FC236}">
                <a16:creationId xmlns:a16="http://schemas.microsoft.com/office/drawing/2014/main" id="{856DDB49-90B3-2AAF-D252-B5C490DDA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552" y="2815035"/>
            <a:ext cx="933134" cy="23030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0" tIns="45670" rIns="0" bIns="45670" anchor="ctr"/>
          <a:lstStyle/>
          <a:p>
            <a:pPr marL="82600" indent="-82600" algn="ctr" defTabSz="91338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예산관리</a:t>
            </a:r>
            <a:endParaRPr kumimoji="1" lang="en-US" altLang="ko-KR" sz="9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AutoShape 112">
            <a:extLst>
              <a:ext uri="{FF2B5EF4-FFF2-40B4-BE49-F238E27FC236}">
                <a16:creationId xmlns:a16="http://schemas.microsoft.com/office/drawing/2014/main" id="{6DDA675D-6B27-7920-63AA-DCA7A9F8B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2947" y="2815035"/>
            <a:ext cx="933134" cy="23030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0" tIns="45670" rIns="0" bIns="45670" anchor="ctr"/>
          <a:lstStyle/>
          <a:p>
            <a:pPr marL="82600" indent="-82600" algn="ctr" defTabSz="91338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재고관리</a:t>
            </a:r>
            <a:endParaRPr kumimoji="1" lang="en-US" altLang="ko-KR" sz="9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6" name="AutoShape 112">
            <a:extLst>
              <a:ext uri="{FF2B5EF4-FFF2-40B4-BE49-F238E27FC236}">
                <a16:creationId xmlns:a16="http://schemas.microsoft.com/office/drawing/2014/main" id="{7195C595-E9F3-1C8A-B895-8A606410C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552" y="3098831"/>
            <a:ext cx="933134" cy="23030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0" tIns="45670" rIns="0" bIns="45670" anchor="ctr"/>
          <a:lstStyle/>
          <a:p>
            <a:pPr marL="82600" indent="-82600" algn="ctr" defTabSz="91338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정산관리</a:t>
            </a:r>
            <a:endParaRPr kumimoji="1" lang="en-US" altLang="ko-KR" sz="9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9" name="AutoShape 112">
            <a:extLst>
              <a:ext uri="{FF2B5EF4-FFF2-40B4-BE49-F238E27FC236}">
                <a16:creationId xmlns:a16="http://schemas.microsoft.com/office/drawing/2014/main" id="{3FA82D3F-320F-E712-2F46-39CF5F2BD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2947" y="3098831"/>
            <a:ext cx="933134" cy="23030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0" tIns="45670" rIns="0" bIns="45670" anchor="ctr"/>
          <a:lstStyle/>
          <a:p>
            <a:pPr marL="82600" indent="-82600" algn="ctr" defTabSz="91338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조직관리</a:t>
            </a:r>
            <a:endParaRPr kumimoji="1" lang="en-US" altLang="ko-KR" sz="9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B8B221D-7445-2E47-761A-0E7AF962C4EB}"/>
              </a:ext>
            </a:extLst>
          </p:cNvPr>
          <p:cNvSpPr/>
          <p:nvPr/>
        </p:nvSpPr>
        <p:spPr>
          <a:xfrm>
            <a:off x="1163840" y="5104575"/>
            <a:ext cx="2238485" cy="1261391"/>
          </a:xfrm>
          <a:prstGeom prst="rect">
            <a:avLst/>
          </a:prstGeom>
          <a:solidFill>
            <a:srgbClr val="E3ECF1"/>
          </a:solidFill>
          <a:ln w="3175">
            <a:solidFill>
              <a:srgbClr val="578E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1B2488E-2961-FEA0-DC9F-AA015BEE81AE}"/>
              </a:ext>
            </a:extLst>
          </p:cNvPr>
          <p:cNvSpPr/>
          <p:nvPr/>
        </p:nvSpPr>
        <p:spPr>
          <a:xfrm>
            <a:off x="1163840" y="4852230"/>
            <a:ext cx="2238485" cy="26608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rgbClr val="578E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bg1"/>
                </a:solidFill>
                <a:latin typeface="+mn-ea"/>
              </a:rPr>
              <a:t>PANTAON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4" name="AutoShape 112">
            <a:extLst>
              <a:ext uri="{FF2B5EF4-FFF2-40B4-BE49-F238E27FC236}">
                <a16:creationId xmlns:a16="http://schemas.microsoft.com/office/drawing/2014/main" id="{5B77F5F9-DE46-7CF4-A98F-E45FA2337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552" y="5193945"/>
            <a:ext cx="933134" cy="23030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0" tIns="45670" rIns="0" bIns="45670" anchor="ctr"/>
          <a:lstStyle/>
          <a:p>
            <a:pPr marL="82600" indent="-82600" algn="ctr" defTabSz="91338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상품검색</a:t>
            </a:r>
            <a:endParaRPr kumimoji="1" lang="en-US" altLang="ko-KR" sz="9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7" name="AutoShape 112">
            <a:extLst>
              <a:ext uri="{FF2B5EF4-FFF2-40B4-BE49-F238E27FC236}">
                <a16:creationId xmlns:a16="http://schemas.microsoft.com/office/drawing/2014/main" id="{171AAB86-03A3-FA30-2C9B-4EE595070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552" y="5469032"/>
            <a:ext cx="933134" cy="23030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0" tIns="45670" rIns="0" bIns="45670" anchor="ctr"/>
          <a:lstStyle/>
          <a:p>
            <a:pPr marL="82600" indent="-82600" algn="ctr" defTabSz="91338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관심상품</a:t>
            </a:r>
            <a:endParaRPr kumimoji="1" lang="en-US" altLang="ko-KR" sz="9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8" name="AutoShape 112">
            <a:extLst>
              <a:ext uri="{FF2B5EF4-FFF2-40B4-BE49-F238E27FC236}">
                <a16:creationId xmlns:a16="http://schemas.microsoft.com/office/drawing/2014/main" id="{2A5EC1AD-C475-9325-B69B-5E342D644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2947" y="5469032"/>
            <a:ext cx="933134" cy="23030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0" tIns="45670" rIns="0" bIns="45670" anchor="ctr"/>
          <a:lstStyle/>
          <a:p>
            <a:pPr marL="82600" indent="-82600" algn="ctr" defTabSz="91338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마이쇼핑</a:t>
            </a:r>
            <a:endParaRPr kumimoji="1" lang="en-US" altLang="ko-KR" sz="9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9" name="AutoShape 112">
            <a:extLst>
              <a:ext uri="{FF2B5EF4-FFF2-40B4-BE49-F238E27FC236}">
                <a16:creationId xmlns:a16="http://schemas.microsoft.com/office/drawing/2014/main" id="{429900CC-84D1-60BE-8333-48CD17CBE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2947" y="5193945"/>
            <a:ext cx="933134" cy="23030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0" tIns="45670" rIns="0" bIns="45670" anchor="ctr"/>
          <a:lstStyle/>
          <a:p>
            <a:pPr marL="82600" indent="-82600" algn="ctr" defTabSz="91338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장바구니</a:t>
            </a:r>
            <a:endParaRPr kumimoji="1" lang="en-US" altLang="ko-KR" sz="9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0" name="AutoShape 112">
            <a:extLst>
              <a:ext uri="{FF2B5EF4-FFF2-40B4-BE49-F238E27FC236}">
                <a16:creationId xmlns:a16="http://schemas.microsoft.com/office/drawing/2014/main" id="{73BC3445-593C-7222-4A42-4D563F5E9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552" y="5737457"/>
            <a:ext cx="933134" cy="23030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0" tIns="45670" rIns="0" bIns="45670" anchor="ctr"/>
          <a:lstStyle/>
          <a:p>
            <a:pPr marL="82600" indent="-82600" algn="ctr" defTabSz="91338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회원가입</a:t>
            </a:r>
            <a:endParaRPr kumimoji="1" lang="en-US" altLang="ko-KR" sz="9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1" name="AutoShape 112">
            <a:extLst>
              <a:ext uri="{FF2B5EF4-FFF2-40B4-BE49-F238E27FC236}">
                <a16:creationId xmlns:a16="http://schemas.microsoft.com/office/drawing/2014/main" id="{1ECD741A-DE61-B6D5-BFA5-C5F8B2098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2947" y="5737457"/>
            <a:ext cx="933134" cy="23030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0" tIns="45670" rIns="0" bIns="45670" anchor="ctr"/>
          <a:lstStyle/>
          <a:p>
            <a:pPr marL="82600" indent="-82600" algn="ctr" defTabSz="91338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주문배송</a:t>
            </a:r>
            <a:endParaRPr kumimoji="1" lang="en-US" altLang="ko-KR" sz="9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2" name="AutoShape 112">
            <a:extLst>
              <a:ext uri="{FF2B5EF4-FFF2-40B4-BE49-F238E27FC236}">
                <a16:creationId xmlns:a16="http://schemas.microsoft.com/office/drawing/2014/main" id="{0AFC4B15-E252-EBE7-6C98-1132C9181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552" y="6012544"/>
            <a:ext cx="933134" cy="23030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0" tIns="45670" rIns="0" bIns="45670" anchor="ctr"/>
          <a:lstStyle/>
          <a:p>
            <a:pPr marL="82600" indent="-82600" algn="ctr" defTabSz="91338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</a:t>
            </a:r>
            <a:endParaRPr kumimoji="1" lang="en-US" altLang="ko-KR" sz="9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4" name="AutoShape 112">
            <a:extLst>
              <a:ext uri="{FF2B5EF4-FFF2-40B4-BE49-F238E27FC236}">
                <a16:creationId xmlns:a16="http://schemas.microsoft.com/office/drawing/2014/main" id="{15CF9930-DF2E-BD3A-AC7B-E5BFAB484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387" y="2945916"/>
            <a:ext cx="933134" cy="23030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0" tIns="45670" rIns="0" bIns="45670" anchor="ctr"/>
          <a:lstStyle/>
          <a:p>
            <a:pPr marL="82600" indent="-82600" algn="ctr" defTabSz="91338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품질관리</a:t>
            </a:r>
            <a:endParaRPr kumimoji="1" lang="en-US" altLang="ko-KR" sz="9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5" name="AutoShape 112">
            <a:extLst>
              <a:ext uri="{FF2B5EF4-FFF2-40B4-BE49-F238E27FC236}">
                <a16:creationId xmlns:a16="http://schemas.microsoft.com/office/drawing/2014/main" id="{D1EF17FC-D923-7677-D844-14BFBEAC2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387" y="2299923"/>
            <a:ext cx="933134" cy="23030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0" tIns="45670" rIns="0" bIns="45670" anchor="ctr"/>
          <a:lstStyle/>
          <a:p>
            <a:pPr marL="82600" indent="-82600" algn="ctr" defTabSz="91338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대시보드</a:t>
            </a:r>
            <a:endParaRPr kumimoji="1" lang="en-US" altLang="ko-KR" sz="9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6" name="AutoShape 112">
            <a:extLst>
              <a:ext uri="{FF2B5EF4-FFF2-40B4-BE49-F238E27FC236}">
                <a16:creationId xmlns:a16="http://schemas.microsoft.com/office/drawing/2014/main" id="{381823D5-2064-25F4-78F3-DF5B69C88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387" y="2616279"/>
            <a:ext cx="933134" cy="23030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0" tIns="45670" rIns="0" bIns="45670" anchor="ctr"/>
          <a:lstStyle/>
          <a:p>
            <a:pPr marL="82600" indent="-82600" algn="ctr" defTabSz="91338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승인관리</a:t>
            </a:r>
            <a:endParaRPr kumimoji="1" lang="en-US" altLang="ko-KR" sz="9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7" name="AutoShape 112">
            <a:extLst>
              <a:ext uri="{FF2B5EF4-FFF2-40B4-BE49-F238E27FC236}">
                <a16:creationId xmlns:a16="http://schemas.microsoft.com/office/drawing/2014/main" id="{49768EC3-9C1F-B20F-996A-C6C1AD153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854" y="2299923"/>
            <a:ext cx="933134" cy="23030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0" tIns="45670" rIns="0" bIns="45670" anchor="ctr"/>
          <a:lstStyle/>
          <a:p>
            <a:pPr marL="82600" indent="-82600" algn="ctr" defTabSz="91338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주문관리</a:t>
            </a:r>
            <a:endParaRPr kumimoji="1" lang="en-US" altLang="ko-KR" sz="9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8" name="AutoShape 112">
            <a:extLst>
              <a:ext uri="{FF2B5EF4-FFF2-40B4-BE49-F238E27FC236}">
                <a16:creationId xmlns:a16="http://schemas.microsoft.com/office/drawing/2014/main" id="{B15FC342-5C19-ADB4-FF6B-4E66A3AD9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854" y="2616279"/>
            <a:ext cx="933134" cy="23030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0" tIns="45670" rIns="0" bIns="45670" anchor="ctr"/>
          <a:lstStyle/>
          <a:p>
            <a:pPr marL="82600" indent="-82600" algn="ctr" defTabSz="91338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상품관리</a:t>
            </a:r>
            <a:endParaRPr kumimoji="1" lang="en-US" altLang="ko-KR" sz="9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9" name="AutoShape 112">
            <a:extLst>
              <a:ext uri="{FF2B5EF4-FFF2-40B4-BE49-F238E27FC236}">
                <a16:creationId xmlns:a16="http://schemas.microsoft.com/office/drawing/2014/main" id="{EC7F156F-664B-8C50-4D80-8E9D72F11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854" y="2945916"/>
            <a:ext cx="933134" cy="23030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0" tIns="45670" rIns="0" bIns="45670" anchor="ctr"/>
          <a:lstStyle/>
          <a:p>
            <a:pPr marL="82600" indent="-82600" algn="ctr" defTabSz="91338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정산관리</a:t>
            </a:r>
            <a:endParaRPr kumimoji="1" lang="en-US" altLang="ko-KR" sz="9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0" name="AutoShape 112">
            <a:extLst>
              <a:ext uri="{FF2B5EF4-FFF2-40B4-BE49-F238E27FC236}">
                <a16:creationId xmlns:a16="http://schemas.microsoft.com/office/drawing/2014/main" id="{DE753A3E-6C7C-A4B8-75F3-58CBC9B31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0321" y="2299923"/>
            <a:ext cx="933134" cy="23030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0" tIns="45670" rIns="0" bIns="45670" anchor="ctr"/>
          <a:lstStyle/>
          <a:p>
            <a:pPr marL="82600" indent="-82600" algn="ctr" defTabSz="91338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구매사관리</a:t>
            </a:r>
            <a:endParaRPr kumimoji="1" lang="en-US" altLang="ko-KR" sz="9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1" name="AutoShape 112">
            <a:extLst>
              <a:ext uri="{FF2B5EF4-FFF2-40B4-BE49-F238E27FC236}">
                <a16:creationId xmlns:a16="http://schemas.microsoft.com/office/drawing/2014/main" id="{D0D3E34B-8120-2B7E-326A-EB5F17AF9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0321" y="2616279"/>
            <a:ext cx="933134" cy="23030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0" tIns="45670" rIns="0" bIns="45670" anchor="ctr"/>
          <a:lstStyle/>
          <a:p>
            <a:pPr marL="82600" indent="-82600" algn="ctr" defTabSz="91338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지정자재관리</a:t>
            </a:r>
            <a:endParaRPr kumimoji="1" lang="en-US" altLang="ko-KR" sz="9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2" name="AutoShape 112">
            <a:extLst>
              <a:ext uri="{FF2B5EF4-FFF2-40B4-BE49-F238E27FC236}">
                <a16:creationId xmlns:a16="http://schemas.microsoft.com/office/drawing/2014/main" id="{E702FBF1-58BF-7BCA-B237-D6971C742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0321" y="2945916"/>
            <a:ext cx="933134" cy="23030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0" tIns="45670" rIns="0" bIns="45670" anchor="ctr"/>
          <a:lstStyle/>
          <a:p>
            <a:pPr marL="82600" indent="-82600" algn="ctr" defTabSz="91338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채권채무</a:t>
            </a:r>
            <a:endParaRPr kumimoji="1" lang="en-US" altLang="ko-KR" sz="9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3" name="AutoShape 112">
            <a:extLst>
              <a:ext uri="{FF2B5EF4-FFF2-40B4-BE49-F238E27FC236}">
                <a16:creationId xmlns:a16="http://schemas.microsoft.com/office/drawing/2014/main" id="{5ADC7499-C104-55B8-5F22-29EF13283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788" y="2616279"/>
            <a:ext cx="933134" cy="23030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0" tIns="45670" rIns="0" bIns="45670" anchor="ctr"/>
          <a:lstStyle/>
          <a:p>
            <a:pPr marL="82600" indent="-82600" algn="ctr" defTabSz="91338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견적관리</a:t>
            </a:r>
            <a:endParaRPr kumimoji="1" lang="en-US" altLang="ko-KR" sz="9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4" name="AutoShape 112">
            <a:extLst>
              <a:ext uri="{FF2B5EF4-FFF2-40B4-BE49-F238E27FC236}">
                <a16:creationId xmlns:a16="http://schemas.microsoft.com/office/drawing/2014/main" id="{C1D53274-40F9-3C92-0876-50B6D1DCF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788" y="2299923"/>
            <a:ext cx="933134" cy="23030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0" tIns="45670" rIns="0" bIns="45670" anchor="ctr"/>
          <a:lstStyle/>
          <a:p>
            <a:pPr marL="82600" indent="-82600" algn="ctr" defTabSz="91338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공급사관리</a:t>
            </a:r>
            <a:endParaRPr kumimoji="1" lang="en-US" altLang="ko-KR" sz="9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5" name="AutoShape 112">
            <a:extLst>
              <a:ext uri="{FF2B5EF4-FFF2-40B4-BE49-F238E27FC236}">
                <a16:creationId xmlns:a16="http://schemas.microsoft.com/office/drawing/2014/main" id="{6B9F0897-189F-E801-E416-21FA2C82C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788" y="2945916"/>
            <a:ext cx="933134" cy="23030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0" tIns="45670" rIns="0" bIns="45670" anchor="ctr"/>
          <a:lstStyle/>
          <a:p>
            <a:pPr marL="82600" indent="-82600" algn="ctr" defTabSz="91338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경영관리</a:t>
            </a:r>
            <a:endParaRPr kumimoji="1" lang="en-US" altLang="ko-KR" sz="9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6" name="AutoShape 112">
            <a:extLst>
              <a:ext uri="{FF2B5EF4-FFF2-40B4-BE49-F238E27FC236}">
                <a16:creationId xmlns:a16="http://schemas.microsoft.com/office/drawing/2014/main" id="{900DCD4C-79D1-64C7-0959-E9D016725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9255" y="2616279"/>
            <a:ext cx="933134" cy="23030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0" tIns="45670" rIns="0" bIns="45670" anchor="ctr"/>
          <a:lstStyle/>
          <a:p>
            <a:pPr marL="82600" indent="-82600" algn="ctr" defTabSz="91338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전자입찰</a:t>
            </a:r>
            <a:endParaRPr kumimoji="1" lang="en-US" altLang="ko-KR" sz="9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7" name="AutoShape 112">
            <a:extLst>
              <a:ext uri="{FF2B5EF4-FFF2-40B4-BE49-F238E27FC236}">
                <a16:creationId xmlns:a16="http://schemas.microsoft.com/office/drawing/2014/main" id="{1AE1A0EA-1900-F4E7-23CB-385DD675B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9255" y="2299923"/>
            <a:ext cx="933134" cy="23030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0" tIns="45670" rIns="0" bIns="45670" anchor="ctr"/>
          <a:lstStyle/>
          <a:p>
            <a:pPr marL="82600" indent="-82600" algn="ctr" defTabSz="91338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팬타온</a:t>
            </a:r>
            <a:endParaRPr kumimoji="1" lang="en-US" altLang="ko-KR" sz="9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8" name="AutoShape 112">
            <a:extLst>
              <a:ext uri="{FF2B5EF4-FFF2-40B4-BE49-F238E27FC236}">
                <a16:creationId xmlns:a16="http://schemas.microsoft.com/office/drawing/2014/main" id="{FC0C4605-F293-E797-ECDF-606DC18C4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9255" y="2945916"/>
            <a:ext cx="933134" cy="23030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0" tIns="45670" rIns="0" bIns="45670" anchor="ctr"/>
          <a:lstStyle/>
          <a:p>
            <a:pPr marL="82600" indent="-82600" algn="ctr" defTabSz="91338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</a:t>
            </a:r>
            <a:endParaRPr kumimoji="1" lang="en-US" altLang="ko-KR" sz="9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9" name="AutoShape 112">
            <a:extLst>
              <a:ext uri="{FF2B5EF4-FFF2-40B4-BE49-F238E27FC236}">
                <a16:creationId xmlns:a16="http://schemas.microsoft.com/office/drawing/2014/main" id="{A1A45033-E839-3D78-C62B-F80E80F92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387" y="3291105"/>
            <a:ext cx="933134" cy="23030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0" tIns="45670" rIns="0" bIns="45670" anchor="ctr"/>
          <a:lstStyle/>
          <a:p>
            <a:pPr marL="82600" indent="-82600" algn="ctr" defTabSz="91338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시스템관리</a:t>
            </a:r>
            <a:endParaRPr kumimoji="1" lang="en-US" altLang="ko-KR" sz="9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0" name="AutoShape 112">
            <a:extLst>
              <a:ext uri="{FF2B5EF4-FFF2-40B4-BE49-F238E27FC236}">
                <a16:creationId xmlns:a16="http://schemas.microsoft.com/office/drawing/2014/main" id="{097A4AC6-6A0C-E519-3FA5-5019CCE51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854" y="3291105"/>
            <a:ext cx="933134" cy="23030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0" tIns="45670" rIns="0" bIns="45670" anchor="ctr"/>
          <a:lstStyle/>
          <a:p>
            <a:pPr marL="82600" indent="-82600" algn="ctr" defTabSz="91338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카테고리관리</a:t>
            </a:r>
            <a:endParaRPr kumimoji="1" lang="en-US" altLang="ko-KR" sz="9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4" name="AutoShape 112">
            <a:extLst>
              <a:ext uri="{FF2B5EF4-FFF2-40B4-BE49-F238E27FC236}">
                <a16:creationId xmlns:a16="http://schemas.microsoft.com/office/drawing/2014/main" id="{24CDEB90-BFE3-8DA3-AE36-E864159CB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720" y="4936995"/>
            <a:ext cx="933134" cy="2285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0" tIns="45670" rIns="0" bIns="45670" anchor="ctr"/>
          <a:lstStyle/>
          <a:p>
            <a:pPr marL="82600" indent="-82600" algn="ctr" defTabSz="91338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입고관리</a:t>
            </a:r>
            <a:endParaRPr kumimoji="1" lang="en-US" altLang="ko-KR" sz="9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5" name="AutoShape 112">
            <a:extLst>
              <a:ext uri="{FF2B5EF4-FFF2-40B4-BE49-F238E27FC236}">
                <a16:creationId xmlns:a16="http://schemas.microsoft.com/office/drawing/2014/main" id="{148981CF-3CF8-8D05-143D-84F60CB60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8512" y="4936995"/>
            <a:ext cx="933134" cy="2285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0" tIns="45670" rIns="0" bIns="45670" anchor="ctr"/>
          <a:lstStyle/>
          <a:p>
            <a:pPr marL="82600" indent="-82600" algn="ctr" defTabSz="91338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출고관리</a:t>
            </a:r>
            <a:endParaRPr kumimoji="1" lang="en-US" altLang="ko-KR" sz="9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6" name="AutoShape 112">
            <a:extLst>
              <a:ext uri="{FF2B5EF4-FFF2-40B4-BE49-F238E27FC236}">
                <a16:creationId xmlns:a16="http://schemas.microsoft.com/office/drawing/2014/main" id="{044EB1F2-088E-9571-C2F2-9647FE503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720" y="5247951"/>
            <a:ext cx="933134" cy="2285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0" tIns="45670" rIns="0" bIns="45670" anchor="ctr"/>
          <a:lstStyle/>
          <a:p>
            <a:pPr marL="82600" indent="-82600" algn="ctr" defTabSz="91338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재고관리</a:t>
            </a:r>
            <a:endParaRPr kumimoji="1" lang="en-US" altLang="ko-KR" sz="9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7" name="AutoShape 112">
            <a:extLst>
              <a:ext uri="{FF2B5EF4-FFF2-40B4-BE49-F238E27FC236}">
                <a16:creationId xmlns:a16="http://schemas.microsoft.com/office/drawing/2014/main" id="{66C71737-FFEC-C038-D0E2-27F30AD9F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8512" y="5247951"/>
            <a:ext cx="933134" cy="2285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0" tIns="45670" rIns="0" bIns="45670" anchor="ctr"/>
          <a:lstStyle/>
          <a:p>
            <a:pPr marL="82600" indent="-82600" algn="ctr" defTabSz="91338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주문관리</a:t>
            </a:r>
            <a:endParaRPr kumimoji="1" lang="en-US" altLang="ko-KR" sz="9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8" name="AutoShape 112">
            <a:extLst>
              <a:ext uri="{FF2B5EF4-FFF2-40B4-BE49-F238E27FC236}">
                <a16:creationId xmlns:a16="http://schemas.microsoft.com/office/drawing/2014/main" id="{D6DAE675-1508-8107-3E83-D4CE437CA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720" y="5557289"/>
            <a:ext cx="933134" cy="2285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0" tIns="45670" rIns="0" bIns="45670" anchor="ctr"/>
          <a:lstStyle/>
          <a:p>
            <a:pPr marL="82600" indent="-82600" algn="ctr" defTabSz="91338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반품관리</a:t>
            </a:r>
            <a:endParaRPr kumimoji="1" lang="en-US" altLang="ko-KR" sz="9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9" name="AutoShape 112">
            <a:extLst>
              <a:ext uri="{FF2B5EF4-FFF2-40B4-BE49-F238E27FC236}">
                <a16:creationId xmlns:a16="http://schemas.microsoft.com/office/drawing/2014/main" id="{1BDF5587-66EA-5DFB-53C3-24532FAD3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8512" y="5557289"/>
            <a:ext cx="933134" cy="2285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0" tIns="45670" rIns="0" bIns="45670" anchor="ctr"/>
          <a:lstStyle/>
          <a:p>
            <a:pPr marL="82600" indent="-82600" algn="ctr" defTabSz="91338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반환관리</a:t>
            </a:r>
            <a:endParaRPr kumimoji="1" lang="en-US" altLang="ko-KR" sz="9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0" name="AutoShape 112">
            <a:extLst>
              <a:ext uri="{FF2B5EF4-FFF2-40B4-BE49-F238E27FC236}">
                <a16:creationId xmlns:a16="http://schemas.microsoft.com/office/drawing/2014/main" id="{2AF81F5A-C5F9-63C6-D6C0-8C7EECC74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720" y="5868245"/>
            <a:ext cx="933134" cy="2285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0" tIns="45670" rIns="0" bIns="45670" anchor="ctr"/>
          <a:lstStyle/>
          <a:p>
            <a:pPr marL="82600" indent="-82600" algn="ctr" defTabSz="91338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정산관리</a:t>
            </a:r>
            <a:endParaRPr kumimoji="1" lang="en-US" altLang="ko-KR" sz="9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1" name="AutoShape 112">
            <a:extLst>
              <a:ext uri="{FF2B5EF4-FFF2-40B4-BE49-F238E27FC236}">
                <a16:creationId xmlns:a16="http://schemas.microsoft.com/office/drawing/2014/main" id="{016272DA-04FA-C44A-B681-BC7456A9E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8512" y="5868245"/>
            <a:ext cx="933134" cy="2285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0" tIns="45670" rIns="0" bIns="45670" anchor="ctr"/>
          <a:lstStyle/>
          <a:p>
            <a:pPr marL="82600" indent="-82600" algn="ctr" defTabSz="91338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운영관리</a:t>
            </a:r>
            <a:endParaRPr kumimoji="1" lang="en-US" altLang="ko-KR" sz="9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2" name="AutoShape 112">
            <a:extLst>
              <a:ext uri="{FF2B5EF4-FFF2-40B4-BE49-F238E27FC236}">
                <a16:creationId xmlns:a16="http://schemas.microsoft.com/office/drawing/2014/main" id="{3DE479D5-187B-85D3-6048-557D23729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5474" y="5197748"/>
            <a:ext cx="933134" cy="2285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0" tIns="45670" rIns="0" bIns="45670" anchor="ctr"/>
          <a:lstStyle/>
          <a:p>
            <a:pPr marL="82600" indent="-82600" algn="ctr" defTabSz="91338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전자입찰</a:t>
            </a:r>
            <a:endParaRPr kumimoji="1" lang="en-US" altLang="ko-KR" sz="9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4" name="AutoShape 112">
            <a:extLst>
              <a:ext uri="{FF2B5EF4-FFF2-40B4-BE49-F238E27FC236}">
                <a16:creationId xmlns:a16="http://schemas.microsoft.com/office/drawing/2014/main" id="{A1BEDF8F-B965-30CE-60B6-5E7F50F59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5474" y="5508704"/>
            <a:ext cx="933134" cy="2285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0" tIns="45670" rIns="0" bIns="45670" anchor="ctr"/>
          <a:lstStyle/>
          <a:p>
            <a:pPr marL="82600" indent="-82600" algn="ctr" defTabSz="91338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</a:t>
            </a:r>
            <a:endParaRPr kumimoji="1" lang="en-US" altLang="ko-KR" sz="9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CA390FEA-6070-3C69-7376-42B884B5F1F1}"/>
              </a:ext>
            </a:extLst>
          </p:cNvPr>
          <p:cNvSpPr/>
          <p:nvPr/>
        </p:nvSpPr>
        <p:spPr>
          <a:xfrm>
            <a:off x="6591625" y="4913732"/>
            <a:ext cx="1167717" cy="1233250"/>
          </a:xfrm>
          <a:prstGeom prst="rect">
            <a:avLst/>
          </a:prstGeom>
          <a:noFill/>
          <a:ln w="3175">
            <a:solidFill>
              <a:srgbClr val="578E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000" b="1">
                <a:solidFill>
                  <a:schemeClr val="tx1"/>
                </a:solidFill>
                <a:latin typeface="+mn-ea"/>
              </a:rPr>
              <a:t>계열사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866CCAD-9D6C-5724-D653-6B177D90E9EB}"/>
              </a:ext>
            </a:extLst>
          </p:cNvPr>
          <p:cNvSpPr/>
          <p:nvPr/>
        </p:nvSpPr>
        <p:spPr>
          <a:xfrm>
            <a:off x="7824639" y="4907991"/>
            <a:ext cx="1167717" cy="1233250"/>
          </a:xfrm>
          <a:prstGeom prst="rect">
            <a:avLst/>
          </a:prstGeom>
          <a:noFill/>
          <a:ln w="3175">
            <a:solidFill>
              <a:srgbClr val="578E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000" b="1">
                <a:solidFill>
                  <a:schemeClr val="tx1"/>
                </a:solidFill>
                <a:latin typeface="+mn-ea"/>
              </a:rPr>
              <a:t>협력사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2" name="AutoShape 112">
            <a:extLst>
              <a:ext uri="{FF2B5EF4-FFF2-40B4-BE49-F238E27FC236}">
                <a16:creationId xmlns:a16="http://schemas.microsoft.com/office/drawing/2014/main" id="{19A53ABC-A8EA-4D2E-5182-69978CF87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948" y="5175958"/>
            <a:ext cx="933134" cy="2285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0" tIns="45670" rIns="0" bIns="45670" anchor="ctr"/>
          <a:lstStyle/>
          <a:p>
            <a:pPr marL="82600" indent="-82600" algn="ctr" defTabSz="91338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전자입찰</a:t>
            </a:r>
            <a:endParaRPr kumimoji="1" lang="en-US" altLang="ko-KR" sz="9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3" name="AutoShape 112">
            <a:extLst>
              <a:ext uri="{FF2B5EF4-FFF2-40B4-BE49-F238E27FC236}">
                <a16:creationId xmlns:a16="http://schemas.microsoft.com/office/drawing/2014/main" id="{CEACE4DE-0A35-59F4-CF50-5209CA916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948" y="5486914"/>
            <a:ext cx="933134" cy="2285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0" tIns="45670" rIns="0" bIns="45670" anchor="ctr"/>
          <a:lstStyle/>
          <a:p>
            <a:pPr marL="82600" indent="-82600" algn="ctr" defTabSz="91338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업체정보</a:t>
            </a:r>
            <a:endParaRPr kumimoji="1" lang="en-US" altLang="ko-KR" sz="9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4" name="AutoShape 112">
            <a:extLst>
              <a:ext uri="{FF2B5EF4-FFF2-40B4-BE49-F238E27FC236}">
                <a16:creationId xmlns:a16="http://schemas.microsoft.com/office/drawing/2014/main" id="{D5BE74B6-74D5-F303-387C-6AB5F8088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948" y="5796252"/>
            <a:ext cx="933134" cy="2285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0" tIns="45670" rIns="0" bIns="45670" anchor="ctr"/>
          <a:lstStyle/>
          <a:p>
            <a:pPr marL="82600" indent="-82600" algn="ctr" defTabSz="91338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통계</a:t>
            </a:r>
            <a:endParaRPr kumimoji="1" lang="en-US" altLang="ko-KR" sz="9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C700D8EE-3A7E-D03D-4969-50637910DA44}"/>
              </a:ext>
            </a:extLst>
          </p:cNvPr>
          <p:cNvGrpSpPr/>
          <p:nvPr/>
        </p:nvGrpSpPr>
        <p:grpSpPr>
          <a:xfrm>
            <a:off x="4372040" y="3832299"/>
            <a:ext cx="3884076" cy="238578"/>
            <a:chOff x="3500202" y="5141954"/>
            <a:chExt cx="3453205" cy="268948"/>
          </a:xfrm>
        </p:grpSpPr>
        <p:sp>
          <p:nvSpPr>
            <p:cNvPr id="167" name="사각형: 둥근 한쪽 모서리 166">
              <a:extLst>
                <a:ext uri="{FF2B5EF4-FFF2-40B4-BE49-F238E27FC236}">
                  <a16:creationId xmlns:a16="http://schemas.microsoft.com/office/drawing/2014/main" id="{A3B6F461-2E13-B04F-DD48-79E1B780DD5B}"/>
                </a:ext>
              </a:extLst>
            </p:cNvPr>
            <p:cNvSpPr/>
            <p:nvPr/>
          </p:nvSpPr>
          <p:spPr>
            <a:xfrm>
              <a:off x="3500202" y="5141954"/>
              <a:ext cx="892885" cy="268941"/>
            </a:xfrm>
            <a:prstGeom prst="round1Rect">
              <a:avLst>
                <a:gd name="adj" fmla="val 50000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6350" algn="ctr">
              <a:solidFill>
                <a:schemeClr val="bg1">
                  <a:lumMod val="75000"/>
                  <a:alpha val="9000"/>
                </a:schemeClr>
              </a:solidFill>
              <a:round/>
              <a:headEnd/>
              <a:tailEnd/>
            </a:ln>
          </p:spPr>
          <p:txBody>
            <a:bodyPr wrap="square" lIns="0" tIns="45670" rIns="0" bIns="45670" anchor="ctr"/>
            <a:lstStyle/>
            <a:p>
              <a:pPr marL="82600" indent="-82600" algn="ctr" defTabSz="913386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검색엔진</a:t>
              </a:r>
            </a:p>
          </p:txBody>
        </p:sp>
        <p:sp>
          <p:nvSpPr>
            <p:cNvPr id="168" name="사각형: 둥근 한쪽 모서리 167">
              <a:extLst>
                <a:ext uri="{FF2B5EF4-FFF2-40B4-BE49-F238E27FC236}">
                  <a16:creationId xmlns:a16="http://schemas.microsoft.com/office/drawing/2014/main" id="{AB88193C-F339-09FB-00FE-5CF7380D7969}"/>
                </a:ext>
              </a:extLst>
            </p:cNvPr>
            <p:cNvSpPr/>
            <p:nvPr/>
          </p:nvSpPr>
          <p:spPr>
            <a:xfrm>
              <a:off x="4780362" y="5141960"/>
              <a:ext cx="892885" cy="268941"/>
            </a:xfrm>
            <a:prstGeom prst="round1Rect">
              <a:avLst>
                <a:gd name="adj" fmla="val 50000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6350" algn="ctr">
              <a:solidFill>
                <a:schemeClr val="bg1">
                  <a:lumMod val="75000"/>
                  <a:alpha val="9000"/>
                </a:schemeClr>
              </a:solidFill>
              <a:round/>
              <a:headEnd/>
              <a:tailEnd/>
            </a:ln>
          </p:spPr>
          <p:txBody>
            <a:bodyPr wrap="square" lIns="0" tIns="45670" rIns="0" bIns="45670" anchor="ctr"/>
            <a:lstStyle/>
            <a:p>
              <a:pPr marL="82600" indent="-82600" algn="ctr" defTabSz="913386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리포팅툴</a:t>
              </a:r>
              <a:endParaRPr kumimoji="1" lang="ko-KR" altLang="en-US" sz="9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69" name="사각형: 둥근 한쪽 모서리 168">
              <a:extLst>
                <a:ext uri="{FF2B5EF4-FFF2-40B4-BE49-F238E27FC236}">
                  <a16:creationId xmlns:a16="http://schemas.microsoft.com/office/drawing/2014/main" id="{27BE2163-BC72-8487-9B1D-8A90CA85C16C}"/>
                </a:ext>
              </a:extLst>
            </p:cNvPr>
            <p:cNvSpPr/>
            <p:nvPr/>
          </p:nvSpPr>
          <p:spPr>
            <a:xfrm>
              <a:off x="6060522" y="5141961"/>
              <a:ext cx="892885" cy="268941"/>
            </a:xfrm>
            <a:prstGeom prst="round1Rect">
              <a:avLst>
                <a:gd name="adj" fmla="val 50000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6350" algn="ctr">
              <a:solidFill>
                <a:schemeClr val="bg1">
                  <a:lumMod val="75000"/>
                  <a:alpha val="9000"/>
                </a:schemeClr>
              </a:solidFill>
              <a:round/>
              <a:headEnd/>
              <a:tailEnd/>
            </a:ln>
          </p:spPr>
          <p:txBody>
            <a:bodyPr wrap="square" lIns="0" tIns="45670" rIns="0" bIns="45670" anchor="ctr"/>
            <a:lstStyle/>
            <a:p>
              <a:pPr marL="82600" indent="-82600" algn="ctr" defTabSz="913386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공인인증</a:t>
              </a:r>
            </a:p>
          </p:txBody>
        </p:sp>
      </p:grp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E6D4A88A-B28D-6EB4-7B7A-955CE88CF7A5}"/>
              </a:ext>
            </a:extLst>
          </p:cNvPr>
          <p:cNvSpPr/>
          <p:nvPr/>
        </p:nvSpPr>
        <p:spPr>
          <a:xfrm>
            <a:off x="9441829" y="1838985"/>
            <a:ext cx="1049219" cy="176636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+mn-ea"/>
              </a:rPr>
              <a:t>더존 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ERP</a:t>
            </a:r>
          </a:p>
          <a:p>
            <a:pPr algn="ctr"/>
            <a:endParaRPr lang="en-US" altLang="ko-KR" sz="120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+mn-ea"/>
              </a:rPr>
              <a:t>업체</a:t>
            </a:r>
            <a:br>
              <a:rPr lang="en-US" altLang="ko-KR" sz="1200">
                <a:solidFill>
                  <a:schemeClr val="tx1"/>
                </a:solidFill>
                <a:latin typeface="+mn-ea"/>
              </a:rPr>
            </a:br>
            <a:r>
              <a:rPr lang="ko-KR" altLang="en-US" sz="1200">
                <a:solidFill>
                  <a:schemeClr val="tx1"/>
                </a:solidFill>
                <a:latin typeface="+mn-ea"/>
              </a:rPr>
              <a:t>신용정보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0161CB4D-C32F-D842-C57B-13188A959CAD}"/>
              </a:ext>
            </a:extLst>
          </p:cNvPr>
          <p:cNvSpPr/>
          <p:nvPr/>
        </p:nvSpPr>
        <p:spPr>
          <a:xfrm>
            <a:off x="9441829" y="3726309"/>
            <a:ext cx="1049219" cy="247876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3" name="AutoShape 112">
            <a:extLst>
              <a:ext uri="{FF2B5EF4-FFF2-40B4-BE49-F238E27FC236}">
                <a16:creationId xmlns:a16="http://schemas.microsoft.com/office/drawing/2014/main" id="{14D14508-51C0-956A-2D46-5092E0569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9871" y="4104816"/>
            <a:ext cx="933134" cy="23030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0" tIns="45670" rIns="0" bIns="45670" anchor="ctr"/>
          <a:lstStyle/>
          <a:p>
            <a:pPr marL="82600" indent="-82600" algn="ctr" defTabSz="91338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문자</a:t>
            </a:r>
            <a:r>
              <a:rPr kumimoji="1" lang="en-US" altLang="ko-KR" sz="9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kumimoji="1" lang="ko-KR" altLang="en-US" sz="9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알림톡</a:t>
            </a:r>
            <a:endParaRPr kumimoji="1" lang="en-US" altLang="ko-KR" sz="9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4" name="AutoShape 112">
            <a:extLst>
              <a:ext uri="{FF2B5EF4-FFF2-40B4-BE49-F238E27FC236}">
                <a16:creationId xmlns:a16="http://schemas.microsoft.com/office/drawing/2014/main" id="{BC39A791-E64F-61FB-AE48-61DE60D25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9871" y="4925843"/>
            <a:ext cx="933134" cy="23030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0" tIns="45670" rIns="0" bIns="45670" anchor="ctr"/>
          <a:lstStyle/>
          <a:p>
            <a:pPr marL="82600" indent="-82600" algn="ctr" defTabSz="91338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실시간 배송</a:t>
            </a:r>
            <a:endParaRPr kumimoji="1" lang="en-US" altLang="ko-KR" sz="9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5" name="AutoShape 112">
            <a:extLst>
              <a:ext uri="{FF2B5EF4-FFF2-40B4-BE49-F238E27FC236}">
                <a16:creationId xmlns:a16="http://schemas.microsoft.com/office/drawing/2014/main" id="{A4272CF1-5C39-075A-13BC-9223FD571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9871" y="5376572"/>
            <a:ext cx="933134" cy="23030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0" tIns="45670" rIns="0" bIns="45670" anchor="ctr"/>
          <a:lstStyle/>
          <a:p>
            <a:pPr marL="82600" indent="-82600" algn="ctr" defTabSz="91338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세금계산서</a:t>
            </a:r>
            <a:endParaRPr kumimoji="1" lang="en-US" altLang="ko-KR" sz="9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8" name="화살표: 위쪽/아래쪽 177">
            <a:extLst>
              <a:ext uri="{FF2B5EF4-FFF2-40B4-BE49-F238E27FC236}">
                <a16:creationId xmlns:a16="http://schemas.microsoft.com/office/drawing/2014/main" id="{AAFFDEC7-692D-B759-9D12-F1F6947288B2}"/>
              </a:ext>
            </a:extLst>
          </p:cNvPr>
          <p:cNvSpPr/>
          <p:nvPr/>
        </p:nvSpPr>
        <p:spPr>
          <a:xfrm rot="16200000">
            <a:off x="9018850" y="2686313"/>
            <a:ext cx="458485" cy="310298"/>
          </a:xfrm>
          <a:prstGeom prst="upDownArrow">
            <a:avLst>
              <a:gd name="adj1" fmla="val 50000"/>
              <a:gd name="adj2" fmla="val 27143"/>
            </a:avLst>
          </a:prstGeom>
          <a:solidFill>
            <a:srgbClr val="578E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3AA89B6-E376-9000-334B-6322FFDF28C9}"/>
              </a:ext>
            </a:extLst>
          </p:cNvPr>
          <p:cNvSpPr/>
          <p:nvPr/>
        </p:nvSpPr>
        <p:spPr>
          <a:xfrm>
            <a:off x="1163737" y="3757564"/>
            <a:ext cx="2238485" cy="959271"/>
          </a:xfrm>
          <a:prstGeom prst="rect">
            <a:avLst/>
          </a:prstGeom>
          <a:solidFill>
            <a:srgbClr val="E3ECF1"/>
          </a:solidFill>
          <a:ln w="3175">
            <a:solidFill>
              <a:srgbClr val="578E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8AC8751C-1426-4E83-C496-1570A451A928}"/>
              </a:ext>
            </a:extLst>
          </p:cNvPr>
          <p:cNvSpPr/>
          <p:nvPr/>
        </p:nvSpPr>
        <p:spPr>
          <a:xfrm>
            <a:off x="1165830" y="3496510"/>
            <a:ext cx="2236392" cy="266081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latin typeface="+mn-ea"/>
              </a:rPr>
              <a:t>OKPlaza</a:t>
            </a:r>
            <a:r>
              <a:rPr lang="ko-KR" altLang="en-US" sz="1000" b="1">
                <a:latin typeface="+mn-ea"/>
              </a:rPr>
              <a:t> 공급사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81" name="AutoShape 112">
            <a:extLst>
              <a:ext uri="{FF2B5EF4-FFF2-40B4-BE49-F238E27FC236}">
                <a16:creationId xmlns:a16="http://schemas.microsoft.com/office/drawing/2014/main" id="{4AA3BFCD-9ABF-B96F-B557-BFC4FED7B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357" y="3838470"/>
            <a:ext cx="933134" cy="23030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0" tIns="45670" rIns="0" bIns="45670" anchor="ctr"/>
          <a:lstStyle/>
          <a:p>
            <a:pPr marL="82600" indent="-82600" algn="ctr" defTabSz="91338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납품관리</a:t>
            </a:r>
            <a:endParaRPr kumimoji="1" lang="en-US" altLang="ko-KR" sz="9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2" name="AutoShape 112">
            <a:extLst>
              <a:ext uri="{FF2B5EF4-FFF2-40B4-BE49-F238E27FC236}">
                <a16:creationId xmlns:a16="http://schemas.microsoft.com/office/drawing/2014/main" id="{B8C7923C-732C-637A-2192-93536D0A1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357" y="4113557"/>
            <a:ext cx="933134" cy="23030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0" tIns="45670" rIns="0" bIns="45670" anchor="ctr"/>
          <a:lstStyle/>
          <a:p>
            <a:pPr marL="82600" indent="-82600" algn="ctr" defTabSz="91338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견적관리</a:t>
            </a:r>
            <a:endParaRPr kumimoji="1" lang="en-US" altLang="ko-KR" sz="9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3" name="AutoShape 112">
            <a:extLst>
              <a:ext uri="{FF2B5EF4-FFF2-40B4-BE49-F238E27FC236}">
                <a16:creationId xmlns:a16="http://schemas.microsoft.com/office/drawing/2014/main" id="{CF76FAA4-8433-9EF4-587E-1C6BC25D6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4752" y="4113557"/>
            <a:ext cx="933134" cy="23030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0" tIns="45670" rIns="0" bIns="45670" anchor="ctr"/>
          <a:lstStyle/>
          <a:p>
            <a:pPr marL="82600" indent="-82600" algn="ctr" defTabSz="91338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상품관리</a:t>
            </a:r>
            <a:endParaRPr kumimoji="1" lang="en-US" altLang="ko-KR" sz="9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4" name="AutoShape 112">
            <a:extLst>
              <a:ext uri="{FF2B5EF4-FFF2-40B4-BE49-F238E27FC236}">
                <a16:creationId xmlns:a16="http://schemas.microsoft.com/office/drawing/2014/main" id="{21EA6F27-A60B-0592-8570-39ABB10ED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4752" y="3838470"/>
            <a:ext cx="933134" cy="23030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0" tIns="45670" rIns="0" bIns="45670" anchor="ctr"/>
          <a:lstStyle/>
          <a:p>
            <a:pPr marL="82600" indent="-82600" algn="ctr" defTabSz="91338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정산관리</a:t>
            </a:r>
            <a:endParaRPr kumimoji="1" lang="en-US" altLang="ko-KR" sz="9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5" name="AutoShape 112">
            <a:extLst>
              <a:ext uri="{FF2B5EF4-FFF2-40B4-BE49-F238E27FC236}">
                <a16:creationId xmlns:a16="http://schemas.microsoft.com/office/drawing/2014/main" id="{CBAA3537-09DC-CBF5-FADB-03629985D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357" y="4399400"/>
            <a:ext cx="933134" cy="23030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0" tIns="45670" rIns="0" bIns="45670" anchor="ctr"/>
          <a:lstStyle/>
          <a:p>
            <a:pPr marL="82600" indent="-82600" algn="ctr" defTabSz="91338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업체관리</a:t>
            </a:r>
            <a:endParaRPr kumimoji="1" lang="en-US" altLang="ko-KR" sz="9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6" name="AutoShape 112">
            <a:extLst>
              <a:ext uri="{FF2B5EF4-FFF2-40B4-BE49-F238E27FC236}">
                <a16:creationId xmlns:a16="http://schemas.microsoft.com/office/drawing/2014/main" id="{89A2DF26-71C9-2FFB-175F-0436860D9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4752" y="4399400"/>
            <a:ext cx="933134" cy="23030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0" tIns="45670" rIns="0" bIns="45670" anchor="ctr"/>
          <a:lstStyle/>
          <a:p>
            <a:pPr marL="82600" indent="-82600" algn="ctr" defTabSz="91338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재고관리</a:t>
            </a:r>
            <a:endParaRPr kumimoji="1" lang="en-US" altLang="ko-KR" sz="9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7" name="AutoShape 112">
            <a:extLst>
              <a:ext uri="{FF2B5EF4-FFF2-40B4-BE49-F238E27FC236}">
                <a16:creationId xmlns:a16="http://schemas.microsoft.com/office/drawing/2014/main" id="{15C27D93-2B25-4C31-CFBB-DDBC625D9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9871" y="4509106"/>
            <a:ext cx="933134" cy="23030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0" tIns="45670" rIns="0" bIns="45670" anchor="ctr"/>
          <a:lstStyle/>
          <a:p>
            <a:pPr marL="82600" indent="-82600" algn="ctr" defTabSz="91338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이메일</a:t>
            </a:r>
            <a:endParaRPr kumimoji="1" lang="en-US" altLang="ko-KR" sz="9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8" name="화살표: 위쪽/아래쪽 187">
            <a:extLst>
              <a:ext uri="{FF2B5EF4-FFF2-40B4-BE49-F238E27FC236}">
                <a16:creationId xmlns:a16="http://schemas.microsoft.com/office/drawing/2014/main" id="{217571A5-A24B-3C3A-0203-A4C89D9CD1A7}"/>
              </a:ext>
            </a:extLst>
          </p:cNvPr>
          <p:cNvSpPr/>
          <p:nvPr/>
        </p:nvSpPr>
        <p:spPr>
          <a:xfrm rot="16200000">
            <a:off x="9031148" y="4541540"/>
            <a:ext cx="458485" cy="310298"/>
          </a:xfrm>
          <a:prstGeom prst="upDownArrow">
            <a:avLst>
              <a:gd name="adj1" fmla="val 50000"/>
              <a:gd name="adj2" fmla="val 27143"/>
            </a:avLst>
          </a:prstGeom>
          <a:solidFill>
            <a:srgbClr val="578E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B4E2AA8C-20CD-7E99-407F-5A3D02D901F4}"/>
              </a:ext>
            </a:extLst>
          </p:cNvPr>
          <p:cNvSpPr/>
          <p:nvPr/>
        </p:nvSpPr>
        <p:spPr>
          <a:xfrm>
            <a:off x="3886486" y="2197470"/>
            <a:ext cx="5071420" cy="1442967"/>
          </a:xfrm>
          <a:prstGeom prst="rect">
            <a:avLst/>
          </a:prstGeom>
          <a:noFill/>
          <a:ln w="3175">
            <a:solidFill>
              <a:srgbClr val="578E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0108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6641</TotalTime>
  <Words>91</Words>
  <Application>Microsoft Office PowerPoint</Application>
  <PresentationFormat>와이드스크린</PresentationFormat>
  <Paragraphs>73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kang james</cp:lastModifiedBy>
  <cp:revision>133</cp:revision>
  <dcterms:created xsi:type="dcterms:W3CDTF">2023-06-12T05:40:21Z</dcterms:created>
  <dcterms:modified xsi:type="dcterms:W3CDTF">2025-05-15T04:00:47Z</dcterms:modified>
</cp:coreProperties>
</file>