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1" r:id="rId4"/>
    <p:sldId id="264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3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1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28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77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86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39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37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40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0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11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60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744DE-1D24-44F4-AB2F-E462C8359C8E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59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image" Target="../media/image10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657DD-F090-FDC9-0781-AB4DB288A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>
            <a:extLst>
              <a:ext uri="{FF2B5EF4-FFF2-40B4-BE49-F238E27FC236}">
                <a16:creationId xmlns:a16="http://schemas.microsoft.com/office/drawing/2014/main" id="{2E4619F7-CABB-E314-86DC-14AA958984F9}"/>
              </a:ext>
            </a:extLst>
          </p:cNvPr>
          <p:cNvSpPr/>
          <p:nvPr/>
        </p:nvSpPr>
        <p:spPr bwMode="auto">
          <a:xfrm>
            <a:off x="964735" y="926326"/>
            <a:ext cx="10133900" cy="582049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/>
          <a:lstStyle/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E391F0A8-78E3-3052-CB0E-7F92EA3BA336}"/>
              </a:ext>
            </a:extLst>
          </p:cNvPr>
          <p:cNvSpPr/>
          <p:nvPr/>
        </p:nvSpPr>
        <p:spPr bwMode="auto">
          <a:xfrm>
            <a:off x="3804248" y="2012195"/>
            <a:ext cx="4295955" cy="4288963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8580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17" name="Graphic 37">
            <a:extLst>
              <a:ext uri="{FF2B5EF4-FFF2-40B4-BE49-F238E27FC236}">
                <a16:creationId xmlns:a16="http://schemas.microsoft.com/office/drawing/2014/main" id="{557747F6-F232-7010-7D3A-0DFDB142F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67429" y="914227"/>
            <a:ext cx="285750" cy="285750"/>
          </a:xfrm>
          <a:prstGeom prst="rect">
            <a:avLst/>
          </a:prstGeom>
        </p:spPr>
      </p:pic>
      <p:sp>
        <p:nvSpPr>
          <p:cNvPr id="18" name="Rectangle 31">
            <a:extLst>
              <a:ext uri="{FF2B5EF4-FFF2-40B4-BE49-F238E27FC236}">
                <a16:creationId xmlns:a16="http://schemas.microsoft.com/office/drawing/2014/main" id="{033F30C8-23C6-6681-49A5-25124C04E12E}"/>
              </a:ext>
            </a:extLst>
          </p:cNvPr>
          <p:cNvSpPr/>
          <p:nvPr/>
        </p:nvSpPr>
        <p:spPr>
          <a:xfrm>
            <a:off x="1979801" y="2241889"/>
            <a:ext cx="7373923" cy="1464376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 bIns="34290"/>
          <a:lstStyle/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9" name="Graphic 32">
            <a:extLst>
              <a:ext uri="{FF2B5EF4-FFF2-40B4-BE49-F238E27FC236}">
                <a16:creationId xmlns:a16="http://schemas.microsoft.com/office/drawing/2014/main" id="{26701DF5-EC9F-0A35-031F-A287222CF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88487" y="2241889"/>
            <a:ext cx="286200" cy="286200"/>
          </a:xfrm>
          <a:prstGeom prst="rect">
            <a:avLst/>
          </a:prstGeom>
        </p:spPr>
      </p:pic>
      <p:sp>
        <p:nvSpPr>
          <p:cNvPr id="20" name="Rectangle 20">
            <a:extLst>
              <a:ext uri="{FF2B5EF4-FFF2-40B4-BE49-F238E27FC236}">
                <a16:creationId xmlns:a16="http://schemas.microsoft.com/office/drawing/2014/main" id="{69C4073F-D829-835F-79BE-4A7657F75DD8}"/>
              </a:ext>
            </a:extLst>
          </p:cNvPr>
          <p:cNvSpPr/>
          <p:nvPr/>
        </p:nvSpPr>
        <p:spPr>
          <a:xfrm>
            <a:off x="1518407" y="1710520"/>
            <a:ext cx="8380602" cy="4864265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/>
          <a:lstStyle/>
          <a:p>
            <a:pPr>
              <a:defRPr/>
            </a:pPr>
            <a:r>
              <a:rPr lang="en-US" sz="900" dirty="0">
                <a:ln w="0"/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21" name="Graphic 27">
            <a:extLst>
              <a:ext uri="{FF2B5EF4-FFF2-40B4-BE49-F238E27FC236}">
                <a16:creationId xmlns:a16="http://schemas.microsoft.com/office/drawing/2014/main" id="{C7068C68-1741-B4A9-8AD8-562CC6522C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530456" y="1707023"/>
            <a:ext cx="286200" cy="286200"/>
          </a:xfrm>
          <a:prstGeom prst="rect">
            <a:avLst/>
          </a:prstGeom>
        </p:spPr>
      </p:pic>
      <p:sp>
        <p:nvSpPr>
          <p:cNvPr id="23" name="Rectangle 7">
            <a:extLst>
              <a:ext uri="{FF2B5EF4-FFF2-40B4-BE49-F238E27FC236}">
                <a16:creationId xmlns:a16="http://schemas.microsoft.com/office/drawing/2014/main" id="{22A22953-A9E9-9E52-18F9-AB47CE4A7EBB}"/>
              </a:ext>
            </a:extLst>
          </p:cNvPr>
          <p:cNvSpPr/>
          <p:nvPr/>
        </p:nvSpPr>
        <p:spPr>
          <a:xfrm>
            <a:off x="1988487" y="3843834"/>
            <a:ext cx="7365237" cy="2585873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 bIns="34290"/>
          <a:lstStyle/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4" name="Graphic 21">
            <a:extLst>
              <a:ext uri="{FF2B5EF4-FFF2-40B4-BE49-F238E27FC236}">
                <a16:creationId xmlns:a16="http://schemas.microsoft.com/office/drawing/2014/main" id="{0174987B-68C3-D48C-3C7A-5CE6526E08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996876" y="3848878"/>
            <a:ext cx="286200" cy="2862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DF01542-8236-4D9C-3EA3-6EBC29805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888" y="5349650"/>
            <a:ext cx="550800" cy="67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5">
            <a:extLst>
              <a:ext uri="{FF2B5EF4-FFF2-40B4-BE49-F238E27FC236}">
                <a16:creationId xmlns:a16="http://schemas.microsoft.com/office/drawing/2014/main" id="{970330BC-9B1F-1ACB-FBF4-B44B1F0C8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5671330" y="4216245"/>
            <a:ext cx="439412" cy="43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661BF6E-9DA6-08D9-9D37-2FA8B4881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612" y="1458880"/>
            <a:ext cx="628130" cy="62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86C8E40-4744-5640-B4C7-48B29ECD3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771" y="613680"/>
            <a:ext cx="628130" cy="62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99B08A7-D1DF-DBE9-C3D5-D69483BD8DB3}"/>
              </a:ext>
            </a:extLst>
          </p:cNvPr>
          <p:cNvSpPr txBox="1"/>
          <p:nvPr/>
        </p:nvSpPr>
        <p:spPr>
          <a:xfrm>
            <a:off x="5390976" y="5897604"/>
            <a:ext cx="107020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50" b="1">
                <a:latin typeface="+mn-ea"/>
              </a:rPr>
              <a:t>DB</a:t>
            </a:r>
          </a:p>
          <a:p>
            <a:pPr algn="ctr"/>
            <a:r>
              <a:rPr lang="en-US" altLang="ko-KR" sz="750" b="1">
                <a:solidFill>
                  <a:schemeClr val="bg1">
                    <a:lumMod val="50000"/>
                  </a:schemeClr>
                </a:solidFill>
                <a:latin typeface="+mn-ea"/>
              </a:rPr>
              <a:t>(eng-ecom-db-dev)</a:t>
            </a:r>
          </a:p>
          <a:p>
            <a:pPr algn="ctr"/>
            <a:r>
              <a:rPr lang="en-US" altLang="ko-KR" sz="750" b="1">
                <a:solidFill>
                  <a:schemeClr val="bg1">
                    <a:lumMod val="50000"/>
                  </a:schemeClr>
                </a:solidFill>
                <a:latin typeface="+mn-ea"/>
              </a:rPr>
              <a:t>10.15.72.145</a:t>
            </a:r>
            <a:endParaRPr lang="ko-KR" altLang="en-US" sz="750" b="1"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84E084-3F09-D5EC-EF80-ECA63DFEB326}"/>
              </a:ext>
            </a:extLst>
          </p:cNvPr>
          <p:cNvSpPr txBox="1"/>
          <p:nvPr/>
        </p:nvSpPr>
        <p:spPr>
          <a:xfrm>
            <a:off x="5330594" y="4636883"/>
            <a:ext cx="1132040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50" b="1">
                <a:latin typeface="+mn-ea"/>
              </a:rPr>
              <a:t>WEB/WAS1</a:t>
            </a:r>
            <a:br>
              <a:rPr lang="en-US" altLang="ko-KR" sz="750" b="1">
                <a:latin typeface="+mn-ea"/>
              </a:rPr>
            </a:br>
            <a:r>
              <a:rPr lang="en-US" altLang="ko-KR" sz="750" b="1">
                <a:solidFill>
                  <a:schemeClr val="bg1">
                    <a:lumMod val="50000"/>
                  </a:schemeClr>
                </a:solidFill>
                <a:latin typeface="+mn-ea"/>
              </a:rPr>
              <a:t>(eng-ecom-app-dev)</a:t>
            </a:r>
          </a:p>
          <a:p>
            <a:pPr algn="ctr"/>
            <a:r>
              <a:rPr lang="en-US" altLang="ko-KR" sz="750" b="1">
                <a:solidFill>
                  <a:schemeClr val="bg1">
                    <a:lumMod val="50000"/>
                  </a:schemeClr>
                </a:solidFill>
                <a:latin typeface="+mn-ea"/>
              </a:rPr>
              <a:t>10.15.67.255</a:t>
            </a:r>
            <a:endParaRPr lang="ko-KR" altLang="en-US" sz="75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53" name="Straight Arrow Connector 42">
            <a:extLst>
              <a:ext uri="{FF2B5EF4-FFF2-40B4-BE49-F238E27FC236}">
                <a16:creationId xmlns:a16="http://schemas.microsoft.com/office/drawing/2014/main" id="{6D218B09-2857-FA39-0097-5B206B1B7EE6}"/>
              </a:ext>
            </a:extLst>
          </p:cNvPr>
          <p:cNvCxnSpPr>
            <a:cxnSpLocks/>
            <a:stCxn id="29" idx="0"/>
            <a:endCxn id="1034" idx="2"/>
          </p:cNvCxnSpPr>
          <p:nvPr/>
        </p:nvCxnSpPr>
        <p:spPr>
          <a:xfrm flipH="1" flipV="1">
            <a:off x="5887677" y="2087010"/>
            <a:ext cx="3359" cy="2129235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Arrow Connector 42">
            <a:extLst>
              <a:ext uri="{FF2B5EF4-FFF2-40B4-BE49-F238E27FC236}">
                <a16:creationId xmlns:a16="http://schemas.microsoft.com/office/drawing/2014/main" id="{8E8789CA-70FE-F246-DA16-4F9F96A1EED8}"/>
              </a:ext>
            </a:extLst>
          </p:cNvPr>
          <p:cNvCxnSpPr>
            <a:cxnSpLocks/>
            <a:stCxn id="1028" idx="0"/>
            <a:endCxn id="49" idx="2"/>
          </p:cNvCxnSpPr>
          <p:nvPr/>
        </p:nvCxnSpPr>
        <p:spPr>
          <a:xfrm flipH="1" flipV="1">
            <a:off x="5896614" y="5075465"/>
            <a:ext cx="11674" cy="274185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42">
            <a:extLst>
              <a:ext uri="{FF2B5EF4-FFF2-40B4-BE49-F238E27FC236}">
                <a16:creationId xmlns:a16="http://schemas.microsoft.com/office/drawing/2014/main" id="{551BD5CE-DD28-8FE1-8E4A-035502277DBD}"/>
              </a:ext>
            </a:extLst>
          </p:cNvPr>
          <p:cNvCxnSpPr>
            <a:cxnSpLocks/>
            <a:stCxn id="1034" idx="0"/>
            <a:endCxn id="1038" idx="2"/>
          </p:cNvCxnSpPr>
          <p:nvPr/>
        </p:nvCxnSpPr>
        <p:spPr>
          <a:xfrm flipH="1" flipV="1">
            <a:off x="5883836" y="1241810"/>
            <a:ext cx="3841" cy="21707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36378F-4EB1-34CD-6764-862CF847C398}"/>
              </a:ext>
            </a:extLst>
          </p:cNvPr>
          <p:cNvSpPr txBox="1"/>
          <p:nvPr/>
        </p:nvSpPr>
        <p:spPr>
          <a:xfrm>
            <a:off x="5906648" y="1135269"/>
            <a:ext cx="65274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>
                <a:latin typeface="+mn-ea"/>
              </a:rPr>
              <a:t>AWS WAF</a:t>
            </a:r>
            <a:endParaRPr lang="ko-KR" altLang="en-US" sz="750" b="1" dirty="0"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8635451-53A2-2496-2E43-5E19577B963A}"/>
              </a:ext>
            </a:extLst>
          </p:cNvPr>
          <p:cNvSpPr/>
          <p:nvPr/>
        </p:nvSpPr>
        <p:spPr>
          <a:xfrm>
            <a:off x="0" y="140083"/>
            <a:ext cx="12191999" cy="470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 dirty="0">
                <a:latin typeface="+mn-ea"/>
              </a:rPr>
              <a:t>AWS </a:t>
            </a:r>
            <a:r>
              <a:rPr lang="en-US" altLang="ko-KR">
                <a:latin typeface="+mn-ea"/>
              </a:rPr>
              <a:t>Cloud Okplaza </a:t>
            </a:r>
            <a:r>
              <a:rPr lang="en-US" altLang="ko-KR">
                <a:solidFill>
                  <a:srgbClr val="FF0000"/>
                </a:solidFill>
                <a:latin typeface="+mn-ea"/>
              </a:rPr>
              <a:t>Dev</a:t>
            </a:r>
            <a:r>
              <a:rPr lang="en-US" altLang="ko-KR">
                <a:latin typeface="+mn-ea"/>
              </a:rPr>
              <a:t> H/W </a:t>
            </a:r>
            <a:r>
              <a:rPr lang="ko-KR" altLang="en-US">
                <a:latin typeface="+mn-ea"/>
              </a:rPr>
              <a:t>구성도</a:t>
            </a:r>
            <a:endParaRPr lang="ko-KR" altLang="en-US" dirty="0">
              <a:latin typeface="+mn-ea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F0BDA17C-9322-625E-0974-206C4517266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252865" y="3602425"/>
            <a:ext cx="446259" cy="43012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39EC850-E89F-6204-96CE-737FE7202984}"/>
              </a:ext>
            </a:extLst>
          </p:cNvPr>
          <p:cNvSpPr txBox="1"/>
          <p:nvPr/>
        </p:nvSpPr>
        <p:spPr>
          <a:xfrm>
            <a:off x="9946125" y="4004457"/>
            <a:ext cx="1087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>
                <a:latin typeface="+mn-ea"/>
              </a:rPr>
              <a:t>IMG/File</a:t>
            </a:r>
          </a:p>
          <a:p>
            <a:pPr algn="ctr"/>
            <a:r>
              <a:rPr lang="en-US" altLang="ko-KR" sz="800" b="1">
                <a:solidFill>
                  <a:schemeClr val="bg1">
                    <a:lumMod val="50000"/>
                  </a:schemeClr>
                </a:solidFill>
                <a:latin typeface="+mn-ea"/>
              </a:rPr>
              <a:t>(Amazon S3)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60" name="Graphic 5">
            <a:extLst>
              <a:ext uri="{FF2B5EF4-FFF2-40B4-BE49-F238E27FC236}">
                <a16:creationId xmlns:a16="http://schemas.microsoft.com/office/drawing/2014/main" id="{6D2875E5-AE50-E180-6512-2B069B928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6929110" y="4214249"/>
            <a:ext cx="439412" cy="43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7DA25DA-10FA-F2B9-1262-742014BA3B8A}"/>
              </a:ext>
            </a:extLst>
          </p:cNvPr>
          <p:cNvSpPr txBox="1"/>
          <p:nvPr/>
        </p:nvSpPr>
        <p:spPr>
          <a:xfrm>
            <a:off x="6487902" y="4636883"/>
            <a:ext cx="1327608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50" b="1">
                <a:latin typeface="+mn-ea"/>
              </a:rPr>
              <a:t>Solution, Batch/IF</a:t>
            </a:r>
            <a:br>
              <a:rPr lang="en-US" altLang="ko-KR" sz="750" b="1">
                <a:latin typeface="+mn-ea"/>
              </a:rPr>
            </a:br>
            <a:r>
              <a:rPr lang="en-US" altLang="ko-KR" sz="750" b="1">
                <a:solidFill>
                  <a:schemeClr val="bg1">
                    <a:lumMod val="50000"/>
                  </a:schemeClr>
                </a:solidFill>
                <a:latin typeface="+mn-ea"/>
              </a:rPr>
              <a:t>(eng-ecom-solution-dev)</a:t>
            </a:r>
          </a:p>
          <a:p>
            <a:pPr algn="ctr"/>
            <a:r>
              <a:rPr lang="en-US" altLang="ko-KR" sz="750" b="1">
                <a:solidFill>
                  <a:schemeClr val="bg1">
                    <a:lumMod val="50000"/>
                  </a:schemeClr>
                </a:solidFill>
                <a:latin typeface="+mn-ea"/>
              </a:rPr>
              <a:t>10.15.69.12</a:t>
            </a:r>
            <a:endParaRPr lang="ko-KR" altLang="en-US" sz="750" b="1" dirty="0">
              <a:latin typeface="+mn-ea"/>
            </a:endParaRPr>
          </a:p>
        </p:txBody>
      </p:sp>
      <p:cxnSp>
        <p:nvCxnSpPr>
          <p:cNvPr id="64" name="Straight Arrow Connector 42">
            <a:extLst>
              <a:ext uri="{FF2B5EF4-FFF2-40B4-BE49-F238E27FC236}">
                <a16:creationId xmlns:a16="http://schemas.microsoft.com/office/drawing/2014/main" id="{1782FD28-7D8F-F852-E632-E7950914DFC6}"/>
              </a:ext>
            </a:extLst>
          </p:cNvPr>
          <p:cNvCxnSpPr>
            <a:cxnSpLocks/>
            <a:stCxn id="1028" idx="0"/>
            <a:endCxn id="61" idx="2"/>
          </p:cNvCxnSpPr>
          <p:nvPr/>
        </p:nvCxnSpPr>
        <p:spPr>
          <a:xfrm flipV="1">
            <a:off x="5908288" y="5075465"/>
            <a:ext cx="1243418" cy="274185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42">
            <a:extLst>
              <a:ext uri="{FF2B5EF4-FFF2-40B4-BE49-F238E27FC236}">
                <a16:creationId xmlns:a16="http://schemas.microsoft.com/office/drawing/2014/main" id="{279C6C92-A8BD-4FD0-B63B-3321BA2FDA49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7148816" y="3377713"/>
            <a:ext cx="2890" cy="83653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8">
            <a:extLst>
              <a:ext uri="{FF2B5EF4-FFF2-40B4-BE49-F238E27FC236}">
                <a16:creationId xmlns:a16="http://schemas.microsoft.com/office/drawing/2014/main" id="{7C23BD36-5306-36C8-5AAB-9D081D15C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066" y="2615071"/>
            <a:ext cx="629100" cy="6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C4FC23-B31C-77C0-ADEE-D3D006BDE3D1}"/>
              </a:ext>
            </a:extLst>
          </p:cNvPr>
          <p:cNvSpPr txBox="1"/>
          <p:nvPr/>
        </p:nvSpPr>
        <p:spPr>
          <a:xfrm>
            <a:off x="5716137" y="3169964"/>
            <a:ext cx="36260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>
                <a:latin typeface="+mn-ea"/>
              </a:rPr>
              <a:t>ALB</a:t>
            </a:r>
            <a:endParaRPr lang="ko-KR" altLang="en-US" sz="750" b="1" dirty="0">
              <a:latin typeface="+mn-ea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132DA25B-34D1-DBFE-ACC0-0E951C7CF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256" y="2616642"/>
            <a:ext cx="629100" cy="6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2E39C3-F7B0-9944-E47E-1A18A1FF7266}"/>
              </a:ext>
            </a:extLst>
          </p:cNvPr>
          <p:cNvSpPr txBox="1"/>
          <p:nvPr/>
        </p:nvSpPr>
        <p:spPr>
          <a:xfrm>
            <a:off x="6990327" y="3171535"/>
            <a:ext cx="36260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>
                <a:latin typeface="+mn-ea"/>
              </a:rPr>
              <a:t>ALB</a:t>
            </a:r>
            <a:endParaRPr lang="ko-KR" altLang="en-US" sz="750" b="1" dirty="0">
              <a:latin typeface="+mn-ea"/>
            </a:endParaRPr>
          </a:p>
        </p:txBody>
      </p:sp>
      <p:cxnSp>
        <p:nvCxnSpPr>
          <p:cNvPr id="9" name="Straight Arrow Connector 42">
            <a:extLst>
              <a:ext uri="{FF2B5EF4-FFF2-40B4-BE49-F238E27FC236}">
                <a16:creationId xmlns:a16="http://schemas.microsoft.com/office/drawing/2014/main" id="{FCAE4D00-942F-94CD-568E-0F44085A2A79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5891036" y="2087010"/>
            <a:ext cx="955220" cy="844182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07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A8962-2A73-04EC-9398-AD1FF1460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159A57-C1E8-DEBE-3E8E-79251305FA4F}"/>
              </a:ext>
            </a:extLst>
          </p:cNvPr>
          <p:cNvSpPr/>
          <p:nvPr/>
        </p:nvSpPr>
        <p:spPr>
          <a:xfrm>
            <a:off x="0" y="140083"/>
            <a:ext cx="12191999" cy="470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>
                <a:latin typeface="+mn-ea"/>
              </a:rPr>
              <a:t>OK </a:t>
            </a:r>
            <a:r>
              <a:rPr lang="ko-KR" altLang="en-US">
                <a:latin typeface="+mn-ea"/>
              </a:rPr>
              <a:t>플라자 </a:t>
            </a:r>
            <a:r>
              <a:rPr lang="en-US" altLang="ko-KR">
                <a:solidFill>
                  <a:srgbClr val="FF0000"/>
                </a:solidFill>
                <a:latin typeface="+mn-ea"/>
              </a:rPr>
              <a:t>Dev</a:t>
            </a: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S/W </a:t>
            </a:r>
            <a:r>
              <a:rPr lang="ko-KR" altLang="en-US">
                <a:latin typeface="+mn-ea"/>
              </a:rPr>
              <a:t>구성</a:t>
            </a:r>
            <a:endParaRPr lang="ko-KR" altLang="en-US" dirty="0">
              <a:latin typeface="+mn-ea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1EFB269C-1E4A-B705-7BA9-A57A2B787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804622"/>
              </p:ext>
            </p:extLst>
          </p:nvPr>
        </p:nvGraphicFramePr>
        <p:xfrm>
          <a:off x="830511" y="964734"/>
          <a:ext cx="10449027" cy="488866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05323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1844840">
                  <a:extLst>
                    <a:ext uri="{9D8B030D-6E8A-4147-A177-3AD203B41FA5}">
                      <a16:colId xmlns:a16="http://schemas.microsoft.com/office/drawing/2014/main" val="2261355134"/>
                    </a:ext>
                  </a:extLst>
                </a:gridCol>
                <a:gridCol w="2476994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  <a:gridCol w="4088921">
                  <a:extLst>
                    <a:ext uri="{9D8B030D-6E8A-4147-A177-3AD203B41FA5}">
                      <a16:colId xmlns:a16="http://schemas.microsoft.com/office/drawing/2014/main" val="1571593990"/>
                    </a:ext>
                  </a:extLst>
                </a:gridCol>
                <a:gridCol w="832949">
                  <a:extLst>
                    <a:ext uri="{9D8B030D-6E8A-4147-A177-3AD203B41FA5}">
                      <a16:colId xmlns:a16="http://schemas.microsoft.com/office/drawing/2014/main" val="2815147934"/>
                    </a:ext>
                  </a:extLst>
                </a:gridCol>
              </a:tblGrid>
              <a:tr h="2531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IP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용도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식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559144">
                <a:tc rowSpan="2"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Web / Was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eng-ecom-app-dev</a:t>
                      </a:r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02400" indent="-2304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10.15.67.255</a:t>
                      </a:r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Web Server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Apache/2.4.63</a:t>
                      </a:r>
                    </a:p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SSL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인증서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indent="0" algn="ctr" fontAlgn="ctr">
                        <a:buNone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1271249">
                <a:tc vMerge="1">
                  <a:txBody>
                    <a:bodyPr/>
                    <a:lstStyle/>
                    <a:p>
                      <a:pPr marL="72000"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300600" indent="-228600" algn="l" fontAlgn="ctr">
                        <a:buAutoNum type="arabicPeriod"/>
                      </a:pP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Was Server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 Tomcat 9.0.100.0</a:t>
                      </a:r>
                    </a:p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OpenJDK 1.8.0_44-b02</a:t>
                      </a:r>
                    </a:p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Spring Boot v2.7.18</a:t>
                      </a:r>
                    </a:p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Spring 5.3.31</a:t>
                      </a:r>
                      <a:endParaRPr lang="en-US" altLang="ko-KR" sz="1100" b="0" i="0" u="none" strike="noStrike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PKI Tool Kit (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한국전자인증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100" b="0" i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CrossCert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PKI CS Suite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indent="0" algn="ctr" fontAlgn="ctr">
                        <a:buNone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009184"/>
                  </a:ext>
                </a:extLst>
              </a:tr>
              <a:tr h="1587182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Solution</a:t>
                      </a:r>
                    </a:p>
                    <a:p>
                      <a:pPr marL="72000"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Batch / IF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eng</a:t>
                      </a:r>
                      <a:r>
                        <a:rPr lang="en-US" altLang="ko-KR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-</a:t>
                      </a:r>
                      <a:r>
                        <a:rPr lang="en-US" altLang="ko-KR" sz="1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ecom</a:t>
                      </a:r>
                      <a:r>
                        <a:rPr lang="en-US" altLang="ko-KR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-solution-dev</a:t>
                      </a:r>
                    </a:p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10.15.69.12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marR="0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Batch Server</a:t>
                      </a:r>
                    </a:p>
                    <a:p>
                      <a:pPr marL="300600" marR="0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솔루션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540000" marR="0" lvl="1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검색엔진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540000" marR="0" lvl="1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레포팅툴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540000" marR="0" lvl="1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크레탑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신용정보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K-Link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 Tomcat 9.0.100.0</a:t>
                      </a:r>
                    </a:p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OpenJDK 1.8.0_44-b02</a:t>
                      </a:r>
                    </a:p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JDK17</a:t>
                      </a:r>
                    </a:p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Spring 5.3.31 (Spring Schedule)</a:t>
                      </a:r>
                    </a:p>
                    <a:p>
                      <a:pPr marL="300600" marR="0" lvl="0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검색엔진</a:t>
                      </a:r>
                      <a:b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Search Formula-1 v5.3</a:t>
                      </a:r>
                    </a:p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레포팅툴</a:t>
                      </a:r>
                      <a:b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MySuit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Report</a:t>
                      </a:r>
                    </a:p>
                    <a:p>
                      <a:pPr marL="7200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-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마젤란 설치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(JDK 17)</a:t>
                      </a:r>
                    </a:p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크레탑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신용정보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K-LINK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indent="0" algn="ctr" fontAlgn="ctr">
                        <a:buNone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32867"/>
                  </a:ext>
                </a:extLst>
              </a:tr>
              <a:tr h="464574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Image/File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s3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marR="0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indent="0" algn="ctr" fontAlgn="ctr">
                        <a:buNone/>
                      </a:pP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77080"/>
                  </a:ext>
                </a:extLst>
              </a:tr>
              <a:tr h="657442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eng</a:t>
                      </a:r>
                      <a:r>
                        <a:rPr lang="en-US" altLang="ko-KR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-</a:t>
                      </a:r>
                      <a:r>
                        <a:rPr lang="en-US" altLang="ko-KR" sz="1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ecom</a:t>
                      </a:r>
                      <a:r>
                        <a:rPr lang="en-US" altLang="ko-KR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-</a:t>
                      </a:r>
                      <a:r>
                        <a:rPr lang="en-US" altLang="ko-KR" sz="1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db</a:t>
                      </a:r>
                      <a:r>
                        <a:rPr lang="en-US" altLang="ko-KR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-dev</a:t>
                      </a:r>
                    </a:p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10.15.72.145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marR="0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 Base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nn-NO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Microsoft SQL Server 2022 (RTM) - 16.0.1000.6 (X64)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indent="0" algn="ctr" fontAlgn="ctr">
                        <a:buNone/>
                      </a:pP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904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73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661F5BF-6925-75F4-B546-1BEB78337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501481"/>
              </p:ext>
            </p:extLst>
          </p:nvPr>
        </p:nvGraphicFramePr>
        <p:xfrm>
          <a:off x="450209" y="881594"/>
          <a:ext cx="11291582" cy="575573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1306484">
                  <a:extLst>
                    <a:ext uri="{9D8B030D-6E8A-4147-A177-3AD203B41FA5}">
                      <a16:colId xmlns:a16="http://schemas.microsoft.com/office/drawing/2014/main" val="3106877728"/>
                    </a:ext>
                  </a:extLst>
                </a:gridCol>
                <a:gridCol w="1306484">
                  <a:extLst>
                    <a:ext uri="{9D8B030D-6E8A-4147-A177-3AD203B41FA5}">
                      <a16:colId xmlns:a16="http://schemas.microsoft.com/office/drawing/2014/main" val="1939602219"/>
                    </a:ext>
                  </a:extLst>
                </a:gridCol>
                <a:gridCol w="1306484">
                  <a:extLst>
                    <a:ext uri="{9D8B030D-6E8A-4147-A177-3AD203B41FA5}">
                      <a16:colId xmlns:a16="http://schemas.microsoft.com/office/drawing/2014/main" val="301194744"/>
                    </a:ext>
                  </a:extLst>
                </a:gridCol>
                <a:gridCol w="1306484">
                  <a:extLst>
                    <a:ext uri="{9D8B030D-6E8A-4147-A177-3AD203B41FA5}">
                      <a16:colId xmlns:a16="http://schemas.microsoft.com/office/drawing/2014/main" val="2395232792"/>
                    </a:ext>
                  </a:extLst>
                </a:gridCol>
                <a:gridCol w="1699654">
                  <a:extLst>
                    <a:ext uri="{9D8B030D-6E8A-4147-A177-3AD203B41FA5}">
                      <a16:colId xmlns:a16="http://schemas.microsoft.com/office/drawing/2014/main" val="4202066190"/>
                    </a:ext>
                  </a:extLst>
                </a:gridCol>
                <a:gridCol w="957452">
                  <a:extLst>
                    <a:ext uri="{9D8B030D-6E8A-4147-A177-3AD203B41FA5}">
                      <a16:colId xmlns:a16="http://schemas.microsoft.com/office/drawing/2014/main" val="149071466"/>
                    </a:ext>
                  </a:extLst>
                </a:gridCol>
                <a:gridCol w="1040793">
                  <a:extLst>
                    <a:ext uri="{9D8B030D-6E8A-4147-A177-3AD203B41FA5}">
                      <a16:colId xmlns:a16="http://schemas.microsoft.com/office/drawing/2014/main" val="1190029356"/>
                    </a:ext>
                  </a:extLst>
                </a:gridCol>
                <a:gridCol w="1106890">
                  <a:extLst>
                    <a:ext uri="{9D8B030D-6E8A-4147-A177-3AD203B41FA5}">
                      <a16:colId xmlns:a16="http://schemas.microsoft.com/office/drawing/2014/main" val="3225608590"/>
                    </a:ext>
                  </a:extLst>
                </a:gridCol>
                <a:gridCol w="1260857">
                  <a:extLst>
                    <a:ext uri="{9D8B030D-6E8A-4147-A177-3AD203B41FA5}">
                      <a16:colId xmlns:a16="http://schemas.microsoft.com/office/drawing/2014/main" val="822652617"/>
                    </a:ext>
                  </a:extLst>
                </a:gridCol>
              </a:tblGrid>
              <a:tr h="450056">
                <a:tc>
                  <a:txBody>
                    <a:bodyPr/>
                    <a:lstStyle/>
                    <a:p>
                      <a:pPr algn="ctr"/>
                      <a:r>
                        <a:rPr lang="ko-KR" sz="1000" kern="100">
                          <a:effectLst/>
                        </a:rPr>
                        <a:t>시스템명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000" kern="100">
                          <a:effectLst/>
                        </a:rPr>
                        <a:t>영문명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Java Version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Tomcat Version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00">
                          <a:effectLst/>
                        </a:rPr>
                        <a:t>IP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 Port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Tomcat Port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Tomcat S.Port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Tomcat AJP Port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418685611"/>
                  </a:ext>
                </a:extLst>
              </a:tr>
              <a:tr h="357184"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OK</a:t>
                      </a:r>
                      <a:r>
                        <a:rPr lang="ko-KR" sz="1000" kern="100">
                          <a:effectLst/>
                        </a:rPr>
                        <a:t>플라자</a:t>
                      </a:r>
                      <a:r>
                        <a:rPr lang="en-US" sz="1000" kern="100">
                          <a:effectLst/>
                        </a:rPr>
                        <a:t> </a:t>
                      </a:r>
                      <a:r>
                        <a:rPr lang="ko-KR" sz="1000" kern="100">
                          <a:effectLst/>
                        </a:rPr>
                        <a:t>통합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okplaza-front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00" dirty="0">
                          <a:effectLst/>
                        </a:rPr>
                        <a:t>Open JDK 1.8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Tomcat 9.0</a:t>
                      </a:r>
                    </a:p>
                    <a:p>
                      <a:pPr algn="ctr"/>
                      <a:r>
                        <a:rPr lang="en-US" altLang="ko-KR" sz="1000" b="0" u="none" strike="noStrike" kern="1200" baseline="0" dirty="0">
                          <a:solidFill>
                            <a:srgbClr val="000000"/>
                          </a:solidFill>
                          <a:effectLst/>
                        </a:rPr>
                        <a:t>Apache2.4.63</a:t>
                      </a:r>
                      <a:endParaRPr lang="ko-KR" altLang="en-US" sz="10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eng-ecom-app-dev</a:t>
                      </a:r>
                      <a:endParaRPr lang="en-US" altLang="ko-KR" sz="800" b="0" u="none" strike="noStrike" baseline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altLang="ko-KR" sz="800" b="0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10.15.67.255)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>
                          <a:effectLst/>
                        </a:rPr>
                        <a:t>80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8010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602410167"/>
                  </a:ext>
                </a:extLst>
              </a:tr>
              <a:tr h="357184"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OK</a:t>
                      </a:r>
                      <a:r>
                        <a:rPr lang="ko-KR" sz="1000" kern="100">
                          <a:effectLst/>
                        </a:rPr>
                        <a:t>플라자</a:t>
                      </a:r>
                      <a:r>
                        <a:rPr lang="en-US" sz="1000" kern="100">
                          <a:effectLst/>
                        </a:rPr>
                        <a:t> </a:t>
                      </a:r>
                      <a:r>
                        <a:rPr lang="ko-KR" sz="1000" kern="100">
                          <a:effectLst/>
                        </a:rPr>
                        <a:t>운영사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okplaza-admin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>
                          <a:effectLst/>
                        </a:rPr>
                        <a:t>Open JDK 1.8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Tomcat 9.0</a:t>
                      </a:r>
                    </a:p>
                    <a:p>
                      <a:pPr algn="ctr"/>
                      <a:r>
                        <a:rPr lang="en-US" altLang="ko-KR" sz="1000" b="0" u="none" strike="noStrike" kern="1200" baseline="0" dirty="0">
                          <a:solidFill>
                            <a:srgbClr val="000000"/>
                          </a:solidFill>
                          <a:effectLst/>
                        </a:rPr>
                        <a:t>Apache2.4.63</a:t>
                      </a:r>
                      <a:endParaRPr lang="ko-KR" altLang="en-US" sz="10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eng-ecom-app-dev</a:t>
                      </a:r>
                      <a:endParaRPr lang="en-US" altLang="ko-KR" sz="800" b="0" u="none" strike="noStrike" baseline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altLang="ko-KR" sz="800" b="0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10.15.67.255)</a:t>
                      </a:r>
                      <a:endParaRPr lang="ko-KR" altLang="ko-KR" sz="800" b="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8021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8011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593870701"/>
                  </a:ext>
                </a:extLst>
              </a:tr>
              <a:tr h="357184">
                <a:tc>
                  <a:txBody>
                    <a:bodyPr/>
                    <a:lstStyle/>
                    <a:p>
                      <a:pPr algn="ctr"/>
                      <a:r>
                        <a:rPr lang="ko-KR" sz="1000" kern="100">
                          <a:effectLst/>
                        </a:rPr>
                        <a:t>팬타온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okstore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00" dirty="0">
                          <a:effectLst/>
                        </a:rPr>
                        <a:t>Open JDK 1.8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Tomcat 9.0</a:t>
                      </a:r>
                    </a:p>
                    <a:p>
                      <a:pPr algn="ctr"/>
                      <a:r>
                        <a:rPr lang="en-US" altLang="ko-KR" sz="1000" b="0" u="none" strike="noStrike" kern="1200" baseline="0" dirty="0">
                          <a:solidFill>
                            <a:srgbClr val="000000"/>
                          </a:solidFill>
                          <a:effectLst/>
                        </a:rPr>
                        <a:t>Apache2.4.63</a:t>
                      </a:r>
                      <a:endParaRPr lang="ko-KR" altLang="en-US" sz="10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eng-ecom-app-dev</a:t>
                      </a:r>
                      <a:endParaRPr lang="en-US" altLang="ko-KR" sz="800" b="0" u="none" strike="noStrike" baseline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altLang="ko-KR" sz="800" b="0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10.15.67.255)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8022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8002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8012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628427636"/>
                  </a:ext>
                </a:extLst>
              </a:tr>
              <a:tr h="357184">
                <a:tc>
                  <a:txBody>
                    <a:bodyPr/>
                    <a:lstStyle/>
                    <a:p>
                      <a:pPr algn="ctr"/>
                      <a:r>
                        <a:rPr lang="ko-KR" sz="1000" kern="100">
                          <a:effectLst/>
                        </a:rPr>
                        <a:t>전자입찰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bidding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00" dirty="0">
                          <a:effectLst/>
                        </a:rPr>
                        <a:t>Open JDK 1.8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Tomcat 9.0</a:t>
                      </a:r>
                    </a:p>
                    <a:p>
                      <a:pPr algn="ctr"/>
                      <a:r>
                        <a:rPr lang="en-US" altLang="ko-KR" sz="1000" b="0" u="none" strike="noStrike" kern="1200" baseline="0" dirty="0">
                          <a:solidFill>
                            <a:srgbClr val="000000"/>
                          </a:solidFill>
                          <a:effectLst/>
                        </a:rPr>
                        <a:t>Apache2.4.63</a:t>
                      </a:r>
                      <a:endParaRPr lang="ko-KR" altLang="en-US" sz="10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eng-ecom-app-dev</a:t>
                      </a:r>
                      <a:endParaRPr lang="en-US" altLang="ko-KR" sz="800" b="0" u="none" strike="noStrike" baseline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altLang="ko-KR" sz="800" b="0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10.15.67.255)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8023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8003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8013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00114566"/>
                  </a:ext>
                </a:extLst>
              </a:tr>
              <a:tr h="357184">
                <a:tc>
                  <a:txBody>
                    <a:bodyPr/>
                    <a:lstStyle/>
                    <a:p>
                      <a:pPr algn="ctr"/>
                      <a:r>
                        <a:rPr lang="ko-KR" sz="1000" kern="100">
                          <a:effectLst/>
                        </a:rPr>
                        <a:t>통합물류시스템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wms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00" dirty="0">
                          <a:effectLst/>
                        </a:rPr>
                        <a:t>Open JDK 1.8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Tomcat 9.0</a:t>
                      </a:r>
                    </a:p>
                    <a:p>
                      <a:pPr algn="ctr"/>
                      <a:r>
                        <a:rPr lang="en-US" altLang="ko-KR" sz="1000" b="0" u="none" strike="noStrike" kern="1200" baseline="0" dirty="0">
                          <a:solidFill>
                            <a:srgbClr val="000000"/>
                          </a:solidFill>
                          <a:effectLst/>
                        </a:rPr>
                        <a:t>Apache2.4.63</a:t>
                      </a:r>
                      <a:endParaRPr lang="ko-KR" altLang="en-US" sz="10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eng-ecom-app-dev</a:t>
                      </a:r>
                      <a:endParaRPr lang="en-US" altLang="ko-KR" sz="800" b="0" u="none" strike="noStrike" baseline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altLang="ko-KR" sz="800" b="0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10.15.67.255)</a:t>
                      </a:r>
                      <a:endParaRPr lang="ko-KR" altLang="ko-KR" sz="800" b="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8024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8004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8014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869953194"/>
                  </a:ext>
                </a:extLst>
              </a:tr>
              <a:tr h="338630"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OK</a:t>
                      </a:r>
                      <a:r>
                        <a:rPr lang="ko-KR" sz="1000" kern="100">
                          <a:effectLst/>
                        </a:rPr>
                        <a:t>플라자</a:t>
                      </a:r>
                      <a:r>
                        <a:rPr lang="en-US" sz="1000" kern="100">
                          <a:effectLst/>
                        </a:rPr>
                        <a:t> </a:t>
                      </a:r>
                      <a:r>
                        <a:rPr lang="ko-KR" sz="1000" kern="100">
                          <a:effectLst/>
                        </a:rPr>
                        <a:t>배치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okplaza-batch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00" dirty="0">
                          <a:effectLst/>
                        </a:rPr>
                        <a:t>Open JDK 1.8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Tomcat 9.0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eng-ecom-solution-dev</a:t>
                      </a:r>
                      <a:endParaRPr lang="en-US" altLang="ko-KR" sz="800" b="0" u="none" strike="noStrike" baseline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altLang="ko-KR" sz="800" b="0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</a:rPr>
                        <a:t>10.15.69.12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8025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8005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8015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502755307"/>
                  </a:ext>
                </a:extLst>
              </a:tr>
              <a:tr h="338630">
                <a:tc>
                  <a:txBody>
                    <a:bodyPr/>
                    <a:lstStyle/>
                    <a:p>
                      <a:pPr algn="ctr"/>
                      <a:r>
                        <a:rPr lang="ko-KR" sz="1000" kern="100">
                          <a:effectLst/>
                        </a:rPr>
                        <a:t>검색엔진</a:t>
                      </a:r>
                      <a:r>
                        <a:rPr lang="en-US" altLang="ko-KR" sz="1000" kern="100">
                          <a:effectLst/>
                        </a:rPr>
                        <a:t>(API</a:t>
                      </a:r>
                      <a:r>
                        <a:rPr lang="ko-KR" altLang="en-US" sz="1000" kern="100">
                          <a:effectLst/>
                        </a:rPr>
                        <a:t>용</a:t>
                      </a:r>
                      <a:r>
                        <a:rPr lang="en-US" altLang="ko-KR" sz="1000" kern="100">
                          <a:effectLst/>
                        </a:rPr>
                        <a:t>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00" dirty="0">
                          <a:effectLst/>
                        </a:rPr>
                        <a:t>Open JDK 1.8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Tomcat 9.0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eng-ecom-solution-dev</a:t>
                      </a:r>
                      <a:endParaRPr lang="en-US" altLang="ko-KR" sz="800" b="0" u="none" strike="noStrike" baseline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altLang="ko-KR" sz="800" b="0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</a:rPr>
                        <a:t>10.15.69.12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ko-KR" sz="8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90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689705141"/>
                  </a:ext>
                </a:extLst>
              </a:tr>
              <a:tr h="338630">
                <a:tc>
                  <a:txBody>
                    <a:bodyPr/>
                    <a:lstStyle/>
                    <a:p>
                      <a:pPr algn="ctr"/>
                      <a:r>
                        <a:rPr lang="ko-KR" altLang="ko-KR" sz="1000" kern="100">
                          <a:effectLst/>
                        </a:rPr>
                        <a:t>검색엔진</a:t>
                      </a:r>
                      <a:endParaRPr lang="ko-KR" altLang="ko-KR" sz="1000" kern="100">
                        <a:effectLst/>
                        <a:latin typeface="맑은 고딕" panose="020B0503020000020004" pitchFamily="50" charset="-127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kern="1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eng-ecom-solution-dev</a:t>
                      </a:r>
                      <a:endParaRPr lang="en-US" altLang="ko-KR" sz="800" b="0" u="none" strike="noStrike" baseline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altLang="ko-KR" sz="800" b="0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</a:rPr>
                        <a:t>10.15.69.12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7000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816969411"/>
                  </a:ext>
                </a:extLst>
              </a:tr>
              <a:tr h="353008">
                <a:tc>
                  <a:txBody>
                    <a:bodyPr/>
                    <a:lstStyle/>
                    <a:p>
                      <a:pPr algn="ctr"/>
                      <a:r>
                        <a:rPr lang="ko-KR" sz="1000" kern="100">
                          <a:effectLst/>
                        </a:rPr>
                        <a:t>검색엔진</a:t>
                      </a:r>
                      <a:r>
                        <a:rPr lang="en-US" altLang="ko-KR" sz="1000" kern="100">
                          <a:effectLst/>
                        </a:rPr>
                        <a:t>(</a:t>
                      </a:r>
                      <a:r>
                        <a:rPr lang="ko-KR" altLang="en-US" sz="1000" kern="100">
                          <a:effectLst/>
                        </a:rPr>
                        <a:t>관리도구</a:t>
                      </a:r>
                      <a:r>
                        <a:rPr lang="en-US" altLang="ko-KR" sz="1000" kern="100">
                          <a:effectLst/>
                        </a:rPr>
                        <a:t>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kern="1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eng-ecom-solution-dev</a:t>
                      </a:r>
                      <a:endParaRPr lang="en-US" altLang="ko-KR" sz="800" b="0" u="none" strike="noStrike" baseline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altLang="ko-KR" sz="800" b="0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</a:rPr>
                        <a:t>10.15.69.12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ko-KR" sz="8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7800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924208367"/>
                  </a:ext>
                </a:extLst>
              </a:tr>
              <a:tr h="338630">
                <a:tc>
                  <a:txBody>
                    <a:bodyPr/>
                    <a:lstStyle/>
                    <a:p>
                      <a:pPr algn="ctr"/>
                      <a:r>
                        <a:rPr lang="ko-KR" sz="1000" kern="100">
                          <a:effectLst/>
                        </a:rPr>
                        <a:t>유비폼</a:t>
                      </a:r>
                      <a:r>
                        <a:rPr lang="en-US" altLang="ko-KR" sz="1000" kern="100">
                          <a:effectLst/>
                        </a:rPr>
                        <a:t>(</a:t>
                      </a:r>
                      <a:r>
                        <a:rPr lang="ko-KR" altLang="en-US" sz="1000" kern="100">
                          <a:effectLst/>
                        </a:rPr>
                        <a:t>리포팅</a:t>
                      </a:r>
                      <a:r>
                        <a:rPr lang="en-US" altLang="ko-KR" sz="1000" kern="100">
                          <a:effectLst/>
                        </a:rPr>
                        <a:t>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Open JDK 17</a:t>
                      </a:r>
                      <a:endParaRPr lang="ko-KR" altLang="ko-KR" sz="1000" kern="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Tomcat 9.0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eng-ecom-solution-dev</a:t>
                      </a:r>
                      <a:endParaRPr lang="en-US" altLang="ko-KR" sz="800" b="0" u="none" strike="noStrike" baseline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altLang="ko-KR" sz="800" b="0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</a:rPr>
                        <a:t>10.15.69.12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00">
                          <a:effectLst/>
                        </a:rPr>
                        <a:t>92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93776530"/>
                  </a:ext>
                </a:extLst>
              </a:tr>
              <a:tr h="3386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kern="100">
                          <a:effectLst/>
                        </a:rPr>
                        <a:t>유비폼</a:t>
                      </a:r>
                      <a:r>
                        <a:rPr lang="en-US" altLang="ko-KR" sz="1000" kern="100">
                          <a:effectLst/>
                        </a:rPr>
                        <a:t>(</a:t>
                      </a:r>
                      <a:r>
                        <a:rPr lang="ko-KR" altLang="en-US" sz="1000" kern="100">
                          <a:effectLst/>
                        </a:rPr>
                        <a:t>마젤란</a:t>
                      </a:r>
                      <a:r>
                        <a:rPr lang="en-US" altLang="ko-KR" sz="1000" kern="100">
                          <a:effectLst/>
                        </a:rPr>
                        <a:t>)</a:t>
                      </a:r>
                      <a:endParaRPr lang="ko-KR" altLang="ko-KR" sz="1000" kern="100">
                        <a:effectLst/>
                        <a:latin typeface="맑은 고딕" panose="020B0503020000020004" pitchFamily="50" charset="-127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Open JDK 17</a:t>
                      </a:r>
                      <a:endParaRPr lang="ko-KR" altLang="ko-KR" sz="1000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Tomcat 9.0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eng-ecom-solution-dev</a:t>
                      </a:r>
                      <a:endParaRPr lang="en-US" altLang="ko-KR" sz="800" b="0" u="none" strike="noStrike" baseline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altLang="ko-KR" sz="800" b="0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</a:rPr>
                        <a:t>10.15.69.12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ko-KR" sz="8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93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43919726"/>
                  </a:ext>
                </a:extLst>
              </a:tr>
              <a:tr h="33863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00">
                          <a:effectLst/>
                          <a:latin typeface="맑은 고딕" panose="020B0503020000020004" pitchFamily="50" charset="-127"/>
                          <a:ea typeface="+mn-ea"/>
                          <a:cs typeface="굴림" panose="020B0600000101010101" pitchFamily="50" charset="-127"/>
                        </a:rPr>
                        <a:t>KLINK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>
                          <a:effectLst/>
                        </a:rPr>
                        <a:t>Open JDK 1.8</a:t>
                      </a:r>
                      <a:endParaRPr lang="ko-KR" altLang="ko-KR" sz="1000" kern="100">
                        <a:effectLst/>
                        <a:latin typeface="맑은 고딕" panose="020B0503020000020004" pitchFamily="50" charset="-127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Tomcat 9.0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eng-ecom-solution-dev</a:t>
                      </a:r>
                      <a:endParaRPr lang="en-US" altLang="ko-KR" sz="800" b="0" u="none" strike="noStrike" baseline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altLang="ko-KR" sz="800" b="0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</a:rPr>
                        <a:t>10.15.69.12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ko-KR" sz="8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94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467573431"/>
                  </a:ext>
                </a:extLst>
              </a:tr>
              <a:tr h="338630"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Git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0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eng-b2b-app-dev</a:t>
                      </a:r>
                    </a:p>
                    <a:p>
                      <a:pPr algn="ctr"/>
                      <a:r>
                        <a:rPr lang="en-US" altLang="ko-KR" sz="800" kern="10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(10.15.73.20)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9418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809815874"/>
                  </a:ext>
                </a:extLst>
              </a:tr>
              <a:tr h="338630"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Jenkins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>
                          <a:effectLst/>
                        </a:rPr>
                        <a:t>Open JDK 1.8</a:t>
                      </a:r>
                      <a:endParaRPr lang="ko-KR" altLang="ko-KR" sz="1000" kern="100">
                        <a:effectLst/>
                        <a:latin typeface="맑은 고딕" panose="020B0503020000020004" pitchFamily="50" charset="-127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0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eng-b2b-app-dev</a:t>
                      </a:r>
                    </a:p>
                    <a:p>
                      <a:pPr algn="ctr"/>
                      <a:r>
                        <a:rPr lang="en-US" altLang="ko-KR" sz="800" kern="10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(10.15.73.20)</a:t>
                      </a:r>
                      <a:endParaRPr lang="ko-KR" altLang="ko-KR" sz="800" kern="100"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8083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604822674"/>
                  </a:ext>
                </a:extLst>
              </a:tr>
              <a:tr h="338630"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MSSQL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0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eng-ecom-db-dev</a:t>
                      </a:r>
                    </a:p>
                    <a:p>
                      <a:pPr algn="ctr"/>
                      <a:r>
                        <a:rPr lang="en-US" altLang="ko-KR" sz="800" kern="10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(10.15.72.145)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1443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99988457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151E090-613C-9BC8-843A-FE1C5E428D68}"/>
              </a:ext>
            </a:extLst>
          </p:cNvPr>
          <p:cNvSpPr/>
          <p:nvPr/>
        </p:nvSpPr>
        <p:spPr>
          <a:xfrm>
            <a:off x="0" y="140083"/>
            <a:ext cx="12191999" cy="470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>
                <a:latin typeface="+mn-ea"/>
              </a:rPr>
              <a:t>OK </a:t>
            </a:r>
            <a:r>
              <a:rPr lang="ko-KR" altLang="en-US">
                <a:latin typeface="+mn-ea"/>
              </a:rPr>
              <a:t>플라자 </a:t>
            </a:r>
            <a:r>
              <a:rPr lang="en-US" altLang="ko-KR">
                <a:solidFill>
                  <a:srgbClr val="FF0000"/>
                </a:solidFill>
                <a:latin typeface="+mn-ea"/>
              </a:rPr>
              <a:t>Dev</a:t>
            </a: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S/W </a:t>
            </a:r>
            <a:r>
              <a:rPr lang="ko-KR" altLang="en-US">
                <a:latin typeface="+mn-ea"/>
              </a:rPr>
              <a:t>구성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917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5">
            <a:extLst>
              <a:ext uri="{FF2B5EF4-FFF2-40B4-BE49-F238E27FC236}">
                <a16:creationId xmlns:a16="http://schemas.microsoft.com/office/drawing/2014/main" id="{A6417C99-EE4D-463D-D267-9870FDA4C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6840841" y="4272528"/>
            <a:ext cx="439412" cy="43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5D578A4C-1738-28E8-C2F5-5A5B56EC61A4}"/>
              </a:ext>
            </a:extLst>
          </p:cNvPr>
          <p:cNvSpPr/>
          <p:nvPr/>
        </p:nvSpPr>
        <p:spPr bwMode="auto">
          <a:xfrm>
            <a:off x="964735" y="926326"/>
            <a:ext cx="10133900" cy="582049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/>
          <a:lstStyle/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8670D433-7BEC-1332-A21F-D2DFF215E5EF}"/>
              </a:ext>
            </a:extLst>
          </p:cNvPr>
          <p:cNvSpPr/>
          <p:nvPr/>
        </p:nvSpPr>
        <p:spPr bwMode="auto">
          <a:xfrm>
            <a:off x="3220684" y="2012195"/>
            <a:ext cx="2095997" cy="4373813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8580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687775F1-4BF0-B712-06D8-20C5BB394BED}"/>
              </a:ext>
            </a:extLst>
          </p:cNvPr>
          <p:cNvSpPr/>
          <p:nvPr/>
        </p:nvSpPr>
        <p:spPr bwMode="auto">
          <a:xfrm>
            <a:off x="6456551" y="2012192"/>
            <a:ext cx="2062007" cy="4373812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8580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7" name="Graphic 37">
            <a:extLst>
              <a:ext uri="{FF2B5EF4-FFF2-40B4-BE49-F238E27FC236}">
                <a16:creationId xmlns:a16="http://schemas.microsoft.com/office/drawing/2014/main" id="{6A4AF2FF-B627-0402-E1EC-8146F0A9CD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67429" y="914227"/>
            <a:ext cx="285750" cy="285750"/>
          </a:xfrm>
          <a:prstGeom prst="rect">
            <a:avLst/>
          </a:prstGeom>
        </p:spPr>
      </p:pic>
      <p:sp>
        <p:nvSpPr>
          <p:cNvPr id="18" name="Rectangle 31">
            <a:extLst>
              <a:ext uri="{FF2B5EF4-FFF2-40B4-BE49-F238E27FC236}">
                <a16:creationId xmlns:a16="http://schemas.microsoft.com/office/drawing/2014/main" id="{13E3B1CB-F7E8-820B-07BE-E1DCF4512F42}"/>
              </a:ext>
            </a:extLst>
          </p:cNvPr>
          <p:cNvSpPr/>
          <p:nvPr/>
        </p:nvSpPr>
        <p:spPr>
          <a:xfrm>
            <a:off x="1979801" y="2241890"/>
            <a:ext cx="7373923" cy="1563428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 bIns="34290"/>
          <a:lstStyle/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9" name="Graphic 32">
            <a:extLst>
              <a:ext uri="{FF2B5EF4-FFF2-40B4-BE49-F238E27FC236}">
                <a16:creationId xmlns:a16="http://schemas.microsoft.com/office/drawing/2014/main" id="{09ECE61B-98D8-80DB-B80B-4D6967AA80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988487" y="2241889"/>
            <a:ext cx="286200" cy="286200"/>
          </a:xfrm>
          <a:prstGeom prst="rect">
            <a:avLst/>
          </a:prstGeom>
        </p:spPr>
      </p:pic>
      <p:sp>
        <p:nvSpPr>
          <p:cNvPr id="20" name="Rectangle 20">
            <a:extLst>
              <a:ext uri="{FF2B5EF4-FFF2-40B4-BE49-F238E27FC236}">
                <a16:creationId xmlns:a16="http://schemas.microsoft.com/office/drawing/2014/main" id="{85943908-6E00-8B31-5CB2-188504EAF671}"/>
              </a:ext>
            </a:extLst>
          </p:cNvPr>
          <p:cNvSpPr/>
          <p:nvPr/>
        </p:nvSpPr>
        <p:spPr>
          <a:xfrm>
            <a:off x="1518407" y="1710520"/>
            <a:ext cx="8380602" cy="4864265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/>
          <a:lstStyle/>
          <a:p>
            <a:pPr>
              <a:defRPr/>
            </a:pPr>
            <a:r>
              <a:rPr lang="en-US" sz="900" dirty="0">
                <a:ln w="0"/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21" name="Graphic 27">
            <a:extLst>
              <a:ext uri="{FF2B5EF4-FFF2-40B4-BE49-F238E27FC236}">
                <a16:creationId xmlns:a16="http://schemas.microsoft.com/office/drawing/2014/main" id="{3AF321CF-B011-BE6A-40E1-856B35728B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530456" y="1707023"/>
            <a:ext cx="286200" cy="286200"/>
          </a:xfrm>
          <a:prstGeom prst="rect">
            <a:avLst/>
          </a:prstGeom>
        </p:spPr>
      </p:pic>
      <p:sp>
        <p:nvSpPr>
          <p:cNvPr id="23" name="Rectangle 7">
            <a:extLst>
              <a:ext uri="{FF2B5EF4-FFF2-40B4-BE49-F238E27FC236}">
                <a16:creationId xmlns:a16="http://schemas.microsoft.com/office/drawing/2014/main" id="{D3DDDDFC-7478-897E-BE60-FD2C5E9AD319}"/>
              </a:ext>
            </a:extLst>
          </p:cNvPr>
          <p:cNvSpPr/>
          <p:nvPr/>
        </p:nvSpPr>
        <p:spPr>
          <a:xfrm>
            <a:off x="1988487" y="3879673"/>
            <a:ext cx="7365237" cy="2550034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 bIns="34290"/>
          <a:lstStyle/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4" name="Graphic 21">
            <a:extLst>
              <a:ext uri="{FF2B5EF4-FFF2-40B4-BE49-F238E27FC236}">
                <a16:creationId xmlns:a16="http://schemas.microsoft.com/office/drawing/2014/main" id="{19BE4121-A3A0-5854-EC4A-7D5BAFB129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996876" y="3886978"/>
            <a:ext cx="286200" cy="2862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8C740CE-CA20-0C38-75B3-607BA6A51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295" y="5383119"/>
            <a:ext cx="550800" cy="67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94EBA5A-2A32-2B06-93E0-3B93D2620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402" y="5409272"/>
            <a:ext cx="550800" cy="68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5">
            <a:extLst>
              <a:ext uri="{FF2B5EF4-FFF2-40B4-BE49-F238E27FC236}">
                <a16:creationId xmlns:a16="http://schemas.microsoft.com/office/drawing/2014/main" id="{3B297084-F862-83E3-29D6-6BD64CF7D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458989" y="4287814"/>
            <a:ext cx="439412" cy="43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6B61E1E-C917-D6A5-096C-4E2B6F15B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41" y="2291221"/>
            <a:ext cx="629100" cy="6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Graphic 5">
            <a:extLst>
              <a:ext uri="{FF2B5EF4-FFF2-40B4-BE49-F238E27FC236}">
                <a16:creationId xmlns:a16="http://schemas.microsoft.com/office/drawing/2014/main" id="{DE69D77A-9160-33B9-53A1-FC04CA543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3606085" y="4287814"/>
            <a:ext cx="439412" cy="43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00046B2-E82D-8E07-3A60-34C5BAD08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612" y="1458880"/>
            <a:ext cx="628130" cy="62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DD08D34-B796-BD8D-68BA-B48D16766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771" y="613680"/>
            <a:ext cx="628130" cy="62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925D90F-078C-353A-CDCE-2A29DF09C11E}"/>
              </a:ext>
            </a:extLst>
          </p:cNvPr>
          <p:cNvSpPr txBox="1"/>
          <p:nvPr/>
        </p:nvSpPr>
        <p:spPr>
          <a:xfrm>
            <a:off x="5366979" y="2819987"/>
            <a:ext cx="1029449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50" b="1">
                <a:latin typeface="+mn-ea"/>
              </a:rPr>
              <a:t>ALB</a:t>
            </a:r>
            <a:br>
              <a:rPr lang="en-US" altLang="ko-KR" sz="750" b="1">
                <a:latin typeface="+mn-ea"/>
              </a:rPr>
            </a:br>
            <a:r>
              <a:rPr lang="en-US" altLang="ko-KR" sz="75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(eng-ecom-</a:t>
            </a:r>
          </a:p>
          <a:p>
            <a:pPr algn="ctr"/>
            <a:r>
              <a:rPr lang="en-US" altLang="ko-KR" sz="75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web-prod-ext-alb)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90ACEC-A471-12FE-A409-DBCFE6E94E61}"/>
              </a:ext>
            </a:extLst>
          </p:cNvPr>
          <p:cNvSpPr txBox="1"/>
          <p:nvPr/>
        </p:nvSpPr>
        <p:spPr>
          <a:xfrm>
            <a:off x="3414516" y="4672348"/>
            <a:ext cx="830677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50" b="1">
                <a:latin typeface="+mn-ea"/>
              </a:rPr>
              <a:t>Batch/IF (EC2)</a:t>
            </a:r>
          </a:p>
          <a:p>
            <a:pPr algn="ctr"/>
            <a:r>
              <a:rPr lang="en-US" altLang="ko-KR" sz="750" b="1">
                <a:solidFill>
                  <a:schemeClr val="bg1">
                    <a:lumMod val="50000"/>
                  </a:schemeClr>
                </a:solidFill>
                <a:latin typeface="+mn-ea"/>
              </a:rPr>
              <a:t>(eng-ecom-</a:t>
            </a:r>
          </a:p>
          <a:p>
            <a:pPr algn="ctr"/>
            <a:r>
              <a:rPr lang="en-US" altLang="ko-KR" sz="750" b="1">
                <a:solidFill>
                  <a:schemeClr val="bg1">
                    <a:lumMod val="50000"/>
                  </a:schemeClr>
                </a:solidFill>
                <a:latin typeface="+mn-ea"/>
              </a:rPr>
              <a:t>batch-prod)</a:t>
            </a:r>
            <a:endParaRPr lang="ko-KR" altLang="en-US" sz="750" b="1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69C5C9-4194-110C-6B87-C0BF7E04771F}"/>
              </a:ext>
            </a:extLst>
          </p:cNvPr>
          <p:cNvSpPr txBox="1"/>
          <p:nvPr/>
        </p:nvSpPr>
        <p:spPr>
          <a:xfrm>
            <a:off x="4250854" y="5947426"/>
            <a:ext cx="867546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750" b="1">
                <a:latin typeface="+mn-ea"/>
              </a:defRPr>
            </a:lvl1pPr>
          </a:lstStyle>
          <a:p>
            <a:r>
              <a:rPr lang="en-US" altLang="ko-KR"/>
              <a:t>DB(Active EC2)</a:t>
            </a:r>
          </a:p>
          <a:p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(eng-ecom-</a:t>
            </a:r>
          </a:p>
          <a:p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db-prod-a)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C12263-48C6-C3A6-B2F4-8C005DA90E1D}"/>
              </a:ext>
            </a:extLst>
          </p:cNvPr>
          <p:cNvSpPr txBox="1"/>
          <p:nvPr/>
        </p:nvSpPr>
        <p:spPr>
          <a:xfrm>
            <a:off x="6600806" y="5956951"/>
            <a:ext cx="963725" cy="453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50" b="1" dirty="0">
                <a:latin typeface="+mn-ea"/>
              </a:rPr>
              <a:t>DB</a:t>
            </a:r>
            <a:r>
              <a:rPr lang="en-US" altLang="ko-KR" sz="750" b="1">
                <a:latin typeface="+mn-ea"/>
              </a:rPr>
              <a:t>(Standby EC2)</a:t>
            </a:r>
          </a:p>
          <a:p>
            <a:pPr algn="ctr"/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(eng-ecom-</a:t>
            </a:r>
          </a:p>
          <a:p>
            <a:pPr algn="ctr"/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db-prod-c)</a:t>
            </a:r>
            <a:endParaRPr lang="ko-KR" altLang="en-US" sz="750" b="1" dirty="0"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9C31F4-B9AE-EEFA-8B45-39D334DBAAF8}"/>
              </a:ext>
            </a:extLst>
          </p:cNvPr>
          <p:cNvSpPr txBox="1"/>
          <p:nvPr/>
        </p:nvSpPr>
        <p:spPr>
          <a:xfrm>
            <a:off x="4311414" y="4670352"/>
            <a:ext cx="745718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50" b="1">
                <a:latin typeface="+mn-ea"/>
              </a:rPr>
              <a:t>WAS1 (EC2)</a:t>
            </a:r>
            <a:br>
              <a:rPr lang="en-US" altLang="ko-KR" sz="750" b="1">
                <a:latin typeface="+mn-ea"/>
              </a:rPr>
            </a:br>
            <a:r>
              <a:rPr lang="en-US" altLang="ko-KR" sz="750" b="1">
                <a:solidFill>
                  <a:schemeClr val="bg1">
                    <a:lumMod val="50000"/>
                  </a:schemeClr>
                </a:solidFill>
                <a:latin typeface="+mn-ea"/>
              </a:rPr>
              <a:t>(eng-ecom-</a:t>
            </a:r>
          </a:p>
          <a:p>
            <a:pPr algn="ctr"/>
            <a:r>
              <a:rPr lang="en-US" altLang="ko-KR" sz="750" b="1">
                <a:solidFill>
                  <a:schemeClr val="bg1">
                    <a:lumMod val="50000"/>
                  </a:schemeClr>
                </a:solidFill>
                <a:latin typeface="+mn-ea"/>
              </a:rPr>
              <a:t>app-prod-a)</a:t>
            </a:r>
            <a:endParaRPr lang="ko-KR" altLang="en-US" sz="75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53" name="Straight Arrow Connector 42">
            <a:extLst>
              <a:ext uri="{FF2B5EF4-FFF2-40B4-BE49-F238E27FC236}">
                <a16:creationId xmlns:a16="http://schemas.microsoft.com/office/drawing/2014/main" id="{DFF9D05C-61BD-71BC-4D07-ED9FD7FCE5DE}"/>
              </a:ext>
            </a:extLst>
          </p:cNvPr>
          <p:cNvCxnSpPr>
            <a:cxnSpLocks/>
            <a:stCxn id="1032" idx="0"/>
            <a:endCxn id="1034" idx="2"/>
          </p:cNvCxnSpPr>
          <p:nvPr/>
        </p:nvCxnSpPr>
        <p:spPr>
          <a:xfrm flipV="1">
            <a:off x="5877091" y="2087010"/>
            <a:ext cx="10586" cy="20421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Arrow Connector 42">
            <a:extLst>
              <a:ext uri="{FF2B5EF4-FFF2-40B4-BE49-F238E27FC236}">
                <a16:creationId xmlns:a16="http://schemas.microsoft.com/office/drawing/2014/main" id="{E1DC1920-62E5-1968-8D6B-5C77EF73285D}"/>
              </a:ext>
            </a:extLst>
          </p:cNvPr>
          <p:cNvCxnSpPr>
            <a:cxnSpLocks/>
            <a:stCxn id="1028" idx="0"/>
            <a:endCxn id="76" idx="1"/>
          </p:cNvCxnSpPr>
          <p:nvPr/>
        </p:nvCxnSpPr>
        <p:spPr>
          <a:xfrm flipV="1">
            <a:off x="4678695" y="4889643"/>
            <a:ext cx="2012198" cy="49347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Arrow Connector 42">
            <a:extLst>
              <a:ext uri="{FF2B5EF4-FFF2-40B4-BE49-F238E27FC236}">
                <a16:creationId xmlns:a16="http://schemas.microsoft.com/office/drawing/2014/main" id="{33049348-3F5B-5282-74A7-D2F7806BE6A1}"/>
              </a:ext>
            </a:extLst>
          </p:cNvPr>
          <p:cNvCxnSpPr>
            <a:cxnSpLocks/>
            <a:stCxn id="1028" idx="0"/>
            <a:endCxn id="49" idx="2"/>
          </p:cNvCxnSpPr>
          <p:nvPr/>
        </p:nvCxnSpPr>
        <p:spPr>
          <a:xfrm flipV="1">
            <a:off x="4678695" y="5108934"/>
            <a:ext cx="5578" cy="274185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Arrow Connector 2">
            <a:extLst>
              <a:ext uri="{FF2B5EF4-FFF2-40B4-BE49-F238E27FC236}">
                <a16:creationId xmlns:a16="http://schemas.microsoft.com/office/drawing/2014/main" id="{46A45353-2DEF-058D-18BD-74ED063D3840}"/>
              </a:ext>
            </a:extLst>
          </p:cNvPr>
          <p:cNvCxnSpPr>
            <a:cxnSpLocks/>
            <a:stCxn id="1028" idx="3"/>
            <a:endCxn id="1030" idx="1"/>
          </p:cNvCxnSpPr>
          <p:nvPr/>
        </p:nvCxnSpPr>
        <p:spPr>
          <a:xfrm>
            <a:off x="4954095" y="5718244"/>
            <a:ext cx="1830307" cy="34428"/>
          </a:xfrm>
          <a:prstGeom prst="straightConnector1">
            <a:avLst/>
          </a:prstGeom>
          <a:ln w="15875">
            <a:solidFill>
              <a:srgbClr val="0070C0"/>
            </a:solidFill>
            <a:prstDash val="sysDot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42">
            <a:extLst>
              <a:ext uri="{FF2B5EF4-FFF2-40B4-BE49-F238E27FC236}">
                <a16:creationId xmlns:a16="http://schemas.microsoft.com/office/drawing/2014/main" id="{3C8F14AC-CECB-6D29-A0BE-2A2183BF0B2A}"/>
              </a:ext>
            </a:extLst>
          </p:cNvPr>
          <p:cNvCxnSpPr>
            <a:cxnSpLocks/>
            <a:stCxn id="1034" idx="0"/>
            <a:endCxn id="1038" idx="2"/>
          </p:cNvCxnSpPr>
          <p:nvPr/>
        </p:nvCxnSpPr>
        <p:spPr>
          <a:xfrm flipH="1" flipV="1">
            <a:off x="5883836" y="1241810"/>
            <a:ext cx="3841" cy="21707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85F35F4-8F86-D061-A3C3-61F17E10A760}"/>
              </a:ext>
            </a:extLst>
          </p:cNvPr>
          <p:cNvSpPr txBox="1"/>
          <p:nvPr/>
        </p:nvSpPr>
        <p:spPr>
          <a:xfrm>
            <a:off x="5906648" y="1135269"/>
            <a:ext cx="65274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>
                <a:latin typeface="+mn-ea"/>
              </a:rPr>
              <a:t>AWS WAF</a:t>
            </a:r>
            <a:endParaRPr lang="ko-KR" altLang="en-US" sz="750" b="1" dirty="0"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1E869C6-39BB-84D3-0ADC-A17EF90F0205}"/>
              </a:ext>
            </a:extLst>
          </p:cNvPr>
          <p:cNvSpPr/>
          <p:nvPr/>
        </p:nvSpPr>
        <p:spPr>
          <a:xfrm>
            <a:off x="0" y="140083"/>
            <a:ext cx="12191999" cy="470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 dirty="0">
                <a:latin typeface="+mn-ea"/>
              </a:rPr>
              <a:t>AWS </a:t>
            </a:r>
            <a:r>
              <a:rPr lang="en-US" altLang="ko-KR">
                <a:latin typeface="+mn-ea"/>
              </a:rPr>
              <a:t>Cloud Okplaza </a:t>
            </a:r>
            <a:r>
              <a:rPr lang="en-US" altLang="ko-KR">
                <a:solidFill>
                  <a:srgbClr val="FF0000"/>
                </a:solidFill>
                <a:latin typeface="+mn-ea"/>
              </a:rPr>
              <a:t>Real</a:t>
            </a:r>
            <a:r>
              <a:rPr lang="en-US" altLang="ko-KR">
                <a:latin typeface="+mn-ea"/>
              </a:rPr>
              <a:t> H/W </a:t>
            </a:r>
            <a:r>
              <a:rPr lang="ko-KR" altLang="en-US">
                <a:latin typeface="+mn-ea"/>
              </a:rPr>
              <a:t>구성도</a:t>
            </a:r>
            <a:endParaRPr lang="ko-KR" altLang="en-US" dirty="0">
              <a:latin typeface="+mn-ea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252865" y="3735775"/>
            <a:ext cx="446259" cy="430129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946125" y="4137807"/>
            <a:ext cx="1087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>
                <a:latin typeface="+mn-ea"/>
              </a:rPr>
              <a:t>IMG/File</a:t>
            </a:r>
          </a:p>
          <a:p>
            <a:pPr algn="ctr"/>
            <a:r>
              <a:rPr lang="en-US" altLang="ko-KR" sz="800" b="1">
                <a:solidFill>
                  <a:schemeClr val="bg1">
                    <a:lumMod val="50000"/>
                  </a:schemeClr>
                </a:solidFill>
                <a:latin typeface="+mn-ea"/>
              </a:rPr>
              <a:t>(Amazon S3)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60" name="Graphic 5">
            <a:extLst>
              <a:ext uri="{FF2B5EF4-FFF2-40B4-BE49-F238E27FC236}">
                <a16:creationId xmlns:a16="http://schemas.microsoft.com/office/drawing/2014/main" id="{DE69D77A-9160-33B9-53A1-FC04CA543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7737913" y="4272528"/>
            <a:ext cx="439412" cy="43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9590ACEC-A471-12FE-A409-DBCFE6E94E61}"/>
              </a:ext>
            </a:extLst>
          </p:cNvPr>
          <p:cNvSpPr txBox="1"/>
          <p:nvPr/>
        </p:nvSpPr>
        <p:spPr>
          <a:xfrm>
            <a:off x="7536353" y="4657062"/>
            <a:ext cx="848309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50" b="1">
                <a:latin typeface="+mn-ea"/>
              </a:rPr>
              <a:t>Solution (EC2)</a:t>
            </a:r>
            <a:br>
              <a:rPr lang="en-US" altLang="ko-KR" sz="750" b="1">
                <a:latin typeface="+mn-ea"/>
              </a:rPr>
            </a:br>
            <a:r>
              <a:rPr lang="en-US" altLang="ko-KR" sz="750" b="1">
                <a:solidFill>
                  <a:schemeClr val="bg1">
                    <a:lumMod val="50000"/>
                  </a:schemeClr>
                </a:solidFill>
                <a:latin typeface="+mn-ea"/>
              </a:rPr>
              <a:t>(eng-ecom-</a:t>
            </a:r>
          </a:p>
          <a:p>
            <a:pPr algn="ctr"/>
            <a:r>
              <a:rPr lang="en-US" altLang="ko-KR" sz="750" b="1">
                <a:solidFill>
                  <a:schemeClr val="bg1">
                    <a:lumMod val="50000"/>
                  </a:schemeClr>
                </a:solidFill>
                <a:latin typeface="+mn-ea"/>
              </a:rPr>
              <a:t>solution-prod)</a:t>
            </a:r>
            <a:endParaRPr lang="ko-KR" altLang="en-US" sz="750" b="1" dirty="0">
              <a:latin typeface="+mn-ea"/>
            </a:endParaRPr>
          </a:p>
        </p:txBody>
      </p:sp>
      <p:cxnSp>
        <p:nvCxnSpPr>
          <p:cNvPr id="63" name="Straight Arrow Connector 42">
            <a:extLst>
              <a:ext uri="{FF2B5EF4-FFF2-40B4-BE49-F238E27FC236}">
                <a16:creationId xmlns:a16="http://schemas.microsoft.com/office/drawing/2014/main" id="{33049348-3F5B-5282-74A7-D2F7806BE6A1}"/>
              </a:ext>
            </a:extLst>
          </p:cNvPr>
          <p:cNvCxnSpPr>
            <a:cxnSpLocks/>
            <a:stCxn id="1028" idx="0"/>
            <a:endCxn id="45" idx="2"/>
          </p:cNvCxnSpPr>
          <p:nvPr/>
        </p:nvCxnSpPr>
        <p:spPr>
          <a:xfrm flipH="1" flipV="1">
            <a:off x="3829855" y="5110930"/>
            <a:ext cx="848840" cy="272189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42">
            <a:extLst>
              <a:ext uri="{FF2B5EF4-FFF2-40B4-BE49-F238E27FC236}">
                <a16:creationId xmlns:a16="http://schemas.microsoft.com/office/drawing/2014/main" id="{33049348-3F5B-5282-74A7-D2F7806BE6A1}"/>
              </a:ext>
            </a:extLst>
          </p:cNvPr>
          <p:cNvCxnSpPr>
            <a:cxnSpLocks/>
            <a:stCxn id="1028" idx="0"/>
            <a:endCxn id="61" idx="2"/>
          </p:cNvCxnSpPr>
          <p:nvPr/>
        </p:nvCxnSpPr>
        <p:spPr>
          <a:xfrm flipV="1">
            <a:off x="4678695" y="5095644"/>
            <a:ext cx="3281813" cy="287475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39C31F4-B9AE-EEFA-8B45-39D334DBAAF8}"/>
              </a:ext>
            </a:extLst>
          </p:cNvPr>
          <p:cNvSpPr txBox="1"/>
          <p:nvPr/>
        </p:nvSpPr>
        <p:spPr>
          <a:xfrm>
            <a:off x="6690893" y="4670352"/>
            <a:ext cx="739306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50" b="1">
                <a:latin typeface="+mn-ea"/>
              </a:rPr>
              <a:t>WAS2 (EC2)</a:t>
            </a:r>
            <a:br>
              <a:rPr lang="en-US" altLang="ko-KR" sz="750" b="1">
                <a:latin typeface="+mn-ea"/>
              </a:rPr>
            </a:br>
            <a:r>
              <a:rPr lang="en-US" altLang="ko-KR" sz="750" b="1">
                <a:solidFill>
                  <a:schemeClr val="bg1">
                    <a:lumMod val="50000"/>
                  </a:schemeClr>
                </a:solidFill>
                <a:latin typeface="+mn-ea"/>
              </a:rPr>
              <a:t>(eng-ecom-</a:t>
            </a:r>
          </a:p>
          <a:p>
            <a:pPr algn="ctr"/>
            <a:r>
              <a:rPr lang="en-US" altLang="ko-KR" sz="750" b="1">
                <a:solidFill>
                  <a:schemeClr val="bg1">
                    <a:lumMod val="50000"/>
                  </a:schemeClr>
                </a:solidFill>
                <a:latin typeface="+mn-ea"/>
              </a:rPr>
              <a:t>app-prod-c)</a:t>
            </a:r>
            <a:endParaRPr lang="ko-KR" altLang="en-US" sz="75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41" name="Straight Arrow Connector 42">
            <a:extLst>
              <a:ext uri="{FF2B5EF4-FFF2-40B4-BE49-F238E27FC236}">
                <a16:creationId xmlns:a16="http://schemas.microsoft.com/office/drawing/2014/main" id="{1A7A3E08-C741-44CC-957A-0D8A2CDB2216}"/>
              </a:ext>
            </a:extLst>
          </p:cNvPr>
          <p:cNvCxnSpPr>
            <a:cxnSpLocks/>
            <a:stCxn id="60" idx="0"/>
            <a:endCxn id="5" idx="2"/>
          </p:cNvCxnSpPr>
          <p:nvPr/>
        </p:nvCxnSpPr>
        <p:spPr>
          <a:xfrm flipH="1" flipV="1">
            <a:off x="7957074" y="3327471"/>
            <a:ext cx="545" cy="945057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8">
            <a:extLst>
              <a:ext uri="{FF2B5EF4-FFF2-40B4-BE49-F238E27FC236}">
                <a16:creationId xmlns:a16="http://schemas.microsoft.com/office/drawing/2014/main" id="{908D854B-B181-67FC-EDA3-C7252975F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421" y="2333996"/>
            <a:ext cx="629100" cy="6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8E50BB-D23A-4D01-9C95-CD4552E3715E}"/>
              </a:ext>
            </a:extLst>
          </p:cNvPr>
          <p:cNvSpPr txBox="1"/>
          <p:nvPr/>
        </p:nvSpPr>
        <p:spPr>
          <a:xfrm>
            <a:off x="7352581" y="2888889"/>
            <a:ext cx="120898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50" b="1">
                <a:latin typeface="+mn-ea"/>
              </a:rPr>
              <a:t>ALB</a:t>
            </a:r>
          </a:p>
          <a:p>
            <a:pPr algn="ctr"/>
            <a:r>
              <a:rPr lang="en-US" altLang="ko-KR" sz="75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(eng-ecom-</a:t>
            </a:r>
          </a:p>
          <a:p>
            <a:pPr algn="ctr"/>
            <a:r>
              <a:rPr lang="en-US" altLang="ko-KR" sz="75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solution-prod-ext-alb)</a:t>
            </a:r>
            <a:endParaRPr lang="ko-KR" altLang="en-US" sz="750" b="1" dirty="0">
              <a:latin typeface="+mn-ea"/>
            </a:endParaRPr>
          </a:p>
        </p:txBody>
      </p:sp>
      <p:cxnSp>
        <p:nvCxnSpPr>
          <p:cNvPr id="7" name="Straight Arrow Connector 42">
            <a:extLst>
              <a:ext uri="{FF2B5EF4-FFF2-40B4-BE49-F238E27FC236}">
                <a16:creationId xmlns:a16="http://schemas.microsoft.com/office/drawing/2014/main" id="{7F42A4C1-91CE-6A6C-1C2A-C11714951773}"/>
              </a:ext>
            </a:extLst>
          </p:cNvPr>
          <p:cNvCxnSpPr>
            <a:cxnSpLocks/>
            <a:stCxn id="4" idx="1"/>
            <a:endCxn id="1034" idx="2"/>
          </p:cNvCxnSpPr>
          <p:nvPr/>
        </p:nvCxnSpPr>
        <p:spPr>
          <a:xfrm flipH="1" flipV="1">
            <a:off x="5887677" y="2087010"/>
            <a:ext cx="1741744" cy="56153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5">
            <a:extLst>
              <a:ext uri="{FF2B5EF4-FFF2-40B4-BE49-F238E27FC236}">
                <a16:creationId xmlns:a16="http://schemas.microsoft.com/office/drawing/2014/main" id="{B29B8427-E49A-B34F-10C2-706B4CE54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458578" y="2968322"/>
            <a:ext cx="439412" cy="43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4C6800-DC98-1B2E-3079-8807BF522758}"/>
              </a:ext>
            </a:extLst>
          </p:cNvPr>
          <p:cNvSpPr txBox="1"/>
          <p:nvPr/>
        </p:nvSpPr>
        <p:spPr>
          <a:xfrm>
            <a:off x="4302989" y="3350860"/>
            <a:ext cx="761747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50" b="1">
                <a:latin typeface="+mn-ea"/>
              </a:rPr>
              <a:t>Web1 (EC2)</a:t>
            </a:r>
            <a:br>
              <a:rPr lang="en-US" altLang="ko-KR" sz="750" b="1">
                <a:latin typeface="+mn-ea"/>
              </a:rPr>
            </a:br>
            <a:r>
              <a:rPr lang="en-US" altLang="ko-KR" sz="750" b="1">
                <a:solidFill>
                  <a:schemeClr val="bg1">
                    <a:lumMod val="50000"/>
                  </a:schemeClr>
                </a:solidFill>
                <a:latin typeface="+mn-ea"/>
              </a:rPr>
              <a:t>(eng-ecom-</a:t>
            </a:r>
          </a:p>
          <a:p>
            <a:pPr algn="ctr"/>
            <a:r>
              <a:rPr lang="en-US" altLang="ko-KR" sz="750" b="1">
                <a:solidFill>
                  <a:schemeClr val="bg1">
                    <a:lumMod val="50000"/>
                  </a:schemeClr>
                </a:solidFill>
                <a:latin typeface="+mn-ea"/>
              </a:rPr>
              <a:t>web-prod-a)</a:t>
            </a:r>
            <a:endParaRPr lang="ko-KR" altLang="en-US" sz="75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25" name="Straight Arrow Connector 42">
            <a:extLst>
              <a:ext uri="{FF2B5EF4-FFF2-40B4-BE49-F238E27FC236}">
                <a16:creationId xmlns:a16="http://schemas.microsoft.com/office/drawing/2014/main" id="{EBCF6C4E-4FB4-9E47-6944-D2F2288ECC59}"/>
              </a:ext>
            </a:extLst>
          </p:cNvPr>
          <p:cNvCxnSpPr>
            <a:cxnSpLocks/>
            <a:stCxn id="12" idx="0"/>
            <a:endCxn id="1032" idx="1"/>
          </p:cNvCxnSpPr>
          <p:nvPr/>
        </p:nvCxnSpPr>
        <p:spPr>
          <a:xfrm flipV="1">
            <a:off x="4678284" y="2605771"/>
            <a:ext cx="884257" cy="36255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5">
            <a:extLst>
              <a:ext uri="{FF2B5EF4-FFF2-40B4-BE49-F238E27FC236}">
                <a16:creationId xmlns:a16="http://schemas.microsoft.com/office/drawing/2014/main" id="{853C4A44-A814-3612-F10F-43DD62183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6840841" y="2967256"/>
            <a:ext cx="439412" cy="43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B6CF816-1315-2AE2-7D85-39CDC4209084}"/>
              </a:ext>
            </a:extLst>
          </p:cNvPr>
          <p:cNvSpPr txBox="1"/>
          <p:nvPr/>
        </p:nvSpPr>
        <p:spPr>
          <a:xfrm>
            <a:off x="6682879" y="3365080"/>
            <a:ext cx="75533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50" b="1">
                <a:latin typeface="+mn-ea"/>
              </a:rPr>
              <a:t>Web2 (EC2)</a:t>
            </a:r>
            <a:br>
              <a:rPr lang="en-US" altLang="ko-KR" sz="750" b="1">
                <a:latin typeface="+mn-ea"/>
              </a:rPr>
            </a:br>
            <a:r>
              <a:rPr lang="en-US" altLang="ko-KR" sz="750" b="1">
                <a:solidFill>
                  <a:schemeClr val="bg1">
                    <a:lumMod val="50000"/>
                  </a:schemeClr>
                </a:solidFill>
                <a:latin typeface="+mn-ea"/>
              </a:rPr>
              <a:t>(eng-ecom-</a:t>
            </a:r>
          </a:p>
          <a:p>
            <a:pPr algn="ctr"/>
            <a:r>
              <a:rPr lang="en-US" altLang="ko-KR" sz="750" b="1">
                <a:solidFill>
                  <a:schemeClr val="bg1">
                    <a:lumMod val="50000"/>
                  </a:schemeClr>
                </a:solidFill>
                <a:latin typeface="+mn-ea"/>
              </a:rPr>
              <a:t>web-prod-c)</a:t>
            </a:r>
            <a:endParaRPr lang="ko-KR" altLang="en-US" sz="75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31" name="Straight Arrow Connector 42">
            <a:extLst>
              <a:ext uri="{FF2B5EF4-FFF2-40B4-BE49-F238E27FC236}">
                <a16:creationId xmlns:a16="http://schemas.microsoft.com/office/drawing/2014/main" id="{6FB4FA77-12FD-725D-841C-CE9A870661F0}"/>
              </a:ext>
            </a:extLst>
          </p:cNvPr>
          <p:cNvCxnSpPr>
            <a:cxnSpLocks/>
            <a:stCxn id="28" idx="0"/>
            <a:endCxn id="1032" idx="3"/>
          </p:cNvCxnSpPr>
          <p:nvPr/>
        </p:nvCxnSpPr>
        <p:spPr>
          <a:xfrm flipH="1" flipV="1">
            <a:off x="6191641" y="2605771"/>
            <a:ext cx="868906" cy="361485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42">
            <a:extLst>
              <a:ext uri="{FF2B5EF4-FFF2-40B4-BE49-F238E27FC236}">
                <a16:creationId xmlns:a16="http://schemas.microsoft.com/office/drawing/2014/main" id="{9CD5FCBF-7C68-D6AD-D424-40B0368B6A98}"/>
              </a:ext>
            </a:extLst>
          </p:cNvPr>
          <p:cNvCxnSpPr>
            <a:cxnSpLocks/>
          </p:cNvCxnSpPr>
          <p:nvPr/>
        </p:nvCxnSpPr>
        <p:spPr>
          <a:xfrm flipH="1" flipV="1">
            <a:off x="4897990" y="3219962"/>
            <a:ext cx="884022" cy="51463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8">
            <a:extLst>
              <a:ext uri="{FF2B5EF4-FFF2-40B4-BE49-F238E27FC236}">
                <a16:creationId xmlns:a16="http://schemas.microsoft.com/office/drawing/2014/main" id="{1F4F6A6F-648D-A123-0552-DC7CF7755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462" y="3653185"/>
            <a:ext cx="629100" cy="6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31B5C0-25F9-C4B3-5FF6-97F1FCF8FB39}"/>
              </a:ext>
            </a:extLst>
          </p:cNvPr>
          <p:cNvSpPr txBox="1"/>
          <p:nvPr/>
        </p:nvSpPr>
        <p:spPr>
          <a:xfrm>
            <a:off x="5363405" y="4199369"/>
            <a:ext cx="994183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50" b="1">
                <a:latin typeface="+mn-ea"/>
              </a:rPr>
              <a:t>ALB</a:t>
            </a:r>
          </a:p>
          <a:p>
            <a:pPr algn="ctr"/>
            <a:r>
              <a:rPr lang="en-US" altLang="ko-KR" sz="75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(eng-ecom-</a:t>
            </a:r>
          </a:p>
          <a:p>
            <a:pPr algn="ctr"/>
            <a:r>
              <a:rPr lang="en-US" altLang="ko-KR" sz="75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app-prod-int-alb)</a:t>
            </a:r>
            <a:endParaRPr lang="ko-KR" altLang="en-US" sz="750" b="1" dirty="0">
              <a:latin typeface="+mn-ea"/>
            </a:endParaRPr>
          </a:p>
        </p:txBody>
      </p:sp>
      <p:cxnSp>
        <p:nvCxnSpPr>
          <p:cNvPr id="11" name="Straight Arrow Connector 42">
            <a:extLst>
              <a:ext uri="{FF2B5EF4-FFF2-40B4-BE49-F238E27FC236}">
                <a16:creationId xmlns:a16="http://schemas.microsoft.com/office/drawing/2014/main" id="{78A46A20-F838-CE5C-7DEF-80C086D23B9B}"/>
              </a:ext>
            </a:extLst>
          </p:cNvPr>
          <p:cNvCxnSpPr>
            <a:cxnSpLocks/>
          </p:cNvCxnSpPr>
          <p:nvPr/>
        </p:nvCxnSpPr>
        <p:spPr>
          <a:xfrm flipV="1">
            <a:off x="6014442" y="3171961"/>
            <a:ext cx="803851" cy="592294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42">
            <a:extLst>
              <a:ext uri="{FF2B5EF4-FFF2-40B4-BE49-F238E27FC236}">
                <a16:creationId xmlns:a16="http://schemas.microsoft.com/office/drawing/2014/main" id="{3EFFF0BD-7DB8-CFF7-6781-76D426760C61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4678695" y="4075534"/>
            <a:ext cx="957755" cy="21228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42">
            <a:extLst>
              <a:ext uri="{FF2B5EF4-FFF2-40B4-BE49-F238E27FC236}">
                <a16:creationId xmlns:a16="http://schemas.microsoft.com/office/drawing/2014/main" id="{E95049DB-337E-AF80-B5EE-7F81FCC969DC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115318" y="4091117"/>
            <a:ext cx="945229" cy="18141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8">
            <a:extLst>
              <a:ext uri="{FF2B5EF4-FFF2-40B4-BE49-F238E27FC236}">
                <a16:creationId xmlns:a16="http://schemas.microsoft.com/office/drawing/2014/main" id="{563F4ECE-7A6E-042C-6CE5-6A6965BFB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587" y="2328880"/>
            <a:ext cx="629100" cy="6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7E246BF-E946-E3F5-C241-2D04C64A1CAB}"/>
              </a:ext>
            </a:extLst>
          </p:cNvPr>
          <p:cNvSpPr txBox="1"/>
          <p:nvPr/>
        </p:nvSpPr>
        <p:spPr>
          <a:xfrm>
            <a:off x="3271138" y="2866022"/>
            <a:ext cx="1093569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50" b="1">
                <a:latin typeface="+mn-ea"/>
              </a:rPr>
              <a:t>ALB</a:t>
            </a:r>
          </a:p>
          <a:p>
            <a:pPr algn="ctr"/>
            <a:r>
              <a:rPr lang="en-US" altLang="ko-KR" sz="75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(eng-ecom-</a:t>
            </a:r>
          </a:p>
          <a:p>
            <a:pPr algn="ctr"/>
            <a:r>
              <a:rPr lang="en-US" altLang="ko-KR" sz="75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batch-prod-ext-alb)</a:t>
            </a:r>
            <a:endParaRPr lang="ko-KR" altLang="en-US" sz="750" b="1" dirty="0">
              <a:latin typeface="+mn-ea"/>
            </a:endParaRPr>
          </a:p>
        </p:txBody>
      </p:sp>
      <p:cxnSp>
        <p:nvCxnSpPr>
          <p:cNvPr id="48" name="Straight Arrow Connector 42">
            <a:extLst>
              <a:ext uri="{FF2B5EF4-FFF2-40B4-BE49-F238E27FC236}">
                <a16:creationId xmlns:a16="http://schemas.microsoft.com/office/drawing/2014/main" id="{EC20496E-648A-B348-A9B7-CED3E879DA75}"/>
              </a:ext>
            </a:extLst>
          </p:cNvPr>
          <p:cNvCxnSpPr>
            <a:cxnSpLocks/>
            <a:stCxn id="43" idx="3"/>
            <a:endCxn id="1034" idx="2"/>
          </p:cNvCxnSpPr>
          <p:nvPr/>
        </p:nvCxnSpPr>
        <p:spPr>
          <a:xfrm flipV="1">
            <a:off x="4152687" y="2087010"/>
            <a:ext cx="1734990" cy="55642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42">
            <a:extLst>
              <a:ext uri="{FF2B5EF4-FFF2-40B4-BE49-F238E27FC236}">
                <a16:creationId xmlns:a16="http://schemas.microsoft.com/office/drawing/2014/main" id="{EEDCC901-915D-7370-32F7-859CFC7D1A16}"/>
              </a:ext>
            </a:extLst>
          </p:cNvPr>
          <p:cNvCxnSpPr>
            <a:cxnSpLocks/>
            <a:stCxn id="34" idx="0"/>
            <a:endCxn id="44" idx="2"/>
          </p:cNvCxnSpPr>
          <p:nvPr/>
        </p:nvCxnSpPr>
        <p:spPr>
          <a:xfrm flipH="1" flipV="1">
            <a:off x="3817923" y="3304604"/>
            <a:ext cx="7868" cy="98321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81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E869C6-39BB-84D3-0ADC-A17EF90F0205}"/>
              </a:ext>
            </a:extLst>
          </p:cNvPr>
          <p:cNvSpPr/>
          <p:nvPr/>
        </p:nvSpPr>
        <p:spPr>
          <a:xfrm>
            <a:off x="0" y="140083"/>
            <a:ext cx="12191999" cy="470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 dirty="0">
                <a:latin typeface="+mn-ea"/>
              </a:rPr>
              <a:t>OK </a:t>
            </a:r>
            <a:r>
              <a:rPr lang="ko-KR" altLang="en-US">
                <a:latin typeface="+mn-ea"/>
              </a:rPr>
              <a:t>플라자 </a:t>
            </a:r>
            <a:r>
              <a:rPr lang="en-US" altLang="ko-KR">
                <a:solidFill>
                  <a:srgbClr val="FF0000"/>
                </a:solidFill>
                <a:latin typeface="+mn-ea"/>
              </a:rPr>
              <a:t>Real</a:t>
            </a:r>
            <a:r>
              <a:rPr lang="en-US" altLang="ko-KR">
                <a:latin typeface="+mn-ea"/>
              </a:rPr>
              <a:t> S/W </a:t>
            </a:r>
            <a:r>
              <a:rPr lang="ko-KR" altLang="en-US">
                <a:latin typeface="+mn-ea"/>
              </a:rPr>
              <a:t>구성</a:t>
            </a:r>
            <a:endParaRPr lang="ko-KR" altLang="en-US" dirty="0">
              <a:latin typeface="+mn-ea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683353"/>
              </p:ext>
            </p:extLst>
          </p:nvPr>
        </p:nvGraphicFramePr>
        <p:xfrm>
          <a:off x="830511" y="755184"/>
          <a:ext cx="10486238" cy="486127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06618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1880756">
                  <a:extLst>
                    <a:ext uri="{9D8B030D-6E8A-4147-A177-3AD203B41FA5}">
                      <a16:colId xmlns:a16="http://schemas.microsoft.com/office/drawing/2014/main" val="2261355134"/>
                    </a:ext>
                  </a:extLst>
                </a:gridCol>
                <a:gridCol w="2431157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  <a:gridCol w="4179193">
                  <a:extLst>
                    <a:ext uri="{9D8B030D-6E8A-4147-A177-3AD203B41FA5}">
                      <a16:colId xmlns:a16="http://schemas.microsoft.com/office/drawing/2014/main" val="1571593990"/>
                    </a:ext>
                  </a:extLst>
                </a:gridCol>
                <a:gridCol w="788514">
                  <a:extLst>
                    <a:ext uri="{9D8B030D-6E8A-4147-A177-3AD203B41FA5}">
                      <a16:colId xmlns:a16="http://schemas.microsoft.com/office/drawing/2014/main" val="2815147934"/>
                    </a:ext>
                  </a:extLst>
                </a:gridCol>
              </a:tblGrid>
              <a:tr h="2531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용도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식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325152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Web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Rocky Linux9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Web Server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Apache/2.4.63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indent="0" algn="ctr" fontAlgn="ctr">
                        <a:buNone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1124601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Was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Rocky Linux9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Was Server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 Tomcat 9.0.100.0</a:t>
                      </a:r>
                    </a:p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OpenJDK 1.8.0_44-b02</a:t>
                      </a:r>
                    </a:p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Spring Boot v2.7.18</a:t>
                      </a:r>
                    </a:p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Spring 5.3.31</a:t>
                      </a:r>
                      <a:endParaRPr lang="en-US" altLang="ko-KR" sz="1100" b="0" i="0" u="none" strike="noStrike" baseline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PKI Tool Kit (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한국전자인증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CrossCert PKI CS Suite</a:t>
                      </a: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indent="0" algn="ctr" fontAlgn="ctr">
                        <a:buNone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009184"/>
                  </a:ext>
                </a:extLst>
              </a:tr>
              <a:tr h="655607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Batch / IF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Rocky Linux9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marR="0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Batch Server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 Tomcat 9.0.100.0</a:t>
                      </a:r>
                    </a:p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OpenJDK 1.8.0_44-b02</a:t>
                      </a:r>
                    </a:p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Spring 5.3.31 (Spring Schedule)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indent="0" algn="ctr" fontAlgn="ctr">
                        <a:buNone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32867"/>
                  </a:ext>
                </a:extLst>
              </a:tr>
              <a:tr h="1458292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Solution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Rocky Linux9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marR="0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솔루션</a:t>
                      </a: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540000" marR="0" lvl="1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검색엔진</a:t>
                      </a: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540000" marR="0" lvl="1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레포팅툴</a:t>
                      </a: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540000" marR="0" lvl="1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크레탑 신용정보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K-Link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marR="0" lvl="0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OpenJDK 1.8.0_44-b02</a:t>
                      </a:r>
                    </a:p>
                    <a:p>
                      <a:pPr marL="300600" marR="0" lvl="0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 Tomcat 9.0.100.0</a:t>
                      </a:r>
                    </a:p>
                    <a:p>
                      <a:pPr marL="300600" marR="0" lvl="0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검색엔진</a:t>
                      </a:r>
                      <a:b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Search Formula-1 v5.3</a:t>
                      </a:r>
                    </a:p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레포팅툴</a:t>
                      </a:r>
                      <a:b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MySuit Report</a:t>
                      </a:r>
                      <a:b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마젤란 설치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(JDK 17)</a:t>
                      </a:r>
                    </a:p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크레탑 신용정보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K-LINK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indent="0" algn="ctr" fontAlgn="ctr">
                        <a:buNone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77080"/>
                  </a:ext>
                </a:extLst>
              </a:tr>
              <a:tr h="387015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IMG / File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S3</a:t>
                      </a: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marR="0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indent="-228600" algn="l" fontAlgn="ctr">
                        <a:buAutoNum type="arabicPeriod"/>
                      </a:pP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indent="0" algn="ctr" fontAlgn="ctr">
                        <a:buNone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415299"/>
                  </a:ext>
                </a:extLst>
              </a:tr>
              <a:tr h="657442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Win2022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marR="0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 Base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600" indent="-2286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nn-NO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Microsoft SQL Server 2022 (RTM) - 16.0.1000.6 (X64)</a:t>
                      </a: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indent="0" algn="ctr" fontAlgn="ctr">
                        <a:buNone/>
                      </a:pP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90453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0511" y="5609211"/>
            <a:ext cx="4739780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200" b="1" u="sng" dirty="0">
                <a:latin typeface="+mn-ea"/>
              </a:rPr>
              <a:t>※ Was </a:t>
            </a:r>
            <a:r>
              <a:rPr lang="ko-KR" altLang="en-US" sz="1200" b="1" u="sng" dirty="0">
                <a:latin typeface="+mn-ea"/>
              </a:rPr>
              <a:t>서비스</a:t>
            </a:r>
            <a:endParaRPr lang="en-US" altLang="ko-KR" sz="1200" b="1" u="sng" dirty="0">
              <a:latin typeface="+mn-ea"/>
            </a:endParaRPr>
          </a:p>
          <a:p>
            <a:pPr marL="360000" lvl="1" indent="-171450">
              <a:buFontTx/>
              <a:buChar char="-"/>
            </a:pPr>
            <a:r>
              <a:rPr lang="en-US" altLang="ko-KR" sz="1000" dirty="0">
                <a:latin typeface="+mn-ea"/>
              </a:rPr>
              <a:t>OK</a:t>
            </a:r>
            <a:r>
              <a:rPr lang="ko-KR" altLang="en-US" sz="1000" dirty="0">
                <a:latin typeface="+mn-ea"/>
              </a:rPr>
              <a:t>플라자 </a:t>
            </a:r>
            <a:r>
              <a:rPr lang="en-US" altLang="ko-KR" sz="1000" dirty="0">
                <a:latin typeface="+mn-ea"/>
              </a:rPr>
              <a:t>(Front) : </a:t>
            </a:r>
            <a:r>
              <a:rPr lang="ko-KR" altLang="en-US" sz="1000" dirty="0">
                <a:latin typeface="+mn-ea"/>
              </a:rPr>
              <a:t>일반구매사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홈앤서비스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OKSafety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공급사</a:t>
            </a:r>
            <a:endParaRPr lang="en-US" altLang="ko-KR" sz="1000" dirty="0">
              <a:latin typeface="+mn-ea"/>
            </a:endParaRPr>
          </a:p>
          <a:p>
            <a:pPr marL="360000" lvl="1" indent="-171450">
              <a:buFontTx/>
              <a:buChar char="-"/>
            </a:pPr>
            <a:r>
              <a:rPr lang="en-US" altLang="ko-KR" sz="1000" dirty="0">
                <a:latin typeface="+mn-ea"/>
              </a:rPr>
              <a:t>OK</a:t>
            </a:r>
            <a:r>
              <a:rPr lang="ko-KR" altLang="en-US" sz="1000" dirty="0">
                <a:latin typeface="+mn-ea"/>
              </a:rPr>
              <a:t>플라자 </a:t>
            </a:r>
            <a:r>
              <a:rPr lang="en-US" altLang="ko-KR" sz="1000" dirty="0">
                <a:latin typeface="+mn-ea"/>
              </a:rPr>
              <a:t>(Admin) : </a:t>
            </a:r>
            <a:r>
              <a:rPr lang="ko-KR" altLang="en-US" sz="1000" dirty="0" err="1">
                <a:latin typeface="+mn-ea"/>
              </a:rPr>
              <a:t>운영사</a:t>
            </a:r>
            <a:endParaRPr lang="en-US" altLang="ko-KR" sz="1000" dirty="0">
              <a:latin typeface="+mn-ea"/>
            </a:endParaRPr>
          </a:p>
          <a:p>
            <a:pPr marL="360000" lvl="1" indent="-171450">
              <a:buFontTx/>
              <a:buChar char="-"/>
            </a:pPr>
            <a:r>
              <a:rPr lang="ko-KR" altLang="en-US" sz="1000" dirty="0" err="1">
                <a:latin typeface="+mn-ea"/>
              </a:rPr>
              <a:t>팬타온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: B2C Front</a:t>
            </a:r>
          </a:p>
          <a:p>
            <a:pPr marL="360000" lvl="1" indent="-171450">
              <a:buFontTx/>
              <a:buChar char="-"/>
            </a:pPr>
            <a:r>
              <a:rPr lang="ko-KR" altLang="en-US" sz="1000" dirty="0">
                <a:latin typeface="+mn-ea"/>
              </a:rPr>
              <a:t>전자입찰</a:t>
            </a:r>
            <a:endParaRPr lang="en-US" altLang="ko-KR" sz="1000" dirty="0">
              <a:latin typeface="+mn-ea"/>
            </a:endParaRPr>
          </a:p>
          <a:p>
            <a:pPr marL="360000" lvl="1" indent="-171450">
              <a:buFontTx/>
              <a:buChar char="-"/>
            </a:pPr>
            <a:r>
              <a:rPr lang="en-US" altLang="ko-KR" sz="1000" dirty="0">
                <a:latin typeface="+mn-ea"/>
              </a:rPr>
              <a:t>WMS : OK</a:t>
            </a:r>
            <a:r>
              <a:rPr lang="ko-KR" altLang="en-US" sz="1000" dirty="0">
                <a:latin typeface="+mn-ea"/>
              </a:rPr>
              <a:t>플라자 물류시스템</a:t>
            </a:r>
          </a:p>
        </p:txBody>
      </p:sp>
    </p:spTree>
    <p:extLst>
      <p:ext uri="{BB962C8B-B14F-4D97-AF65-F5344CB8AC3E}">
        <p14:creationId xmlns:p14="http://schemas.microsoft.com/office/powerpoint/2010/main" val="3583234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6519</TotalTime>
  <Words>694</Words>
  <Application>Microsoft Office PowerPoint</Application>
  <PresentationFormat>와이드스크린</PresentationFormat>
  <Paragraphs>278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129</cp:revision>
  <dcterms:created xsi:type="dcterms:W3CDTF">2023-06-12T05:40:21Z</dcterms:created>
  <dcterms:modified xsi:type="dcterms:W3CDTF">2025-04-24T00:25:05Z</dcterms:modified>
</cp:coreProperties>
</file>