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9"/>
  </p:notesMasterIdLst>
  <p:sldIdLst>
    <p:sldId id="256" r:id="rId3"/>
    <p:sldId id="257" r:id="rId4"/>
    <p:sldId id="260" r:id="rId5"/>
    <p:sldId id="261" r:id="rId6"/>
    <p:sldId id="262" r:id="rId7"/>
    <p:sldId id="266" r:id="rId8"/>
  </p:sldIdLst>
  <p:sldSz cx="9906000" cy="6858000" type="A4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n7djAbzk9YEjud9MipgtXYn/0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3DE8E9-A3C9-4A08-AD26-51F38562D0CF}">
  <a:tblStyle styleId="{A43DE8E9-A3C9-4A08-AD26-51F38562D0CF}" styleName="Table_0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굴림"/>
          <a:ea typeface="굴림"/>
          <a:cs typeface="굴림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굴림"/>
          <a:ea typeface="굴림"/>
          <a:cs typeface="굴림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3B6B20-EA6B-4323-BF24-5850ED6EC37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20FB97-359E-4867-9626-E50AD67D63B9}" styleName="Table_2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/>
    <p:restoredTop sz="94740"/>
  </p:normalViewPr>
  <p:slideViewPr>
    <p:cSldViewPr snapToGrid="0">
      <p:cViewPr varScale="1">
        <p:scale>
          <a:sx n="150" d="100"/>
          <a:sy n="150" d="100"/>
        </p:scale>
        <p:origin x="1048" y="176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23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50705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876" y="1"/>
            <a:ext cx="2950704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1078"/>
            <a:ext cx="2950705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876" y="9441078"/>
            <a:ext cx="2950704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1" name="Google Shape;121;p1:notes"/>
          <p:cNvSpPr txBox="1">
            <a:spLocks noGrp="1"/>
          </p:cNvSpPr>
          <p:nvPr>
            <p:ph type="sldNum" idx="12"/>
          </p:nvPr>
        </p:nvSpPr>
        <p:spPr>
          <a:xfrm>
            <a:off x="3854876" y="9441078"/>
            <a:ext cx="2950704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0</a:t>
            </a:fld>
            <a:endParaRPr sz="12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2" name="Google Shape;132;p2:notes"/>
          <p:cNvSpPr txBox="1">
            <a:spLocks noGrp="1"/>
          </p:cNvSpPr>
          <p:nvPr>
            <p:ph type="sldNum" idx="12"/>
          </p:nvPr>
        </p:nvSpPr>
        <p:spPr>
          <a:xfrm>
            <a:off x="3854876" y="9441078"/>
            <a:ext cx="2950704" cy="49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a1412201d_4_8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2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2ea1412201d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0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1" name="Google Shape;6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 / 65 page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>
            <a:spLocks noGrp="1"/>
          </p:cNvSpPr>
          <p:nvPr>
            <p:ph type="pic" idx="2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제목 슬라이드">
  <p:cSld name="3_제목 슬라이드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9"/>
          <p:cNvCxnSpPr/>
          <p:nvPr/>
        </p:nvCxnSpPr>
        <p:spPr>
          <a:xfrm>
            <a:off x="265113" y="541338"/>
            <a:ext cx="9366250" cy="158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29"/>
          <p:cNvSpPr txBox="1"/>
          <p:nvPr/>
        </p:nvSpPr>
        <p:spPr>
          <a:xfrm>
            <a:off x="5541963" y="6578600"/>
            <a:ext cx="4070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1" u="none" strike="noStrike" cap="non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‘09 Shared SerOice 운영방안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9" descr="002"/>
          <p:cNvPicPr preferRelativeResize="0"/>
          <p:nvPr/>
        </p:nvPicPr>
        <p:blipFill rotWithShape="1">
          <a:blip r:embed="rId2">
            <a:alphaModFix/>
          </a:blip>
          <a:srcRect l="7790" t="41180" r="84637" b="50606"/>
          <a:stretch/>
        </p:blipFill>
        <p:spPr>
          <a:xfrm>
            <a:off x="271463" y="6580188"/>
            <a:ext cx="2921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29"/>
          <p:cNvGraphicFramePr/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950" imgH="60325" progId="PBrush">
                  <p:embed/>
                </p:oleObj>
              </mc:Choice>
              <mc:Fallback>
                <p:oleObj r:id="rId3" imgW="234950" imgH="60325" progId="PBrush">
                  <p:embed/>
                  <p:pic>
                    <p:nvPicPr>
                      <p:cNvPr id="97" name="Google Shape;97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43736" t="65999"/>
                      <a:stretch/>
                    </p:blipFill>
                    <p:spPr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제목 슬라이드">
  <p:cSld name="4_제목 슬라이드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30"/>
          <p:cNvCxnSpPr/>
          <p:nvPr/>
        </p:nvCxnSpPr>
        <p:spPr>
          <a:xfrm>
            <a:off x="265113" y="541338"/>
            <a:ext cx="9366250" cy="158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30"/>
          <p:cNvSpPr txBox="1"/>
          <p:nvPr/>
        </p:nvSpPr>
        <p:spPr>
          <a:xfrm>
            <a:off x="5541963" y="6578600"/>
            <a:ext cx="4070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1" u="none" strike="noStrike" cap="non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‘09 Shared SerOice 운영방안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0" descr="002"/>
          <p:cNvPicPr preferRelativeResize="0"/>
          <p:nvPr/>
        </p:nvPicPr>
        <p:blipFill rotWithShape="1">
          <a:blip r:embed="rId2">
            <a:alphaModFix/>
          </a:blip>
          <a:srcRect l="7790" t="41180" r="84637" b="50606"/>
          <a:stretch/>
        </p:blipFill>
        <p:spPr>
          <a:xfrm>
            <a:off x="271463" y="6580188"/>
            <a:ext cx="2921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30"/>
          <p:cNvGraphicFramePr/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950" imgH="60325" progId="PBrush">
                  <p:embed/>
                </p:oleObj>
              </mc:Choice>
              <mc:Fallback>
                <p:oleObj r:id="rId3" imgW="234950" imgH="60325" progId="PBrush">
                  <p:embed/>
                  <p:pic>
                    <p:nvPicPr>
                      <p:cNvPr id="102" name="Google Shape;102;p3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43736" t="65999"/>
                      <a:stretch/>
                    </p:blipFill>
                    <p:spPr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제목 슬라이드">
  <p:cSld name="5_제목 슬라이드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31"/>
          <p:cNvCxnSpPr/>
          <p:nvPr/>
        </p:nvCxnSpPr>
        <p:spPr>
          <a:xfrm>
            <a:off x="265113" y="541338"/>
            <a:ext cx="9366250" cy="158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31"/>
          <p:cNvSpPr txBox="1"/>
          <p:nvPr/>
        </p:nvSpPr>
        <p:spPr>
          <a:xfrm>
            <a:off x="5541963" y="6578600"/>
            <a:ext cx="4070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1" u="none" strike="noStrike" cap="non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‘09 Shared SerOice 운영방안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1" descr="002"/>
          <p:cNvPicPr preferRelativeResize="0"/>
          <p:nvPr/>
        </p:nvPicPr>
        <p:blipFill rotWithShape="1">
          <a:blip r:embed="rId2">
            <a:alphaModFix/>
          </a:blip>
          <a:srcRect l="7790" t="41180" r="84637" b="50606"/>
          <a:stretch/>
        </p:blipFill>
        <p:spPr>
          <a:xfrm>
            <a:off x="271463" y="6580188"/>
            <a:ext cx="2921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31"/>
          <p:cNvGraphicFramePr/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950" imgH="60325" progId="PBrush">
                  <p:embed/>
                </p:oleObj>
              </mc:Choice>
              <mc:Fallback>
                <p:oleObj r:id="rId3" imgW="234950" imgH="60325" progId="PBrush">
                  <p:embed/>
                  <p:pic>
                    <p:nvPicPr>
                      <p:cNvPr id="107" name="Google Shape;107;p3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43736" t="65999"/>
                      <a:stretch/>
                    </p:blipFill>
                    <p:spPr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제목 슬라이드">
  <p:cSld name="6_제목 슬라이드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2"/>
          <p:cNvCxnSpPr/>
          <p:nvPr/>
        </p:nvCxnSpPr>
        <p:spPr>
          <a:xfrm>
            <a:off x="265113" y="541338"/>
            <a:ext cx="9366250" cy="158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2"/>
          <p:cNvSpPr txBox="1"/>
          <p:nvPr/>
        </p:nvSpPr>
        <p:spPr>
          <a:xfrm>
            <a:off x="5541963" y="6578600"/>
            <a:ext cx="4070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1" u="none" strike="noStrike" cap="non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‘09 Shared SerOice 운영방안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2" descr="002"/>
          <p:cNvPicPr preferRelativeResize="0"/>
          <p:nvPr/>
        </p:nvPicPr>
        <p:blipFill rotWithShape="1">
          <a:blip r:embed="rId2">
            <a:alphaModFix/>
          </a:blip>
          <a:srcRect l="7790" t="41180" r="84637" b="50606"/>
          <a:stretch/>
        </p:blipFill>
        <p:spPr>
          <a:xfrm>
            <a:off x="271463" y="6580188"/>
            <a:ext cx="2921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32"/>
          <p:cNvGraphicFramePr/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950" imgH="60325" progId="PBrush">
                  <p:embed/>
                </p:oleObj>
              </mc:Choice>
              <mc:Fallback>
                <p:oleObj r:id="rId3" imgW="234950" imgH="60325" progId="PBrush">
                  <p:embed/>
                  <p:pic>
                    <p:nvPicPr>
                      <p:cNvPr id="112" name="Google Shape;112;p3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43736" t="65999"/>
                      <a:stretch/>
                    </p:blipFill>
                    <p:spPr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제목 슬라이드">
  <p:cSld name="7_제목 슬라이드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33"/>
          <p:cNvCxnSpPr/>
          <p:nvPr/>
        </p:nvCxnSpPr>
        <p:spPr>
          <a:xfrm>
            <a:off x="265113" y="541338"/>
            <a:ext cx="9366250" cy="158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33"/>
          <p:cNvSpPr txBox="1"/>
          <p:nvPr/>
        </p:nvSpPr>
        <p:spPr>
          <a:xfrm>
            <a:off x="5541963" y="6578600"/>
            <a:ext cx="4070350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1" u="none" strike="noStrike" cap="none">
                <a:solidFill>
                  <a:srgbClr val="606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‘09 Shared SerOice 운영방안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3" descr="002"/>
          <p:cNvPicPr preferRelativeResize="0"/>
          <p:nvPr/>
        </p:nvPicPr>
        <p:blipFill rotWithShape="1">
          <a:blip r:embed="rId2">
            <a:alphaModFix/>
          </a:blip>
          <a:srcRect l="7790" t="41180" r="84637" b="50606"/>
          <a:stretch/>
        </p:blipFill>
        <p:spPr>
          <a:xfrm>
            <a:off x="271463" y="6580188"/>
            <a:ext cx="292100" cy="21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33"/>
          <p:cNvGraphicFramePr/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4950" imgH="60325" progId="PBrush">
                  <p:embed/>
                </p:oleObj>
              </mc:Choice>
              <mc:Fallback>
                <p:oleObj r:id="rId3" imgW="234950" imgH="60325" progId="PBrush">
                  <p:embed/>
                  <p:pic>
                    <p:nvPicPr>
                      <p:cNvPr id="117" name="Google Shape;117;p3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 l="43736" t="65999"/>
                      <a:stretch/>
                    </p:blipFill>
                    <p:spPr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/>
          <p:nvPr/>
        </p:nvSpPr>
        <p:spPr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 제목 스타일 편집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238092" y="571480"/>
            <a:ext cx="95012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r>
              <a:rPr lang="ko-KR"/>
              <a:t> page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ulim"/>
              <a:buChar char="•"/>
              <a:defRPr sz="32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ulim"/>
              <a:buChar char="–"/>
              <a:defRPr sz="2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lim"/>
              <a:buChar char="•"/>
              <a:defRPr sz="2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–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cxnSp>
        <p:nvCxnSpPr>
          <p:cNvPr id="31" name="Google Shape;31;p17"/>
          <p:cNvCxnSpPr/>
          <p:nvPr/>
        </p:nvCxnSpPr>
        <p:spPr>
          <a:xfrm>
            <a:off x="200025" y="461763"/>
            <a:ext cx="9504363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7"/>
          <p:cNvSpPr/>
          <p:nvPr/>
        </p:nvSpPr>
        <p:spPr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33" name="Google Shape;33;p17"/>
          <p:cNvCxnSpPr/>
          <p:nvPr/>
        </p:nvCxnSpPr>
        <p:spPr>
          <a:xfrm>
            <a:off x="200025" y="6536313"/>
            <a:ext cx="9504363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3436938" y="6480175"/>
            <a:ext cx="30337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7"/>
          <p:cNvSpPr/>
          <p:nvPr/>
        </p:nvSpPr>
        <p:spPr>
          <a:xfrm>
            <a:off x="4575175" y="6548438"/>
            <a:ext cx="76200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ko-KR" sz="1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" descr="D:\업무\총무\CI\컨설팅 결과\최종결과물2\CD\blt_ci_lar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435" y="3391469"/>
            <a:ext cx="6967566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1246187" y="1730385"/>
            <a:ext cx="8088881" cy="835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E-Commerce 구축</a:t>
            </a:r>
            <a:endParaRPr sz="3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436424" y="2700516"/>
            <a:ext cx="7704000" cy="9609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2024. 7</a:t>
            </a:r>
            <a:endParaRPr sz="1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852925" y="2901595"/>
            <a:ext cx="2855269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(프로젝트 수행계획서)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759" y="592716"/>
            <a:ext cx="2627381" cy="68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/>
          <p:nvPr/>
        </p:nvSpPr>
        <p:spPr>
          <a:xfrm>
            <a:off x="1269048" y="977074"/>
            <a:ext cx="4708842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269048" y="1416562"/>
            <a:ext cx="7670236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3976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39763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범위</a:t>
            </a:r>
            <a:endParaRPr sz="2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39763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 부문</a:t>
            </a:r>
            <a:b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기획</a:t>
            </a:r>
            <a:b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3-2. 디자인</a:t>
            </a:r>
            <a:b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3-3. 개발</a:t>
            </a:r>
            <a:endParaRPr sz="1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39763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계획</a:t>
            </a:r>
            <a:b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4-1. 전체</a:t>
            </a:r>
            <a:b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디자인</a:t>
            </a:r>
            <a:b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4-3. 인력 투입</a:t>
            </a:r>
            <a:endParaRPr sz="1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39763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algun Gothic"/>
              <a:buAutoNum type="arabicPeriod"/>
            </a:pPr>
            <a: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의사소통</a:t>
            </a:r>
            <a:br>
              <a:rPr lang="ko-KR" sz="2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5-1. 추진 조직</a:t>
            </a:r>
            <a:b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5-2. 정기 보고</a:t>
            </a:r>
            <a:endParaRPr sz="1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/>
          <p:nvPr/>
        </p:nvSpPr>
        <p:spPr>
          <a:xfrm>
            <a:off x="3144938" y="2324096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5808425" y="2324100"/>
            <a:ext cx="15600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7796125" y="2324100"/>
            <a:ext cx="16059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88150" y="2324096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344488" y="583101"/>
            <a:ext cx="9325985" cy="36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구축부문(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기획_시스템통합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344488" y="947957"/>
            <a:ext cx="9289032" cy="3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E-Commerce는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시스템을 통합하여 고객 유형별 서비스를 제공합니다.</a:t>
            </a:r>
            <a:endParaRPr sz="16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488053" y="4506263"/>
            <a:ext cx="22305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통합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792838" y="47652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1391788" y="47652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1990738" y="47652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792838" y="49938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391788" y="49938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상품제안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990738" y="49938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92838" y="54510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1391788" y="54510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1990738" y="5451063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792838" y="5136213"/>
            <a:ext cx="16479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3906000" y="4493355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3983838" y="47738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983838" y="49262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3983838" y="53834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4668900" y="4493355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4746738" y="47738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746738" y="49262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4746738" y="5383494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3984588" y="5068644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748613" y="5068644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5" name="Google Shape;365;p5"/>
          <p:cNvGrpSpPr/>
          <p:nvPr/>
        </p:nvGrpSpPr>
        <p:grpSpPr>
          <a:xfrm>
            <a:off x="3143100" y="4493335"/>
            <a:ext cx="704700" cy="1142418"/>
            <a:chOff x="2834000" y="3418932"/>
            <a:chExt cx="704700" cy="1249500"/>
          </a:xfrm>
        </p:grpSpPr>
        <p:sp>
          <p:nvSpPr>
            <p:cNvPr id="366" name="Google Shape;366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고객유형 </a:t>
              </a:r>
              <a:r>
                <a:rPr lang="ko-KR" sz="90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5"/>
          <p:cNvSpPr/>
          <p:nvPr/>
        </p:nvSpPr>
        <p:spPr>
          <a:xfrm>
            <a:off x="5845500" y="3887471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6334725" y="3887471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6823950" y="3887471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4" name="Google Shape;374;p5"/>
          <p:cNvGrpSpPr/>
          <p:nvPr/>
        </p:nvGrpSpPr>
        <p:grpSpPr>
          <a:xfrm>
            <a:off x="490325" y="2866256"/>
            <a:ext cx="704700" cy="1080000"/>
            <a:chOff x="306375" y="3199626"/>
            <a:chExt cx="704700" cy="1080000"/>
          </a:xfrm>
        </p:grpSpPr>
        <p:sp>
          <p:nvSpPr>
            <p:cNvPr id="375" name="Google Shape;375;p5"/>
            <p:cNvSpPr/>
            <p:nvPr/>
          </p:nvSpPr>
          <p:spPr>
            <a:xfrm>
              <a:off x="306375" y="31996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일반 고객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84225" y="3480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84225" y="3632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84225" y="3784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84225" y="3937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84225" y="4089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1" name="Google Shape;381;p5"/>
          <p:cNvGrpSpPr/>
          <p:nvPr/>
        </p:nvGrpSpPr>
        <p:grpSpPr>
          <a:xfrm>
            <a:off x="1245975" y="2866256"/>
            <a:ext cx="704700" cy="1080000"/>
            <a:chOff x="150600" y="4311526"/>
            <a:chExt cx="704700" cy="1080000"/>
          </a:xfrm>
        </p:grpSpPr>
        <p:sp>
          <p:nvSpPr>
            <p:cNvPr id="382" name="Google Shape;382;p5"/>
            <p:cNvSpPr/>
            <p:nvPr/>
          </p:nvSpPr>
          <p:spPr>
            <a:xfrm>
              <a:off x="150600" y="43115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홈앤서비스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28450" y="4592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28450" y="4744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28450" y="4896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28450" y="50492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28450" y="52016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운영관리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5"/>
          <p:cNvGrpSpPr/>
          <p:nvPr/>
        </p:nvGrpSpPr>
        <p:grpSpPr>
          <a:xfrm>
            <a:off x="2014988" y="2866262"/>
            <a:ext cx="704700" cy="1080000"/>
            <a:chOff x="306375" y="5423432"/>
            <a:chExt cx="704700" cy="1080000"/>
          </a:xfrm>
        </p:grpSpPr>
        <p:sp>
          <p:nvSpPr>
            <p:cNvPr id="389" name="Google Shape;389;p5"/>
            <p:cNvSpPr/>
            <p:nvPr/>
          </p:nvSpPr>
          <p:spPr>
            <a:xfrm>
              <a:off x="306375" y="5423432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OK Safety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84225" y="5703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4225" y="5856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4225" y="6008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84225" y="6161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4225" y="6313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산업안전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5"/>
          <p:cNvSpPr/>
          <p:nvPr/>
        </p:nvSpPr>
        <p:spPr>
          <a:xfrm rot="1878">
            <a:off x="774373" y="4019545"/>
            <a:ext cx="1647900" cy="4350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1324575" y="4094572"/>
            <a:ext cx="547500" cy="227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통합을 위한 메뉴 재구성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7890179" y="3648903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UI/UX 가이드 작성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7886875" y="4536528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매뉴얼 작성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5845500" y="3554875"/>
            <a:ext cx="1431900" cy="298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r>
              <a:rPr lang="ko-KR" sz="8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제작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3146797" y="2799201"/>
            <a:ext cx="2230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고객유형별 서비스구성</a:t>
            </a:r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490325" y="2324096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메뉴(</a:t>
            </a: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IA)</a:t>
            </a: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</a:t>
            </a: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3143100" y="2324096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유형별 업무 서비스구성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5810125" y="2324100"/>
            <a:ext cx="15600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7798250" y="2324100"/>
            <a:ext cx="16059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가이드라인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5810125" y="2884921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화면설계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5"/>
          <p:cNvSpPr/>
          <p:nvPr/>
        </p:nvSpPr>
        <p:spPr>
          <a:xfrm>
            <a:off x="7902650" y="2884921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 및 사용자 매뉴얼 작성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5"/>
          <p:cNvSpPr/>
          <p:nvPr/>
        </p:nvSpPr>
        <p:spPr>
          <a:xfrm>
            <a:off x="3907825" y="3274330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2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3985676" y="35548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3985676" y="37072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3985676" y="41644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4670725" y="3274330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고객유형 3</a:t>
            </a:r>
            <a:endParaRPr sz="9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4748576" y="35548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748576" y="37072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4748576" y="4164469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3986426" y="3849619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4750451" y="3849619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7" name="Google Shape;417;p5"/>
          <p:cNvGrpSpPr/>
          <p:nvPr/>
        </p:nvGrpSpPr>
        <p:grpSpPr>
          <a:xfrm>
            <a:off x="3144925" y="3274378"/>
            <a:ext cx="704700" cy="1142418"/>
            <a:chOff x="2834000" y="3418932"/>
            <a:chExt cx="704700" cy="1249500"/>
          </a:xfrm>
        </p:grpSpPr>
        <p:sp>
          <p:nvSpPr>
            <p:cNvPr id="418" name="Google Shape;418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고객유형 1</a:t>
              </a:r>
              <a:endParaRPr sz="9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23" name="Google Shape;423;p5"/>
          <p:cNvCxnSpPr>
            <a:stCxn id="345" idx="0"/>
            <a:endCxn id="419" idx="1"/>
          </p:cNvCxnSpPr>
          <p:nvPr/>
        </p:nvCxnSpPr>
        <p:spPr>
          <a:xfrm rot="-5400000">
            <a:off x="1531888" y="3074313"/>
            <a:ext cx="1176900" cy="22050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"/>
          <p:cNvCxnSpPr>
            <a:stCxn id="349" idx="0"/>
            <a:endCxn id="420" idx="1"/>
          </p:cNvCxnSpPr>
          <p:nvPr/>
        </p:nvCxnSpPr>
        <p:spPr>
          <a:xfrm rot="-5400000">
            <a:off x="1786738" y="3557913"/>
            <a:ext cx="1266000" cy="16059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"/>
          <p:cNvCxnSpPr>
            <a:stCxn id="352" idx="3"/>
            <a:endCxn id="421" idx="2"/>
          </p:cNvCxnSpPr>
          <p:nvPr/>
        </p:nvCxnSpPr>
        <p:spPr>
          <a:xfrm rot="10800000" flipH="1">
            <a:off x="1841788" y="4203363"/>
            <a:ext cx="1655400" cy="13107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5"/>
          <p:cNvSpPr/>
          <p:nvPr/>
        </p:nvSpPr>
        <p:spPr>
          <a:xfrm>
            <a:off x="5845500" y="4643483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6334725" y="4643483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6823950" y="4643483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344488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5"/>
          <p:cNvSpPr/>
          <p:nvPr/>
        </p:nvSpPr>
        <p:spPr>
          <a:xfrm rot="-5401026">
            <a:off x="2432655" y="4220330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5"/>
          <p:cNvSpPr/>
          <p:nvPr/>
        </p:nvSpPr>
        <p:spPr>
          <a:xfrm rot="-5401026">
            <a:off x="5083692" y="4220330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5"/>
          <p:cNvSpPr/>
          <p:nvPr/>
        </p:nvSpPr>
        <p:spPr>
          <a:xfrm rot="-5401026">
            <a:off x="7074306" y="4220330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344488" y="6182800"/>
            <a:ext cx="8973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</a:rPr>
              <a:t>고객별 특성에 맞는 업무 시스템을  제공하여 고객의 만족도 및 충성도 향상을 도모할 수 있습니다.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344488" y="58516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전용 탬플릿 제공 기대효과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/>
          <p:nvPr/>
        </p:nvSpPr>
        <p:spPr>
          <a:xfrm>
            <a:off x="344488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6"/>
          <p:cNvSpPr/>
          <p:nvPr/>
        </p:nvSpPr>
        <p:spPr>
          <a:xfrm rot="-5401026">
            <a:off x="1662205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6"/>
          <p:cNvSpPr/>
          <p:nvPr/>
        </p:nvSpPr>
        <p:spPr>
          <a:xfrm rot="-5401026">
            <a:off x="3521794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6"/>
          <p:cNvSpPr/>
          <p:nvPr/>
        </p:nvSpPr>
        <p:spPr>
          <a:xfrm rot="-5401026">
            <a:off x="5382620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6"/>
          <p:cNvSpPr/>
          <p:nvPr/>
        </p:nvSpPr>
        <p:spPr>
          <a:xfrm rot="-5401026">
            <a:off x="7261242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6"/>
          <p:cNvSpPr txBox="1"/>
          <p:nvPr/>
        </p:nvSpPr>
        <p:spPr>
          <a:xfrm>
            <a:off x="344488" y="583101"/>
            <a:ext cx="9326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구축부문(기획_오픈형마켓)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344488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오픈형마켓은 기존 폐쇄몰에서 아이마켓, 나비엠알오 사례와 같이 고객중심의 개방형 오픈마켓으로 기획합니다.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6"/>
          <p:cNvGrpSpPr/>
          <p:nvPr/>
        </p:nvGrpSpPr>
        <p:grpSpPr>
          <a:xfrm>
            <a:off x="480675" y="2327219"/>
            <a:ext cx="1507300" cy="2303102"/>
            <a:chOff x="480675" y="2327219"/>
            <a:chExt cx="1507300" cy="2303102"/>
          </a:xfrm>
        </p:grpSpPr>
        <p:sp>
          <p:nvSpPr>
            <p:cNvPr id="448" name="Google Shape;448;p6"/>
            <p:cNvSpPr/>
            <p:nvPr/>
          </p:nvSpPr>
          <p:spPr>
            <a:xfrm>
              <a:off x="4806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22500" y="3081169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622500" y="3406021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622500" y="3730873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22500" y="4055725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48647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구성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2341425" y="2327219"/>
            <a:ext cx="1501500" cy="2303102"/>
            <a:chOff x="2341425" y="2327219"/>
            <a:chExt cx="1501500" cy="2303102"/>
          </a:xfrm>
        </p:grpSpPr>
        <p:sp>
          <p:nvSpPr>
            <p:cNvPr id="455" name="Google Shape;455;p6"/>
            <p:cNvSpPr/>
            <p:nvPr/>
          </p:nvSpPr>
          <p:spPr>
            <a:xfrm>
              <a:off x="23414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83325" y="3266056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화면별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483325" y="3594423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및 버튼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473942" y="3915760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Popup, Alert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473942" y="4245305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영역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483325" y="2934994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34142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UI/UX 정의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2" name="Google Shape;462;p6"/>
          <p:cNvSpPr txBox="1"/>
          <p:nvPr/>
        </p:nvSpPr>
        <p:spPr>
          <a:xfrm>
            <a:off x="344488" y="5530859"/>
            <a:ext cx="8973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검색엔진 최적화(SEO)를 적용하여 오픈형마켓 상품을 더 많이 보이게 하며, 방문자수 및 정보 접근성을 극대화할 수 있습니다.</a:t>
            </a:r>
            <a:endParaRPr sz="1200" b="1" i="0" u="none" strike="noStrike" cap="none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Analytics로 고객의 행동을 분석하여 서비스 품질을 향상하고 매출을 늘리는 전략을 도출할 수 있습니다.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p6"/>
          <p:cNvGrpSpPr/>
          <p:nvPr/>
        </p:nvGrpSpPr>
        <p:grpSpPr>
          <a:xfrm>
            <a:off x="7923788" y="2327219"/>
            <a:ext cx="1501537" cy="2303102"/>
            <a:chOff x="7923788" y="2327219"/>
            <a:chExt cx="1501537" cy="2303102"/>
          </a:xfrm>
        </p:grpSpPr>
        <p:sp>
          <p:nvSpPr>
            <p:cNvPr id="464" name="Google Shape;464;p6"/>
            <p:cNvSpPr/>
            <p:nvPr/>
          </p:nvSpPr>
          <p:spPr>
            <a:xfrm>
              <a:off x="79238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029790" y="3028303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유입 경로 통계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9790" y="3359364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 페이지 통계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29790" y="3687732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체류 시간 통계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8029790" y="4009069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이동 경로 통계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7923788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방문자 통계 자료 제공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p6"/>
          <p:cNvGrpSpPr/>
          <p:nvPr/>
        </p:nvGrpSpPr>
        <p:grpSpPr>
          <a:xfrm>
            <a:off x="4202175" y="2327219"/>
            <a:ext cx="1501525" cy="2303102"/>
            <a:chOff x="4202175" y="2327219"/>
            <a:chExt cx="1501525" cy="2303102"/>
          </a:xfrm>
        </p:grpSpPr>
        <p:sp>
          <p:nvSpPr>
            <p:cNvPr id="471" name="Google Shape;471;p6"/>
            <p:cNvSpPr/>
            <p:nvPr/>
          </p:nvSpPr>
          <p:spPr>
            <a:xfrm>
              <a:off x="42021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308140" y="3317545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페이지별 설계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308140" y="3648607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가이드 작성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202200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설계 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가이드 작성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5" name="Google Shape;475;p6"/>
          <p:cNvGrpSpPr/>
          <p:nvPr/>
        </p:nvGrpSpPr>
        <p:grpSpPr>
          <a:xfrm>
            <a:off x="6062975" y="2327219"/>
            <a:ext cx="1501525" cy="2303102"/>
            <a:chOff x="6062975" y="2327219"/>
            <a:chExt cx="1501525" cy="2303102"/>
          </a:xfrm>
        </p:grpSpPr>
        <p:sp>
          <p:nvSpPr>
            <p:cNvPr id="476" name="Google Shape;476;p6"/>
            <p:cNvSpPr/>
            <p:nvPr/>
          </p:nvSpPr>
          <p:spPr>
            <a:xfrm>
              <a:off x="6063000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6168965" y="3028303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테크니컬 SEO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6168965" y="3359364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콘텐트 SEO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6168965" y="3687732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링크빌딩 SEO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6168965" y="4009069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 설정 가이드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6593165" y="3245434"/>
              <a:ext cx="369300" cy="76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6593165" y="3578664"/>
              <a:ext cx="369300" cy="76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6593165" y="3903693"/>
              <a:ext cx="369300" cy="76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606297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SEO 및 GA 설정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5" name="Google Shape;485;p6"/>
          <p:cNvSpPr txBox="1"/>
          <p:nvPr/>
        </p:nvSpPr>
        <p:spPr>
          <a:xfrm>
            <a:off x="344488" y="5199659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SEO 및 GA 설정의 기대 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a1412201d_4_8"/>
          <p:cNvSpPr txBox="1"/>
          <p:nvPr/>
        </p:nvSpPr>
        <p:spPr>
          <a:xfrm>
            <a:off x="344500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2ea1412201d_4_8"/>
          <p:cNvSpPr/>
          <p:nvPr/>
        </p:nvSpPr>
        <p:spPr>
          <a:xfrm rot="-5401026">
            <a:off x="44538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2ea1412201d_4_8"/>
          <p:cNvSpPr/>
          <p:nvPr/>
        </p:nvSpPr>
        <p:spPr>
          <a:xfrm rot="-5401026">
            <a:off x="69301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2ea1412201d_4_8"/>
          <p:cNvSpPr/>
          <p:nvPr/>
        </p:nvSpPr>
        <p:spPr>
          <a:xfrm>
            <a:off x="306386" y="71813"/>
            <a:ext cx="5149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no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2ea1412201d_4_8"/>
          <p:cNvSpPr txBox="1"/>
          <p:nvPr/>
        </p:nvSpPr>
        <p:spPr>
          <a:xfrm>
            <a:off x="344488" y="583101"/>
            <a:ext cx="9326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3-1. 구축부문(기획_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2ea1412201d_4_8"/>
          <p:cNvSpPr txBox="1"/>
          <p:nvPr/>
        </p:nvSpPr>
        <p:spPr>
          <a:xfrm>
            <a:off x="344500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투명성 확보 유지와 입찰 데이터 암호화를 위해 표준 B2B 입찰 프로세스로 전자입찰을 기획합니다.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96" name="Google Shape;496;g2ea1412201d_4_8"/>
          <p:cNvGrpSpPr/>
          <p:nvPr/>
        </p:nvGrpSpPr>
        <p:grpSpPr>
          <a:xfrm>
            <a:off x="2964500" y="2327444"/>
            <a:ext cx="1504400" cy="2303102"/>
            <a:chOff x="2193738" y="2327444"/>
            <a:chExt cx="1504400" cy="2303102"/>
          </a:xfrm>
        </p:grpSpPr>
        <p:sp>
          <p:nvSpPr>
            <p:cNvPr id="497" name="Google Shape;497;g2ea1412201d_4_8"/>
            <p:cNvSpPr/>
            <p:nvPr/>
          </p:nvSpPr>
          <p:spPr>
            <a:xfrm>
              <a:off x="2193738" y="2572846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8" name="Google Shape;498;g2ea1412201d_4_8"/>
            <p:cNvSpPr/>
            <p:nvPr/>
          </p:nvSpPr>
          <p:spPr>
            <a:xfrm>
              <a:off x="2332663" y="3081394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9" name="Google Shape;499;g2ea1412201d_4_8"/>
            <p:cNvSpPr/>
            <p:nvPr/>
          </p:nvSpPr>
          <p:spPr>
            <a:xfrm>
              <a:off x="2332663" y="3406246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0" name="Google Shape;500;g2ea1412201d_4_8"/>
            <p:cNvSpPr/>
            <p:nvPr/>
          </p:nvSpPr>
          <p:spPr>
            <a:xfrm>
              <a:off x="2332663" y="3731098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1" name="Google Shape;501;g2ea1412201d_4_8"/>
            <p:cNvSpPr/>
            <p:nvPr/>
          </p:nvSpPr>
          <p:spPr>
            <a:xfrm>
              <a:off x="2332663" y="4055950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FNB 메뉴 구성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2" name="Google Shape;502;g2ea1412201d_4_8"/>
            <p:cNvSpPr/>
            <p:nvPr/>
          </p:nvSpPr>
          <p:spPr>
            <a:xfrm>
              <a:off x="2196638" y="2327444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구성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3" name="Google Shape;503;g2ea1412201d_4_8"/>
          <p:cNvGrpSpPr/>
          <p:nvPr/>
        </p:nvGrpSpPr>
        <p:grpSpPr>
          <a:xfrm>
            <a:off x="5443700" y="2327444"/>
            <a:ext cx="1501500" cy="2303102"/>
            <a:chOff x="4051588" y="2327444"/>
            <a:chExt cx="1501500" cy="2303102"/>
          </a:xfrm>
        </p:grpSpPr>
        <p:sp>
          <p:nvSpPr>
            <p:cNvPr id="504" name="Google Shape;504;g2ea1412201d_4_8"/>
            <p:cNvSpPr/>
            <p:nvPr/>
          </p:nvSpPr>
          <p:spPr>
            <a:xfrm>
              <a:off x="4051588" y="2572846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5" name="Google Shape;505;g2ea1412201d_4_8"/>
            <p:cNvSpPr/>
            <p:nvPr/>
          </p:nvSpPr>
          <p:spPr>
            <a:xfrm>
              <a:off x="4193488" y="3266281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화면별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6" name="Google Shape;506;g2ea1412201d_4_8"/>
            <p:cNvSpPr/>
            <p:nvPr/>
          </p:nvSpPr>
          <p:spPr>
            <a:xfrm>
              <a:off x="4193488" y="3594648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및 버튼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g2ea1412201d_4_8"/>
            <p:cNvSpPr/>
            <p:nvPr/>
          </p:nvSpPr>
          <p:spPr>
            <a:xfrm>
              <a:off x="4184105" y="3915985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Popup, Alert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g2ea1412201d_4_8"/>
            <p:cNvSpPr/>
            <p:nvPr/>
          </p:nvSpPr>
          <p:spPr>
            <a:xfrm>
              <a:off x="4184105" y="4245530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영역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g2ea1412201d_4_8"/>
            <p:cNvSpPr/>
            <p:nvPr/>
          </p:nvSpPr>
          <p:spPr>
            <a:xfrm>
              <a:off x="4193488" y="2935219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 UI/UX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g2ea1412201d_4_8"/>
            <p:cNvSpPr/>
            <p:nvPr/>
          </p:nvSpPr>
          <p:spPr>
            <a:xfrm>
              <a:off x="4051588" y="2327444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UI/UX 정의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11" name="Google Shape;511;g2ea1412201d_4_8"/>
          <p:cNvGrpSpPr/>
          <p:nvPr/>
        </p:nvGrpSpPr>
        <p:grpSpPr>
          <a:xfrm>
            <a:off x="7920000" y="2327444"/>
            <a:ext cx="1501525" cy="2303102"/>
            <a:chOff x="5912338" y="2327444"/>
            <a:chExt cx="1501525" cy="2303102"/>
          </a:xfrm>
        </p:grpSpPr>
        <p:sp>
          <p:nvSpPr>
            <p:cNvPr id="512" name="Google Shape;512;g2ea1412201d_4_8"/>
            <p:cNvSpPr/>
            <p:nvPr/>
          </p:nvSpPr>
          <p:spPr>
            <a:xfrm>
              <a:off x="5912338" y="2572846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3" name="Google Shape;513;g2ea1412201d_4_8"/>
            <p:cNvSpPr/>
            <p:nvPr/>
          </p:nvSpPr>
          <p:spPr>
            <a:xfrm>
              <a:off x="6018302" y="3406246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페이지별 설계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4" name="Google Shape;514;g2ea1412201d_4_8"/>
            <p:cNvSpPr/>
            <p:nvPr/>
          </p:nvSpPr>
          <p:spPr>
            <a:xfrm>
              <a:off x="6018302" y="3731098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가이드 작성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5" name="Google Shape;515;g2ea1412201d_4_8"/>
            <p:cNvSpPr/>
            <p:nvPr/>
          </p:nvSpPr>
          <p:spPr>
            <a:xfrm>
              <a:off x="5912363" y="2327444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설계 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가이드 작성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16" name="Google Shape;516;g2ea1412201d_4_8"/>
          <p:cNvSpPr/>
          <p:nvPr/>
        </p:nvSpPr>
        <p:spPr>
          <a:xfrm rot="-5401026">
            <a:off x="1974600" y="3437459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7" name="Google Shape;517;g2ea1412201d_4_8"/>
          <p:cNvGrpSpPr/>
          <p:nvPr/>
        </p:nvGrpSpPr>
        <p:grpSpPr>
          <a:xfrm>
            <a:off x="482400" y="2327444"/>
            <a:ext cx="1507300" cy="2303102"/>
            <a:chOff x="330088" y="2327444"/>
            <a:chExt cx="1507300" cy="2303102"/>
          </a:xfrm>
        </p:grpSpPr>
        <p:sp>
          <p:nvSpPr>
            <p:cNvPr id="518" name="Google Shape;518;g2ea1412201d_4_8"/>
            <p:cNvSpPr/>
            <p:nvPr/>
          </p:nvSpPr>
          <p:spPr>
            <a:xfrm>
              <a:off x="330088" y="2572846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9" name="Google Shape;519;g2ea1412201d_4_8"/>
            <p:cNvSpPr/>
            <p:nvPr/>
          </p:nvSpPr>
          <p:spPr>
            <a:xfrm>
              <a:off x="471913" y="3406246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 분석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0" name="Google Shape;520;g2ea1412201d_4_8"/>
            <p:cNvSpPr/>
            <p:nvPr/>
          </p:nvSpPr>
          <p:spPr>
            <a:xfrm>
              <a:off x="471913" y="3731098"/>
              <a:ext cx="1217700" cy="180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 정의</a:t>
              </a:r>
              <a:endParaRPr sz="7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1" name="Google Shape;521;g2ea1412201d_4_8"/>
            <p:cNvSpPr/>
            <p:nvPr/>
          </p:nvSpPr>
          <p:spPr>
            <a:xfrm>
              <a:off x="335888" y="2327444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요건 분석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2" name="Google Shape;522;g2ea1412201d_4_8"/>
          <p:cNvSpPr txBox="1"/>
          <p:nvPr/>
        </p:nvSpPr>
        <p:spPr>
          <a:xfrm>
            <a:off x="344504" y="5524399"/>
            <a:ext cx="89739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효율적인 메뉴 구조를 통해 입찰의 편의성을 확보할 수 있습니다.</a:t>
            </a:r>
            <a:endParaRPr sz="1200" b="1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 관련 업무의 투명성을 확보할 수 있습니다.</a:t>
            </a:r>
            <a:endParaRPr sz="1200" b="1" i="0" u="none" strike="noStrike" cap="none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민감한 정보를 다루는 입찰 시스템의 보안을 강화하여 데이터 유출 및 해킹으로부터 보호합니다.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2ea1412201d_4_8"/>
          <p:cNvSpPr txBox="1"/>
          <p:nvPr/>
        </p:nvSpPr>
        <p:spPr>
          <a:xfrm>
            <a:off x="344500" y="5199668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도입의 기대효과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일정 계획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10"/>
          <p:cNvSpPr txBox="1"/>
          <p:nvPr/>
        </p:nvSpPr>
        <p:spPr>
          <a:xfrm>
            <a:off x="344488" y="943827"/>
            <a:ext cx="9289032" cy="97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일정에 대한 issue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부분에서 시안 작업 </a:t>
            </a:r>
            <a:endParaRPr sz="1600" b="1" i="0" u="none" strike="noStrike" cap="none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5" name="Google Shape;635;p10"/>
          <p:cNvGrpSpPr/>
          <p:nvPr/>
        </p:nvGrpSpPr>
        <p:grpSpPr>
          <a:xfrm>
            <a:off x="452500" y="1956395"/>
            <a:ext cx="3809108" cy="307777"/>
            <a:chOff x="544779" y="1933197"/>
            <a:chExt cx="3809108" cy="307777"/>
          </a:xfrm>
        </p:grpSpPr>
        <p:sp>
          <p:nvSpPr>
            <p:cNvPr id="636" name="Google Shape;636;p10"/>
            <p:cNvSpPr txBox="1"/>
            <p:nvPr/>
          </p:nvSpPr>
          <p:spPr>
            <a:xfrm>
              <a:off x="589739" y="1933197"/>
              <a:ext cx="376414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 일정</a:t>
              </a:r>
              <a:endParaRPr sz="1400" b="1" i="0" u="none" strike="noStrike" cap="none" baseline="300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7" name="Google Shape;637;p10"/>
            <p:cNvCxnSpPr/>
            <p:nvPr/>
          </p:nvCxnSpPr>
          <p:spPr>
            <a:xfrm>
              <a:off x="544779" y="2239005"/>
              <a:ext cx="37440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8" name="Google Shape;638;p10"/>
          <p:cNvSpPr txBox="1"/>
          <p:nvPr/>
        </p:nvSpPr>
        <p:spPr>
          <a:xfrm>
            <a:off x="344488" y="583101"/>
            <a:ext cx="9325985" cy="36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4-2. 일정 계획(기획)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9" name="Google Shape;639;p10"/>
          <p:cNvGraphicFramePr/>
          <p:nvPr>
            <p:extLst>
              <p:ext uri="{D42A27DB-BD31-4B8C-83A1-F6EECF244321}">
                <p14:modId xmlns:p14="http://schemas.microsoft.com/office/powerpoint/2010/main" val="3319237494"/>
              </p:ext>
            </p:extLst>
          </p:nvPr>
        </p:nvGraphicFramePr>
        <p:xfrm>
          <a:off x="344487" y="2534737"/>
          <a:ext cx="9288375" cy="3962500"/>
        </p:xfrm>
        <a:graphic>
          <a:graphicData uri="http://schemas.openxmlformats.org/drawingml/2006/table">
            <a:tbl>
              <a:tblPr firstRow="1" bandRow="1">
                <a:noFill/>
                <a:tableStyleId>{A43DE8E9-A3C9-4A08-AD26-51F38562D0CF}</a:tableStyleId>
              </a:tblPr>
              <a:tblGrid>
                <a:gridCol w="80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업무내용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분석 및 정의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설계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Proto type 설계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정보구조(IA) 분석 및 설계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UX 설계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프로세스/시나리오 설계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(베타오픈)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계획/수행 및 결과 반영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정책수정에 따른 프로그램/콘텐트 수정 및 추가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오픈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(공식오픈)</a:t>
                      </a:r>
                      <a:endParaRPr sz="10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테스트 계획/수행 및 결과 반영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 검수 요청 및 완료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40" name="Google Shape;640;p10"/>
          <p:cNvSpPr/>
          <p:nvPr/>
        </p:nvSpPr>
        <p:spPr>
          <a:xfrm>
            <a:off x="7130714" y="4877581"/>
            <a:ext cx="1884949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1" name="Google Shape;641;p10"/>
          <p:cNvSpPr/>
          <p:nvPr/>
        </p:nvSpPr>
        <p:spPr>
          <a:xfrm>
            <a:off x="2827265" y="2970767"/>
            <a:ext cx="4937114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8390021" y="5279354"/>
            <a:ext cx="633240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3" name="Google Shape;643;p10"/>
          <p:cNvSpPr/>
          <p:nvPr/>
        </p:nvSpPr>
        <p:spPr>
          <a:xfrm>
            <a:off x="9015662" y="5829580"/>
            <a:ext cx="545851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4" name="Google Shape;644;p10"/>
          <p:cNvSpPr/>
          <p:nvPr/>
        </p:nvSpPr>
        <p:spPr>
          <a:xfrm>
            <a:off x="3447385" y="3322942"/>
            <a:ext cx="616790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5" name="Google Shape;645;p10"/>
          <p:cNvSpPr/>
          <p:nvPr/>
        </p:nvSpPr>
        <p:spPr>
          <a:xfrm>
            <a:off x="3452907" y="3717380"/>
            <a:ext cx="1231387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6" name="Google Shape;646;p10"/>
          <p:cNvSpPr/>
          <p:nvPr/>
        </p:nvSpPr>
        <p:spPr>
          <a:xfrm>
            <a:off x="4064174" y="4109186"/>
            <a:ext cx="3066541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4069697" y="4471476"/>
            <a:ext cx="3061018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48" name="Google Shape;648;p10"/>
          <p:cNvSpPr/>
          <p:nvPr/>
        </p:nvSpPr>
        <p:spPr>
          <a:xfrm>
            <a:off x="9015663" y="6159128"/>
            <a:ext cx="545850" cy="267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1" i="0" u="sng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기획본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669</Words>
  <Application>Microsoft Macintosh PowerPoint</Application>
  <PresentationFormat>A4 용지(210x297mm)</PresentationFormat>
  <Paragraphs>205</Paragraphs>
  <Slides>6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Gulim</vt:lpstr>
      <vt:lpstr>Malgun Gothic</vt:lpstr>
      <vt:lpstr>Noto Sans Symbols</vt:lpstr>
      <vt:lpstr>Arial</vt:lpstr>
      <vt:lpstr>Times New Roman</vt:lpstr>
      <vt:lpstr>Trebuchet MS</vt:lpstr>
      <vt:lpstr>2_기획본부</vt:lpstr>
      <vt:lpstr>디자인 사용자 지정</vt:lpstr>
      <vt:lpstr>PBrush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</dc:creator>
  <cp:lastModifiedBy>DA41707</cp:lastModifiedBy>
  <cp:revision>2</cp:revision>
  <dcterms:created xsi:type="dcterms:W3CDTF">2004-02-17T06:52:18Z</dcterms:created>
  <dcterms:modified xsi:type="dcterms:W3CDTF">2024-07-04T08:31:51Z</dcterms:modified>
</cp:coreProperties>
</file>