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16"/>
  </p:notesMasterIdLst>
  <p:handoutMasterIdLst>
    <p:handoutMasterId r:id="rId17"/>
  </p:handoutMasterIdLst>
  <p:sldIdLst>
    <p:sldId id="2394" r:id="rId3"/>
    <p:sldId id="2395" r:id="rId4"/>
    <p:sldId id="2445" r:id="rId5"/>
    <p:sldId id="2548" r:id="rId6"/>
    <p:sldId id="2557" r:id="rId7"/>
    <p:sldId id="2558" r:id="rId8"/>
    <p:sldId id="2559" r:id="rId9"/>
    <p:sldId id="2550" r:id="rId10"/>
    <p:sldId id="2551" r:id="rId11"/>
    <p:sldId id="2556" r:id="rId12"/>
    <p:sldId id="2553" r:id="rId13"/>
    <p:sldId id="2535" r:id="rId14"/>
    <p:sldId id="2555" r:id="rId1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966FF"/>
    <a:srgbClr val="C00000"/>
    <a:srgbClr val="3399FF"/>
    <a:srgbClr val="9933FF"/>
    <a:srgbClr val="99CCFF"/>
    <a:srgbClr val="445469"/>
    <a:srgbClr val="8F2332"/>
    <a:srgbClr val="FF9933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114" d="100"/>
          <a:sy n="114" d="100"/>
        </p:scale>
        <p:origin x="1584" y="108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525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366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ea1412201d_4_8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2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g2ea1412201d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904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2024-07-11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2024-07-11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2024-07-11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391469"/>
            <a:ext cx="6967566" cy="342900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6187" y="1730385"/>
            <a:ext cx="8088881" cy="83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3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OK</a:t>
            </a:r>
            <a:r>
              <a:rPr kumimoji="0" lang="ko-KR" altLang="en-US" sz="3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플라자 </a:t>
            </a:r>
            <a:r>
              <a:rPr kumimoji="0" lang="en-US" altLang="ko-KR" sz="3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E-Commerce</a:t>
            </a:r>
            <a:r>
              <a:rPr kumimoji="0" lang="ko-KR" altLang="en-US" sz="3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구축</a:t>
            </a:r>
            <a:endParaRPr kumimoji="0"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36424" y="2700516"/>
            <a:ext cx="7704000" cy="9609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4005758" y="4233411"/>
            <a:ext cx="229255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17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2024. 7</a:t>
            </a:r>
            <a:endParaRPr kumimoji="0" lang="en-US" altLang="ko-KR" sz="1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52925" y="2901595"/>
            <a:ext cx="28552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2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2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프로젝트 수행계획서</a:t>
            </a:r>
            <a:r>
              <a:rPr kumimoji="0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9" y="592716"/>
            <a:ext cx="2627381" cy="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계획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43828"/>
            <a:ext cx="9289032" cy="87401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구축은 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간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수행하며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안정화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항목으로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</a:pP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사용자관점의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기획에 충분한 시간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할애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 기획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디자이너 투입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테스트와 별개로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테스트로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안정적으로 오픈합니다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2500" y="1889283"/>
            <a:ext cx="3809108" cy="307777"/>
            <a:chOff x="544779" y="1933197"/>
            <a:chExt cx="3809108" cy="307777"/>
          </a:xfrm>
        </p:grpSpPr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단계별 추진 계획 및 마일스톤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 계획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6315"/>
              </p:ext>
            </p:extLst>
          </p:nvPr>
        </p:nvGraphicFramePr>
        <p:xfrm>
          <a:off x="476624" y="2288848"/>
          <a:ext cx="8868707" cy="406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972">
                  <a:extLst>
                    <a:ext uri="{9D8B030D-6E8A-4147-A177-3AD203B41FA5}">
                      <a16:colId xmlns:a16="http://schemas.microsoft.com/office/drawing/2014/main" val="998725552"/>
                    </a:ext>
                  </a:extLst>
                </a:gridCol>
                <a:gridCol w="1412018">
                  <a:extLst>
                    <a:ext uri="{9D8B030D-6E8A-4147-A177-3AD203B41FA5}">
                      <a16:colId xmlns:a16="http://schemas.microsoft.com/office/drawing/2014/main" val="801459809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248053814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95176430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891373580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162675497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518293561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249245827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2263583051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2193953703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175597917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47654573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530947202"/>
                    </a:ext>
                  </a:extLst>
                </a:gridCol>
              </a:tblGrid>
              <a:tr h="181116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923323"/>
                  </a:ext>
                </a:extLst>
              </a:tr>
              <a:tr h="181116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96880"/>
                  </a:ext>
                </a:extLst>
              </a:tr>
              <a:tr h="1811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8364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업무정의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기능분해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980854"/>
                  </a:ext>
                </a:extLst>
              </a:tr>
              <a:tr h="18111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189390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정보구조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(IA)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982354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415952"/>
                  </a:ext>
                </a:extLst>
              </a:tr>
              <a:tr h="18111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네이밍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8845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디자인시안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98066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페이지 디자인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09051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(HTML)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17432"/>
                  </a:ext>
                </a:extLst>
              </a:tr>
              <a:tr h="18111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소스분석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프레임웍 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76084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10743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통합구매사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4426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오픈형 마켓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879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전자입찰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80526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Backoffice / DB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Migration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67631"/>
                  </a:ext>
                </a:extLst>
              </a:tr>
              <a:tr h="224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</a:t>
                      </a:r>
                      <a:endParaRPr lang="en-US" altLang="ko-KR" sz="8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536918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566192"/>
                  </a:ext>
                </a:extLst>
              </a:tr>
            </a:tbl>
          </a:graphicData>
        </a:graphic>
      </p:graphicFrame>
      <p:sp>
        <p:nvSpPr>
          <p:cNvPr id="2" name="왼쪽/오른쪽 화살표 1"/>
          <p:cNvSpPr/>
          <p:nvPr/>
        </p:nvSpPr>
        <p:spPr bwMode="auto">
          <a:xfrm>
            <a:off x="2840922" y="2735677"/>
            <a:ext cx="576343" cy="155447"/>
          </a:xfrm>
          <a:prstGeom prst="leftRightArrow">
            <a:avLst/>
          </a:prstGeom>
          <a:solidFill>
            <a:schemeClr val="accent1">
              <a:alpha val="64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40922" y="2699190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착수보고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왼쪽/오른쪽 화살표 69"/>
          <p:cNvSpPr/>
          <p:nvPr/>
        </p:nvSpPr>
        <p:spPr bwMode="auto">
          <a:xfrm>
            <a:off x="2845525" y="2946800"/>
            <a:ext cx="1157162" cy="155447"/>
          </a:xfrm>
          <a:prstGeom prst="leftRightArrow">
            <a:avLst/>
          </a:prstGeom>
          <a:solidFill>
            <a:schemeClr val="accent1">
              <a:alpha val="64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왼쪽/오른쪽 화살표 70"/>
          <p:cNvSpPr/>
          <p:nvPr/>
        </p:nvSpPr>
        <p:spPr bwMode="auto">
          <a:xfrm>
            <a:off x="3195200" y="3169243"/>
            <a:ext cx="809630" cy="155447"/>
          </a:xfrm>
          <a:prstGeom prst="leftRightArrow">
            <a:avLst/>
          </a:prstGeom>
          <a:solidFill>
            <a:srgbClr val="3399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왼쪽/오른쪽 화살표 71"/>
          <p:cNvSpPr/>
          <p:nvPr/>
        </p:nvSpPr>
        <p:spPr bwMode="auto">
          <a:xfrm>
            <a:off x="3448907" y="3380366"/>
            <a:ext cx="1143913" cy="155447"/>
          </a:xfrm>
          <a:prstGeom prst="leftRightArrow">
            <a:avLst/>
          </a:prstGeom>
          <a:solidFill>
            <a:srgbClr val="3399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왼쪽/오른쪽 화살표 72"/>
          <p:cNvSpPr/>
          <p:nvPr/>
        </p:nvSpPr>
        <p:spPr bwMode="auto">
          <a:xfrm>
            <a:off x="4052836" y="3599878"/>
            <a:ext cx="2908552" cy="155447"/>
          </a:xfrm>
          <a:prstGeom prst="leftRightArrow">
            <a:avLst/>
          </a:prstGeom>
          <a:solidFill>
            <a:srgbClr val="3399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왼쪽/오른쪽 화살표 73"/>
          <p:cNvSpPr/>
          <p:nvPr/>
        </p:nvSpPr>
        <p:spPr bwMode="auto">
          <a:xfrm>
            <a:off x="2864140" y="3808007"/>
            <a:ext cx="552987" cy="15544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왼쪽/오른쪽 화살표 74"/>
          <p:cNvSpPr/>
          <p:nvPr/>
        </p:nvSpPr>
        <p:spPr bwMode="auto">
          <a:xfrm>
            <a:off x="3449357" y="4012547"/>
            <a:ext cx="904529" cy="16144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왼쪽/오른쪽 화살표 75"/>
          <p:cNvSpPr/>
          <p:nvPr/>
        </p:nvSpPr>
        <p:spPr bwMode="auto">
          <a:xfrm>
            <a:off x="4259801" y="4240541"/>
            <a:ext cx="945383" cy="15544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왼쪽/오른쪽 화살표 76"/>
          <p:cNvSpPr/>
          <p:nvPr/>
        </p:nvSpPr>
        <p:spPr bwMode="auto">
          <a:xfrm>
            <a:off x="4640204" y="4448268"/>
            <a:ext cx="2333996" cy="15608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왼쪽/오른쪽 화살표 77"/>
          <p:cNvSpPr/>
          <p:nvPr/>
        </p:nvSpPr>
        <p:spPr bwMode="auto">
          <a:xfrm>
            <a:off x="2859093" y="4660305"/>
            <a:ext cx="1725551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왼쪽/오른쪽 화살표 78"/>
          <p:cNvSpPr/>
          <p:nvPr/>
        </p:nvSpPr>
        <p:spPr bwMode="auto">
          <a:xfrm>
            <a:off x="3756849" y="4879817"/>
            <a:ext cx="1426076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왼쪽/오른쪽 화살표 79"/>
          <p:cNvSpPr/>
          <p:nvPr/>
        </p:nvSpPr>
        <p:spPr bwMode="auto">
          <a:xfrm>
            <a:off x="4047173" y="5090940"/>
            <a:ext cx="3499148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왼쪽/오른쪽 화살표 80"/>
          <p:cNvSpPr/>
          <p:nvPr/>
        </p:nvSpPr>
        <p:spPr bwMode="auto">
          <a:xfrm>
            <a:off x="4631372" y="5302063"/>
            <a:ext cx="2920777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왼쪽/오른쪽 화살표 81"/>
          <p:cNvSpPr/>
          <p:nvPr/>
        </p:nvSpPr>
        <p:spPr bwMode="auto">
          <a:xfrm>
            <a:off x="4632770" y="5521575"/>
            <a:ext cx="2920777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>
            <a:off x="4634168" y="5732698"/>
            <a:ext cx="2920777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왼쪽/오른쪽 화살표 83"/>
          <p:cNvSpPr/>
          <p:nvPr/>
        </p:nvSpPr>
        <p:spPr bwMode="auto">
          <a:xfrm>
            <a:off x="7586465" y="5954369"/>
            <a:ext cx="873045" cy="155447"/>
          </a:xfrm>
          <a:prstGeom prst="leftRightArrow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왼쪽/오른쪽 화살표 84"/>
          <p:cNvSpPr/>
          <p:nvPr/>
        </p:nvSpPr>
        <p:spPr bwMode="auto">
          <a:xfrm>
            <a:off x="8451930" y="6182270"/>
            <a:ext cx="873045" cy="155447"/>
          </a:xfrm>
          <a:prstGeom prst="leftRightArrow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39129" y="4201643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중간보고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54357" y="5906822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52042" y="6143112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완료보고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978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계획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43828"/>
            <a:ext cx="9289032" cy="65847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참여 인력은 시스템 구축을 위한 각 분야 전문가로 선발 하였으며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투입 기간 내 담당 업무별 최적의 인원을 배치합니다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2500" y="1662780"/>
            <a:ext cx="3809108" cy="307777"/>
            <a:chOff x="544779" y="1933197"/>
            <a:chExt cx="3809108" cy="307777"/>
          </a:xfrm>
        </p:grpSpPr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월별 투입인력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4-2.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인력 투입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66219"/>
              </p:ext>
            </p:extLst>
          </p:nvPr>
        </p:nvGraphicFramePr>
        <p:xfrm>
          <a:off x="453935" y="2137323"/>
          <a:ext cx="8916567" cy="4094757"/>
        </p:xfrm>
        <a:graphic>
          <a:graphicData uri="http://schemas.openxmlformats.org/drawingml/2006/table">
            <a:tbl>
              <a:tblPr/>
              <a:tblGrid>
                <a:gridCol w="960356">
                  <a:extLst>
                    <a:ext uri="{9D8B030D-6E8A-4147-A177-3AD203B41FA5}">
                      <a16:colId xmlns:a16="http://schemas.microsoft.com/office/drawing/2014/main" val="1257973026"/>
                    </a:ext>
                  </a:extLst>
                </a:gridCol>
                <a:gridCol w="2039408">
                  <a:extLst>
                    <a:ext uri="{9D8B030D-6E8A-4147-A177-3AD203B41FA5}">
                      <a16:colId xmlns:a16="http://schemas.microsoft.com/office/drawing/2014/main" val="1191943139"/>
                    </a:ext>
                  </a:extLst>
                </a:gridCol>
                <a:gridCol w="593478">
                  <a:extLst>
                    <a:ext uri="{9D8B030D-6E8A-4147-A177-3AD203B41FA5}">
                      <a16:colId xmlns:a16="http://schemas.microsoft.com/office/drawing/2014/main" val="3982410880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898431973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464650599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623865006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3630398386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814565054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93735132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469962149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3635734069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3468343095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653823962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770481484"/>
                    </a:ext>
                  </a:extLst>
                </a:gridCol>
                <a:gridCol w="575494">
                  <a:extLst>
                    <a:ext uri="{9D8B030D-6E8A-4147-A177-3AD203B41FA5}">
                      <a16:colId xmlns:a16="http://schemas.microsoft.com/office/drawing/2014/main" val="1545728841"/>
                    </a:ext>
                  </a:extLst>
                </a:gridCol>
              </a:tblGrid>
              <a:tr h="3574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‘25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59811"/>
                  </a:ext>
                </a:extLst>
              </a:tr>
              <a:tr h="8356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계획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7714"/>
                  </a:ext>
                </a:extLst>
              </a:tr>
              <a:tr h="283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마일스톤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42288"/>
                  </a:ext>
                </a:extLst>
              </a:tr>
              <a:tr h="1892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09618"/>
                  </a:ext>
                </a:extLst>
              </a:tr>
              <a:tr h="189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79191"/>
                  </a:ext>
                </a:extLst>
              </a:tr>
              <a:tr h="1892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13863"/>
                  </a:ext>
                </a:extLst>
              </a:tr>
              <a:tr h="189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19002"/>
                  </a:ext>
                </a:extLst>
              </a:tr>
              <a:tr h="189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67997"/>
                  </a:ext>
                </a:extLst>
              </a:tr>
              <a:tr h="18923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표준공통개발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(IF/MIG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71505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00459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95315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 개발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474961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20621"/>
                  </a:ext>
                </a:extLst>
              </a:tr>
              <a:tr h="241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18483"/>
                  </a:ext>
                </a:extLst>
              </a:tr>
              <a:tr h="3153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47833"/>
                  </a:ext>
                </a:extLst>
              </a:tr>
            </a:tbl>
          </a:graphicData>
        </a:graphic>
      </p:graphicFrame>
      <p:sp>
        <p:nvSpPr>
          <p:cNvPr id="38" name="왼쪽/오른쪽 화살표 37"/>
          <p:cNvSpPr/>
          <p:nvPr/>
        </p:nvSpPr>
        <p:spPr>
          <a:xfrm>
            <a:off x="4061013" y="2551950"/>
            <a:ext cx="1691841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0" name="왼쪽/오른쪽 화살표 39"/>
          <p:cNvSpPr/>
          <p:nvPr/>
        </p:nvSpPr>
        <p:spPr>
          <a:xfrm>
            <a:off x="7518779" y="2999363"/>
            <a:ext cx="600075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/>
          </a:p>
        </p:txBody>
      </p:sp>
      <p:sp>
        <p:nvSpPr>
          <p:cNvPr id="41" name="왼쪽/오른쪽 화살표 40"/>
          <p:cNvSpPr/>
          <p:nvPr/>
        </p:nvSpPr>
        <p:spPr>
          <a:xfrm>
            <a:off x="8133291" y="3151763"/>
            <a:ext cx="642828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/>
          </a:p>
        </p:txBody>
      </p:sp>
      <p:sp>
        <p:nvSpPr>
          <p:cNvPr id="42" name="TextBox 12"/>
          <p:cNvSpPr txBox="1"/>
          <p:nvPr/>
        </p:nvSpPr>
        <p:spPr>
          <a:xfrm>
            <a:off x="3433827" y="2525407"/>
            <a:ext cx="590261" cy="150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분석설계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4479255" y="2849416"/>
            <a:ext cx="425450" cy="144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개발</a:t>
            </a:r>
          </a:p>
        </p:txBody>
      </p:sp>
      <p:sp>
        <p:nvSpPr>
          <p:cNvPr id="44" name="TextBox 14"/>
          <p:cNvSpPr txBox="1"/>
          <p:nvPr/>
        </p:nvSpPr>
        <p:spPr>
          <a:xfrm>
            <a:off x="6977893" y="2998917"/>
            <a:ext cx="528638" cy="146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테스트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8800766" y="3142695"/>
            <a:ext cx="538162" cy="146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안정화</a:t>
            </a:r>
          </a:p>
        </p:txBody>
      </p:sp>
      <p:sp>
        <p:nvSpPr>
          <p:cNvPr id="46" name="왼쪽/오른쪽 화살표 45"/>
          <p:cNvSpPr/>
          <p:nvPr/>
        </p:nvSpPr>
        <p:spPr>
          <a:xfrm>
            <a:off x="4272136" y="2704350"/>
            <a:ext cx="1691841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7" name="TextBox 12"/>
          <p:cNvSpPr txBox="1"/>
          <p:nvPr/>
        </p:nvSpPr>
        <p:spPr>
          <a:xfrm>
            <a:off x="3722114" y="2696307"/>
            <a:ext cx="53660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디자인</a:t>
            </a:r>
            <a:endParaRPr lang="ko-KR" altLang="en-US" sz="800"/>
          </a:p>
        </p:txBody>
      </p:sp>
      <p:sp>
        <p:nvSpPr>
          <p:cNvPr id="48" name="왼쪽/오른쪽 화살표 47"/>
          <p:cNvSpPr/>
          <p:nvPr/>
        </p:nvSpPr>
        <p:spPr>
          <a:xfrm>
            <a:off x="4930934" y="2856750"/>
            <a:ext cx="2541402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9" name="TextBox 12"/>
          <p:cNvSpPr txBox="1"/>
          <p:nvPr/>
        </p:nvSpPr>
        <p:spPr>
          <a:xfrm>
            <a:off x="4340136" y="3401436"/>
            <a:ext cx="59026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착수보고</a:t>
            </a:r>
            <a:endParaRPr lang="ko-KR" altLang="en-US" sz="800"/>
          </a:p>
        </p:txBody>
      </p:sp>
      <p:sp>
        <p:nvSpPr>
          <p:cNvPr id="50" name="TextBox 12"/>
          <p:cNvSpPr txBox="1"/>
          <p:nvPr/>
        </p:nvSpPr>
        <p:spPr>
          <a:xfrm>
            <a:off x="5907033" y="3394472"/>
            <a:ext cx="59026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중간보고</a:t>
            </a:r>
            <a:endParaRPr lang="ko-KR" altLang="en-US" sz="800"/>
          </a:p>
        </p:txBody>
      </p:sp>
      <p:sp>
        <p:nvSpPr>
          <p:cNvPr id="51" name="TextBox 12"/>
          <p:cNvSpPr txBox="1"/>
          <p:nvPr/>
        </p:nvSpPr>
        <p:spPr>
          <a:xfrm>
            <a:off x="7675555" y="3394472"/>
            <a:ext cx="403156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오픈</a:t>
            </a:r>
            <a:endParaRPr lang="ko-KR" altLang="en-US" sz="800"/>
          </a:p>
        </p:txBody>
      </p:sp>
      <p:sp>
        <p:nvSpPr>
          <p:cNvPr id="52" name="TextBox 12"/>
          <p:cNvSpPr txBox="1"/>
          <p:nvPr/>
        </p:nvSpPr>
        <p:spPr>
          <a:xfrm>
            <a:off x="8692342" y="3394472"/>
            <a:ext cx="59026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완료보고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3077097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의사소통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5-1.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조직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114"/>
          <p:cNvSpPr txBox="1">
            <a:spLocks/>
          </p:cNvSpPr>
          <p:nvPr/>
        </p:nvSpPr>
        <p:spPr>
          <a:xfrm>
            <a:off x="344488" y="943828"/>
            <a:ext cx="9289032" cy="65847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성공적으로 수행하기 위해서 최적화된 팀을 구성하고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조직은 프로젝트 일정 기준으로 운영합니다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519186" y="1658563"/>
            <a:ext cx="8784590" cy="4739640"/>
          </a:xfrm>
          <a:custGeom>
            <a:avLst/>
            <a:gdLst/>
            <a:ahLst/>
            <a:cxnLst/>
            <a:rect l="l" t="t" r="r" b="b"/>
            <a:pathLst>
              <a:path w="8784590" h="4739640">
                <a:moveTo>
                  <a:pt x="0" y="4739640"/>
                </a:moveTo>
                <a:lnTo>
                  <a:pt x="8784336" y="4739640"/>
                </a:lnTo>
                <a:lnTo>
                  <a:pt x="8784336" y="0"/>
                </a:lnTo>
                <a:lnTo>
                  <a:pt x="0" y="0"/>
                </a:lnTo>
                <a:lnTo>
                  <a:pt x="0" y="4739640"/>
                </a:lnTo>
                <a:close/>
              </a:path>
            </a:pathLst>
          </a:custGeom>
          <a:ln w="1219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9757"/>
              </p:ext>
            </p:extLst>
          </p:nvPr>
        </p:nvGraphicFramePr>
        <p:xfrm>
          <a:off x="3867555" y="1836376"/>
          <a:ext cx="2155740" cy="50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740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</a:tblGrid>
              <a:tr h="2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Project Owner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C&amp;I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45894"/>
              </p:ext>
            </p:extLst>
          </p:nvPr>
        </p:nvGraphicFramePr>
        <p:xfrm>
          <a:off x="3867552" y="2577871"/>
          <a:ext cx="2155742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74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166068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총괄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염경묵 팀장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조윤지 책임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89406"/>
              </p:ext>
            </p:extLst>
          </p:nvPr>
        </p:nvGraphicFramePr>
        <p:xfrm>
          <a:off x="3867552" y="3566988"/>
          <a:ext cx="2155742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118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199624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수행관리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박동혁 팀장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강용준 이사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(PMO)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38738"/>
              </p:ext>
            </p:extLst>
          </p:nvPr>
        </p:nvGraphicFramePr>
        <p:xfrm>
          <a:off x="1033472" y="2208755"/>
          <a:ext cx="2155742" cy="1814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871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77871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Field Group (</a:t>
                      </a:r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현업</a:t>
                      </a:r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구매혁신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임재형 팀장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인프라자재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 팀장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정연백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95737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김상인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7657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이승학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96589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김승현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41989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12188"/>
              </p:ext>
            </p:extLst>
          </p:nvPr>
        </p:nvGraphicFramePr>
        <p:xfrm>
          <a:off x="6570205" y="2577871"/>
          <a:ext cx="2155742" cy="518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871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77871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인프라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099"/>
              </p:ext>
            </p:extLst>
          </p:nvPr>
        </p:nvGraphicFramePr>
        <p:xfrm>
          <a:off x="745567" y="4709705"/>
          <a:ext cx="1964077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267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17810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비트큐브 기획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박동혁 팀장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김민기 부장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76310"/>
              </p:ext>
            </p:extLst>
          </p:nvPr>
        </p:nvGraphicFramePr>
        <p:xfrm>
          <a:off x="2877768" y="4709705"/>
          <a:ext cx="1964077" cy="103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267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17810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비트큐브 디자인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윤상훈 이사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김예림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김환진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856384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41232"/>
              </p:ext>
            </p:extLst>
          </p:nvPr>
        </p:nvGraphicFramePr>
        <p:xfrm>
          <a:off x="5009969" y="4709705"/>
          <a:ext cx="1964077" cy="1555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603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09474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비트큐브 개발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개발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김기범 부장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서동욱 과장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송주은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856384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이의진 과장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86954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김은별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885378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19631"/>
              </p:ext>
            </p:extLst>
          </p:nvPr>
        </p:nvGraphicFramePr>
        <p:xfrm>
          <a:off x="7114927" y="4708527"/>
          <a:ext cx="1964077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603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09474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비트큐브 품질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강민지 과장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조동현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12272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>
            <a:stCxn id="2" idx="2"/>
            <a:endCxn id="84" idx="0"/>
          </p:cNvCxnSpPr>
          <p:nvPr/>
        </p:nvCxnSpPr>
        <p:spPr bwMode="auto">
          <a:xfrm flipH="1">
            <a:off x="4945423" y="2340528"/>
            <a:ext cx="2" cy="23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4" idx="2"/>
            <a:endCxn id="85" idx="0"/>
          </p:cNvCxnSpPr>
          <p:nvPr/>
        </p:nvCxnSpPr>
        <p:spPr bwMode="auto">
          <a:xfrm>
            <a:off x="4945423" y="3355597"/>
            <a:ext cx="0" cy="2113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auto">
          <a:xfrm flipH="1">
            <a:off x="3185530" y="2718033"/>
            <a:ext cx="674276" cy="83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 bwMode="auto">
          <a:xfrm flipH="1">
            <a:off x="5992007" y="2718033"/>
            <a:ext cx="578199" cy="83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5" idx="2"/>
            <a:endCxn id="88" idx="0"/>
          </p:cNvCxnSpPr>
          <p:nvPr/>
        </p:nvCxnSpPr>
        <p:spPr bwMode="auto">
          <a:xfrm rot="5400000">
            <a:off x="3154019" y="2918300"/>
            <a:ext cx="364991" cy="321781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85" idx="2"/>
            <a:endCxn id="89" idx="0"/>
          </p:cNvCxnSpPr>
          <p:nvPr/>
        </p:nvCxnSpPr>
        <p:spPr bwMode="auto">
          <a:xfrm rot="5400000">
            <a:off x="4220120" y="3984401"/>
            <a:ext cx="364991" cy="108561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85" idx="2"/>
            <a:endCxn id="90" idx="0"/>
          </p:cNvCxnSpPr>
          <p:nvPr/>
        </p:nvCxnSpPr>
        <p:spPr bwMode="auto">
          <a:xfrm rot="16200000" flipH="1">
            <a:off x="5286220" y="4003917"/>
            <a:ext cx="364991" cy="104658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85" idx="2"/>
            <a:endCxn id="91" idx="0"/>
          </p:cNvCxnSpPr>
          <p:nvPr/>
        </p:nvCxnSpPr>
        <p:spPr bwMode="auto">
          <a:xfrm rot="16200000" flipH="1">
            <a:off x="6339288" y="2950849"/>
            <a:ext cx="363813" cy="315154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332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의사소통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5-2.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114"/>
          <p:cNvSpPr txBox="1">
            <a:spLocks/>
          </p:cNvSpPr>
          <p:nvPr/>
        </p:nvSpPr>
        <p:spPr>
          <a:xfrm>
            <a:off x="344488" y="943828"/>
            <a:ext cx="9289032" cy="65847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정기 보고 및 이슈 해결을 위한 비정기 회의체를 통해 상시적 협업 체계를 운영합니다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5022"/>
              </p:ext>
            </p:extLst>
          </p:nvPr>
        </p:nvGraphicFramePr>
        <p:xfrm>
          <a:off x="452500" y="1697314"/>
          <a:ext cx="4303204" cy="325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85">
                  <a:extLst>
                    <a:ext uri="{9D8B030D-6E8A-4147-A177-3AD203B41FA5}">
                      <a16:colId xmlns:a16="http://schemas.microsoft.com/office/drawing/2014/main" val="3006545325"/>
                    </a:ext>
                  </a:extLst>
                </a:gridCol>
                <a:gridCol w="2015251">
                  <a:extLst>
                    <a:ext uri="{9D8B030D-6E8A-4147-A177-3AD203B41FA5}">
                      <a16:colId xmlns:a16="http://schemas.microsoft.com/office/drawing/2014/main" val="1882792601"/>
                    </a:ext>
                  </a:extLst>
                </a:gridCol>
                <a:gridCol w="913455">
                  <a:extLst>
                    <a:ext uri="{9D8B030D-6E8A-4147-A177-3AD203B41FA5}">
                      <a16:colId xmlns:a16="http://schemas.microsoft.com/office/drawing/2014/main" val="3775244750"/>
                    </a:ext>
                  </a:extLst>
                </a:gridCol>
                <a:gridCol w="725113">
                  <a:extLst>
                    <a:ext uri="{9D8B030D-6E8A-4147-A177-3AD203B41FA5}">
                      <a16:colId xmlns:a16="http://schemas.microsoft.com/office/drawing/2014/main" val="153722694"/>
                    </a:ext>
                  </a:extLst>
                </a:gridCol>
              </a:tblGrid>
              <a:tr h="202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보고내용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0007"/>
                  </a:ext>
                </a:extLst>
              </a:tr>
              <a:tr h="543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</a:t>
                      </a:r>
                      <a:r>
                        <a:rPr lang="ko-KR" altLang="en-US" sz="900" spc="-3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작업</a:t>
                      </a:r>
                      <a:r>
                        <a:rPr lang="ko-KR" altLang="en-US" sz="900" spc="-2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범위의</a:t>
                      </a:r>
                      <a:r>
                        <a:rPr lang="ko-KR" altLang="en-US" sz="900" spc="-2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pc="-3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이해</a:t>
                      </a:r>
                      <a:endParaRPr lang="en-US" altLang="ko-KR" sz="900" spc="-35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</a:t>
                      </a:r>
                      <a:r>
                        <a:rPr lang="ko-KR" altLang="en-US" sz="900" spc="-1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계획의</a:t>
                      </a:r>
                      <a:r>
                        <a:rPr lang="ko-KR" altLang="en-US" sz="900" spc="-1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pc="-2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합의</a:t>
                      </a:r>
                      <a:endParaRPr lang="en-US" altLang="ko-KR" sz="900" spc="-25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</a:t>
                      </a:r>
                      <a:r>
                        <a:rPr lang="ko-KR" altLang="en-US" sz="900" spc="-1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관리</a:t>
                      </a:r>
                      <a:r>
                        <a:rPr lang="ko-KR" altLang="en-US" sz="900" spc="-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계획</a:t>
                      </a:r>
                      <a:r>
                        <a:rPr lang="ko-KR" altLang="en-US" sz="900" spc="-1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pc="-2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설명</a:t>
                      </a:r>
                      <a:endParaRPr lang="ko-KR" altLang="en-US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중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21883"/>
                  </a:ext>
                </a:extLst>
              </a:tr>
              <a:tr h="896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관리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업무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정보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기술현황검토</a:t>
                      </a:r>
                      <a:endParaRPr lang="en-US" altLang="ko-KR" sz="900" spc="-35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금주 진척 현황</a:t>
                      </a:r>
                      <a:endParaRPr lang="en-US" altLang="ko-KR" sz="9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차주 계획</a:t>
                      </a:r>
                      <a:endParaRPr lang="en-US" altLang="ko-KR" sz="9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인력 관리</a:t>
                      </a:r>
                      <a:endParaRPr lang="en-US" altLang="ko-KR" sz="9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이슈 관리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매주 금요일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58985"/>
                  </a:ext>
                </a:extLst>
              </a:tr>
              <a:tr h="48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오픈일정</a:t>
                      </a:r>
                      <a:endParaRPr lang="en-US" altLang="ko-KR" sz="900" spc="-35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변경 업무내용 전달</a:t>
                      </a:r>
                      <a:endParaRPr lang="en-US" altLang="ko-KR" sz="9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중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PM/PL</a:t>
                      </a:r>
                      <a:endParaRPr lang="ko-KR" altLang="en-US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66638"/>
                  </a:ext>
                </a:extLst>
              </a:tr>
              <a:tr h="393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 완료보고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60160"/>
                  </a:ext>
                </a:extLst>
              </a:tr>
              <a:tr h="393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이슈 및 결정사항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현업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974764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52500" y="1310442"/>
            <a:ext cx="3809108" cy="307777"/>
            <a:chOff x="544779" y="1933197"/>
            <a:chExt cx="3809108" cy="307777"/>
          </a:xfrm>
        </p:grpSpPr>
        <p:sp>
          <p:nvSpPr>
            <p:cNvPr id="87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보고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168511" y="1310442"/>
            <a:ext cx="3809108" cy="307777"/>
            <a:chOff x="5319513" y="1931228"/>
            <a:chExt cx="3809108" cy="307777"/>
          </a:xfrm>
        </p:grpSpPr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5364473" y="1931228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5319513" y="2237036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48451"/>
              </p:ext>
            </p:extLst>
          </p:nvPr>
        </p:nvGraphicFramePr>
        <p:xfrm>
          <a:off x="5126566" y="1697314"/>
          <a:ext cx="4285883" cy="4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048">
                  <a:extLst>
                    <a:ext uri="{9D8B030D-6E8A-4147-A177-3AD203B41FA5}">
                      <a16:colId xmlns:a16="http://schemas.microsoft.com/office/drawing/2014/main" val="3006545325"/>
                    </a:ext>
                  </a:extLst>
                </a:gridCol>
                <a:gridCol w="1750980">
                  <a:extLst>
                    <a:ext uri="{9D8B030D-6E8A-4147-A177-3AD203B41FA5}">
                      <a16:colId xmlns:a16="http://schemas.microsoft.com/office/drawing/2014/main" val="1882792601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153722694"/>
                    </a:ext>
                  </a:extLst>
                </a:gridCol>
                <a:gridCol w="964735">
                  <a:extLst>
                    <a:ext uri="{9D8B030D-6E8A-4147-A177-3AD203B41FA5}">
                      <a16:colId xmlns:a16="http://schemas.microsoft.com/office/drawing/2014/main" val="2639561645"/>
                    </a:ext>
                  </a:extLst>
                </a:gridCol>
              </a:tblGrid>
              <a:tr h="200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0007"/>
                  </a:ext>
                </a:extLst>
              </a:tr>
              <a:tr h="20036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수행계획서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PM/PMO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21883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요구사항 명세서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48565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WBS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12559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중간보고서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PM/PMO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882808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완료보고서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PM/PMO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84889"/>
                  </a:ext>
                </a:extLst>
              </a:tr>
              <a:tr h="200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서비스 흐름도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58985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en-US" altLang="ko-KR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IA (</a:t>
                      </a: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메뉴구조도</a:t>
                      </a:r>
                      <a:r>
                        <a:rPr lang="en-US" altLang="ko-KR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12251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화면설계서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45746"/>
                  </a:ext>
                </a:extLst>
              </a:tr>
              <a:tr h="200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디자인시안</a:t>
                      </a:r>
                      <a:endParaRPr lang="en-US" altLang="ko-KR" sz="7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66638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디자인최종</a:t>
                      </a:r>
                      <a:endParaRPr lang="en-US" altLang="ko-KR" sz="7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61490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en-US" altLang="ko-KR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HTML</a:t>
                      </a:r>
                      <a:r>
                        <a:rPr lang="en-US" altLang="ko-KR" sz="7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(css </a:t>
                      </a:r>
                      <a:r>
                        <a:rPr lang="ko-KR" altLang="en-US" sz="7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포함</a:t>
                      </a:r>
                      <a:r>
                        <a:rPr lang="en-US" altLang="ko-KR" sz="7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  <a:endParaRPr lang="en-US" altLang="ko-KR" sz="7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871881"/>
                  </a:ext>
                </a:extLst>
              </a:tr>
              <a:tr h="20036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</a:t>
                      </a:r>
                      <a:r>
                        <a:rPr lang="en-US" altLang="ko-KR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시스템 아키텍처 설계서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공통개발 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60160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테이블 명세서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52001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데이터 모델 </a:t>
                      </a:r>
                      <a:r>
                        <a:rPr lang="en-US" altLang="ko-KR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(ER)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2829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인터페이스 명세서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공통개발 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412996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배치 명세서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공통개발 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008457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소스코드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315036"/>
                  </a:ext>
                </a:extLst>
              </a:tr>
              <a:tr h="200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단위테스트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863188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시험항목절차 및 결과서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749661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모의해킹 결과서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71168"/>
                  </a:ext>
                </a:extLst>
              </a:tr>
              <a:tr h="2003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사용자 매뉴얼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586337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시스템 매뉴얼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26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8634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69048" y="977074"/>
            <a:ext cx="4708842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69048" y="1410461"/>
            <a:ext cx="7670236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프로젝트 개요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프로젝트 범위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구축 부문</a:t>
            </a:r>
            <a: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3-1.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구매사 통합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3-2.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오픈형 마켓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3-3.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전자입찰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3-4.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디자인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3-5.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개발</a:t>
            </a:r>
            <a:endParaRPr lang="en-US" altLang="ko-KR" sz="1500" b="0" kern="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일정 계획</a:t>
            </a:r>
            <a: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4-1.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일정 계획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4-2.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인력 투입</a:t>
            </a:r>
            <a:endParaRPr lang="en-US" altLang="ko-KR" sz="1500" b="0" kern="0" smtClean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의사소통</a:t>
            </a:r>
            <a: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5-1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추진 조직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5-2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보고</a:t>
            </a:r>
            <a:endParaRPr lang="en-US" altLang="ko-KR" sz="1500" kern="0" smtClean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9048" y="578116"/>
            <a:ext cx="470884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697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289032" cy="648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1500"/>
              </a:lnSpc>
              <a:spcBef>
                <a:spcPts val="600"/>
              </a:spcBef>
              <a:buNone/>
              <a:defRPr sz="160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ko-KR"/>
              <a:t>OK</a:t>
            </a:r>
            <a:r>
              <a:rPr lang="ko-KR" altLang="en-US"/>
              <a:t>플라자</a:t>
            </a:r>
            <a:r>
              <a:rPr lang="en-US" altLang="ko-KR"/>
              <a:t> E-Commerce</a:t>
            </a:r>
            <a:r>
              <a:rPr lang="ko-KR" altLang="en-US"/>
              <a:t>의 선도적인 입지마련으로 </a:t>
            </a:r>
            <a:r>
              <a:rPr lang="en-US" altLang="ko-KR"/>
              <a:t>“</a:t>
            </a:r>
            <a:r>
              <a:rPr lang="ko-KR" altLang="en-US"/>
              <a:t>경쟁력 강화</a:t>
            </a:r>
            <a:r>
              <a:rPr lang="en-US" altLang="ko-KR"/>
              <a:t>＂</a:t>
            </a:r>
            <a:r>
              <a:rPr lang="ko-KR" altLang="en-US"/>
              <a:t>와 웹 사이트 혁신과 통합을 통한 </a:t>
            </a:r>
            <a:r>
              <a:rPr lang="ko-KR" altLang="en-US" smtClean="0"/>
              <a:t>고객 </a:t>
            </a:r>
            <a:r>
              <a:rPr lang="ko-KR" altLang="en-US"/>
              <a:t>경험 향상 및 비즈니스 성과 최적화를 목표로 하는 통합 플랫폼을 구현을 목표로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97460" y="1304022"/>
            <a:ext cx="3764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 </a:t>
            </a:r>
            <a:r>
              <a:rPr kumimoji="0" lang="en-US" altLang="ko-KR" kern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kumimoji="0" lang="ko-KR" altLang="en-US" kern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필요성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52500" y="1609830"/>
            <a:ext cx="3744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67579" y="1782682"/>
            <a:ext cx="2520000" cy="15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B2B(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폐쇄형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오픈형 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아우르는 플랫폼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서비스관리 일원화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고객 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개인화된 서비스 제공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7747" y="1776483"/>
            <a:ext cx="122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확대와 </a:t>
            </a:r>
            <a:endParaRPr lang="en-US" altLang="ko-KR" sz="13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경쟁력 강화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5094010" y="1908126"/>
            <a:ext cx="14885" cy="269949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7747" y="3361651"/>
            <a:ext cx="122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</a:t>
            </a:r>
            <a:endParaRPr lang="en-US" altLang="ko-KR" sz="13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구매프로세스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7747" y="4946819"/>
            <a:ext cx="122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endParaRPr lang="en-US" altLang="ko-KR" sz="13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성장동력으로 </a:t>
            </a:r>
            <a:endParaRPr lang="en-US" altLang="ko-KR" sz="13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5767780" y="1302047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계획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67579" y="3368884"/>
            <a:ext cx="2520000" cy="15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기업들의 통신자재를 비롯한 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 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제품의 효율적인 구매관리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구매 패턴 파악하는 타켓 마켓팅 전략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67579" y="4955085"/>
            <a:ext cx="2520000" cy="15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Seller, Buyer 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온라인을 통한 절감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효율화를 원함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쌓아온 고객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활용하여 스마트 판매전략 기획 설계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편리함으로 트레이딩 경쟁력강화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50292" y="2130804"/>
            <a:ext cx="297982" cy="276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strike="noStrike" cap="none" normalizeH="0" baseline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내용 개체 틀 114"/>
          <p:cNvSpPr txBox="1">
            <a:spLocks/>
          </p:cNvSpPr>
          <p:nvPr/>
        </p:nvSpPr>
        <p:spPr>
          <a:xfrm>
            <a:off x="5430285" y="1957569"/>
            <a:ext cx="3646604" cy="3326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내용 개체 틀 114"/>
          <p:cNvSpPr txBox="1">
            <a:spLocks/>
          </p:cNvSpPr>
          <p:nvPr/>
        </p:nvSpPr>
        <p:spPr>
          <a:xfrm>
            <a:off x="5430285" y="2273416"/>
            <a:ext cx="3646604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제안서 내용을 바탕으로 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플라자의 요구사항을 상세히 분석하여 구축계획을 수립합니다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950291" y="3059048"/>
            <a:ext cx="297982" cy="276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strike="noStrike" cap="none" normalizeH="0" baseline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내용 개체 틀 114"/>
          <p:cNvSpPr txBox="1">
            <a:spLocks/>
          </p:cNvSpPr>
          <p:nvPr/>
        </p:nvSpPr>
        <p:spPr>
          <a:xfrm>
            <a:off x="5430284" y="2885813"/>
            <a:ext cx="3646604" cy="3326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설계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내용 개체 틀 114"/>
          <p:cNvSpPr txBox="1">
            <a:spLocks/>
          </p:cNvSpPr>
          <p:nvPr/>
        </p:nvSpPr>
        <p:spPr>
          <a:xfrm>
            <a:off x="5430284" y="3201660"/>
            <a:ext cx="3646604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분석된 요구사항에 따라 최적의 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설계를 진행합니다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950291" y="3992807"/>
            <a:ext cx="297982" cy="276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200" b="1" i="0" strike="noStrike" cap="none" normalizeH="0" baseline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내용 개체 틀 114"/>
          <p:cNvSpPr txBox="1">
            <a:spLocks/>
          </p:cNvSpPr>
          <p:nvPr/>
        </p:nvSpPr>
        <p:spPr>
          <a:xfrm>
            <a:off x="5430284" y="3819572"/>
            <a:ext cx="3646604" cy="3326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 및 테스트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내용 개체 틀 114"/>
          <p:cNvSpPr txBox="1">
            <a:spLocks/>
          </p:cNvSpPr>
          <p:nvPr/>
        </p:nvSpPr>
        <p:spPr>
          <a:xfrm>
            <a:off x="5430284" y="4135419"/>
            <a:ext cx="3646604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설계된 시스템을 구축하고 철저한 테스트를 통해 완성도를 높입니다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내용 개체 틀 114"/>
          <p:cNvSpPr txBox="1">
            <a:spLocks/>
          </p:cNvSpPr>
          <p:nvPr/>
        </p:nvSpPr>
        <p:spPr>
          <a:xfrm>
            <a:off x="4583920" y="5137144"/>
            <a:ext cx="4608000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체계적인 프로젝트 관리를 통해 일정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리스크 등을 관리합니다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내용 개체 틀 114"/>
          <p:cNvSpPr txBox="1">
            <a:spLocks/>
          </p:cNvSpPr>
          <p:nvPr/>
        </p:nvSpPr>
        <p:spPr>
          <a:xfrm>
            <a:off x="4583920" y="4859806"/>
            <a:ext cx="4608000" cy="34343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  <a:endParaRPr lang="ko-KR" altLang="en-US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내용 개체 틀 114"/>
          <p:cNvSpPr txBox="1">
            <a:spLocks/>
          </p:cNvSpPr>
          <p:nvPr/>
        </p:nvSpPr>
        <p:spPr>
          <a:xfrm>
            <a:off x="4602591" y="5965073"/>
            <a:ext cx="4608000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교육과 지속적인 유지보수로 안정적인 운영을 지원합니다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내용 개체 틀 114"/>
          <p:cNvSpPr txBox="1">
            <a:spLocks/>
          </p:cNvSpPr>
          <p:nvPr/>
        </p:nvSpPr>
        <p:spPr>
          <a:xfrm>
            <a:off x="4602591" y="5687735"/>
            <a:ext cx="4608000" cy="34343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및 유지보수</a:t>
            </a:r>
            <a:endParaRPr lang="ko-KR" altLang="en-US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199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범위</a:t>
            </a: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0"/>
            <a:ext cx="9325985" cy="93166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(MRO)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기존고객사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/OKSafety/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서비스 및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개편하며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사업자를 위한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 구매 서비스를 구축합니다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운영사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(Backoffice)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서비스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및 신규서비스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통합관리할 수 있도록 부분 개편합니다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2500" y="1931228"/>
            <a:ext cx="3809108" cy="307777"/>
            <a:chOff x="544779" y="1933197"/>
            <a:chExt cx="3809108" cy="307777"/>
          </a:xfrm>
        </p:grpSpPr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As-Is </a:t>
              </a:r>
              <a:r>
                <a:rPr kumimoji="0" lang="en-US" altLang="ko-KR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“OK</a:t>
              </a:r>
              <a:r>
                <a:rPr kumimoji="0" lang="ko-KR" altLang="en-US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플라자</a:t>
              </a:r>
              <a:r>
                <a:rPr kumimoji="0" lang="en-US" altLang="ko-KR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71851" y="1931228"/>
            <a:ext cx="3809108" cy="307777"/>
            <a:chOff x="5319513" y="1931228"/>
            <a:chExt cx="3809108" cy="307777"/>
          </a:xfrm>
        </p:grpSpPr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5364473" y="1931228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To-Be </a:t>
              </a:r>
              <a:r>
                <a:rPr kumimoji="0" lang="en-US" altLang="ko-KR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“E-Commerce </a:t>
              </a:r>
              <a:r>
                <a:rPr kumimoji="0" lang="ko-KR" altLang="en-US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통합플랫폼</a:t>
              </a:r>
              <a:r>
                <a:rPr kumimoji="0" lang="en-US" altLang="ko-KR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5319513" y="2237036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402166" y="2541424"/>
            <a:ext cx="3809108" cy="16220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1400" y="2610379"/>
            <a:ext cx="852632" cy="1304134"/>
            <a:chOff x="769848" y="2791821"/>
            <a:chExt cx="852632" cy="1443170"/>
          </a:xfrm>
        </p:grpSpPr>
        <p:sp>
          <p:nvSpPr>
            <p:cNvPr id="109" name="object 148"/>
            <p:cNvSpPr/>
            <p:nvPr/>
          </p:nvSpPr>
          <p:spPr>
            <a:xfrm>
              <a:off x="769848" y="2796678"/>
              <a:ext cx="848038" cy="1438313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777515" y="2791821"/>
              <a:ext cx="844965" cy="244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ko-KR" altLang="en-US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</a:t>
              </a:r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  <a:r>
                <a:rPr lang="ko-KR" altLang="en-US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  <a:endParaRPr lang="en-US" altLang="ko-KR" sz="8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851364" y="3033196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구매관리</a:t>
              </a: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851364" y="3258881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정산관리</a:t>
              </a: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851364" y="3488259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상품제안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851364" y="3721341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851364" y="3954443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424654" y="2610391"/>
            <a:ext cx="852632" cy="1488697"/>
            <a:chOff x="1696952" y="2791821"/>
            <a:chExt cx="852632" cy="1637566"/>
          </a:xfrm>
        </p:grpSpPr>
        <p:sp>
          <p:nvSpPr>
            <p:cNvPr id="140" name="object 148"/>
            <p:cNvSpPr/>
            <p:nvPr/>
          </p:nvSpPr>
          <p:spPr>
            <a:xfrm>
              <a:off x="1696952" y="2797288"/>
              <a:ext cx="848038" cy="1632099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1704619" y="2791821"/>
              <a:ext cx="844965" cy="242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ko-KR" altLang="en-US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홈앤서비스</a:t>
              </a:r>
              <a:endParaRPr lang="en-US" altLang="ko-KR" sz="8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1778468" y="3043032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구매관리</a:t>
              </a: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778468" y="3268719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정산관리</a:t>
              </a: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1778468" y="3498095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1778468" y="3731178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예산관리</a:t>
              </a: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1778468" y="3964277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1778468" y="4195253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상품승인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47908" y="2602002"/>
            <a:ext cx="852632" cy="1320917"/>
            <a:chOff x="2636557" y="2791821"/>
            <a:chExt cx="852632" cy="1453008"/>
          </a:xfrm>
        </p:grpSpPr>
        <p:sp>
          <p:nvSpPr>
            <p:cNvPr id="184" name="object 148"/>
            <p:cNvSpPr/>
            <p:nvPr/>
          </p:nvSpPr>
          <p:spPr>
            <a:xfrm>
              <a:off x="2636557" y="2806516"/>
              <a:ext cx="848038" cy="1438313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2644224" y="2791821"/>
              <a:ext cx="844965" cy="242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en-US" altLang="ko-KR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OKSafety</a:t>
              </a: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718073" y="3043032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구매관리</a:t>
              </a: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2718073" y="3268719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정산관리</a:t>
              </a:r>
            </a:p>
          </p:txBody>
        </p:sp>
        <p:sp>
          <p:nvSpPr>
            <p:cNvPr id="188" name="모서리가 둥근 직사각형 187"/>
            <p:cNvSpPr/>
            <p:nvPr/>
          </p:nvSpPr>
          <p:spPr>
            <a:xfrm>
              <a:off x="2718073" y="3498094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상품제안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2718073" y="3731178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에산관리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2718073" y="3964278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산업안전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71163" y="2602003"/>
            <a:ext cx="864609" cy="1329304"/>
            <a:chOff x="3539611" y="2791822"/>
            <a:chExt cx="864609" cy="1462234"/>
          </a:xfrm>
        </p:grpSpPr>
        <p:sp>
          <p:nvSpPr>
            <p:cNvPr id="192" name="object 148"/>
            <p:cNvSpPr/>
            <p:nvPr/>
          </p:nvSpPr>
          <p:spPr>
            <a:xfrm>
              <a:off x="3539611" y="2815743"/>
              <a:ext cx="848038" cy="1438313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3547278" y="2791822"/>
              <a:ext cx="856942" cy="242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ko-KR" altLang="en-US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공급사</a:t>
              </a:r>
              <a:endParaRPr lang="en-US" altLang="ko-KR" sz="8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3621127" y="3052261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3621127" y="3277947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3621127" y="3507322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3621127" y="3740404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협력사관리</a:t>
              </a:r>
              <a:endParaRPr lang="ko-KR" altLang="en-US" sz="75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3621127" y="3973506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정산관리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9" name="object 28"/>
          <p:cNvSpPr/>
          <p:nvPr/>
        </p:nvSpPr>
        <p:spPr>
          <a:xfrm>
            <a:off x="4540486" y="2469103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object 37"/>
          <p:cNvSpPr txBox="1"/>
          <p:nvPr/>
        </p:nvSpPr>
        <p:spPr>
          <a:xfrm>
            <a:off x="4618811" y="2268342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ko-KR"/>
            </a:defPPr>
            <a:lvl1pPr marL="12700" algn="ctr">
              <a:lnSpc>
                <a:spcPct val="100000"/>
              </a:lnSpc>
              <a:spcBef>
                <a:spcPts val="105"/>
              </a:spcBef>
              <a:defRPr sz="900" spc="-4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defRPr>
            </a:lvl1pPr>
          </a:lstStyle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object 148"/>
          <p:cNvSpPr/>
          <p:nvPr/>
        </p:nvSpPr>
        <p:spPr>
          <a:xfrm>
            <a:off x="4373360" y="2511781"/>
            <a:ext cx="869759" cy="64891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449657" y="2605857"/>
            <a:ext cx="726835" cy="234390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FCM(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회계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454587" y="2894210"/>
            <a:ext cx="726835" cy="1899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SCM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object 28"/>
          <p:cNvSpPr/>
          <p:nvPr/>
        </p:nvSpPr>
        <p:spPr>
          <a:xfrm>
            <a:off x="641298" y="4427792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object 37"/>
          <p:cNvSpPr txBox="1"/>
          <p:nvPr/>
        </p:nvSpPr>
        <p:spPr>
          <a:xfrm>
            <a:off x="711234" y="4268976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WMS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06" name="object 148"/>
          <p:cNvSpPr/>
          <p:nvPr/>
        </p:nvSpPr>
        <p:spPr>
          <a:xfrm>
            <a:off x="431288" y="4489945"/>
            <a:ext cx="918150" cy="161039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542721" y="4535278"/>
            <a:ext cx="712514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542721" y="4768106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42721" y="4976075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</a:t>
            </a: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42721" y="519175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211" name="object 28"/>
          <p:cNvSpPr/>
          <p:nvPr/>
        </p:nvSpPr>
        <p:spPr>
          <a:xfrm>
            <a:off x="4548229" y="3430005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object 37"/>
          <p:cNvSpPr txBox="1"/>
          <p:nvPr/>
        </p:nvSpPr>
        <p:spPr>
          <a:xfrm>
            <a:off x="4549110" y="3262968"/>
            <a:ext cx="502757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External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13" name="object 148"/>
          <p:cNvSpPr/>
          <p:nvPr/>
        </p:nvSpPr>
        <p:spPr>
          <a:xfrm>
            <a:off x="4373360" y="3474996"/>
            <a:ext cx="869759" cy="1719215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449087" y="3536841"/>
            <a:ext cx="726835" cy="193711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검색엔진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448787" y="3770999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</a:t>
            </a: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448787" y="4005157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4448787" y="4239315"/>
            <a:ext cx="726835" cy="193711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레포팅툴</a:t>
            </a: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448787" y="4473473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PKI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4448787" y="4707631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실시간배송</a:t>
            </a: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4448787" y="4941790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E-TAX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object 28"/>
          <p:cNvSpPr/>
          <p:nvPr/>
        </p:nvSpPr>
        <p:spPr>
          <a:xfrm>
            <a:off x="1742615" y="2508124"/>
            <a:ext cx="1235273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object 37"/>
          <p:cNvSpPr txBox="1"/>
          <p:nvPr/>
        </p:nvSpPr>
        <p:spPr>
          <a:xfrm>
            <a:off x="1686930" y="2340919"/>
            <a:ext cx="1379887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900" spc="-40" smtClean="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구매사</a:t>
            </a:r>
            <a:r>
              <a:rPr lang="en-US" altLang="ko-KR" sz="900" spc="-40" smtClean="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/</a:t>
            </a:r>
            <a:r>
              <a:rPr lang="ko-KR" altLang="en-US" sz="900" spc="-40" smtClean="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공급사 </a:t>
            </a:r>
            <a:r>
              <a:rPr lang="en-US" altLang="ko-KR" sz="900" spc="-40" smtClean="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(Front)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23" name="object 28"/>
          <p:cNvSpPr/>
          <p:nvPr/>
        </p:nvSpPr>
        <p:spPr>
          <a:xfrm>
            <a:off x="4531712" y="5468525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object 37"/>
          <p:cNvSpPr txBox="1"/>
          <p:nvPr/>
        </p:nvSpPr>
        <p:spPr>
          <a:xfrm>
            <a:off x="4610037" y="5292931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ko-KR"/>
            </a:defPPr>
            <a:lvl1pPr marL="12700" algn="ctr">
              <a:lnSpc>
                <a:spcPct val="100000"/>
              </a:lnSpc>
              <a:spcBef>
                <a:spcPts val="105"/>
              </a:spcBef>
              <a:defRPr sz="900" spc="-4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defRPr>
            </a:lvl1pPr>
          </a:lstStyle>
          <a:p>
            <a:r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IOMS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object 148"/>
          <p:cNvSpPr/>
          <p:nvPr/>
        </p:nvSpPr>
        <p:spPr>
          <a:xfrm>
            <a:off x="4364586" y="5511203"/>
            <a:ext cx="869759" cy="64891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4440883" y="5605279"/>
            <a:ext cx="726835" cy="234390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4445813" y="5893632"/>
            <a:ext cx="726835" cy="1899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SCM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object 148"/>
          <p:cNvSpPr/>
          <p:nvPr/>
        </p:nvSpPr>
        <p:spPr>
          <a:xfrm>
            <a:off x="1432320" y="4491281"/>
            <a:ext cx="2778953" cy="160905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object 28"/>
          <p:cNvSpPr/>
          <p:nvPr/>
        </p:nvSpPr>
        <p:spPr>
          <a:xfrm>
            <a:off x="2216467" y="4437579"/>
            <a:ext cx="1235273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" name="object 37"/>
          <p:cNvSpPr txBox="1"/>
          <p:nvPr/>
        </p:nvSpPr>
        <p:spPr>
          <a:xfrm>
            <a:off x="2241519" y="4270374"/>
            <a:ext cx="1175816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900" spc="-40" smtClean="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운영사 </a:t>
            </a:r>
            <a:r>
              <a:rPr lang="en-US" altLang="ko-KR" sz="900" spc="-40" smtClean="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(Backoffice)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1573003" y="459864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2464049" y="459864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3361320" y="459864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공급사관리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573003" y="48419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2464049" y="48419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3361320" y="48419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73003" y="507683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464049" y="507683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361320" y="507683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1573003" y="5319101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464049" y="5319101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3361320" y="5319101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66779" y="55493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2464049" y="55493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상품카테고리</a:t>
            </a:r>
            <a:endParaRPr lang="ko-KR" altLang="en-US" sz="7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3361320" y="55493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42721" y="541079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542721" y="565226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가공관리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542721" y="586887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1577289" y="5791034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2464049" y="5791034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계약서관리</a:t>
            </a:r>
            <a:endParaRPr lang="ko-KR" altLang="en-US" sz="7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361320" y="5791034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396816" y="2469103"/>
            <a:ext cx="4149857" cy="3973642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" name="object 148"/>
          <p:cNvSpPr/>
          <p:nvPr/>
        </p:nvSpPr>
        <p:spPr>
          <a:xfrm>
            <a:off x="5490450" y="2609340"/>
            <a:ext cx="1815839" cy="170693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392290" y="2629332"/>
            <a:ext cx="1989133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000"/>
              </a:lnSpc>
              <a:buFont typeface="Arial" panose="020B0604020202020204" pitchFamily="34" charset="0"/>
              <a:buNone/>
              <a:tabLst/>
            </a:pPr>
            <a:r>
              <a:rPr lang="ko-KR" altLang="en-US" sz="9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구매사</a:t>
            </a:r>
            <a:endParaRPr lang="en-US" altLang="ko-KR" sz="900" b="1" i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en-US" altLang="ko-KR" sz="800" smtClean="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mtClean="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일반구매사</a:t>
            </a:r>
            <a:r>
              <a:rPr lang="en-US" altLang="ko-KR" sz="800" smtClean="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800" smtClean="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800" smtClean="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+OKSafety)</a:t>
            </a:r>
            <a:endParaRPr lang="en-US" altLang="ko-KR" sz="800" b="1" i="0" smtClean="0">
              <a:solidFill>
                <a:srgbClr val="8F23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594167" y="309946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구매관리</a:t>
            </a: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6448849" y="309946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5594167" y="332762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상품제안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6448849" y="332762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594167" y="355579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448849" y="355579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5594167" y="378395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6448849" y="378395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5594167" y="401212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6448849" y="401212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object 148"/>
          <p:cNvSpPr/>
          <p:nvPr/>
        </p:nvSpPr>
        <p:spPr>
          <a:xfrm>
            <a:off x="8246687" y="2618363"/>
            <a:ext cx="1158575" cy="823596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8427648" y="2785526"/>
            <a:ext cx="8056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9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오픈형 마켓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서비스</a:t>
            </a:r>
            <a:r>
              <a:rPr lang="en-US" altLang="ko-KR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71" name="object 148"/>
          <p:cNvSpPr/>
          <p:nvPr/>
        </p:nvSpPr>
        <p:spPr>
          <a:xfrm>
            <a:off x="8253312" y="3492678"/>
            <a:ext cx="1158575" cy="823596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8434273" y="3659841"/>
            <a:ext cx="8056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9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서비스</a:t>
            </a:r>
            <a:r>
              <a:rPr lang="en-US" altLang="ko-KR" sz="80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b="1" i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object 28"/>
          <p:cNvSpPr/>
          <p:nvPr/>
        </p:nvSpPr>
        <p:spPr>
          <a:xfrm>
            <a:off x="5684739" y="4561656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object 37"/>
          <p:cNvSpPr txBox="1"/>
          <p:nvPr/>
        </p:nvSpPr>
        <p:spPr>
          <a:xfrm>
            <a:off x="5754675" y="4402840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WMS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75" name="object 148"/>
          <p:cNvSpPr/>
          <p:nvPr/>
        </p:nvSpPr>
        <p:spPr>
          <a:xfrm>
            <a:off x="5491507" y="4598642"/>
            <a:ext cx="918150" cy="161039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5602940" y="4643975"/>
            <a:ext cx="712514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277" name="모서리가 둥근 직사각형 276"/>
          <p:cNvSpPr/>
          <p:nvPr/>
        </p:nvSpPr>
        <p:spPr>
          <a:xfrm>
            <a:off x="5602940" y="487680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5602940" y="508477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</a:t>
            </a:r>
          </a:p>
        </p:txBody>
      </p:sp>
      <p:sp>
        <p:nvSpPr>
          <p:cNvPr id="279" name="모서리가 둥근 직사각형 278"/>
          <p:cNvSpPr/>
          <p:nvPr/>
        </p:nvSpPr>
        <p:spPr>
          <a:xfrm>
            <a:off x="5602940" y="5300447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5602940" y="5519487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5602940" y="576095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가공관리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" name="모서리가 둥근 직사각형 281"/>
          <p:cNvSpPr/>
          <p:nvPr/>
        </p:nvSpPr>
        <p:spPr>
          <a:xfrm>
            <a:off x="5602940" y="597757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" name="object 148"/>
          <p:cNvSpPr/>
          <p:nvPr/>
        </p:nvSpPr>
        <p:spPr>
          <a:xfrm>
            <a:off x="6587187" y="4596060"/>
            <a:ext cx="2778953" cy="177118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" name="object 28"/>
          <p:cNvSpPr/>
          <p:nvPr/>
        </p:nvSpPr>
        <p:spPr>
          <a:xfrm>
            <a:off x="7371334" y="4567525"/>
            <a:ext cx="1235273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object 37"/>
          <p:cNvSpPr txBox="1"/>
          <p:nvPr/>
        </p:nvSpPr>
        <p:spPr>
          <a:xfrm>
            <a:off x="7396386" y="4400320"/>
            <a:ext cx="1175816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900" spc="-40" smtClean="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운영사 </a:t>
            </a:r>
            <a:r>
              <a:rPr lang="en-US" altLang="ko-KR" sz="900" spc="-40" smtClean="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(Backoffice)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6727870" y="4703421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</a:t>
            </a: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7618916" y="4703421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고객사관리</a:t>
            </a: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8516187" y="4703421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공급사관리</a:t>
            </a: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727870" y="49466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승인관리</a:t>
            </a: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7618916" y="49466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8516187" y="4946698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6727870" y="5181612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7618916" y="518161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8516187" y="518161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경영관리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6727870" y="5423880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7618916" y="542388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8516187" y="5423880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</a:t>
            </a: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6721646" y="56540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7618916" y="56540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상품카테고리</a:t>
            </a: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8516187" y="5654098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입찰관리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6732156" y="589581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7618916" y="589581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계약서관리</a:t>
            </a:r>
            <a:endParaRPr lang="ko-KR" altLang="en-US" sz="7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8516187" y="589581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운영사관리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4" name="모서리가 둥근 직사각형 303"/>
          <p:cNvSpPr/>
          <p:nvPr/>
        </p:nvSpPr>
        <p:spPr>
          <a:xfrm>
            <a:off x="6733383" y="6129374"/>
            <a:ext cx="712514" cy="176101"/>
          </a:xfrm>
          <a:prstGeom prst="roundRect">
            <a:avLst/>
          </a:pr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통합구매관리</a:t>
            </a: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7620143" y="6129374"/>
            <a:ext cx="712514" cy="176101"/>
          </a:xfrm>
          <a:prstGeom prst="roundRect">
            <a:avLst/>
          </a:pr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</a:p>
        </p:txBody>
      </p:sp>
      <p:cxnSp>
        <p:nvCxnSpPr>
          <p:cNvPr id="306" name="직선 화살표 연결선 305"/>
          <p:cNvCxnSpPr>
            <a:endCxn id="200" idx="1"/>
          </p:cNvCxnSpPr>
          <p:nvPr/>
        </p:nvCxnSpPr>
        <p:spPr>
          <a:xfrm>
            <a:off x="4261608" y="2340919"/>
            <a:ext cx="357203" cy="34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00" idx="3"/>
          </p:cNvCxnSpPr>
          <p:nvPr/>
        </p:nvCxnSpPr>
        <p:spPr>
          <a:xfrm>
            <a:off x="4993461" y="2344325"/>
            <a:ext cx="403355" cy="119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endCxn id="212" idx="1"/>
          </p:cNvCxnSpPr>
          <p:nvPr/>
        </p:nvCxnSpPr>
        <p:spPr>
          <a:xfrm>
            <a:off x="4259922" y="3338867"/>
            <a:ext cx="289188" cy="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212" idx="3"/>
          </p:cNvCxnSpPr>
          <p:nvPr/>
        </p:nvCxnSpPr>
        <p:spPr>
          <a:xfrm flipV="1">
            <a:off x="5051867" y="3333540"/>
            <a:ext cx="329814" cy="541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endCxn id="224" idx="1"/>
          </p:cNvCxnSpPr>
          <p:nvPr/>
        </p:nvCxnSpPr>
        <p:spPr>
          <a:xfrm>
            <a:off x="4258591" y="5367851"/>
            <a:ext cx="351446" cy="106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>
            <a:stCxn id="224" idx="3"/>
          </p:cNvCxnSpPr>
          <p:nvPr/>
        </p:nvCxnSpPr>
        <p:spPr>
          <a:xfrm flipV="1">
            <a:off x="4984687" y="5367851"/>
            <a:ext cx="369381" cy="106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/>
          <p:cNvSpPr/>
          <p:nvPr/>
        </p:nvSpPr>
        <p:spPr>
          <a:xfrm>
            <a:off x="7951044" y="1665139"/>
            <a:ext cx="364229" cy="165165"/>
          </a:xfrm>
          <a:prstGeom prst="rect">
            <a:avLst/>
          </a:pr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7224981" y="1624612"/>
            <a:ext cx="2255978" cy="246221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63450"/>
            <a:r>
              <a:rPr lang="ko-KR" altLang="en-US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전면개편           </a:t>
            </a:r>
            <a:r>
              <a:rPr lang="ko-KR" altLang="en-US" sz="10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부분개편</a:t>
            </a:r>
            <a:endParaRPr lang="en-US" altLang="ko-KR" sz="1000" b="0" i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" name="object 148"/>
          <p:cNvSpPr/>
          <p:nvPr/>
        </p:nvSpPr>
        <p:spPr>
          <a:xfrm>
            <a:off x="9059944" y="1664983"/>
            <a:ext cx="331251" cy="151923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" name="object 148"/>
          <p:cNvSpPr/>
          <p:nvPr/>
        </p:nvSpPr>
        <p:spPr>
          <a:xfrm>
            <a:off x="7383145" y="2610717"/>
            <a:ext cx="805815" cy="170555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7403800" y="2685881"/>
            <a:ext cx="779038" cy="220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000"/>
              </a:lnSpc>
              <a:buFont typeface="Arial" panose="020B0604020202020204" pitchFamily="34" charset="0"/>
              <a:buNone/>
              <a:tabLst/>
            </a:pPr>
            <a:r>
              <a:rPr lang="ko-KR" altLang="en-US" sz="8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공급사</a:t>
            </a:r>
            <a:endParaRPr lang="en-US" altLang="ko-KR" sz="800" b="1" i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7443702" y="2973328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7443702" y="3237220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9" name="모서리가 둥근 직사각형 318"/>
          <p:cNvSpPr/>
          <p:nvPr/>
        </p:nvSpPr>
        <p:spPr>
          <a:xfrm>
            <a:off x="7443702" y="3504466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7443702" y="3766693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협력사관리</a:t>
            </a:r>
            <a:endParaRPr lang="ko-KR" altLang="en-US" sz="75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1" name="모서리가 둥근 직사각형 320"/>
          <p:cNvSpPr/>
          <p:nvPr/>
        </p:nvSpPr>
        <p:spPr>
          <a:xfrm>
            <a:off x="7443702" y="4037326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62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"/>
          <p:cNvSpPr/>
          <p:nvPr/>
        </p:nvSpPr>
        <p:spPr>
          <a:xfrm>
            <a:off x="3144938" y="1980147"/>
            <a:ext cx="22305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  <a:cs typeface="Gulim"/>
              <a:sym typeface="Gulim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5808425" y="1980151"/>
            <a:ext cx="15600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  <a:cs typeface="Gulim"/>
              <a:sym typeface="Gulim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7796125" y="1980151"/>
            <a:ext cx="16059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  <a:cs typeface="Gulim"/>
              <a:sym typeface="Gulim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488150" y="1980147"/>
            <a:ext cx="22305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  <a:cs typeface="Gulim"/>
              <a:sym typeface="Gulim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306386" y="71813"/>
            <a:ext cx="5149065" cy="44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sp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3" name="Google Shape;343;p5"/>
          <p:cNvSpPr txBox="1"/>
          <p:nvPr/>
        </p:nvSpPr>
        <p:spPr>
          <a:xfrm>
            <a:off x="344488" y="947957"/>
            <a:ext cx="9289032" cy="3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OK플라자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E-Commerce</a:t>
            </a:r>
            <a:r>
              <a:rPr lang="ko-KR" sz="16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는</a:t>
            </a:r>
            <a:r>
              <a:rPr lang="ko-KR" sz="16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60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OK</a:t>
            </a:r>
            <a:r>
              <a:rPr lang="ko-KR" altLang="en-US" sz="160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플라자 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구매시스템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을 통합하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유형별 서비스를 제공합니다.</a:t>
            </a:r>
            <a:endParaRPr sz="16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4" name="Google Shape;344;p5"/>
          <p:cNvSpPr/>
          <p:nvPr/>
        </p:nvSpPr>
        <p:spPr>
          <a:xfrm>
            <a:off x="488053" y="4162314"/>
            <a:ext cx="22305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시스템 통합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5" name="Google Shape;345;p5"/>
          <p:cNvSpPr/>
          <p:nvPr/>
        </p:nvSpPr>
        <p:spPr>
          <a:xfrm>
            <a:off x="792838" y="44213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6" name="Google Shape;346;p5"/>
          <p:cNvSpPr/>
          <p:nvPr/>
        </p:nvSpPr>
        <p:spPr>
          <a:xfrm>
            <a:off x="1391788" y="44213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7" name="Google Shape;347;p5"/>
          <p:cNvSpPr/>
          <p:nvPr/>
        </p:nvSpPr>
        <p:spPr>
          <a:xfrm>
            <a:off x="1990738" y="44213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792838" y="46499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재고관리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1391788" y="46499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상품제안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1990738" y="46499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792838" y="51071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1391788" y="51071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고객센터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3" name="Google Shape;353;p5"/>
          <p:cNvSpPr/>
          <p:nvPr/>
        </p:nvSpPr>
        <p:spPr>
          <a:xfrm>
            <a:off x="1990738" y="51071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산업안전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792838" y="4792264"/>
            <a:ext cx="16479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5" name="Google Shape;355;p5"/>
          <p:cNvSpPr/>
          <p:nvPr/>
        </p:nvSpPr>
        <p:spPr>
          <a:xfrm>
            <a:off x="3906000" y="4149406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 </a:t>
            </a:r>
            <a:r>
              <a:rPr lang="ko-KR" sz="9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5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6" name="Google Shape;356;p5"/>
          <p:cNvSpPr/>
          <p:nvPr/>
        </p:nvSpPr>
        <p:spPr>
          <a:xfrm>
            <a:off x="3983838" y="44299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7" name="Google Shape;357;p5"/>
          <p:cNvSpPr/>
          <p:nvPr/>
        </p:nvSpPr>
        <p:spPr>
          <a:xfrm>
            <a:off x="3983838" y="45823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3983838" y="50395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4668900" y="4149406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 </a:t>
            </a:r>
            <a:r>
              <a:rPr lang="ko-KR" sz="9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6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0" name="Google Shape;360;p5"/>
          <p:cNvSpPr/>
          <p:nvPr/>
        </p:nvSpPr>
        <p:spPr>
          <a:xfrm>
            <a:off x="4746738" y="44299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1" name="Google Shape;361;p5"/>
          <p:cNvSpPr/>
          <p:nvPr/>
        </p:nvSpPr>
        <p:spPr>
          <a:xfrm>
            <a:off x="4746738" y="45823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4746738" y="50395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3984588" y="4724695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4748613" y="4724695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365" name="Google Shape;365;p5"/>
          <p:cNvGrpSpPr/>
          <p:nvPr/>
        </p:nvGrpSpPr>
        <p:grpSpPr>
          <a:xfrm>
            <a:off x="3143100" y="4149386"/>
            <a:ext cx="704700" cy="1142418"/>
            <a:chOff x="2834000" y="3418932"/>
            <a:chExt cx="704700" cy="1249500"/>
          </a:xfrm>
        </p:grpSpPr>
        <p:sp>
          <p:nvSpPr>
            <p:cNvPr id="366" name="Google Shape;366;p5"/>
            <p:cNvSpPr/>
            <p:nvPr/>
          </p:nvSpPr>
          <p:spPr>
            <a:xfrm>
              <a:off x="2834000" y="3418932"/>
              <a:ext cx="704700" cy="12495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고객유형 </a:t>
              </a:r>
              <a:r>
                <a:rPr lang="ko-KR" sz="900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4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911850" y="3699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911850" y="3851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911850" y="4309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13725" y="4014000"/>
              <a:ext cx="547500" cy="298500"/>
            </a:xfrm>
            <a:prstGeom prst="roundRect">
              <a:avLst>
                <a:gd name="adj" fmla="val 5211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71" name="Google Shape;371;p5"/>
          <p:cNvSpPr/>
          <p:nvPr/>
        </p:nvSpPr>
        <p:spPr>
          <a:xfrm>
            <a:off x="5845500" y="3543522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1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6334725" y="3543522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2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3" name="Google Shape;373;p5"/>
          <p:cNvSpPr/>
          <p:nvPr/>
        </p:nvSpPr>
        <p:spPr>
          <a:xfrm>
            <a:off x="6823950" y="3543522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3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374" name="Google Shape;374;p5"/>
          <p:cNvGrpSpPr/>
          <p:nvPr/>
        </p:nvGrpSpPr>
        <p:grpSpPr>
          <a:xfrm>
            <a:off x="490325" y="2522307"/>
            <a:ext cx="704700" cy="1080000"/>
            <a:chOff x="306375" y="3199626"/>
            <a:chExt cx="704700" cy="1080000"/>
          </a:xfrm>
        </p:grpSpPr>
        <p:sp>
          <p:nvSpPr>
            <p:cNvPr id="375" name="Google Shape;375;p5"/>
            <p:cNvSpPr/>
            <p:nvPr/>
          </p:nvSpPr>
          <p:spPr>
            <a:xfrm>
              <a:off x="306375" y="3199626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일반 고객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84225" y="34801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84225" y="36325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84225" y="37849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84225" y="39373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84225" y="40897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81" name="Google Shape;381;p5"/>
          <p:cNvGrpSpPr/>
          <p:nvPr/>
        </p:nvGrpSpPr>
        <p:grpSpPr>
          <a:xfrm>
            <a:off x="1245975" y="2522307"/>
            <a:ext cx="704700" cy="1080000"/>
            <a:chOff x="150600" y="4311526"/>
            <a:chExt cx="704700" cy="1080000"/>
          </a:xfrm>
        </p:grpSpPr>
        <p:sp>
          <p:nvSpPr>
            <p:cNvPr id="382" name="Google Shape;382;p5"/>
            <p:cNvSpPr/>
            <p:nvPr/>
          </p:nvSpPr>
          <p:spPr>
            <a:xfrm>
              <a:off x="150600" y="4311526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홈앤서비스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28450" y="4592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28450" y="4744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28450" y="4896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재고관리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28450" y="50492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28450" y="52016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운영관리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88" name="Google Shape;388;p5"/>
          <p:cNvGrpSpPr/>
          <p:nvPr/>
        </p:nvGrpSpPr>
        <p:grpSpPr>
          <a:xfrm>
            <a:off x="2014988" y="2522313"/>
            <a:ext cx="704700" cy="1080000"/>
            <a:chOff x="306375" y="5423432"/>
            <a:chExt cx="704700" cy="1080000"/>
          </a:xfrm>
        </p:grpSpPr>
        <p:sp>
          <p:nvSpPr>
            <p:cNvPr id="389" name="Google Shape;389;p5"/>
            <p:cNvSpPr/>
            <p:nvPr/>
          </p:nvSpPr>
          <p:spPr>
            <a:xfrm>
              <a:off x="306375" y="5423432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OK Safety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84225" y="57039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4225" y="58563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4225" y="60087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84225" y="61611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84225" y="63135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산업안전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95" name="Google Shape;395;p5"/>
          <p:cNvSpPr/>
          <p:nvPr/>
        </p:nvSpPr>
        <p:spPr>
          <a:xfrm rot="1878">
            <a:off x="774373" y="3675596"/>
            <a:ext cx="1647900" cy="4350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1324575" y="3750623"/>
            <a:ext cx="547500" cy="227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시스템 통합을 위한 메뉴 재구성</a:t>
            </a:r>
            <a:endParaRPr sz="700" b="1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7" name="Google Shape;397;p5"/>
          <p:cNvSpPr/>
          <p:nvPr/>
        </p:nvSpPr>
        <p:spPr>
          <a:xfrm>
            <a:off x="7890179" y="3304954"/>
            <a:ext cx="1428600" cy="745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UI/UX 가이드 작성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7886875" y="4192579"/>
            <a:ext cx="1428600" cy="745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사용자 매뉴얼 작성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5845500" y="3210926"/>
            <a:ext cx="1431900" cy="298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공통 UI/UX 정의</a:t>
            </a:r>
            <a:r>
              <a:rPr lang="ko-KR" sz="8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서 제작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3146797" y="2455252"/>
            <a:ext cx="2230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고객유형별 서비스구성</a:t>
            </a: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490325" y="1980147"/>
            <a:ext cx="2230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메뉴(</a:t>
            </a: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IA)</a:t>
            </a:r>
            <a:r>
              <a:rPr lang="ko-KR" sz="14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재</a:t>
            </a:r>
            <a:r>
              <a:rPr lang="ko-KR" sz="14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구성</a:t>
            </a:r>
            <a:endParaRPr sz="1000" b="0" i="0" u="none" strike="noStrike" cap="none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3143100" y="1980147"/>
            <a:ext cx="2230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유형별 업무 서비스구성</a:t>
            </a:r>
            <a:endParaRPr sz="1000" b="0" i="0" u="none" strike="noStrike" cap="none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5810125" y="1980151"/>
            <a:ext cx="15600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공통 UI/UX 정의</a:t>
            </a:r>
            <a:endParaRPr sz="1000" b="0" i="0" u="none" strike="noStrike" cap="none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7798250" y="1980151"/>
            <a:ext cx="16059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가이드라인</a:t>
            </a:r>
            <a:endParaRPr sz="1000" b="0" i="0" u="none" strike="noStrike" cap="none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5" name="Google Shape;405;p5"/>
          <p:cNvSpPr/>
          <p:nvPr/>
        </p:nvSpPr>
        <p:spPr>
          <a:xfrm>
            <a:off x="5810125" y="2540972"/>
            <a:ext cx="1501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공통 UI/UX 정의</a:t>
            </a:r>
            <a:endParaRPr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및 화면설계</a:t>
            </a:r>
            <a:endParaRPr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6" name="Google Shape;406;p5"/>
          <p:cNvSpPr/>
          <p:nvPr/>
        </p:nvSpPr>
        <p:spPr>
          <a:xfrm>
            <a:off x="7902650" y="2540972"/>
            <a:ext cx="1501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가이드 및 사용자 매뉴얼 작성</a:t>
            </a:r>
            <a:endParaRPr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7" name="Google Shape;407;p5"/>
          <p:cNvSpPr/>
          <p:nvPr/>
        </p:nvSpPr>
        <p:spPr>
          <a:xfrm>
            <a:off x="3907825" y="2930381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 2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8" name="Google Shape;408;p5"/>
          <p:cNvSpPr/>
          <p:nvPr/>
        </p:nvSpPr>
        <p:spPr>
          <a:xfrm>
            <a:off x="3985676" y="32109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9" name="Google Shape;409;p5"/>
          <p:cNvSpPr/>
          <p:nvPr/>
        </p:nvSpPr>
        <p:spPr>
          <a:xfrm>
            <a:off x="3985676" y="33633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3985676" y="38205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1" name="Google Shape;411;p5"/>
          <p:cNvSpPr/>
          <p:nvPr/>
        </p:nvSpPr>
        <p:spPr>
          <a:xfrm>
            <a:off x="4670725" y="2930381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 3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2" name="Google Shape;412;p5"/>
          <p:cNvSpPr/>
          <p:nvPr/>
        </p:nvSpPr>
        <p:spPr>
          <a:xfrm>
            <a:off x="4748576" y="32109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4748576" y="33633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4" name="Google Shape;414;p5"/>
          <p:cNvSpPr/>
          <p:nvPr/>
        </p:nvSpPr>
        <p:spPr>
          <a:xfrm>
            <a:off x="4748576" y="38205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3986426" y="3505670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4750451" y="3505670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417" name="Google Shape;417;p5"/>
          <p:cNvGrpSpPr/>
          <p:nvPr/>
        </p:nvGrpSpPr>
        <p:grpSpPr>
          <a:xfrm>
            <a:off x="3144925" y="2930429"/>
            <a:ext cx="704700" cy="1142418"/>
            <a:chOff x="2834000" y="3418932"/>
            <a:chExt cx="704700" cy="1249500"/>
          </a:xfrm>
        </p:grpSpPr>
        <p:sp>
          <p:nvSpPr>
            <p:cNvPr id="418" name="Google Shape;418;p5"/>
            <p:cNvSpPr/>
            <p:nvPr/>
          </p:nvSpPr>
          <p:spPr>
            <a:xfrm>
              <a:off x="2834000" y="3418932"/>
              <a:ext cx="704700" cy="12495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고객유형 1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2911850" y="3699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911850" y="3851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911850" y="4309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2913725" y="4014000"/>
              <a:ext cx="547500" cy="298500"/>
            </a:xfrm>
            <a:prstGeom prst="roundRect">
              <a:avLst>
                <a:gd name="adj" fmla="val 5211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cxnSp>
        <p:nvCxnSpPr>
          <p:cNvPr id="423" name="Google Shape;423;p5"/>
          <p:cNvCxnSpPr>
            <a:stCxn id="345" idx="0"/>
            <a:endCxn id="419" idx="1"/>
          </p:cNvCxnSpPr>
          <p:nvPr/>
        </p:nvCxnSpPr>
        <p:spPr>
          <a:xfrm rot="-5400000">
            <a:off x="1531888" y="2730364"/>
            <a:ext cx="1176900" cy="22050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5"/>
          <p:cNvCxnSpPr>
            <a:stCxn id="349" idx="0"/>
            <a:endCxn id="420" idx="1"/>
          </p:cNvCxnSpPr>
          <p:nvPr/>
        </p:nvCxnSpPr>
        <p:spPr>
          <a:xfrm rot="-5400000">
            <a:off x="1786738" y="3213964"/>
            <a:ext cx="1266000" cy="16059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5"/>
          <p:cNvCxnSpPr>
            <a:stCxn id="352" idx="3"/>
            <a:endCxn id="421" idx="2"/>
          </p:cNvCxnSpPr>
          <p:nvPr/>
        </p:nvCxnSpPr>
        <p:spPr>
          <a:xfrm rot="10800000" flipH="1">
            <a:off x="1841788" y="3859414"/>
            <a:ext cx="1655400" cy="13107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5"/>
          <p:cNvSpPr/>
          <p:nvPr/>
        </p:nvSpPr>
        <p:spPr>
          <a:xfrm>
            <a:off x="5845500" y="4299534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1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27" name="Google Shape;427;p5"/>
          <p:cNvSpPr/>
          <p:nvPr/>
        </p:nvSpPr>
        <p:spPr>
          <a:xfrm>
            <a:off x="6334725" y="4299534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2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6823950" y="4299534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3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29" name="Google Shape;429;p5"/>
          <p:cNvSpPr txBox="1"/>
          <p:nvPr/>
        </p:nvSpPr>
        <p:spPr>
          <a:xfrm>
            <a:off x="344488" y="1539941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1) 업무 수행 Process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0" name="Google Shape;430;p5"/>
          <p:cNvSpPr/>
          <p:nvPr/>
        </p:nvSpPr>
        <p:spPr>
          <a:xfrm rot="-5401026">
            <a:off x="2432655" y="3876381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1" name="Google Shape;431;p5"/>
          <p:cNvSpPr/>
          <p:nvPr/>
        </p:nvSpPr>
        <p:spPr>
          <a:xfrm rot="-5401026">
            <a:off x="5083692" y="3876381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2" name="Google Shape;432;p5"/>
          <p:cNvSpPr/>
          <p:nvPr/>
        </p:nvSpPr>
        <p:spPr>
          <a:xfrm rot="-5401026">
            <a:off x="7074306" y="3876381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344488" y="5922741"/>
            <a:ext cx="8973900" cy="42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고객별 특성에 맞는 업무 시스템을  제공하여 고객의 만족도 및 충성도 향상을 도모할 수 있습니다.</a:t>
            </a:r>
            <a:endParaRPr sz="14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344488" y="568382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2) </a:t>
            </a:r>
            <a:r>
              <a:rPr lang="ko-KR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고객사 전용 탬플릿 제공 기대효과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00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통합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"/>
          <p:cNvSpPr txBox="1"/>
          <p:nvPr/>
        </p:nvSpPr>
        <p:spPr>
          <a:xfrm>
            <a:off x="344488" y="18000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Process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6"/>
          <p:cNvSpPr/>
          <p:nvPr/>
        </p:nvSpPr>
        <p:spPr>
          <a:xfrm rot="-5401026">
            <a:off x="1662205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6"/>
          <p:cNvSpPr/>
          <p:nvPr/>
        </p:nvSpPr>
        <p:spPr>
          <a:xfrm rot="-5401026">
            <a:off x="3521794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6"/>
          <p:cNvSpPr/>
          <p:nvPr/>
        </p:nvSpPr>
        <p:spPr>
          <a:xfrm rot="-5401026">
            <a:off x="5382620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6"/>
          <p:cNvSpPr/>
          <p:nvPr/>
        </p:nvSpPr>
        <p:spPr>
          <a:xfrm rot="-5401026">
            <a:off x="7261242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6"/>
          <p:cNvSpPr/>
          <p:nvPr/>
        </p:nvSpPr>
        <p:spPr>
          <a:xfrm>
            <a:off x="306386" y="71813"/>
            <a:ext cx="5149065" cy="44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sp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6"/>
          <p:cNvSpPr txBox="1"/>
          <p:nvPr/>
        </p:nvSpPr>
        <p:spPr>
          <a:xfrm>
            <a:off x="344488" y="915600"/>
            <a:ext cx="9326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오픈형</a:t>
            </a:r>
            <a:r>
              <a:rPr lang="en-US" alt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마켓은 기존</a:t>
            </a:r>
            <a:r>
              <a:rPr lang="en-US" alt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MRO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마켓플레이스와는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별도로 </a:t>
            </a:r>
            <a:r>
              <a:rPr lang="en-US" alt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iMARKET, 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서브원스토어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나비엠알오 사례와 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고객중심의</a:t>
            </a:r>
            <a:r>
              <a:rPr lang="en-US" alt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 전용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개방형 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마켓으로 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7" name="Google Shape;447;p6"/>
          <p:cNvGrpSpPr/>
          <p:nvPr/>
        </p:nvGrpSpPr>
        <p:grpSpPr>
          <a:xfrm>
            <a:off x="480675" y="2327219"/>
            <a:ext cx="1507300" cy="2303102"/>
            <a:chOff x="480675" y="2327219"/>
            <a:chExt cx="1507300" cy="2303102"/>
          </a:xfrm>
        </p:grpSpPr>
        <p:sp>
          <p:nvSpPr>
            <p:cNvPr id="448" name="Google Shape;448;p6"/>
            <p:cNvSpPr/>
            <p:nvPr/>
          </p:nvSpPr>
          <p:spPr>
            <a:xfrm>
              <a:off x="48067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622500" y="3062269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622500" y="3387121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622500" y="3711973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622500" y="4036825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486475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구성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4" name="Google Shape;454;p6"/>
          <p:cNvGrpSpPr/>
          <p:nvPr/>
        </p:nvGrpSpPr>
        <p:grpSpPr>
          <a:xfrm>
            <a:off x="2341425" y="2327219"/>
            <a:ext cx="1501500" cy="2303102"/>
            <a:chOff x="2341425" y="2327219"/>
            <a:chExt cx="1501500" cy="2303102"/>
          </a:xfrm>
        </p:grpSpPr>
        <p:sp>
          <p:nvSpPr>
            <p:cNvPr id="455" name="Google Shape;455;p6"/>
            <p:cNvSpPr/>
            <p:nvPr/>
          </p:nvSpPr>
          <p:spPr>
            <a:xfrm>
              <a:off x="234142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422440" y="3236266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화면별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422440" y="3564633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및 버튼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2413057" y="3885970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Popup, Alert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413057" y="4215515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Content 영역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422440" y="2905204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공통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341425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UI/UX 정의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2" name="Google Shape;462;p6"/>
          <p:cNvSpPr txBox="1"/>
          <p:nvPr/>
        </p:nvSpPr>
        <p:spPr>
          <a:xfrm>
            <a:off x="344488" y="5421802"/>
            <a:ext cx="8973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i="0" u="none" strike="noStrike" cap="none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검색엔진 최적화(SEO)를 적용하여 오픈형마켓 상품을 더 많이 보이게 하며, 방문자수 및 정보 접근성을 극대화할 수 있습니다.</a:t>
            </a:r>
            <a:endParaRPr sz="1200" b="1" i="0" u="none" strike="noStrike" cap="none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i="0" u="none" strike="noStrike" cap="none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Analytics로 고객의 행동을 분석하여 서비스 품질을 향상하고 매출을 늘리는 전략을 도출할 수 있습니다.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3" name="Google Shape;463;p6"/>
          <p:cNvGrpSpPr/>
          <p:nvPr/>
        </p:nvGrpSpPr>
        <p:grpSpPr>
          <a:xfrm>
            <a:off x="7923788" y="2327219"/>
            <a:ext cx="1501537" cy="2303102"/>
            <a:chOff x="7923788" y="2327219"/>
            <a:chExt cx="1501537" cy="2303102"/>
          </a:xfrm>
        </p:grpSpPr>
        <p:sp>
          <p:nvSpPr>
            <p:cNvPr id="464" name="Google Shape;464;p6"/>
            <p:cNvSpPr/>
            <p:nvPr/>
          </p:nvSpPr>
          <p:spPr>
            <a:xfrm>
              <a:off x="792382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8029790" y="2998513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유입 경로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8029790" y="3329574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방문 페이지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8029790" y="3657942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체류 시간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8029790" y="3979279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이동 경로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7923788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방문자 통계 자료 제공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0" name="Google Shape;470;p6"/>
          <p:cNvGrpSpPr/>
          <p:nvPr/>
        </p:nvGrpSpPr>
        <p:grpSpPr>
          <a:xfrm>
            <a:off x="4202175" y="2327219"/>
            <a:ext cx="1501525" cy="2303102"/>
            <a:chOff x="4202175" y="2327219"/>
            <a:chExt cx="1501525" cy="2303102"/>
          </a:xfrm>
        </p:grpSpPr>
        <p:sp>
          <p:nvSpPr>
            <p:cNvPr id="471" name="Google Shape;471;p6"/>
            <p:cNvSpPr/>
            <p:nvPr/>
          </p:nvSpPr>
          <p:spPr>
            <a:xfrm>
              <a:off x="420217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308140" y="3287755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페이지별 설계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308140" y="3618817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가이드 작성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202200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설계 </a:t>
              </a:r>
              <a:endParaRPr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가이드 작성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6" name="Google Shape;476;p6"/>
          <p:cNvSpPr/>
          <p:nvPr/>
        </p:nvSpPr>
        <p:spPr>
          <a:xfrm>
            <a:off x="6063000" y="2572621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6"/>
          <p:cNvSpPr/>
          <p:nvPr/>
        </p:nvSpPr>
        <p:spPr>
          <a:xfrm>
            <a:off x="6240091" y="2922117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테크니컬 SEO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6"/>
          <p:cNvSpPr/>
          <p:nvPr/>
        </p:nvSpPr>
        <p:spPr>
          <a:xfrm>
            <a:off x="6240091" y="3253178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콘텐트 SEO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6"/>
          <p:cNvSpPr/>
          <p:nvPr/>
        </p:nvSpPr>
        <p:spPr>
          <a:xfrm>
            <a:off x="6240091" y="3581546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링크빌딩 SEO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6"/>
          <p:cNvSpPr/>
          <p:nvPr/>
        </p:nvSpPr>
        <p:spPr>
          <a:xfrm>
            <a:off x="6240091" y="3902883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SEO 설정 가이드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6"/>
          <p:cNvSpPr/>
          <p:nvPr/>
        </p:nvSpPr>
        <p:spPr>
          <a:xfrm>
            <a:off x="6646384" y="3158148"/>
            <a:ext cx="369300" cy="7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6"/>
          <p:cNvSpPr/>
          <p:nvPr/>
        </p:nvSpPr>
        <p:spPr>
          <a:xfrm>
            <a:off x="6646384" y="3491378"/>
            <a:ext cx="369300" cy="7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6"/>
          <p:cNvSpPr/>
          <p:nvPr/>
        </p:nvSpPr>
        <p:spPr>
          <a:xfrm>
            <a:off x="6646384" y="3816407"/>
            <a:ext cx="369300" cy="7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6"/>
          <p:cNvSpPr/>
          <p:nvPr/>
        </p:nvSpPr>
        <p:spPr>
          <a:xfrm>
            <a:off x="6062975" y="2327219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SEO 및 GA 설정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344488" y="5090602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SEO 및 GA 설정의 기대 효과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오픈형 마켓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Google Shape;480;p6"/>
          <p:cNvSpPr/>
          <p:nvPr/>
        </p:nvSpPr>
        <p:spPr>
          <a:xfrm>
            <a:off x="6174005" y="4245729"/>
            <a:ext cx="1300076" cy="239580"/>
          </a:xfrm>
          <a:prstGeom prst="roundRect">
            <a:avLst>
              <a:gd name="adj" fmla="val 434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80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GA </a:t>
            </a:r>
            <a:r>
              <a:rPr lang="ko-KR" altLang="en-US" sz="80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및 통계화면 설계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411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a1412201d_4_8"/>
          <p:cNvSpPr txBox="1"/>
          <p:nvPr/>
        </p:nvSpPr>
        <p:spPr>
          <a:xfrm>
            <a:off x="344500" y="18000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g2ea1412201d_4_8"/>
          <p:cNvSpPr/>
          <p:nvPr/>
        </p:nvSpPr>
        <p:spPr>
          <a:xfrm rot="-5401026">
            <a:off x="4478295" y="3278616"/>
            <a:ext cx="1004400" cy="2808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2ea1412201d_4_8"/>
          <p:cNvSpPr/>
          <p:nvPr/>
        </p:nvSpPr>
        <p:spPr>
          <a:xfrm rot="-5401026">
            <a:off x="6954595" y="3278616"/>
            <a:ext cx="1004400" cy="2808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g2ea1412201d_4_8"/>
          <p:cNvSpPr/>
          <p:nvPr/>
        </p:nvSpPr>
        <p:spPr>
          <a:xfrm>
            <a:off x="306386" y="71813"/>
            <a:ext cx="51492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no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g2ea1412201d_4_8"/>
          <p:cNvSpPr txBox="1"/>
          <p:nvPr/>
        </p:nvSpPr>
        <p:spPr>
          <a:xfrm>
            <a:off x="344500" y="915600"/>
            <a:ext cx="9326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투명성 확보 유지와 입찰 데이터 암호화를 위해 표준 B2B 입찰 프로세스로 전자입찰을 </a:t>
            </a:r>
            <a:r>
              <a:rPr lang="ko-KR" altLang="en-US" sz="16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r>
              <a:rPr lang="ko-KR" sz="16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g2ea1412201d_4_8"/>
          <p:cNvSpPr/>
          <p:nvPr/>
        </p:nvSpPr>
        <p:spPr>
          <a:xfrm>
            <a:off x="29645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2ea1412201d_4_8"/>
          <p:cNvSpPr/>
          <p:nvPr/>
        </p:nvSpPr>
        <p:spPr>
          <a:xfrm>
            <a:off x="3103425" y="3062494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2ea1412201d_4_8"/>
          <p:cNvSpPr/>
          <p:nvPr/>
        </p:nvSpPr>
        <p:spPr>
          <a:xfrm>
            <a:off x="3103425" y="3387346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LNB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2ea1412201d_4_8"/>
          <p:cNvSpPr/>
          <p:nvPr/>
        </p:nvSpPr>
        <p:spPr>
          <a:xfrm>
            <a:off x="3103425" y="3712198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g2ea1412201d_4_8"/>
          <p:cNvSpPr/>
          <p:nvPr/>
        </p:nvSpPr>
        <p:spPr>
          <a:xfrm>
            <a:off x="3103425" y="4037050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2ea1412201d_4_8"/>
          <p:cNvSpPr/>
          <p:nvPr/>
        </p:nvSpPr>
        <p:spPr>
          <a:xfrm>
            <a:off x="2967400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구성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2ea1412201d_4_8"/>
          <p:cNvSpPr/>
          <p:nvPr/>
        </p:nvSpPr>
        <p:spPr>
          <a:xfrm>
            <a:off x="54437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2ea1412201d_4_8"/>
          <p:cNvSpPr/>
          <p:nvPr/>
        </p:nvSpPr>
        <p:spPr>
          <a:xfrm>
            <a:off x="5524715" y="3247381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화면별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2ea1412201d_4_8"/>
          <p:cNvSpPr/>
          <p:nvPr/>
        </p:nvSpPr>
        <p:spPr>
          <a:xfrm>
            <a:off x="5524715" y="3575748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및 버튼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2ea1412201d_4_8"/>
          <p:cNvSpPr/>
          <p:nvPr/>
        </p:nvSpPr>
        <p:spPr>
          <a:xfrm>
            <a:off x="5515332" y="3897085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Popup, Alert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g2ea1412201d_4_8"/>
          <p:cNvSpPr/>
          <p:nvPr/>
        </p:nvSpPr>
        <p:spPr>
          <a:xfrm>
            <a:off x="5515332" y="4226630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 영역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g2ea1412201d_4_8"/>
          <p:cNvSpPr/>
          <p:nvPr/>
        </p:nvSpPr>
        <p:spPr>
          <a:xfrm>
            <a:off x="5524715" y="2916319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2ea1412201d_4_8"/>
          <p:cNvSpPr/>
          <p:nvPr/>
        </p:nvSpPr>
        <p:spPr>
          <a:xfrm>
            <a:off x="5443700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UI/UX 정의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g2ea1412201d_4_8"/>
          <p:cNvSpPr/>
          <p:nvPr/>
        </p:nvSpPr>
        <p:spPr>
          <a:xfrm>
            <a:off x="79200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2ea1412201d_4_8"/>
          <p:cNvSpPr/>
          <p:nvPr/>
        </p:nvSpPr>
        <p:spPr>
          <a:xfrm>
            <a:off x="8025964" y="3387346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페이지별 설계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g2ea1412201d_4_8"/>
          <p:cNvSpPr/>
          <p:nvPr/>
        </p:nvSpPr>
        <p:spPr>
          <a:xfrm>
            <a:off x="8025964" y="3712198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가이드 작성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2ea1412201d_4_8"/>
          <p:cNvSpPr/>
          <p:nvPr/>
        </p:nvSpPr>
        <p:spPr>
          <a:xfrm>
            <a:off x="7920025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 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가이드 작성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g2ea1412201d_4_8"/>
          <p:cNvSpPr/>
          <p:nvPr/>
        </p:nvSpPr>
        <p:spPr>
          <a:xfrm rot="-5401026">
            <a:off x="1999095" y="3278616"/>
            <a:ext cx="1004400" cy="2808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g2ea1412201d_4_8"/>
          <p:cNvSpPr/>
          <p:nvPr/>
        </p:nvSpPr>
        <p:spPr>
          <a:xfrm>
            <a:off x="4824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2ea1412201d_4_8"/>
          <p:cNvSpPr/>
          <p:nvPr/>
        </p:nvSpPr>
        <p:spPr>
          <a:xfrm>
            <a:off x="624225" y="3387346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g2ea1412201d_4_8"/>
          <p:cNvSpPr/>
          <p:nvPr/>
        </p:nvSpPr>
        <p:spPr>
          <a:xfrm>
            <a:off x="624225" y="3712198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g2ea1412201d_4_8"/>
          <p:cNvSpPr/>
          <p:nvPr/>
        </p:nvSpPr>
        <p:spPr>
          <a:xfrm>
            <a:off x="488200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요건 분석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g2ea1412201d_4_8"/>
          <p:cNvSpPr txBox="1"/>
          <p:nvPr/>
        </p:nvSpPr>
        <p:spPr>
          <a:xfrm>
            <a:off x="344504" y="5255951"/>
            <a:ext cx="89739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효율적인 메뉴 구조를 통해 입찰의 편의성을 확보할 수 있습니다.</a:t>
            </a:r>
            <a:endParaRPr sz="1200" b="1" dirty="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 관련 업무의 투명성을 확보할 수 있습니다.</a:t>
            </a:r>
            <a:endParaRPr sz="1200" b="1" i="0" u="none" strike="noStrike" cap="none" dirty="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민감한 정보를 다루는 입찰 시스템의 보안을 강화하여 데이터 유출 및 해킹으로부터 보호합니다.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2ea1412201d_4_8"/>
          <p:cNvSpPr txBox="1"/>
          <p:nvPr/>
        </p:nvSpPr>
        <p:spPr>
          <a:xfrm>
            <a:off x="344500" y="493122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도입의 기대효과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3-3.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44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구축부문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3-4.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10272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제작을 위해 브랜딩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심미적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실용적 디자인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사용성 관점에서 디자인 업무 및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업무를 진행합니다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500" y="1671169"/>
            <a:ext cx="3809108" cy="307777"/>
            <a:chOff x="544779" y="1933197"/>
            <a:chExt cx="3809108" cy="307777"/>
          </a:xfrm>
        </p:grpSpPr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수행업무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D4405C-0452-DFA6-E201-92EC255F4FEE}"/>
              </a:ext>
            </a:extLst>
          </p:cNvPr>
          <p:cNvSpPr/>
          <p:nvPr/>
        </p:nvSpPr>
        <p:spPr>
          <a:xfrm>
            <a:off x="1620980" y="2096255"/>
            <a:ext cx="8006031" cy="10499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네이밍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로고 제작 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컬러의 방향성 확정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OK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 로고 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컬러 중 선택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B.I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가이드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로고타입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D420FE-9143-F6AB-4967-3AF98A29E235}"/>
              </a:ext>
            </a:extLst>
          </p:cNvPr>
          <p:cNvSpPr/>
          <p:nvPr/>
        </p:nvSpPr>
        <p:spPr>
          <a:xfrm>
            <a:off x="357353" y="2090056"/>
            <a:ext cx="1224000" cy="10499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아이덴티티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410237-1436-9E63-E4D3-FC4734B149FF}"/>
              </a:ext>
            </a:extLst>
          </p:cNvPr>
          <p:cNvSpPr/>
          <p:nvPr/>
        </p:nvSpPr>
        <p:spPr>
          <a:xfrm>
            <a:off x="357353" y="3213209"/>
            <a:ext cx="1224000" cy="2022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UX/UI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178DAF-A9B3-73FE-369E-CAF5F09FD83A}"/>
              </a:ext>
            </a:extLst>
          </p:cNvPr>
          <p:cNvSpPr/>
          <p:nvPr/>
        </p:nvSpPr>
        <p:spPr>
          <a:xfrm>
            <a:off x="357353" y="5294066"/>
            <a:ext cx="1224000" cy="1016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HTML/CSS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793E25-7596-E2F3-D5CB-BC0ACCCAA8E1}"/>
              </a:ext>
            </a:extLst>
          </p:cNvPr>
          <p:cNvSpPr/>
          <p:nvPr/>
        </p:nvSpPr>
        <p:spPr>
          <a:xfrm>
            <a:off x="1626918" y="3220442"/>
            <a:ext cx="8006031" cy="202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 준수 및 사용자 중심의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벤치마킹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 및 전략 수립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시안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개안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상세 페이지 디자인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페이지 가이드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 제작 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매뉴얼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(Adobe XD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오픈에 대비한 전시상품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여종에 대한 배너 이미지 및 프로모션 배너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A9EBE-2927-3476-FD9A-DBC72F8876AB}"/>
              </a:ext>
            </a:extLst>
          </p:cNvPr>
          <p:cNvSpPr/>
          <p:nvPr/>
        </p:nvSpPr>
        <p:spPr>
          <a:xfrm>
            <a:off x="1626918" y="5302332"/>
            <a:ext cx="8006031" cy="1016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JS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가이드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화면에 대한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3773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구축부문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3-5.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10272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개발은 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Nextjs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포함하는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React, Backend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개발을 진행합니다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1" kern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D1C43D-7243-7E7D-D3C7-378BB3DCBAE4}"/>
              </a:ext>
            </a:extLst>
          </p:cNvPr>
          <p:cNvSpPr/>
          <p:nvPr/>
        </p:nvSpPr>
        <p:spPr bwMode="auto">
          <a:xfrm>
            <a:off x="2472352" y="1735640"/>
            <a:ext cx="4166425" cy="1761648"/>
          </a:xfrm>
          <a:prstGeom prst="rect">
            <a:avLst/>
          </a:prstGeom>
          <a:noFill/>
          <a:ln w="635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NextJS 스크롤 포지션 유지/복구하기">
            <a:extLst>
              <a:ext uri="{FF2B5EF4-FFF2-40B4-BE49-F238E27FC236}">
                <a16:creationId xmlns:a16="http://schemas.microsoft.com/office/drawing/2014/main" id="{916145DE-1A3B-EC3F-52F1-B19B9098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50" y="1838420"/>
            <a:ext cx="1088574" cy="231558"/>
          </a:xfrm>
          <a:prstGeom prst="rect">
            <a:avLst/>
          </a:prstGeom>
          <a:ln>
            <a:noFill/>
          </a:ln>
        </p:spPr>
      </p:pic>
      <p:pic>
        <p:nvPicPr>
          <p:cNvPr id="7" name="그림 6" descr="React] React에 대해 알아보자">
            <a:extLst>
              <a:ext uri="{FF2B5EF4-FFF2-40B4-BE49-F238E27FC236}">
                <a16:creationId xmlns:a16="http://schemas.microsoft.com/office/drawing/2014/main" id="{027F3D38-8097-C4BF-A0A6-D3720F05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50" y="1838296"/>
            <a:ext cx="774987" cy="230196"/>
          </a:xfrm>
          <a:prstGeom prst="rect">
            <a:avLst/>
          </a:prstGeom>
        </p:spPr>
      </p:pic>
      <p:sp>
        <p:nvSpPr>
          <p:cNvPr id="8" name="사각형: 둥근 모서리 19">
            <a:extLst>
              <a:ext uri="{FF2B5EF4-FFF2-40B4-BE49-F238E27FC236}">
                <a16:creationId xmlns:a16="http://schemas.microsoft.com/office/drawing/2014/main" id="{808187EA-8D8C-2809-DE05-48CABF2FEE4D}"/>
              </a:ext>
            </a:extLst>
          </p:cNvPr>
          <p:cNvSpPr/>
          <p:nvPr/>
        </p:nvSpPr>
        <p:spPr bwMode="auto">
          <a:xfrm>
            <a:off x="2591786" y="2220035"/>
            <a:ext cx="1212233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1200" b="1" i="0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20">
            <a:extLst>
              <a:ext uri="{FF2B5EF4-FFF2-40B4-BE49-F238E27FC236}">
                <a16:creationId xmlns:a16="http://schemas.microsoft.com/office/drawing/2014/main" id="{F57CA164-75BD-1EF0-6AFB-728AB31D5AEF}"/>
              </a:ext>
            </a:extLst>
          </p:cNvPr>
          <p:cNvSpPr/>
          <p:nvPr/>
        </p:nvSpPr>
        <p:spPr bwMode="auto">
          <a:xfrm>
            <a:off x="3930547" y="2220035"/>
            <a:ext cx="1228912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22">
            <a:extLst>
              <a:ext uri="{FF2B5EF4-FFF2-40B4-BE49-F238E27FC236}">
                <a16:creationId xmlns:a16="http://schemas.microsoft.com/office/drawing/2014/main" id="{CA6AE207-16AC-C9F1-38DB-5369E479A2FA}"/>
              </a:ext>
            </a:extLst>
          </p:cNvPr>
          <p:cNvSpPr/>
          <p:nvPr/>
        </p:nvSpPr>
        <p:spPr bwMode="auto">
          <a:xfrm>
            <a:off x="5285986" y="2220035"/>
            <a:ext cx="1281117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Services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23">
            <a:extLst>
              <a:ext uri="{FF2B5EF4-FFF2-40B4-BE49-F238E27FC236}">
                <a16:creationId xmlns:a16="http://schemas.microsoft.com/office/drawing/2014/main" id="{2EA3D734-78EF-E655-FAA5-CC649D569272}"/>
              </a:ext>
            </a:extLst>
          </p:cNvPr>
          <p:cNvSpPr/>
          <p:nvPr/>
        </p:nvSpPr>
        <p:spPr bwMode="auto">
          <a:xfrm>
            <a:off x="2583849" y="2871819"/>
            <a:ext cx="3979815" cy="422042"/>
          </a:xfrm>
          <a:prstGeom prst="roundRect">
            <a:avLst/>
          </a:prstGeom>
          <a:solidFill>
            <a:srgbClr val="EB1E1E">
              <a:alpha val="8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Axois</a:t>
            </a:r>
            <a:r>
              <a:rPr lang="ko-KR" alt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HTTP </a:t>
            </a:r>
            <a:r>
              <a:rPr lang="ko-KR" altLang="en-US" sz="12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Library</a:t>
            </a:r>
          </a:p>
        </p:txBody>
      </p:sp>
      <p:pic>
        <p:nvPicPr>
          <p:cNvPr id="12" name="그림 11" descr="⚡ Spring Boot: Unleashing Java Development with Simplicity and Speed ⚡">
            <a:extLst>
              <a:ext uri="{FF2B5EF4-FFF2-40B4-BE49-F238E27FC236}">
                <a16:creationId xmlns:a16="http://schemas.microsoft.com/office/drawing/2014/main" id="{C151E607-553A-24BF-F8F4-32809AE2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106" y="5381589"/>
            <a:ext cx="1214411" cy="5515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36F6D-6D53-B356-5A35-C753E1F2190E}"/>
              </a:ext>
            </a:extLst>
          </p:cNvPr>
          <p:cNvSpPr/>
          <p:nvPr/>
        </p:nvSpPr>
        <p:spPr bwMode="auto">
          <a:xfrm>
            <a:off x="2471343" y="4084694"/>
            <a:ext cx="4166425" cy="1871835"/>
          </a:xfrm>
          <a:prstGeom prst="rect">
            <a:avLst/>
          </a:prstGeom>
          <a:noFill/>
          <a:ln w="635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32">
            <a:extLst>
              <a:ext uri="{FF2B5EF4-FFF2-40B4-BE49-F238E27FC236}">
                <a16:creationId xmlns:a16="http://schemas.microsoft.com/office/drawing/2014/main" id="{C218717D-237C-C004-B0E9-4D61943EF172}"/>
              </a:ext>
            </a:extLst>
          </p:cNvPr>
          <p:cNvSpPr/>
          <p:nvPr/>
        </p:nvSpPr>
        <p:spPr bwMode="auto">
          <a:xfrm>
            <a:off x="2591785" y="4813605"/>
            <a:ext cx="1208878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sz="12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id="{5E25535D-22AB-A2D9-2FFF-0F858506F0F7}"/>
              </a:ext>
            </a:extLst>
          </p:cNvPr>
          <p:cNvSpPr/>
          <p:nvPr/>
        </p:nvSpPr>
        <p:spPr bwMode="auto">
          <a:xfrm>
            <a:off x="3930547" y="4813605"/>
            <a:ext cx="1228912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34">
            <a:extLst>
              <a:ext uri="{FF2B5EF4-FFF2-40B4-BE49-F238E27FC236}">
                <a16:creationId xmlns:a16="http://schemas.microsoft.com/office/drawing/2014/main" id="{5F5F5AF7-54C1-BCCB-CF69-0F98B9ED5042}"/>
              </a:ext>
            </a:extLst>
          </p:cNvPr>
          <p:cNvSpPr/>
          <p:nvPr/>
        </p:nvSpPr>
        <p:spPr bwMode="auto">
          <a:xfrm>
            <a:off x="5285986" y="4798091"/>
            <a:ext cx="1277678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id="{2D2038FF-72F5-AD80-ACFA-ACAEFC80D039}"/>
              </a:ext>
            </a:extLst>
          </p:cNvPr>
          <p:cNvSpPr/>
          <p:nvPr/>
        </p:nvSpPr>
        <p:spPr bwMode="auto">
          <a:xfrm>
            <a:off x="2580613" y="4243613"/>
            <a:ext cx="3917790" cy="422042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REST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7608834" y="4615781"/>
            <a:ext cx="831273" cy="109461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MSSQL</a:t>
            </a:r>
            <a:b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12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왼쪽/오른쪽 37">
            <a:extLst>
              <a:ext uri="{FF2B5EF4-FFF2-40B4-BE49-F238E27FC236}">
                <a16:creationId xmlns:a16="http://schemas.microsoft.com/office/drawing/2014/main" id="{A8CEC3F7-CF22-1B03-B0F1-04C50FC08AAB}"/>
              </a:ext>
            </a:extLst>
          </p:cNvPr>
          <p:cNvSpPr/>
          <p:nvPr/>
        </p:nvSpPr>
        <p:spPr bwMode="auto">
          <a:xfrm>
            <a:off x="6657575" y="4979138"/>
            <a:ext cx="913714" cy="367941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위쪽 38">
            <a:extLst>
              <a:ext uri="{FF2B5EF4-FFF2-40B4-BE49-F238E27FC236}">
                <a16:creationId xmlns:a16="http://schemas.microsoft.com/office/drawing/2014/main" id="{FDD484BC-CCB6-DEBB-D2EE-1BFBD62D5070}"/>
              </a:ext>
            </a:extLst>
          </p:cNvPr>
          <p:cNvSpPr/>
          <p:nvPr/>
        </p:nvSpPr>
        <p:spPr bwMode="auto">
          <a:xfrm>
            <a:off x="5311987" y="3514768"/>
            <a:ext cx="445270" cy="552286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화살표: 위쪽 39">
            <a:extLst>
              <a:ext uri="{FF2B5EF4-FFF2-40B4-BE49-F238E27FC236}">
                <a16:creationId xmlns:a16="http://schemas.microsoft.com/office/drawing/2014/main" id="{5C80BACB-1F84-6330-D3B3-B8A12F6321F1}"/>
              </a:ext>
            </a:extLst>
          </p:cNvPr>
          <p:cNvSpPr/>
          <p:nvPr/>
        </p:nvSpPr>
        <p:spPr bwMode="auto">
          <a:xfrm rot="10800000">
            <a:off x="3355393" y="3514794"/>
            <a:ext cx="445270" cy="552286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AAE2A-2349-9AFF-FB16-807B7E16C55E}"/>
              </a:ext>
            </a:extLst>
          </p:cNvPr>
          <p:cNvSpPr txBox="1"/>
          <p:nvPr/>
        </p:nvSpPr>
        <p:spPr>
          <a:xfrm>
            <a:off x="573321" y="1789123"/>
            <a:ext cx="189328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Next.js </a:t>
            </a:r>
            <a:endParaRPr lang="ko-KR" altLang="en-US" sz="15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 </a:t>
            </a:r>
            <a:r>
              <a:rPr lang="ko-KR" altLang="en-US" sz="15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5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DEB6C-53AD-F209-CD6D-BFAAC32FC3D8}"/>
              </a:ext>
            </a:extLst>
          </p:cNvPr>
          <p:cNvSpPr txBox="1"/>
          <p:nvPr/>
        </p:nvSpPr>
        <p:spPr>
          <a:xfrm>
            <a:off x="573417" y="4303379"/>
            <a:ext cx="189319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Boot</a:t>
            </a:r>
            <a:endParaRPr lang="ko-KR" sz="15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BACKEND </a:t>
            </a:r>
            <a:r>
              <a:rPr lang="ko-KR" altLang="en-US" sz="1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93065-9AA1-EA8E-3746-054E3AA433FF}"/>
              </a:ext>
            </a:extLst>
          </p:cNvPr>
          <p:cNvSpPr txBox="1"/>
          <p:nvPr/>
        </p:nvSpPr>
        <p:spPr>
          <a:xfrm>
            <a:off x="6836967" y="1982232"/>
            <a:ext cx="214923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216000">
              <a:buAutoNum type="arabicPeriod"/>
            </a:pPr>
            <a:r>
              <a:rPr lang="ko-KR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Server-Side </a:t>
            </a:r>
            <a:r>
              <a:rPr lang="ko-KR" sz="12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Rendering</a:t>
            </a:r>
            <a:r>
              <a:rPr 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(SSR) 지원</a:t>
            </a:r>
          </a:p>
          <a:p>
            <a:pPr marL="342900" indent="-216000">
              <a:buAutoNum type="arabicPeriod"/>
            </a:pP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216000">
              <a:buAutoNum type="arabicPeriod"/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Engine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Optimization(SEO) </a:t>
            </a:r>
            <a:r>
              <a:rPr lang="en-US" altLang="ko-KR" sz="12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2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2160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216000"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페이지별 동적</a:t>
            </a:r>
            <a:r>
              <a:rPr 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메타</a:t>
            </a:r>
            <a:r>
              <a:rPr 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12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AAE2A-2349-9AFF-FB16-807B7E16C55E}"/>
              </a:ext>
            </a:extLst>
          </p:cNvPr>
          <p:cNvSpPr txBox="1"/>
          <p:nvPr/>
        </p:nvSpPr>
        <p:spPr>
          <a:xfrm>
            <a:off x="7422675" y="1681672"/>
            <a:ext cx="99768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Next.js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15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50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>
          <a:headEnd type="none" w="med" len="med"/>
          <a:tailEnd type="triangle" w="lg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105489</TotalTime>
  <Words>1834</Words>
  <Application>Microsoft Office PowerPoint</Application>
  <PresentationFormat>A4 용지(210x297mm)</PresentationFormat>
  <Paragraphs>816</Paragraphs>
  <Slides>13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HY울릉도M</vt:lpstr>
      <vt:lpstr>굴림</vt:lpstr>
      <vt:lpstr>굴림</vt:lpstr>
      <vt:lpstr>Dotum</vt:lpstr>
      <vt:lpstr>맑은 고딕</vt:lpstr>
      <vt:lpstr>맑은 고딕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kang james</cp:lastModifiedBy>
  <cp:revision>7141</cp:revision>
  <cp:lastPrinted>2017-05-22T07:15:28Z</cp:lastPrinted>
  <dcterms:created xsi:type="dcterms:W3CDTF">2004-02-17T06:52:18Z</dcterms:created>
  <dcterms:modified xsi:type="dcterms:W3CDTF">2024-07-11T06:27:24Z</dcterms:modified>
</cp:coreProperties>
</file>