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4"/>
  </p:notesMasterIdLst>
  <p:handoutMasterIdLst>
    <p:handoutMasterId r:id="rId5"/>
  </p:handoutMasterIdLst>
  <p:sldIdLst>
    <p:sldId id="2548" r:id="rId3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E1E"/>
    <a:srgbClr val="FF0000"/>
    <a:srgbClr val="FF9933"/>
    <a:srgbClr val="FFF0C1"/>
    <a:srgbClr val="CCFFFF"/>
    <a:srgbClr val="CCECFF"/>
    <a:srgbClr val="0033CC"/>
    <a:srgbClr val="FFE7E7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4A1CB-FD56-4848-8CAD-A9CE7817EC5D}" v="654" dt="2024-07-03T04:45:10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04" d="100"/>
          <a:sy n="104" d="100"/>
        </p:scale>
        <p:origin x="678" y="102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2024-07-02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2024-07-02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2024-07-02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6717869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 anchor="t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1. Next.js Spring Boot Full-Stack Architecture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D1C43D-7243-7E7D-D3C7-378BB3DCBAE4}"/>
              </a:ext>
            </a:extLst>
          </p:cNvPr>
          <p:cNvSpPr/>
          <p:nvPr/>
        </p:nvSpPr>
        <p:spPr bwMode="auto">
          <a:xfrm>
            <a:off x="2649924" y="988604"/>
            <a:ext cx="4583068" cy="2131594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/>
          </a:p>
        </p:txBody>
      </p:sp>
      <p:pic>
        <p:nvPicPr>
          <p:cNvPr id="13" name="그림 12" descr="NextJS 스크롤 포지션 유지/복구하기">
            <a:extLst>
              <a:ext uri="{FF2B5EF4-FFF2-40B4-BE49-F238E27FC236}">
                <a16:creationId xmlns:a16="http://schemas.microsoft.com/office/drawing/2014/main" id="{916145DE-1A3B-EC3F-52F1-B19B9098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86" y="1128978"/>
            <a:ext cx="1448891" cy="308203"/>
          </a:xfrm>
          <a:prstGeom prst="rect">
            <a:avLst/>
          </a:prstGeom>
          <a:ln>
            <a:noFill/>
          </a:ln>
        </p:spPr>
      </p:pic>
      <p:pic>
        <p:nvPicPr>
          <p:cNvPr id="14" name="그림 13" descr="React] React에 대해 알아보자">
            <a:extLst>
              <a:ext uri="{FF2B5EF4-FFF2-40B4-BE49-F238E27FC236}">
                <a16:creationId xmlns:a16="http://schemas.microsoft.com/office/drawing/2014/main" id="{027F3D38-8097-C4BF-A0A6-D3720F05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83" y="1129078"/>
            <a:ext cx="1031509" cy="30639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8187EA-8D8C-2809-DE05-48CABF2FEE4D}"/>
              </a:ext>
            </a:extLst>
          </p:cNvPr>
          <p:cNvSpPr/>
          <p:nvPr/>
        </p:nvSpPr>
        <p:spPr bwMode="auto">
          <a:xfrm>
            <a:off x="2869637" y="1629172"/>
            <a:ext cx="1085058" cy="510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err="1">
                <a:latin typeface="굴림"/>
                <a:ea typeface="굴림"/>
              </a:rPr>
              <a:t>Router</a:t>
            </a:r>
            <a:endParaRPr lang="ko-KR" altLang="en-US" sz="1200" b="1" i="0" strike="noStrike" cap="none" normalizeH="0" baseline="0" err="1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7CA164-75BD-1EF0-6AFB-728AB31D5AEF}"/>
              </a:ext>
            </a:extLst>
          </p:cNvPr>
          <p:cNvSpPr/>
          <p:nvPr/>
        </p:nvSpPr>
        <p:spPr bwMode="auto">
          <a:xfrm>
            <a:off x="4393449" y="1629172"/>
            <a:ext cx="1085058" cy="510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굴림"/>
                <a:ea typeface="굴림"/>
              </a:rPr>
              <a:t>Components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6AE207-16AC-C9F1-38DB-5369E479A2FA}"/>
              </a:ext>
            </a:extLst>
          </p:cNvPr>
          <p:cNvSpPr/>
          <p:nvPr/>
        </p:nvSpPr>
        <p:spPr bwMode="auto">
          <a:xfrm>
            <a:off x="5917260" y="1613658"/>
            <a:ext cx="1085058" cy="510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굴림"/>
                <a:ea typeface="굴림"/>
              </a:rPr>
              <a:t>Services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A3D734-78EF-E655-FAA5-CC649D569272}"/>
              </a:ext>
            </a:extLst>
          </p:cNvPr>
          <p:cNvSpPr/>
          <p:nvPr/>
        </p:nvSpPr>
        <p:spPr bwMode="auto">
          <a:xfrm>
            <a:off x="2872167" y="2366110"/>
            <a:ext cx="4141411" cy="510671"/>
          </a:xfrm>
          <a:prstGeom prst="roundRect">
            <a:avLst/>
          </a:prstGeom>
          <a:solidFill>
            <a:srgbClr val="EB1E1E">
              <a:alpha val="8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굴림"/>
                <a:ea typeface="굴림"/>
              </a:rPr>
              <a:t>Axois</a:t>
            </a:r>
            <a:r>
              <a:rPr lang="ko-KR" altLang="en-US" sz="1200" dirty="0">
                <a:solidFill>
                  <a:srgbClr val="FFFFFF"/>
                </a:solidFill>
                <a:latin typeface="굴림"/>
                <a:ea typeface="굴림"/>
              </a:rPr>
              <a:t> HTTP </a:t>
            </a:r>
            <a:r>
              <a:rPr lang="ko-KR" altLang="en-US" sz="1200" dirty="0" err="1">
                <a:solidFill>
                  <a:srgbClr val="FFFFFF"/>
                </a:solidFill>
                <a:latin typeface="굴림"/>
                <a:ea typeface="굴림"/>
              </a:rPr>
              <a:t>Library</a:t>
            </a:r>
            <a:endParaRPr lang="ko-KR" altLang="en-US" sz="1200" dirty="0" err="1">
              <a:solidFill>
                <a:srgbClr val="FFFFFF"/>
              </a:solidFill>
            </a:endParaRPr>
          </a:p>
        </p:txBody>
      </p:sp>
      <p:pic>
        <p:nvPicPr>
          <p:cNvPr id="28" name="그림 27" descr="⚡ Spring Boot: Unleashing Java Development with Simplicity and Speed ⚡">
            <a:extLst>
              <a:ext uri="{FF2B5EF4-FFF2-40B4-BE49-F238E27FC236}">
                <a16:creationId xmlns:a16="http://schemas.microsoft.com/office/drawing/2014/main" id="{C151E607-553A-24BF-F8F4-32809AE2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683" y="5248360"/>
            <a:ext cx="1616381" cy="73413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936F6D-6D53-B356-5A35-C753E1F2190E}"/>
              </a:ext>
            </a:extLst>
          </p:cNvPr>
          <p:cNvSpPr/>
          <p:nvPr/>
        </p:nvSpPr>
        <p:spPr bwMode="auto">
          <a:xfrm>
            <a:off x="2648915" y="3711982"/>
            <a:ext cx="4583068" cy="2264920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218717D-237C-C004-B0E9-4D61943EF172}"/>
              </a:ext>
            </a:extLst>
          </p:cNvPr>
          <p:cNvSpPr/>
          <p:nvPr/>
        </p:nvSpPr>
        <p:spPr bwMode="auto">
          <a:xfrm>
            <a:off x="2851990" y="4744124"/>
            <a:ext cx="1085058" cy="510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ko-KR" altLang="en-US" sz="1200" dirty="0" err="1">
                <a:latin typeface="굴림"/>
                <a:ea typeface="굴림"/>
              </a:rPr>
              <a:t>Model</a:t>
            </a:r>
            <a:endParaRPr lang="ko-KR" dirty="0" err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E25535D-22AB-A2D9-2FFF-0F858506F0F7}"/>
              </a:ext>
            </a:extLst>
          </p:cNvPr>
          <p:cNvSpPr/>
          <p:nvPr/>
        </p:nvSpPr>
        <p:spPr bwMode="auto">
          <a:xfrm>
            <a:off x="4375935" y="4744124"/>
            <a:ext cx="1085058" cy="510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굴림"/>
                <a:ea typeface="굴림"/>
              </a:rPr>
              <a:t>Service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5F5AF7-54C1-BCCB-CF69-0F98B9ED5042}"/>
              </a:ext>
            </a:extLst>
          </p:cNvPr>
          <p:cNvSpPr/>
          <p:nvPr/>
        </p:nvSpPr>
        <p:spPr bwMode="auto">
          <a:xfrm>
            <a:off x="5899878" y="4728610"/>
            <a:ext cx="1085058" cy="510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굴림"/>
                <a:ea typeface="굴림"/>
              </a:rPr>
              <a:t>DAO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D2038FF-72F5-AD80-ACFA-ACAEFC80D039}"/>
              </a:ext>
            </a:extLst>
          </p:cNvPr>
          <p:cNvSpPr/>
          <p:nvPr/>
        </p:nvSpPr>
        <p:spPr bwMode="auto">
          <a:xfrm>
            <a:off x="2829530" y="4014741"/>
            <a:ext cx="4141411" cy="510671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굴림"/>
                <a:ea typeface="굴림"/>
              </a:rPr>
              <a:t>Spring</a:t>
            </a:r>
            <a:r>
              <a:rPr lang="ko-KR" altLang="en-US" sz="1200" dirty="0">
                <a:latin typeface="굴림"/>
                <a:ea typeface="굴림"/>
              </a:rPr>
              <a:t> REST </a:t>
            </a:r>
            <a:r>
              <a:rPr lang="ko-KR" altLang="en-US" sz="1200" dirty="0" err="1">
                <a:latin typeface="굴림"/>
                <a:ea typeface="굴림"/>
              </a:rPr>
              <a:t>Controller</a:t>
            </a:r>
            <a:endParaRPr lang="ko-KR" dirty="0" err="1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8422948" y="4265955"/>
            <a:ext cx="914400" cy="132448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0" dirty="0">
                <a:latin typeface="굴림"/>
                <a:ea typeface="굴림"/>
              </a:rPr>
              <a:t>MSSQL</a:t>
            </a:r>
            <a:br>
              <a:rPr lang="ko-KR" altLang="en-US" sz="1200" b="0" dirty="0">
                <a:latin typeface="굴림"/>
                <a:ea typeface="굴림"/>
              </a:rPr>
            </a:br>
            <a:r>
              <a:rPr lang="ko-KR" altLang="en-US" sz="1200" b="0" err="1">
                <a:latin typeface="굴림"/>
                <a:ea typeface="굴림"/>
              </a:rPr>
              <a:t>Database</a:t>
            </a:r>
            <a:endParaRPr lang="ko-KR" altLang="en-US" sz="1200" b="0" i="0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A8CEC3F7-CF22-1B03-B0F1-04C50FC08AAB}"/>
              </a:ext>
            </a:extLst>
          </p:cNvPr>
          <p:cNvSpPr/>
          <p:nvPr/>
        </p:nvSpPr>
        <p:spPr bwMode="auto">
          <a:xfrm>
            <a:off x="7118753" y="4861285"/>
            <a:ext cx="1216152" cy="251309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FDD484BC-CCB6-DEBB-D2EE-1BFBD62D5070}"/>
              </a:ext>
            </a:extLst>
          </p:cNvPr>
          <p:cNvSpPr/>
          <p:nvPr/>
        </p:nvSpPr>
        <p:spPr bwMode="auto">
          <a:xfrm>
            <a:off x="5736520" y="2949369"/>
            <a:ext cx="367992" cy="978408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5C80BACB-1F84-6330-D3B3-B8A12F6321F1}"/>
              </a:ext>
            </a:extLst>
          </p:cNvPr>
          <p:cNvSpPr/>
          <p:nvPr/>
        </p:nvSpPr>
        <p:spPr bwMode="auto">
          <a:xfrm rot="10800000">
            <a:off x="3779926" y="2949395"/>
            <a:ext cx="367992" cy="978408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8AAE2A-2349-9AFF-FB16-807B7E16C55E}"/>
              </a:ext>
            </a:extLst>
          </p:cNvPr>
          <p:cNvSpPr txBox="1"/>
          <p:nvPr/>
        </p:nvSpPr>
        <p:spPr>
          <a:xfrm>
            <a:off x="233110" y="1532454"/>
            <a:ext cx="25015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굴림"/>
                <a:ea typeface="굴림"/>
              </a:rPr>
              <a:t>Next.js </a:t>
            </a:r>
            <a:endParaRPr lang="ko-KR" altLang="en-US" sz="2400" dirty="0" err="1"/>
          </a:p>
          <a:p>
            <a:r>
              <a:rPr lang="ko-KR" altLang="en-US" sz="2400" b="0" dirty="0">
                <a:latin typeface="굴림"/>
                <a:ea typeface="굴림"/>
              </a:rPr>
              <a:t>FRONTEND </a:t>
            </a:r>
            <a:r>
              <a:rPr lang="ko-KR" altLang="en-US" sz="2400" b="0" err="1">
                <a:latin typeface="굴림"/>
                <a:ea typeface="굴림"/>
              </a:rPr>
              <a:t>App</a:t>
            </a:r>
            <a:endParaRPr lang="ko-KR" altLang="en-US" sz="2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DEB6C-53AD-F209-CD6D-BFAAC32FC3D8}"/>
              </a:ext>
            </a:extLst>
          </p:cNvPr>
          <p:cNvSpPr txBox="1"/>
          <p:nvPr/>
        </p:nvSpPr>
        <p:spPr>
          <a:xfrm>
            <a:off x="233206" y="4315158"/>
            <a:ext cx="25015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굴림"/>
                <a:ea typeface="굴림"/>
              </a:rPr>
              <a:t>Spring</a:t>
            </a:r>
            <a:r>
              <a:rPr lang="ko-KR" altLang="en-US" sz="2400" dirty="0">
                <a:latin typeface="굴림"/>
                <a:ea typeface="굴림"/>
              </a:rPr>
              <a:t> </a:t>
            </a:r>
            <a:r>
              <a:rPr lang="ko-KR" altLang="en-US" sz="2400" dirty="0" err="1">
                <a:latin typeface="굴림"/>
                <a:ea typeface="굴림"/>
              </a:rPr>
              <a:t>Boot</a:t>
            </a:r>
            <a:endParaRPr lang="ko-KR" dirty="0" err="1"/>
          </a:p>
          <a:p>
            <a:r>
              <a:rPr lang="ko-KR" altLang="en-US" sz="2400" b="0" dirty="0">
                <a:latin typeface="굴림"/>
                <a:ea typeface="굴림"/>
              </a:rPr>
              <a:t>BACKEND </a:t>
            </a:r>
            <a:r>
              <a:rPr lang="ko-KR" altLang="en-US" sz="2400" b="0" dirty="0" err="1">
                <a:latin typeface="굴림"/>
                <a:ea typeface="굴림"/>
              </a:rPr>
              <a:t>App</a:t>
            </a:r>
            <a:endParaRPr lang="ko-KR" altLang="en-US" sz="24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93065-9AA1-EA8E-3746-054E3AA433FF}"/>
              </a:ext>
            </a:extLst>
          </p:cNvPr>
          <p:cNvSpPr txBox="1"/>
          <p:nvPr/>
        </p:nvSpPr>
        <p:spPr>
          <a:xfrm>
            <a:off x="7316710" y="985841"/>
            <a:ext cx="250093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latin typeface="굴림"/>
                <a:ea typeface="굴림"/>
              </a:rPr>
              <a:t>Next.js를</a:t>
            </a:r>
            <a:r>
              <a:rPr lang="ko-KR" altLang="en-US" dirty="0">
                <a:latin typeface="굴림"/>
                <a:ea typeface="굴림"/>
              </a:rPr>
              <a:t> 꼭 써야 하는 이유</a:t>
            </a:r>
          </a:p>
          <a:p>
            <a:endParaRPr lang="ko-KR" altLang="en-US" dirty="0"/>
          </a:p>
          <a:p>
            <a:pPr marL="342900" indent="-342900">
              <a:buAutoNum type="arabicPeriod"/>
            </a:pPr>
            <a:r>
              <a:rPr lang="ko-KR" sz="1200" b="0" dirty="0">
                <a:latin typeface="굴림"/>
                <a:ea typeface="굴림"/>
              </a:rPr>
              <a:t>Server-</a:t>
            </a:r>
            <a:r>
              <a:rPr lang="ko-KR" sz="1200" b="0" err="1">
                <a:latin typeface="굴림"/>
                <a:ea typeface="굴림"/>
              </a:rPr>
              <a:t>Side</a:t>
            </a:r>
            <a:r>
              <a:rPr lang="ko-KR" sz="1200" b="0" dirty="0">
                <a:latin typeface="굴림"/>
                <a:ea typeface="굴림"/>
              </a:rPr>
              <a:t> </a:t>
            </a:r>
            <a:r>
              <a:rPr lang="ko-KR" sz="1200" b="0" err="1">
                <a:latin typeface="굴림"/>
                <a:ea typeface="굴림"/>
              </a:rPr>
              <a:t>Rendering</a:t>
            </a:r>
            <a:r>
              <a:rPr lang="ko-KR" sz="1200" b="0" dirty="0">
                <a:latin typeface="굴림"/>
                <a:ea typeface="굴림"/>
              </a:rPr>
              <a:t> (SSR) 지원</a:t>
            </a:r>
          </a:p>
          <a:p>
            <a:pPr marL="342900" indent="-342900">
              <a:buAutoNum type="arabicPeriod"/>
            </a:pPr>
            <a:endParaRPr lang="ko-KR" altLang="en-US" sz="1200" b="0" dirty="0">
              <a:latin typeface="굴림"/>
              <a:ea typeface="굴림"/>
            </a:endParaRPr>
          </a:p>
          <a:p>
            <a:pPr marL="342900" indent="-342900">
              <a:buAutoNum type="arabicPeriod"/>
            </a:pPr>
            <a:r>
              <a:rPr lang="en-US" altLang="ko-KR" sz="1200" b="0" dirty="0">
                <a:latin typeface="굴림"/>
                <a:ea typeface="굴림"/>
              </a:rPr>
              <a:t>Search</a:t>
            </a:r>
            <a:r>
              <a:rPr lang="ko-KR" altLang="en-US" sz="1200" b="0" dirty="0">
                <a:latin typeface="굴림"/>
                <a:ea typeface="굴림"/>
              </a:rPr>
              <a:t> </a:t>
            </a:r>
            <a:r>
              <a:rPr lang="en-US" altLang="ko-KR" sz="1200" b="0" dirty="0">
                <a:latin typeface="굴림"/>
                <a:ea typeface="굴림"/>
              </a:rPr>
              <a:t>Engine</a:t>
            </a:r>
            <a:r>
              <a:rPr lang="ko-KR" altLang="en-US" sz="1200" b="0" dirty="0">
                <a:latin typeface="굴림"/>
                <a:ea typeface="굴림"/>
              </a:rPr>
              <a:t> </a:t>
            </a:r>
            <a:r>
              <a:rPr lang="en-US" altLang="ko-KR" sz="1200" b="0" dirty="0">
                <a:latin typeface="굴림"/>
                <a:ea typeface="굴림"/>
              </a:rPr>
              <a:t>Optimization(SEO) </a:t>
            </a:r>
            <a:r>
              <a:rPr lang="en-US" altLang="ko-KR" sz="1200" b="0" err="1">
                <a:latin typeface="굴림"/>
                <a:ea typeface="굴림"/>
              </a:rPr>
              <a:t>개선</a:t>
            </a:r>
            <a:endParaRPr lang="en-US" altLang="ko-KR" sz="1200" b="0">
              <a:latin typeface="굴림"/>
              <a:ea typeface="굴림"/>
            </a:endParaRPr>
          </a:p>
          <a:p>
            <a:pPr marL="342900" indent="-342900">
              <a:buAutoNum type="arabicPeriod"/>
            </a:pPr>
            <a:endParaRPr lang="en-US" altLang="ko-KR" sz="1200" b="0" dirty="0">
              <a:latin typeface="굴림"/>
              <a:ea typeface="굴림"/>
            </a:endParaRPr>
          </a:p>
          <a:p>
            <a:pPr marL="342900" indent="-342900">
              <a:buAutoNum type="arabicPeriod"/>
            </a:pPr>
            <a:r>
              <a:rPr lang="ko-KR" altLang="en-US" sz="1200" b="0" dirty="0">
                <a:latin typeface="굴림"/>
                <a:ea typeface="굴림"/>
              </a:rPr>
              <a:t>각 페이지별 동적</a:t>
            </a:r>
            <a:r>
              <a:rPr lang="en-US" sz="1200" b="0" dirty="0">
                <a:latin typeface="굴림"/>
                <a:ea typeface="굴림"/>
              </a:rPr>
              <a:t> </a:t>
            </a:r>
            <a:r>
              <a:rPr lang="en-US" sz="1200" b="0" dirty="0" err="1">
                <a:latin typeface="굴림"/>
                <a:ea typeface="굴림"/>
              </a:rPr>
              <a:t>메타</a:t>
            </a:r>
            <a:r>
              <a:rPr lang="en-US" sz="1200" b="0" dirty="0">
                <a:latin typeface="굴림"/>
                <a:ea typeface="굴림"/>
              </a:rPr>
              <a:t> </a:t>
            </a:r>
            <a:r>
              <a:rPr lang="en-US" sz="1200" b="0" dirty="0" err="1">
                <a:latin typeface="굴림"/>
                <a:ea typeface="굴림"/>
              </a:rPr>
              <a:t>태그</a:t>
            </a:r>
            <a:r>
              <a:rPr lang="en-US" sz="1200" b="0" dirty="0">
                <a:latin typeface="굴림"/>
                <a:ea typeface="굴림"/>
              </a:rPr>
              <a:t> </a:t>
            </a:r>
            <a:r>
              <a:rPr lang="ko-KR" altLang="en-US" sz="1200" b="0" dirty="0">
                <a:latin typeface="굴림"/>
                <a:ea typeface="굴림"/>
              </a:rPr>
              <a:t>설정</a:t>
            </a:r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181506578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103669</TotalTime>
  <Words>947</Words>
  <Application>Microsoft Office PowerPoint</Application>
  <PresentationFormat>A4 용지(210x297mm)</PresentationFormat>
  <Paragraphs>358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디자인 사용자 지정</vt:lpstr>
      <vt:lpstr>2_기획본부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7271</cp:revision>
  <cp:lastPrinted>2017-05-22T07:15:28Z</cp:lastPrinted>
  <dcterms:created xsi:type="dcterms:W3CDTF">2004-02-17T06:52:18Z</dcterms:created>
  <dcterms:modified xsi:type="dcterms:W3CDTF">2024-07-03T04:52:52Z</dcterms:modified>
</cp:coreProperties>
</file>