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583" r:id="rId5"/>
    <p:sldId id="585" r:id="rId6"/>
    <p:sldId id="586" r:id="rId7"/>
    <p:sldId id="587" r:id="rId8"/>
    <p:sldId id="588" r:id="rId9"/>
    <p:sldId id="589" r:id="rId10"/>
    <p:sldId id="594" r:id="rId11"/>
    <p:sldId id="590" r:id="rId12"/>
    <p:sldId id="591" r:id="rId13"/>
    <p:sldId id="592" r:id="rId14"/>
    <p:sldId id="593" r:id="rId15"/>
    <p:sldId id="596" r:id="rId16"/>
    <p:sldId id="597" r:id="rId17"/>
    <p:sldId id="599" r:id="rId18"/>
    <p:sldId id="595" r:id="rId19"/>
    <p:sldId id="598" r:id="rId20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BFDDCA9-D016-43DE-A2CA-834EF88CF71D}">
          <p14:sldIdLst>
            <p14:sldId id="583"/>
            <p14:sldId id="585"/>
            <p14:sldId id="586"/>
            <p14:sldId id="587"/>
            <p14:sldId id="588"/>
            <p14:sldId id="589"/>
            <p14:sldId id="594"/>
            <p14:sldId id="590"/>
            <p14:sldId id="591"/>
            <p14:sldId id="592"/>
            <p14:sldId id="593"/>
            <p14:sldId id="596"/>
            <p14:sldId id="597"/>
            <p14:sldId id="599"/>
            <p14:sldId id="595"/>
            <p14:sldId id="5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  <p15:guide id="3" pos="172">
          <p15:clr>
            <a:srgbClr val="A4A3A4"/>
          </p15:clr>
        </p15:guide>
        <p15:guide id="4" pos="60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YU" initials="SY" lastIdx="1" clrIdx="0">
    <p:extLst>
      <p:ext uri="{19B8F6BF-5375-455C-9EA6-DF929625EA0E}">
        <p15:presenceInfo xmlns:p15="http://schemas.microsoft.com/office/powerpoint/2012/main" userId="39f36ef05bae67e6" providerId="Windows Live"/>
      </p:ext>
    </p:extLst>
  </p:cmAuthor>
  <p:cmAuthor id="2" name="Frank Ahn" initials="Frank Ahn" lastIdx="2" clrIdx="1">
    <p:extLst>
      <p:ext uri="{19B8F6BF-5375-455C-9EA6-DF929625EA0E}">
        <p15:presenceInfo xmlns:p15="http://schemas.microsoft.com/office/powerpoint/2012/main" userId="Frank Ah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909090"/>
    <a:srgbClr val="8EB4E3"/>
    <a:srgbClr val="0070C0"/>
    <a:srgbClr val="D9D9D9"/>
    <a:srgbClr val="C73B35"/>
    <a:srgbClr val="004DFF"/>
    <a:srgbClr val="657DE1"/>
    <a:srgbClr val="3333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39" autoAdjust="0"/>
    <p:restoredTop sz="98324" autoAdjust="0"/>
  </p:normalViewPr>
  <p:slideViewPr>
    <p:cSldViewPr showGuides="1">
      <p:cViewPr>
        <p:scale>
          <a:sx n="84" d="100"/>
          <a:sy n="84" d="100"/>
        </p:scale>
        <p:origin x="2826" y="576"/>
      </p:cViewPr>
      <p:guideLst>
        <p:guide orient="horz" pos="2160"/>
        <p:guide pos="3120"/>
        <p:guide pos="172"/>
        <p:guide pos="606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40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두현(팬택씨앤아이)" userId="76c7f840-c13a-4d84-9bbf-42e1a2a8ca9d" providerId="ADAL" clId="{0A19CDF3-1B25-4226-9E6F-5B494EA4715F}"/>
    <pc:docChg chg="undo custSel addSld delSld modSld delMainMaster modMainMaster modSection">
      <pc:chgData name="김두현(팬택씨앤아이)" userId="76c7f840-c13a-4d84-9bbf-42e1a2a8ca9d" providerId="ADAL" clId="{0A19CDF3-1B25-4226-9E6F-5B494EA4715F}" dt="2021-12-09T02:33:12.771" v="364" actId="20577"/>
      <pc:docMkLst>
        <pc:docMk/>
      </pc:docMkLst>
      <pc:sldChg chg="modSp add del">
        <pc:chgData name="김두현(팬택씨앤아이)" userId="76c7f840-c13a-4d84-9bbf-42e1a2a8ca9d" providerId="ADAL" clId="{0A19CDF3-1B25-4226-9E6F-5B494EA4715F}" dt="2021-12-09T02:32:40.738" v="339" actId="14100"/>
        <pc:sldMkLst>
          <pc:docMk/>
          <pc:sldMk cId="1164069231" sldId="411"/>
        </pc:sldMkLst>
        <pc:spChg chg="mod">
          <ac:chgData name="김두현(팬택씨앤아이)" userId="76c7f840-c13a-4d84-9bbf-42e1a2a8ca9d" providerId="ADAL" clId="{0A19CDF3-1B25-4226-9E6F-5B494EA4715F}" dt="2021-12-09T02:20:12.820" v="205" actId="20577"/>
          <ac:spMkLst>
            <pc:docMk/>
            <pc:sldMk cId="1164069231" sldId="411"/>
            <ac:spMk id="9" creationId="{00000000-0000-0000-0000-000000000000}"/>
          </ac:spMkLst>
        </pc:spChg>
        <pc:graphicFrameChg chg="mod modGraphic">
          <ac:chgData name="김두현(팬택씨앤아이)" userId="76c7f840-c13a-4d84-9bbf-42e1a2a8ca9d" providerId="ADAL" clId="{0A19CDF3-1B25-4226-9E6F-5B494EA4715F}" dt="2021-12-09T02:32:40.738" v="339" actId="14100"/>
          <ac:graphicFrameMkLst>
            <pc:docMk/>
            <pc:sldMk cId="1164069231" sldId="411"/>
            <ac:graphicFrameMk id="23" creationId="{C1E84BDD-DF6F-46BC-A869-FBADFC2FBBDA}"/>
          </ac:graphicFrameMkLst>
        </pc:graphicFrameChg>
      </pc:sldChg>
      <pc:sldChg chg="modSp add del">
        <pc:chgData name="김두현(팬택씨앤아이)" userId="76c7f840-c13a-4d84-9bbf-42e1a2a8ca9d" providerId="ADAL" clId="{0A19CDF3-1B25-4226-9E6F-5B494EA4715F}" dt="2021-12-09T02:33:12.771" v="364" actId="20577"/>
        <pc:sldMkLst>
          <pc:docMk/>
          <pc:sldMk cId="3176982789" sldId="412"/>
        </pc:sldMkLst>
        <pc:spChg chg="mod">
          <ac:chgData name="김두현(팬택씨앤아이)" userId="76c7f840-c13a-4d84-9bbf-42e1a2a8ca9d" providerId="ADAL" clId="{0A19CDF3-1B25-4226-9E6F-5B494EA4715F}" dt="2021-12-09T02:20:07.276" v="204" actId="20577"/>
          <ac:spMkLst>
            <pc:docMk/>
            <pc:sldMk cId="3176982789" sldId="412"/>
            <ac:spMk id="9" creationId="{00000000-0000-0000-0000-000000000000}"/>
          </ac:spMkLst>
        </pc:spChg>
        <pc:graphicFrameChg chg="mod modGraphic">
          <ac:chgData name="김두현(팬택씨앤아이)" userId="76c7f840-c13a-4d84-9bbf-42e1a2a8ca9d" providerId="ADAL" clId="{0A19CDF3-1B25-4226-9E6F-5B494EA4715F}" dt="2021-12-09T02:33:12.771" v="364" actId="20577"/>
          <ac:graphicFrameMkLst>
            <pc:docMk/>
            <pc:sldMk cId="3176982789" sldId="412"/>
            <ac:graphicFrameMk id="23" creationId="{C1E84BDD-DF6F-46BC-A869-FBADFC2FBBDA}"/>
          </ac:graphicFrameMkLst>
        </pc:graphicFrameChg>
      </pc:sldChg>
      <pc:sldChg chg="modSp">
        <pc:chgData name="김두현(팬택씨앤아이)" userId="76c7f840-c13a-4d84-9bbf-42e1a2a8ca9d" providerId="ADAL" clId="{0A19CDF3-1B25-4226-9E6F-5B494EA4715F}" dt="2021-12-09T02:24:16.879" v="254" actId="20577"/>
        <pc:sldMkLst>
          <pc:docMk/>
          <pc:sldMk cId="4217295061" sldId="524"/>
        </pc:sldMkLst>
        <pc:graphicFrameChg chg="modGraphic">
          <ac:chgData name="김두현(팬택씨앤아이)" userId="76c7f840-c13a-4d84-9bbf-42e1a2a8ca9d" providerId="ADAL" clId="{0A19CDF3-1B25-4226-9E6F-5B494EA4715F}" dt="2021-12-09T02:22:06.483" v="239" actId="20577"/>
          <ac:graphicFrameMkLst>
            <pc:docMk/>
            <pc:sldMk cId="4217295061" sldId="524"/>
            <ac:graphicFrameMk id="3" creationId="{99B1E54A-3302-42F5-B49F-6E5D93EE1EAB}"/>
          </ac:graphicFrameMkLst>
        </pc:graphicFrameChg>
        <pc:graphicFrameChg chg="modGraphic">
          <ac:chgData name="김두현(팬택씨앤아이)" userId="76c7f840-c13a-4d84-9bbf-42e1a2a8ca9d" providerId="ADAL" clId="{0A19CDF3-1B25-4226-9E6F-5B494EA4715F}" dt="2021-12-09T02:24:16.879" v="254" actId="20577"/>
          <ac:graphicFrameMkLst>
            <pc:docMk/>
            <pc:sldMk cId="4217295061" sldId="524"/>
            <ac:graphicFrameMk id="5" creationId="{D0B6FB49-FD3E-4B0C-B0E4-BBC0E30D781A}"/>
          </ac:graphicFrameMkLst>
        </pc:graphicFrameChg>
        <pc:graphicFrameChg chg="modGraphic">
          <ac:chgData name="김두현(팬택씨앤아이)" userId="76c7f840-c13a-4d84-9bbf-42e1a2a8ca9d" providerId="ADAL" clId="{0A19CDF3-1B25-4226-9E6F-5B494EA4715F}" dt="2021-12-09T02:24:08.722" v="253" actId="20577"/>
          <ac:graphicFrameMkLst>
            <pc:docMk/>
            <pc:sldMk cId="4217295061" sldId="524"/>
            <ac:graphicFrameMk id="9" creationId="{99B1E54A-3302-42F5-B49F-6E5D93EE1EAB}"/>
          </ac:graphicFrameMkLst>
        </pc:graphicFrameChg>
      </pc:sldChg>
      <pc:sldMasterChg chg="modSldLayout">
        <pc:chgData name="김두현(팬택씨앤아이)" userId="76c7f840-c13a-4d84-9bbf-42e1a2a8ca9d" providerId="ADAL" clId="{0A19CDF3-1B25-4226-9E6F-5B494EA4715F}" dt="2021-12-09T02:16:16.393" v="25" actId="478"/>
        <pc:sldMasterMkLst>
          <pc:docMk/>
          <pc:sldMasterMk cId="394954595" sldId="2147483661"/>
        </pc:sldMasterMkLst>
        <pc:sldLayoutChg chg="delSp modSp">
          <pc:chgData name="김두현(팬택씨앤아이)" userId="76c7f840-c13a-4d84-9bbf-42e1a2a8ca9d" providerId="ADAL" clId="{0A19CDF3-1B25-4226-9E6F-5B494EA4715F}" dt="2021-12-09T02:16:16.393" v="25" actId="478"/>
          <pc:sldLayoutMkLst>
            <pc:docMk/>
            <pc:sldMasterMk cId="394954595" sldId="2147483661"/>
            <pc:sldLayoutMk cId="3425196378" sldId="2147483669"/>
          </pc:sldLayoutMkLst>
          <pc:spChg chg="del mod">
            <ac:chgData name="김두현(팬택씨앤아이)" userId="76c7f840-c13a-4d84-9bbf-42e1a2a8ca9d" providerId="ADAL" clId="{0A19CDF3-1B25-4226-9E6F-5B494EA4715F}" dt="2021-12-09T02:16:16.393" v="25" actId="478"/>
            <ac:spMkLst>
              <pc:docMk/>
              <pc:sldMasterMk cId="394954595" sldId="2147483661"/>
              <pc:sldLayoutMk cId="3425196378" sldId="2147483669"/>
              <ac:spMk id="2" creationId="{00000000-0000-0000-0000-000000000000}"/>
            </ac:spMkLst>
          </pc:spChg>
        </pc:sldLayoutChg>
      </pc:sldMasterChg>
      <pc:sldMasterChg chg="del delSldLayout">
        <pc:chgData name="김두현(팬택씨앤아이)" userId="76c7f840-c13a-4d84-9bbf-42e1a2a8ca9d" providerId="ADAL" clId="{0A19CDF3-1B25-4226-9E6F-5B494EA4715F}" dt="2021-12-09T02:15:21.170" v="20" actId="2696"/>
        <pc:sldMasterMkLst>
          <pc:docMk/>
          <pc:sldMasterMk cId="1940340774" sldId="2147483661"/>
        </pc:sldMasterMkLst>
        <pc:sldLayoutChg chg="del">
          <pc:chgData name="김두현(팬택씨앤아이)" userId="76c7f840-c13a-4d84-9bbf-42e1a2a8ca9d" providerId="ADAL" clId="{0A19CDF3-1B25-4226-9E6F-5B494EA4715F}" dt="2021-12-09T02:15:21.154" v="7" actId="2696"/>
          <pc:sldLayoutMkLst>
            <pc:docMk/>
            <pc:sldMasterMk cId="1940340774" sldId="2147483661"/>
            <pc:sldLayoutMk cId="1437906589" sldId="2147483662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8" actId="2696"/>
          <pc:sldLayoutMkLst>
            <pc:docMk/>
            <pc:sldMasterMk cId="1940340774" sldId="2147483661"/>
            <pc:sldLayoutMk cId="1501935433" sldId="2147483663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9" actId="2696"/>
          <pc:sldLayoutMkLst>
            <pc:docMk/>
            <pc:sldMasterMk cId="1940340774" sldId="2147483661"/>
            <pc:sldLayoutMk cId="2891818995" sldId="2147483664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10" actId="2696"/>
          <pc:sldLayoutMkLst>
            <pc:docMk/>
            <pc:sldMasterMk cId="1940340774" sldId="2147483661"/>
            <pc:sldLayoutMk cId="7043934" sldId="2147483665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54" v="11" actId="2696"/>
          <pc:sldLayoutMkLst>
            <pc:docMk/>
            <pc:sldMasterMk cId="1940340774" sldId="2147483661"/>
            <pc:sldLayoutMk cId="2160377456" sldId="2147483666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2" actId="2696"/>
          <pc:sldLayoutMkLst>
            <pc:docMk/>
            <pc:sldMasterMk cId="1940340774" sldId="2147483661"/>
            <pc:sldLayoutMk cId="1671546363" sldId="2147483667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3" actId="2696"/>
          <pc:sldLayoutMkLst>
            <pc:docMk/>
            <pc:sldMasterMk cId="1940340774" sldId="2147483661"/>
            <pc:sldLayoutMk cId="1814521872" sldId="2147483668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4" actId="2696"/>
          <pc:sldLayoutMkLst>
            <pc:docMk/>
            <pc:sldMasterMk cId="1940340774" sldId="2147483661"/>
            <pc:sldLayoutMk cId="624932444" sldId="2147483669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5" actId="2696"/>
          <pc:sldLayoutMkLst>
            <pc:docMk/>
            <pc:sldMasterMk cId="1940340774" sldId="2147483661"/>
            <pc:sldLayoutMk cId="3027295117" sldId="2147483670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6" actId="2696"/>
          <pc:sldLayoutMkLst>
            <pc:docMk/>
            <pc:sldMasterMk cId="1940340774" sldId="2147483661"/>
            <pc:sldLayoutMk cId="1311622209" sldId="2147483671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7" actId="2696"/>
          <pc:sldLayoutMkLst>
            <pc:docMk/>
            <pc:sldMasterMk cId="1940340774" sldId="2147483661"/>
            <pc:sldLayoutMk cId="3930620291" sldId="2147483672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8" actId="2696"/>
          <pc:sldLayoutMkLst>
            <pc:docMk/>
            <pc:sldMasterMk cId="1940340774" sldId="2147483661"/>
            <pc:sldLayoutMk cId="1974555440" sldId="2147483673"/>
          </pc:sldLayoutMkLst>
        </pc:sldLayoutChg>
        <pc:sldLayoutChg chg="del">
          <pc:chgData name="김두현(팬택씨앤아이)" userId="76c7f840-c13a-4d84-9bbf-42e1a2a8ca9d" providerId="ADAL" clId="{0A19CDF3-1B25-4226-9E6F-5B494EA4715F}" dt="2021-12-09T02:15:21.170" v="19" actId="2696"/>
          <pc:sldLayoutMkLst>
            <pc:docMk/>
            <pc:sldMasterMk cId="1940340774" sldId="2147483661"/>
            <pc:sldLayoutMk cId="3739311999" sldId="214748367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8DABB-1CB8-4FEC-A4B1-6E9CE8177360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7412E-DAEC-4C69-B500-F3A3D2B1633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58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574" y="1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/>
          <a:lstStyle>
            <a:lvl1pPr algn="r">
              <a:defRPr sz="1200"/>
            </a:lvl1pPr>
          </a:lstStyle>
          <a:p>
            <a:fld id="{F7C17B55-BC51-4CBB-A711-E37219DBC6CC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5075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20" tIns="45311" rIns="90620" bIns="4531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892" y="4747997"/>
            <a:ext cx="5387982" cy="3884437"/>
          </a:xfrm>
          <a:prstGeom prst="rect">
            <a:avLst/>
          </a:prstGeom>
        </p:spPr>
        <p:txBody>
          <a:bodyPr vert="horz" lIns="90620" tIns="45311" rIns="90620" bIns="4531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502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574" y="9371502"/>
            <a:ext cx="2918621" cy="494813"/>
          </a:xfrm>
          <a:prstGeom prst="rect">
            <a:avLst/>
          </a:prstGeom>
        </p:spPr>
        <p:txBody>
          <a:bodyPr vert="horz" lIns="90620" tIns="45311" rIns="90620" bIns="45311" rtlCol="0" anchor="b"/>
          <a:lstStyle>
            <a:lvl1pPr algn="r">
              <a:defRPr sz="1200"/>
            </a:lvl1pPr>
          </a:lstStyle>
          <a:p>
            <a:fld id="{54E3033C-0A27-4B22-9D81-A1755736B5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5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671914"/>
            <a:ext cx="9906000" cy="0"/>
          </a:xfrm>
          <a:prstGeom prst="line">
            <a:avLst/>
          </a:prstGeom>
          <a:ln w="38100" cmpd="dbl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0" y="6402839"/>
            <a:ext cx="9906000" cy="0"/>
          </a:xfrm>
          <a:prstGeom prst="line">
            <a:avLst/>
          </a:prstGeom>
          <a:ln w="19050" cmpd="dbl">
            <a:solidFill>
              <a:schemeClr val="tx1">
                <a:lumMod val="50000"/>
                <a:lumOff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24"/>
          <p:cNvSpPr>
            <a:spLocks noChangeArrowheads="1"/>
          </p:cNvSpPr>
          <p:nvPr userDrawn="1"/>
        </p:nvSpPr>
        <p:spPr bwMode="auto">
          <a:xfrm>
            <a:off x="4501748" y="6480008"/>
            <a:ext cx="901193" cy="24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2" tIns="45716" rIns="91432" bIns="45716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page</a:t>
            </a:r>
            <a:r>
              <a:rPr kumimoji="0" lang="en-US" altLang="ko-KR" sz="1000" b="1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 </a:t>
            </a:r>
            <a:fld id="{801FEFD9-9C7C-4B4C-A6EB-56B892D2A860}" type="slidenum">
              <a:rPr kumimoji="0" lang="en-US" altLang="ko-KR" sz="1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pPr algn="ctr" eaLnBrk="0" latinLnBrk="0" hangingPunct="0">
                <a:spcBef>
                  <a:spcPct val="50000"/>
                </a:spcBef>
                <a:defRPr/>
              </a:pPr>
              <a:t>‹#›</a:t>
            </a:fld>
            <a:r>
              <a:rPr kumimoji="0"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/11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36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20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393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4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61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7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98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43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03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94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00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D5377-1A72-4428-B1E0-0EF4A05475FB}" type="datetimeFigureOut">
              <a:rPr lang="ko-KR" altLang="en-US" smtClean="0"/>
              <a:pPr/>
              <a:t>2024-08-07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AF110-9CEC-4FF9-8F89-F82EE78493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94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Ⅲ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. 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개선 요구사항 프로젝트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 (</a:t>
            </a:r>
            <a:r>
              <a:rPr lang="ko-KR" altLang="en-US" sz="1600" b="1" kern="0" dirty="0" smtClean="0">
                <a:solidFill>
                  <a:prstClr val="black"/>
                </a:solidFill>
                <a:latin typeface="+mn-ea"/>
              </a:rPr>
              <a:t>입찰 관리</a:t>
            </a:r>
            <a:r>
              <a:rPr lang="en-US" altLang="ko-KR" sz="1600" b="1" kern="0" dirty="0" smtClean="0">
                <a:solidFill>
                  <a:prstClr val="black"/>
                </a:solidFill>
                <a:latin typeface="+mn-ea"/>
              </a:rPr>
              <a:t>)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59106"/>
              </p:ext>
            </p:extLst>
          </p:nvPr>
        </p:nvGraphicFramePr>
        <p:xfrm>
          <a:off x="195933" y="764704"/>
          <a:ext cx="9437587" cy="56166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1898">
                  <a:extLst>
                    <a:ext uri="{9D8B030D-6E8A-4147-A177-3AD203B41FA5}">
                      <a16:colId xmlns:a16="http://schemas.microsoft.com/office/drawing/2014/main" val="3034162813"/>
                    </a:ext>
                  </a:extLst>
                </a:gridCol>
                <a:gridCol w="8305689">
                  <a:extLst>
                    <a:ext uri="{9D8B030D-6E8A-4147-A177-3AD203B41FA5}">
                      <a16:colId xmlns:a16="http://schemas.microsoft.com/office/drawing/2014/main" val="59812536"/>
                    </a:ext>
                  </a:extLst>
                </a:gridCol>
              </a:tblGrid>
              <a:tr h="30360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구  분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주요 내용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25640"/>
                  </a:ext>
                </a:extLst>
              </a:tr>
              <a:tr h="53130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추진 방향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ü"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IT</a:t>
                      </a: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를 활용한 </a:t>
                      </a: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기반의 업무처리</a:t>
                      </a:r>
                      <a:r>
                        <a:rPr lang="en-US" altLang="ko-KR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b="1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및 </a:t>
                      </a: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다양한 입찰 형태 구현</a:t>
                      </a:r>
                    </a:p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ko-KR" sz="900" b="1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indent="0" algn="l" latinLnBrk="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  </a:t>
                      </a:r>
                      <a:endParaRPr lang="ko-KR" sz="9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180000" marR="68580" marT="0" marB="0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50484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095377"/>
              </p:ext>
            </p:extLst>
          </p:nvPr>
        </p:nvGraphicFramePr>
        <p:xfrm>
          <a:off x="1496616" y="1340768"/>
          <a:ext cx="8065173" cy="4864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25656839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553587115"/>
                    </a:ext>
                  </a:extLst>
                </a:gridCol>
                <a:gridCol w="3888709">
                  <a:extLst>
                    <a:ext uri="{9D8B030D-6E8A-4147-A177-3AD203B41FA5}">
                      <a16:colId xmlns:a16="http://schemas.microsoft.com/office/drawing/2014/main" val="3794175184"/>
                    </a:ext>
                  </a:extLst>
                </a:gridCol>
              </a:tblGrid>
              <a:tr h="267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latin typeface="+mn-ea"/>
                          <a:ea typeface="+mn-ea"/>
                        </a:rPr>
                        <a:t>구 분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>
                          <a:latin typeface="+mn-ea"/>
                          <a:ea typeface="+mn-ea"/>
                        </a:rPr>
                        <a:t>As-Is 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smtClean="0">
                          <a:latin typeface="+mn-ea"/>
                          <a:ea typeface="+mn-ea"/>
                        </a:rPr>
                        <a:t>To-be   </a:t>
                      </a:r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5162710"/>
                  </a:ext>
                </a:extLst>
              </a:tr>
              <a:tr h="659700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0488" indent="-90488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공급</a:t>
                      </a:r>
                      <a:r>
                        <a:rPr lang="en-US" altLang="ko-KR" sz="9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BP</a:t>
                      </a:r>
                      <a:r>
                        <a:rPr lang="ko-KR" alt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에 대하여 입찰 이전에 별도의 평가 실시 </a:t>
                      </a:r>
                      <a:endParaRPr lang="en-US" altLang="ko-KR" sz="900" b="1" kern="100" baseline="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종합평가 업무 지원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회원 기준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전체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오픈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ko-KR" altLang="en-US" sz="900" b="1" baseline="0" dirty="0" smtClean="0">
                          <a:solidFill>
                            <a:schemeClr val="tx1"/>
                          </a:solidFill>
                        </a:rPr>
                        <a:t>적격 </a:t>
                      </a:r>
                      <a:r>
                        <a:rPr lang="en-US" altLang="ko-KR" sz="900" b="1" baseline="0" dirty="0" smtClean="0">
                          <a:solidFill>
                            <a:schemeClr val="tx1"/>
                          </a:solidFill>
                        </a:rPr>
                        <a:t>Pool )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                      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옵션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단가 선정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종합평가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or </a:t>
                      </a:r>
                      <a:r>
                        <a:rPr lang="ko-KR" altLang="en-US" sz="900" b="0" baseline="0" dirty="0" smtClean="0">
                          <a:solidFill>
                            <a:srgbClr val="C00000"/>
                          </a:solidFill>
                        </a:rPr>
                        <a:t>견적 제안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종합평가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항목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신용등급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회사 규모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공급 실적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*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공개 입찰인 경우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“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서류 평가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품질평가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&gt;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거래처</a:t>
                      </a:r>
                      <a:r>
                        <a:rPr lang="ko-KR" altLang="en-US" sz="900" b="1" baseline="0" dirty="0" smtClean="0">
                          <a:solidFill>
                            <a:srgbClr val="C00000"/>
                          </a:solidFill>
                        </a:rPr>
                        <a:t> 등록이 연동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504264"/>
                  </a:ext>
                </a:extLst>
              </a:tr>
              <a:tr h="513908">
                <a:tc rowSpan="9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ko-KR" sz="9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공급실적</a:t>
                      </a:r>
                      <a:r>
                        <a:rPr lang="ko-KR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 산출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분석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담당자별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엑셀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작업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품목별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System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에 의한 자동 산출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분석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Tool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제공</a:t>
                      </a:r>
                      <a:endParaRPr lang="en-US" altLang="ko-KR" sz="900" b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(ex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드럼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 250m,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</a:rPr>
                        <a:t>광점퍼코드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본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&gt;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커넥터 타입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케이블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50m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자재 적격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공급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Pool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DB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구축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계약 대비 공급 실적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DB +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가중치 적용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029030"/>
                  </a:ext>
                </a:extLst>
              </a:tr>
              <a:tr h="5139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입찰 안내 이메일 발송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개별 통화 연락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입찰 공고문 표준화 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900" b="1" dirty="0" err="1" smtClean="0">
                          <a:solidFill>
                            <a:srgbClr val="C00000"/>
                          </a:solidFill>
                        </a:rPr>
                        <a:t>전자통지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모바일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이메일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, SMS</a:t>
                      </a:r>
                      <a:r>
                        <a:rPr lang="en-US" altLang="ko-KR" sz="900" b="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rgbClr val="C00000"/>
                          </a:solidFill>
                        </a:rPr>
                        <a:t>등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및 확인 여부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System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관리 </a:t>
                      </a:r>
                      <a:endParaRPr lang="en-US" altLang="ko-KR" sz="900" b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ko-KR" sz="900" b="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제한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en-US" altLang="ko-KR" sz="900" b="0" dirty="0" err="1" smtClean="0">
                          <a:solidFill>
                            <a:srgbClr val="C00000"/>
                          </a:solidFill>
                        </a:rPr>
                        <a:t>OKplaza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內 오픈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</a:rPr>
                        <a:t>전체 오픈 경쟁</a:t>
                      </a:r>
                      <a:r>
                        <a:rPr lang="ko-KR" altLang="en-US" sz="900" b="0" baseline="0" dirty="0" smtClean="0">
                          <a:solidFill>
                            <a:srgbClr val="C00000"/>
                          </a:solidFill>
                        </a:rPr>
                        <a:t> 등 선택 </a:t>
                      </a:r>
                      <a:endParaRPr lang="en-US" altLang="ko-KR" sz="900" b="0" dirty="0" smtClean="0">
                        <a:solidFill>
                          <a:srgbClr val="C00000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295385"/>
                  </a:ext>
                </a:extLst>
              </a:tr>
              <a:tr h="2492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Off-Line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설명회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On-Line </a:t>
                      </a:r>
                      <a:r>
                        <a:rPr lang="ko-KR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설명회 병행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(</a:t>
                      </a: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기존과 동일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813557"/>
                  </a:ext>
                </a:extLst>
              </a:tr>
              <a:tr h="51390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총액 가격 입찰 제도만 지원 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서류 업로드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다양한 입찰 제도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총액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900" b="1" baseline="0" dirty="0" smtClean="0">
                          <a:solidFill>
                            <a:srgbClr val="C00000"/>
                          </a:solidFill>
                        </a:rPr>
                        <a:t>단가 입찰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</a:rPr>
                        <a:t>, </a:t>
                      </a:r>
                      <a:r>
                        <a:rPr lang="ko-KR" altLang="en-US" sz="900" b="1" baseline="0" dirty="0" smtClean="0">
                          <a:solidFill>
                            <a:srgbClr val="C00000"/>
                          </a:solidFill>
                        </a:rPr>
                        <a:t>종합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의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System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화 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dirty="0" smtClean="0">
                          <a:solidFill>
                            <a:srgbClr val="C00000"/>
                          </a:solidFill>
                        </a:rPr>
                        <a:t>-</a:t>
                      </a:r>
                      <a:r>
                        <a:rPr lang="en-US" altLang="ko-KR" sz="900" b="0" i="0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ko-KR" altLang="en-US" sz="900" b="0" i="0" dirty="0" err="1" smtClean="0">
                          <a:solidFill>
                            <a:srgbClr val="C00000"/>
                          </a:solidFill>
                        </a:rPr>
                        <a:t>입찰시</a:t>
                      </a:r>
                      <a:r>
                        <a:rPr lang="ko-KR" altLang="en-US" sz="900" b="0" i="0" dirty="0" smtClean="0">
                          <a:solidFill>
                            <a:srgbClr val="C00000"/>
                          </a:solidFill>
                        </a:rPr>
                        <a:t> 제출</a:t>
                      </a:r>
                      <a:r>
                        <a:rPr lang="ko-KR" altLang="en-US" sz="900" b="0" i="0" baseline="0" dirty="0" smtClean="0">
                          <a:solidFill>
                            <a:srgbClr val="C00000"/>
                          </a:solidFill>
                        </a:rPr>
                        <a:t> 서류 내용의 </a:t>
                      </a:r>
                      <a:r>
                        <a:rPr lang="en-US" altLang="ko-KR" sz="900" b="0" i="0" baseline="0" dirty="0" smtClean="0">
                          <a:solidFill>
                            <a:srgbClr val="C00000"/>
                          </a:solidFill>
                        </a:rPr>
                        <a:t>System </a:t>
                      </a:r>
                      <a:r>
                        <a:rPr lang="ko-KR" altLang="en-US" sz="900" b="0" i="0" baseline="0" dirty="0" smtClean="0">
                          <a:solidFill>
                            <a:srgbClr val="C00000"/>
                          </a:solidFill>
                        </a:rPr>
                        <a:t>확인 및 전자 서명 </a:t>
                      </a:r>
                      <a:r>
                        <a:rPr lang="en-US" altLang="ko-KR" sz="900" b="0" i="0" baseline="0" dirty="0" smtClean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ko-KR" altLang="en-US" sz="900" b="0" i="0" baseline="0" dirty="0" smtClean="0">
                          <a:solidFill>
                            <a:srgbClr val="C00000"/>
                          </a:solidFill>
                        </a:rPr>
                        <a:t>공인인증서</a:t>
                      </a:r>
                      <a:r>
                        <a:rPr lang="en-US" altLang="ko-KR" sz="900" b="0" i="0" baseline="0" dirty="0" smtClean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ko-KR" altLang="en-US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납품대금 연동제 희망</a:t>
                      </a:r>
                      <a:r>
                        <a:rPr lang="en-US" altLang="ko-KR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ko-KR" altLang="en-US" sz="900" b="0" i="0" kern="100" baseline="0" dirty="0" err="1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미희망</a:t>
                      </a:r>
                      <a:r>
                        <a:rPr lang="ko-KR" altLang="en-US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선택 및 제출 전자 서명</a:t>
                      </a:r>
                      <a:r>
                        <a:rPr lang="en-US" altLang="ko-KR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ko-KR" altLang="en-US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공인인증서</a:t>
                      </a:r>
                      <a:r>
                        <a:rPr lang="en-US" altLang="ko-KR" sz="900" b="0" i="0" kern="100" baseline="0" dirty="0" smtClean="0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ko-KR" altLang="ko-KR" sz="900" b="0" i="0" kern="100" dirty="0" smtClean="0">
                        <a:solidFill>
                          <a:srgbClr val="C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969609"/>
                  </a:ext>
                </a:extLst>
              </a:tr>
              <a:tr h="41272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이메일 통지 및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유선 협의 및 메일 회신 </a:t>
                      </a:r>
                      <a:endParaRPr lang="en-US" altLang="ko-KR" sz="900" b="0" i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900" b="1" dirty="0" err="1" smtClean="0">
                          <a:solidFill>
                            <a:srgbClr val="C00000"/>
                          </a:solidFill>
                        </a:rPr>
                        <a:t>수의시담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Process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</a:rPr>
                        <a:t>System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 구현 및 </a:t>
                      </a:r>
                      <a:r>
                        <a:rPr lang="ko-KR" altLang="en-US" sz="900" b="1" dirty="0" err="1" smtClean="0">
                          <a:solidFill>
                            <a:srgbClr val="C00000"/>
                          </a:solidFill>
                        </a:rPr>
                        <a:t>전자통지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rgbClr val="C00000"/>
                        </a:solidFill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(ex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순위 단가 수용 여부 통지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임의 조건 수용여부 통지 등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6910762"/>
                  </a:ext>
                </a:extLst>
              </a:tr>
              <a:tr h="2492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입찰 결과 이메일 발송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en-US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개별 통화 연락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900" b="1" dirty="0" err="1" smtClean="0">
                          <a:solidFill>
                            <a:schemeClr val="tx1"/>
                          </a:solidFill>
                        </a:rPr>
                        <a:t>전자통지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모바일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이메일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, SMS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및 확인 여부 </a:t>
                      </a:r>
                      <a:r>
                        <a:rPr lang="en-US" altLang="ko-KR" sz="900" b="1" dirty="0" smtClean="0">
                          <a:solidFill>
                            <a:schemeClr val="tx1"/>
                          </a:solidFill>
                        </a:rPr>
                        <a:t>System </a:t>
                      </a:r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관리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278420"/>
                  </a:ext>
                </a:extLst>
              </a:tr>
              <a:tr h="3681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연동제 조건 협의</a:t>
                      </a:r>
                      <a:endParaRPr lang="en-US" altLang="ko-KR" sz="900" b="0" kern="100" dirty="0" smtClean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연동제 조건 협의 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처리 결과 시스템 반영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계약 내용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계약 여부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025411"/>
                  </a:ext>
                </a:extLst>
              </a:tr>
              <a:tr h="2492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 latinLnBrk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계약서 인감 날인</a:t>
                      </a:r>
                      <a:r>
                        <a:rPr lang="en-US" altLang="ko-KR" sz="900" b="0" kern="10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전자계약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생성 및 체결  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9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Okplaza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內 구현 또는 계열 內 </a:t>
                      </a:r>
                      <a:r>
                        <a:rPr lang="ko-KR" altLang="en-US" sz="900" b="0" dirty="0" err="1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전자계약</a:t>
                      </a:r>
                      <a:r>
                        <a:rPr lang="ko-KR" altLang="en-US" sz="9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활용 등</a:t>
                      </a:r>
                      <a:r>
                        <a:rPr lang="en-US" altLang="ko-KR" sz="900" b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953602"/>
                  </a:ext>
                </a:extLst>
              </a:tr>
              <a:tr h="29098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ko-KR" sz="9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투찰내역</a:t>
                      </a:r>
                      <a:r>
                        <a:rPr lang="en-US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결과 </a:t>
                      </a:r>
                      <a:r>
                        <a:rPr lang="ko-KR" altLang="ko-KR" sz="900" kern="100" dirty="0" err="1" smtClean="0">
                          <a:solidFill>
                            <a:schemeClr val="tx1"/>
                          </a:solidFill>
                          <a:effectLst/>
                        </a:rPr>
                        <a:t>건별</a:t>
                      </a:r>
                      <a:r>
                        <a:rPr lang="ko-KR" altLang="ko-KR" sz="900" kern="100" dirty="0" smtClean="0">
                          <a:solidFill>
                            <a:schemeClr val="tx1"/>
                          </a:solidFill>
                          <a:effectLst/>
                        </a:rPr>
                        <a:t> 조회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종합 이력 관리 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(Dashboard,</a:t>
                      </a:r>
                      <a:r>
                        <a:rPr lang="en-US" altLang="ko-KR" sz="900" b="1" baseline="0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History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관리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공급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BP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용 구현 및 공유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endParaRPr lang="en-US" altLang="ko-KR" sz="900" b="1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458233"/>
                  </a:ext>
                </a:extLst>
              </a:tr>
              <a:tr h="5761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9388" marR="0" indent="-179388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900" b="0" kern="10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엑셀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일괄 </a:t>
                      </a:r>
                      <a:r>
                        <a:rPr lang="en-US" altLang="ko-KR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lang="ko-KR" altLang="en-US" sz="900" b="0" kern="100" baseline="0" dirty="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Times New Roman" panose="02020603050405020304" pitchFamily="18" charset="0"/>
                        </a:rPr>
                        <a:t>업로드 또는 매뉴얼 작업</a:t>
                      </a:r>
                      <a:endParaRPr lang="ko-KR" altLang="ko-KR" sz="900" b="0" kern="100" dirty="0" smtClean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입찰 결과에 따라 시스템 전송 처리 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단가 변경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공급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BP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등록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진열 등</a:t>
                      </a:r>
                      <a:r>
                        <a:rPr lang="en-US" altLang="ko-KR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900" b="1" dirty="0" smtClean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900" b="0" dirty="0" smtClean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기존 공급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BP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종료 처리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종료 예정일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물류 재고 </a:t>
                      </a:r>
                      <a:r>
                        <a:rPr lang="ko-KR" altLang="en-US" sz="9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소진시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 공급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BP 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 처리 기능 등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 일자 기능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772207"/>
                  </a:ext>
                </a:extLst>
              </a:tr>
            </a:tbl>
          </a:graphicData>
        </a:graphic>
      </p:graphicFrame>
      <p:grpSp>
        <p:nvGrpSpPr>
          <p:cNvPr id="2" name="그룹 1"/>
          <p:cNvGrpSpPr/>
          <p:nvPr/>
        </p:nvGrpSpPr>
        <p:grpSpPr>
          <a:xfrm>
            <a:off x="1568624" y="1772816"/>
            <a:ext cx="1008112" cy="4312220"/>
            <a:chOff x="1568624" y="1973034"/>
            <a:chExt cx="1008112" cy="4112002"/>
          </a:xfrm>
        </p:grpSpPr>
        <p:sp>
          <p:nvSpPr>
            <p:cNvPr id="10" name="직사각형 9"/>
            <p:cNvSpPr/>
            <p:nvPr/>
          </p:nvSpPr>
          <p:spPr bwMode="auto">
            <a:xfrm>
              <a:off x="1568624" y="2564734"/>
              <a:ext cx="1008112" cy="184912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</a:rPr>
                <a:t>입찰 계획 수립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1" name="직사각형 10"/>
            <p:cNvSpPr/>
            <p:nvPr/>
          </p:nvSpPr>
          <p:spPr bwMode="auto">
            <a:xfrm>
              <a:off x="1568624" y="4272381"/>
              <a:ext cx="1008112" cy="184913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조정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ko-KR" altLang="en-US" sz="900" dirty="0" err="1">
                  <a:latin typeface="+mn-ea"/>
                </a:rPr>
                <a:t>수의시담</a:t>
              </a:r>
              <a:r>
                <a:rPr lang="en-US" altLang="ko-KR" sz="900" dirty="0">
                  <a:latin typeface="+mn-ea"/>
                </a:rPr>
                <a:t>)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2" name="직사각형 11"/>
            <p:cNvSpPr/>
            <p:nvPr/>
          </p:nvSpPr>
          <p:spPr bwMode="auto">
            <a:xfrm>
              <a:off x="1568624" y="3084125"/>
              <a:ext cx="1008112" cy="184914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</a:rPr>
                <a:t>입찰공고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3" name="직사각형 12"/>
            <p:cNvSpPr/>
            <p:nvPr/>
          </p:nvSpPr>
          <p:spPr bwMode="auto">
            <a:xfrm>
              <a:off x="1568624" y="3456601"/>
              <a:ext cx="1008112" cy="184914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 err="1">
                  <a:latin typeface="+mn-ea"/>
                </a:rPr>
                <a:t>입찰설명회</a:t>
              </a:r>
              <a:endParaRPr lang="ko-KR" altLang="en-US" sz="900" dirty="0">
                <a:latin typeface="+mn-ea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568624" y="3865871"/>
              <a:ext cx="1008112" cy="184914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입찰 시행</a:t>
              </a: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568624" y="4589033"/>
              <a:ext cx="1008112" cy="184913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입찰 결과 공유</a:t>
              </a:r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568624" y="5176390"/>
              <a:ext cx="1008112" cy="184913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계약</a:t>
              </a:r>
            </a:p>
          </p:txBody>
        </p:sp>
        <p:cxnSp>
          <p:nvCxnSpPr>
            <p:cNvPr id="17" name="직선 화살표 연결선 16"/>
            <p:cNvCxnSpPr>
              <a:stCxn id="10" idx="2"/>
              <a:endCxn id="12" idx="0"/>
            </p:cNvCxnSpPr>
            <p:nvPr/>
          </p:nvCxnSpPr>
          <p:spPr bwMode="auto">
            <a:xfrm>
              <a:off x="2072680" y="2749646"/>
              <a:ext cx="0" cy="33447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8" name="직선 화살표 연결선 17"/>
            <p:cNvCxnSpPr>
              <a:stCxn id="12" idx="2"/>
              <a:endCxn id="13" idx="0"/>
            </p:cNvCxnSpPr>
            <p:nvPr/>
          </p:nvCxnSpPr>
          <p:spPr bwMode="auto">
            <a:xfrm>
              <a:off x="2072680" y="3269039"/>
              <a:ext cx="0" cy="18756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9" name="직선 화살표 연결선 18"/>
            <p:cNvCxnSpPr>
              <a:stCxn id="13" idx="2"/>
              <a:endCxn id="14" idx="0"/>
            </p:cNvCxnSpPr>
            <p:nvPr/>
          </p:nvCxnSpPr>
          <p:spPr bwMode="auto">
            <a:xfrm>
              <a:off x="2072680" y="3641515"/>
              <a:ext cx="0" cy="224356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0" name="직선 화살표 연결선 19"/>
            <p:cNvCxnSpPr>
              <a:stCxn id="14" idx="2"/>
              <a:endCxn id="11" idx="0"/>
            </p:cNvCxnSpPr>
            <p:nvPr/>
          </p:nvCxnSpPr>
          <p:spPr bwMode="auto">
            <a:xfrm>
              <a:off x="2072680" y="4050786"/>
              <a:ext cx="0" cy="221595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" name="직선 화살표 연결선 20"/>
            <p:cNvCxnSpPr>
              <a:stCxn id="11" idx="2"/>
              <a:endCxn id="15" idx="0"/>
            </p:cNvCxnSpPr>
            <p:nvPr/>
          </p:nvCxnSpPr>
          <p:spPr bwMode="auto">
            <a:xfrm>
              <a:off x="2072680" y="4457294"/>
              <a:ext cx="0" cy="13173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" name="직선 화살표 연결선 21"/>
            <p:cNvCxnSpPr>
              <a:stCxn id="15" idx="2"/>
              <a:endCxn id="33" idx="0"/>
            </p:cNvCxnSpPr>
            <p:nvPr/>
          </p:nvCxnSpPr>
          <p:spPr bwMode="auto">
            <a:xfrm>
              <a:off x="2072680" y="4773946"/>
              <a:ext cx="0" cy="114412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 bwMode="auto">
            <a:xfrm>
              <a:off x="1568624" y="5445224"/>
              <a:ext cx="1008112" cy="184913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</a:rPr>
                <a:t>이력 관리</a:t>
              </a:r>
              <a:endParaRPr lang="ko-KR" altLang="en-US" sz="900" dirty="0">
                <a:latin typeface="+mn-ea"/>
              </a:endParaRPr>
            </a:p>
          </p:txBody>
        </p:sp>
        <p:cxnSp>
          <p:nvCxnSpPr>
            <p:cNvPr id="24" name="직선 화살표 연결선 23"/>
            <p:cNvCxnSpPr>
              <a:stCxn id="16" idx="2"/>
              <a:endCxn id="23" idx="0"/>
            </p:cNvCxnSpPr>
            <p:nvPr/>
          </p:nvCxnSpPr>
          <p:spPr bwMode="auto">
            <a:xfrm>
              <a:off x="2072680" y="5361303"/>
              <a:ext cx="0" cy="83921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5" name="직사각형 24"/>
            <p:cNvSpPr/>
            <p:nvPr/>
          </p:nvSpPr>
          <p:spPr bwMode="auto">
            <a:xfrm>
              <a:off x="1568624" y="1973034"/>
              <a:ext cx="1008112" cy="212199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rgbClr val="3333FF"/>
                  </a:solidFill>
                  <a:latin typeface="+mn-ea"/>
                </a:rPr>
                <a:t>공급</a:t>
              </a:r>
              <a:r>
                <a:rPr lang="en-US" altLang="ko-KR" sz="900" b="1" dirty="0" smtClean="0">
                  <a:solidFill>
                    <a:srgbClr val="3333FF"/>
                  </a:solidFill>
                  <a:latin typeface="+mn-ea"/>
                </a:rPr>
                <a:t>BP</a:t>
              </a:r>
              <a:r>
                <a:rPr lang="ko-KR" altLang="en-US" sz="900" b="1" dirty="0" smtClean="0">
                  <a:solidFill>
                    <a:srgbClr val="3333FF"/>
                  </a:solidFill>
                  <a:latin typeface="+mn-ea"/>
                </a:rPr>
                <a:t> 평가</a:t>
              </a:r>
              <a:endParaRPr lang="ko-KR" altLang="en-US" sz="900" b="1" dirty="0">
                <a:solidFill>
                  <a:srgbClr val="3333FF"/>
                </a:solidFill>
                <a:latin typeface="+mn-ea"/>
              </a:endParaRPr>
            </a:p>
          </p:txBody>
        </p:sp>
        <p:cxnSp>
          <p:nvCxnSpPr>
            <p:cNvPr id="26" name="직선 화살표 연결선 25"/>
            <p:cNvCxnSpPr/>
            <p:nvPr/>
          </p:nvCxnSpPr>
          <p:spPr bwMode="auto">
            <a:xfrm>
              <a:off x="2072681" y="2185233"/>
              <a:ext cx="818" cy="350757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28" name="직사각형 27"/>
            <p:cNvSpPr/>
            <p:nvPr/>
          </p:nvSpPr>
          <p:spPr bwMode="auto">
            <a:xfrm>
              <a:off x="1568624" y="5872837"/>
              <a:ext cx="1008112" cy="212199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b="1" dirty="0" smtClean="0">
                  <a:solidFill>
                    <a:srgbClr val="3333FF"/>
                  </a:solidFill>
                  <a:latin typeface="+mn-ea"/>
                </a:rPr>
                <a:t>시스템 단가 입력</a:t>
              </a:r>
              <a:endParaRPr lang="ko-KR" altLang="en-US" sz="900" b="1" dirty="0">
                <a:solidFill>
                  <a:srgbClr val="3333FF"/>
                </a:solidFill>
                <a:latin typeface="+mn-ea"/>
              </a:endParaRPr>
            </a:p>
          </p:txBody>
        </p:sp>
        <p:cxnSp>
          <p:nvCxnSpPr>
            <p:cNvPr id="29" name="직선 화살표 연결선 28"/>
            <p:cNvCxnSpPr>
              <a:stCxn id="23" idx="2"/>
              <a:endCxn id="28" idx="0"/>
            </p:cNvCxnSpPr>
            <p:nvPr/>
          </p:nvCxnSpPr>
          <p:spPr bwMode="auto">
            <a:xfrm>
              <a:off x="2072680" y="5630137"/>
              <a:ext cx="0" cy="2427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33" name="직사각형 32"/>
            <p:cNvSpPr/>
            <p:nvPr/>
          </p:nvSpPr>
          <p:spPr bwMode="auto">
            <a:xfrm>
              <a:off x="1568624" y="4888358"/>
              <a:ext cx="1008112" cy="184913"/>
            </a:xfrm>
            <a:prstGeom prst="rect">
              <a:avLst/>
            </a:prstGeom>
            <a:ln w="6350">
              <a:solidFill>
                <a:schemeClr val="bg1">
                  <a:lumMod val="65000"/>
                </a:schemeClr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900" dirty="0" smtClean="0">
                  <a:latin typeface="+mn-ea"/>
                </a:rPr>
                <a:t>연동제 협의</a:t>
              </a:r>
              <a:endParaRPr lang="ko-KR" altLang="en-US" sz="900" dirty="0">
                <a:latin typeface="+mn-ea"/>
              </a:endParaRPr>
            </a:p>
          </p:txBody>
        </p:sp>
        <p:cxnSp>
          <p:nvCxnSpPr>
            <p:cNvPr id="35" name="직선 화살표 연결선 34"/>
            <p:cNvCxnSpPr>
              <a:stCxn id="33" idx="2"/>
              <a:endCxn id="16" idx="0"/>
            </p:cNvCxnSpPr>
            <p:nvPr/>
          </p:nvCxnSpPr>
          <p:spPr bwMode="auto">
            <a:xfrm>
              <a:off x="2072680" y="5073271"/>
              <a:ext cx="0" cy="103119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5277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입찰참가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확약각서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52" y="1052735"/>
            <a:ext cx="3744416" cy="50506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032" y="908720"/>
            <a:ext cx="4010053" cy="54391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61" y="1839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전자 계약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84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납품대금 연동제 신청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/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계약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980728"/>
            <a:ext cx="4178671" cy="50405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024" y="836712"/>
            <a:ext cx="3960440" cy="531657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439042" y="2492895"/>
            <a:ext cx="2286946" cy="281933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753200" y="3356992"/>
            <a:ext cx="187220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협의 내용을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시스템에서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텍스트 </a:t>
            </a:r>
            <a:r>
              <a:rPr lang="ko-KR" altLang="en-US" dirty="0" smtClean="0"/>
              <a:t>입력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2480" y="836712"/>
            <a:ext cx="9073008" cy="5472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02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980728"/>
            <a:ext cx="5685728" cy="4104456"/>
          </a:xfrm>
          <a:prstGeom prst="rect">
            <a:avLst/>
          </a:prstGeom>
        </p:spPr>
      </p:pic>
      <p:sp>
        <p:nvSpPr>
          <p:cNvPr id="31" name="구름 모양 설명선 30"/>
          <p:cNvSpPr/>
          <p:nvPr/>
        </p:nvSpPr>
        <p:spPr>
          <a:xfrm>
            <a:off x="2144688" y="2564904"/>
            <a:ext cx="2448272" cy="576064"/>
          </a:xfrm>
          <a:prstGeom prst="cloudCallout">
            <a:avLst>
              <a:gd name="adj1" fmla="val -23024"/>
              <a:gd name="adj2" fmla="val 81360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총액 입찰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단가 입찰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수의시담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064568" y="3284984"/>
            <a:ext cx="2736304" cy="431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0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상태 확인 및 조건 협의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149" t="70695" r="1149" b="-9426"/>
          <a:stretch/>
        </p:blipFill>
        <p:spPr>
          <a:xfrm>
            <a:off x="272480" y="908720"/>
            <a:ext cx="6264696" cy="1775262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4616653" y="2125102"/>
            <a:ext cx="1647731" cy="372473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015333"/>
              </p:ext>
            </p:extLst>
          </p:nvPr>
        </p:nvGraphicFramePr>
        <p:xfrm>
          <a:off x="4592960" y="2497575"/>
          <a:ext cx="4197227" cy="1195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6">
                  <a:extLst>
                    <a:ext uri="{9D8B030D-6E8A-4147-A177-3AD203B41FA5}">
                      <a16:colId xmlns:a16="http://schemas.microsoft.com/office/drawing/2014/main" val="3340819291"/>
                    </a:ext>
                  </a:extLst>
                </a:gridCol>
                <a:gridCol w="1416470">
                  <a:extLst>
                    <a:ext uri="{9D8B030D-6E8A-4147-A177-3AD203B41FA5}">
                      <a16:colId xmlns:a16="http://schemas.microsoft.com/office/drawing/2014/main" val="2044640457"/>
                    </a:ext>
                  </a:extLst>
                </a:gridCol>
                <a:gridCol w="1429911">
                  <a:extLst>
                    <a:ext uri="{9D8B030D-6E8A-4147-A177-3AD203B41FA5}">
                      <a16:colId xmlns:a16="http://schemas.microsoft.com/office/drawing/2014/main" val="3592329667"/>
                    </a:ext>
                  </a:extLst>
                </a:gridCol>
              </a:tblGrid>
              <a:tr h="2286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계약 조건 협의</a:t>
                      </a:r>
                      <a:endParaRPr lang="ko-KR" altLang="en-US" sz="10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77814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발송 유형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발송 처리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수용여부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381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i="0" dirty="0" smtClean="0"/>
                        <a:t>1</a:t>
                      </a:r>
                      <a:r>
                        <a:rPr lang="ko-KR" altLang="en-US" sz="1000" i="0" dirty="0" smtClean="0"/>
                        <a:t>순위</a:t>
                      </a:r>
                      <a:r>
                        <a:rPr lang="en-US" altLang="ko-KR" sz="1000" i="0" dirty="0" smtClean="0"/>
                        <a:t>/2</a:t>
                      </a:r>
                      <a:r>
                        <a:rPr lang="ko-KR" altLang="en-US" sz="1000" i="0" dirty="0" smtClean="0"/>
                        <a:t>순위</a:t>
                      </a:r>
                      <a:r>
                        <a:rPr lang="en-US" altLang="ko-KR" sz="1000" i="0" dirty="0" smtClean="0"/>
                        <a:t>..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i="0" dirty="0" err="1" smtClean="0"/>
                        <a:t>미선정</a:t>
                      </a:r>
                      <a:endParaRPr lang="en-US" altLang="ko-KR" sz="1000" i="0" dirty="0" smtClean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i="0" dirty="0" smtClean="0"/>
                        <a:t>(</a:t>
                      </a:r>
                      <a:r>
                        <a:rPr lang="ko-KR" altLang="en-US" sz="800" i="0" dirty="0" smtClean="0"/>
                        <a:t>자동 표기</a:t>
                      </a:r>
                      <a:r>
                        <a:rPr lang="en-US" altLang="ko-KR" sz="800" i="0" baseline="0" dirty="0" smtClean="0"/>
                        <a:t> / </a:t>
                      </a:r>
                      <a:r>
                        <a:rPr lang="ko-KR" altLang="en-US" sz="800" i="0" baseline="0" dirty="0" smtClean="0"/>
                        <a:t>변경 가능</a:t>
                      </a:r>
                      <a:r>
                        <a:rPr lang="en-US" altLang="ko-KR" sz="800" i="0" baseline="0" dirty="0" smtClean="0"/>
                        <a:t>)</a:t>
                      </a:r>
                      <a:endParaRPr lang="en-US" altLang="ko-KR" sz="10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수용  </a:t>
                      </a:r>
                      <a:r>
                        <a:rPr lang="en-US" altLang="ko-KR" sz="1000" i="0" dirty="0" smtClean="0"/>
                        <a:t>/ </a:t>
                      </a:r>
                      <a:r>
                        <a:rPr lang="ko-KR" altLang="en-US" sz="1000" i="0" dirty="0" smtClean="0"/>
                        <a:t>미 수용</a:t>
                      </a:r>
                      <a:endParaRPr lang="en-US" altLang="ko-KR" sz="1000" i="0" dirty="0" smtClean="0"/>
                    </a:p>
                    <a:p>
                      <a:pPr algn="ctr" latinLnBrk="1"/>
                      <a:endParaRPr lang="en-US" altLang="ko-KR" sz="1000" i="0" dirty="0" smtClean="0"/>
                    </a:p>
                    <a:p>
                      <a:pPr algn="ctr" latinLnBrk="1"/>
                      <a:r>
                        <a:rPr lang="en-US" altLang="ko-KR" sz="1000" i="0" dirty="0" smtClean="0"/>
                        <a:t>(24/08/01 14:58)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82254"/>
                  </a:ext>
                </a:extLst>
              </a:tr>
            </a:tbl>
          </a:graphicData>
        </a:graphic>
      </p:graphicFrame>
      <p:sp>
        <p:nvSpPr>
          <p:cNvPr id="28" name="자유형 27"/>
          <p:cNvSpPr/>
          <p:nvPr/>
        </p:nvSpPr>
        <p:spPr>
          <a:xfrm>
            <a:off x="1655955" y="2085747"/>
            <a:ext cx="1647731" cy="372473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376418"/>
              </p:ext>
            </p:extLst>
          </p:nvPr>
        </p:nvGraphicFramePr>
        <p:xfrm>
          <a:off x="1655955" y="2497575"/>
          <a:ext cx="2108996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22">
                  <a:extLst>
                    <a:ext uri="{9D8B030D-6E8A-4147-A177-3AD203B41FA5}">
                      <a16:colId xmlns:a16="http://schemas.microsoft.com/office/drawing/2014/main" val="3340819291"/>
                    </a:ext>
                  </a:extLst>
                </a:gridCol>
                <a:gridCol w="663722">
                  <a:extLst>
                    <a:ext uri="{9D8B030D-6E8A-4147-A177-3AD203B41FA5}">
                      <a16:colId xmlns:a16="http://schemas.microsoft.com/office/drawing/2014/main" val="2044640457"/>
                    </a:ext>
                  </a:extLst>
                </a:gridCol>
                <a:gridCol w="781552">
                  <a:extLst>
                    <a:ext uri="{9D8B030D-6E8A-4147-A177-3AD203B41FA5}">
                      <a16:colId xmlns:a16="http://schemas.microsoft.com/office/drawing/2014/main" val="3592329667"/>
                    </a:ext>
                  </a:extLst>
                </a:gridCol>
              </a:tblGrid>
              <a:tr h="2286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입찰공지</a:t>
                      </a:r>
                      <a:r>
                        <a:rPr lang="ko-KR" altLang="en-US" sz="1000" i="0" dirty="0" smtClean="0"/>
                        <a:t> 수신여부</a:t>
                      </a:r>
                      <a:endParaRPr lang="ko-KR" altLang="en-US" sz="10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77814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SMS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이메일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정보 확인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381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82254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8305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25892" y="3103967"/>
            <a:ext cx="508823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내용</a:t>
            </a:r>
            <a:endParaRPr lang="ko-KR" altLang="en-US" sz="9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6646" y="3099530"/>
            <a:ext cx="508823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발송</a:t>
            </a:r>
            <a:endParaRPr lang="ko-KR" altLang="en-US" sz="900" dirty="0">
              <a:latin typeface="+mn-ea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3896220" y="3713957"/>
            <a:ext cx="559070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3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anose="020B0600000101010101" pitchFamily="50" charset="-127"/>
              </a:rPr>
              <a:t>TO : </a:t>
            </a:r>
            <a:r>
              <a:rPr kumimoji="0" lang="ko-KR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+mn-ea"/>
                <a:cs typeface="굴림" panose="020B0600000101010101" pitchFamily="50" charset="-127"/>
              </a:rPr>
              <a:t>삼은통신</a:t>
            </a:r>
            <a:endParaRPr kumimoji="0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안녕하세요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팬택씨앤아이엔지니어링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입니다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b="1" dirty="0" smtClean="0">
                <a:solidFill>
                  <a:srgbClr val="3333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OOO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입찰에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참여해 주셔서 감사합니다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입찰 결과는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rgbClr val="3333FF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순위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이시며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납품대금연동제는 별도 협의를 통해 체결될 예정입니다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계약 일정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추후 재 안내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lang="en-US" altLang="ko-KR" sz="1000" b="1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lang="ko-KR" altLang="en-US" sz="1000" b="1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물량 </a:t>
            </a:r>
            <a:r>
              <a:rPr lang="ko-KR" altLang="en-US" sz="1000" b="1" dirty="0">
                <a:latin typeface="맑은 고딕" panose="020B0503020000020004" pitchFamily="50" charset="-127"/>
                <a:cs typeface="굴림" panose="020B0600000101010101" pitchFamily="50" charset="-127"/>
              </a:rPr>
              <a:t>배정 </a:t>
            </a:r>
            <a:r>
              <a:rPr lang="ko-KR" altLang="en-US" sz="1000" b="1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비율</a:t>
            </a:r>
            <a:r>
              <a:rPr lang="en-US" altLang="ko-KR" sz="1000" b="1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000" b="1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예정</a:t>
            </a:r>
            <a:r>
              <a:rPr lang="en-US" altLang="ko-KR" sz="1000" b="1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000" b="1" dirty="0" smtClean="0">
                <a:latin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lang="en-US" altLang="ko-KR" sz="1000" b="1" dirty="0">
                <a:solidFill>
                  <a:srgbClr val="C00000"/>
                </a:solidFill>
                <a:latin typeface="맑은 고딕" panose="020B0503020000020004" pitchFamily="50" charset="-127"/>
                <a:cs typeface="굴림" panose="020B0600000101010101" pitchFamily="50" charset="-127"/>
              </a:rPr>
              <a:t>60</a:t>
            </a:r>
            <a:r>
              <a:rPr lang="en-US" altLang="ko-KR" sz="1000" b="1" dirty="0">
                <a:latin typeface="맑은 고딕" panose="020B0503020000020004" pitchFamily="50" charset="-127"/>
                <a:cs typeface="굴림" panose="020B0600000101010101" pitchFamily="50" charset="-127"/>
              </a:rPr>
              <a:t>%   </a:t>
            </a: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-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타 조건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입찰 공지 사항과 동일 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kumimoji="0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endParaRPr kumimoji="0" lang="ko-KR" alt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12382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오른쪽 화살표 34"/>
          <p:cNvSpPr/>
          <p:nvPr/>
        </p:nvSpPr>
        <p:spPr>
          <a:xfrm rot="7161938">
            <a:off x="5731470" y="3520920"/>
            <a:ext cx="488411" cy="295405"/>
          </a:xfrm>
          <a:prstGeom prst="rightArrow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582827"/>
              </p:ext>
            </p:extLst>
          </p:nvPr>
        </p:nvGraphicFramePr>
        <p:xfrm>
          <a:off x="4137939" y="5410782"/>
          <a:ext cx="5207548" cy="8680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6829">
                  <a:extLst>
                    <a:ext uri="{9D8B030D-6E8A-4147-A177-3AD203B41FA5}">
                      <a16:colId xmlns:a16="http://schemas.microsoft.com/office/drawing/2014/main" val="174515309"/>
                    </a:ext>
                  </a:extLst>
                </a:gridCol>
                <a:gridCol w="2612197">
                  <a:extLst>
                    <a:ext uri="{9D8B030D-6E8A-4147-A177-3AD203B41FA5}">
                      <a16:colId xmlns:a16="http://schemas.microsoft.com/office/drawing/2014/main" val="441536834"/>
                    </a:ext>
                  </a:extLst>
                </a:gridCol>
                <a:gridCol w="319614">
                  <a:extLst>
                    <a:ext uri="{9D8B030D-6E8A-4147-A177-3AD203B41FA5}">
                      <a16:colId xmlns:a16="http://schemas.microsoft.com/office/drawing/2014/main" val="1578841358"/>
                    </a:ext>
                  </a:extLst>
                </a:gridCol>
                <a:gridCol w="488923">
                  <a:extLst>
                    <a:ext uri="{9D8B030D-6E8A-4147-A177-3AD203B41FA5}">
                      <a16:colId xmlns:a16="http://schemas.microsoft.com/office/drawing/2014/main" val="580814078"/>
                    </a:ext>
                  </a:extLst>
                </a:gridCol>
                <a:gridCol w="488923">
                  <a:extLst>
                    <a:ext uri="{9D8B030D-6E8A-4147-A177-3AD203B41FA5}">
                      <a16:colId xmlns:a16="http://schemas.microsoft.com/office/drawing/2014/main" val="1558659413"/>
                    </a:ext>
                  </a:extLst>
                </a:gridCol>
                <a:gridCol w="821062">
                  <a:extLst>
                    <a:ext uri="{9D8B030D-6E8A-4147-A177-3AD203B41FA5}">
                      <a16:colId xmlns:a16="http://schemas.microsoft.com/office/drawing/2014/main" val="361651545"/>
                    </a:ext>
                  </a:extLst>
                </a:gridCol>
              </a:tblGrid>
              <a:tr h="260653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품명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규격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단위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표준납기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최소수량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매입단가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680897444"/>
                  </a:ext>
                </a:extLst>
              </a:tr>
              <a:tr h="20248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주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120Kg 7m(STK540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상하단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2.3, SPS400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2.9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3.2)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 rowSpan="3"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+mn-ea"/>
                          <a:ea typeface="+mn-ea"/>
                        </a:rPr>
                        <a:t>30</a:t>
                      </a:r>
                      <a:endParaRPr lang="ko-KR" sz="600" dirty="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marR="381000" algn="ctr" latinLnBrk="0"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104,000 </a:t>
                      </a:r>
                      <a:endParaRPr lang="ko-KR" sz="6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2362620941"/>
                  </a:ext>
                </a:extLst>
              </a:tr>
              <a:tr h="20248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주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150Kg 8m(STK540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2.3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2.7, SPS400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2.9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3.2)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0" algn="ctr" latinLnBrk="0"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141,600 </a:t>
                      </a:r>
                      <a:endParaRPr lang="ko-KR" sz="6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1233199139"/>
                  </a:ext>
                </a:extLst>
              </a:tr>
              <a:tr h="202482"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IP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주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l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150Kg 9m(STK540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2.3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2.7, SPS400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상단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2.9 </a:t>
                      </a: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하단</a:t>
                      </a: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 3.2)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ko-KR" sz="600">
                          <a:effectLst/>
                          <a:latin typeface="+mn-ea"/>
                          <a:ea typeface="+mn-ea"/>
                        </a:rPr>
                        <a:t>개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>
                  <a:txBody>
                    <a:bodyPr/>
                    <a:lstStyle/>
                    <a:p>
                      <a:pPr algn="ctr" latinLnBrk="0">
                        <a:spcAft>
                          <a:spcPts val="0"/>
                        </a:spcAft>
                      </a:pPr>
                      <a:r>
                        <a:rPr lang="en-US" sz="6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ko-KR" sz="600"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0" algn="ctr" latinLnBrk="0">
                        <a:spcAft>
                          <a:spcPts val="0"/>
                        </a:spcAft>
                      </a:pPr>
                      <a:r>
                        <a:rPr lang="en-US" sz="6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155,900 </a:t>
                      </a:r>
                      <a:endParaRPr lang="ko-KR" sz="6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2865" marR="62865" marT="0" marB="0" anchor="ctr"/>
                </a:tc>
                <a:extLst>
                  <a:ext uri="{0D108BD9-81ED-4DB2-BD59-A6C34878D82A}">
                    <a16:rowId xmlns:a16="http://schemas.microsoft.com/office/drawing/2014/main" val="470608640"/>
                  </a:ext>
                </a:extLst>
              </a:tr>
            </a:tbl>
          </a:graphicData>
        </a:graphic>
      </p:graphicFrame>
      <p:sp>
        <p:nvSpPr>
          <p:cNvPr id="18" name="구름 모양 설명선 17"/>
          <p:cNvSpPr/>
          <p:nvPr/>
        </p:nvSpPr>
        <p:spPr>
          <a:xfrm>
            <a:off x="1136576" y="4077072"/>
            <a:ext cx="914400" cy="612648"/>
          </a:xfrm>
          <a:prstGeom prst="cloudCallou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7" name="구름 모양 설명선 36"/>
          <p:cNvSpPr/>
          <p:nvPr/>
        </p:nvSpPr>
        <p:spPr>
          <a:xfrm>
            <a:off x="632520" y="4077072"/>
            <a:ext cx="2448272" cy="1944216"/>
          </a:xfrm>
          <a:prstGeom prst="cloudCallout">
            <a:avLst>
              <a:gd name="adj1" fmla="val 101734"/>
              <a:gd name="adj2" fmla="val -12608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dirty="0" smtClean="0">
                <a:solidFill>
                  <a:schemeClr val="tx1"/>
                </a:solidFill>
              </a:rPr>
              <a:t>파란색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업체별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품목별 변경 생성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dirty="0" smtClean="0">
                <a:solidFill>
                  <a:schemeClr val="tx1"/>
                </a:solidFill>
              </a:rPr>
              <a:t>빨강색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입찰 조건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          1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순위 가격을 기본으로 표시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  &gt;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단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수정이 가능토록 구성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11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상태 확인 및 연동제 조건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-1149" t="70695" r="1149" b="-9426"/>
          <a:stretch/>
        </p:blipFill>
        <p:spPr>
          <a:xfrm>
            <a:off x="272480" y="908720"/>
            <a:ext cx="6264696" cy="1775262"/>
          </a:xfrm>
          <a:prstGeom prst="rect">
            <a:avLst/>
          </a:prstGeom>
        </p:spPr>
      </p:pic>
      <p:sp>
        <p:nvSpPr>
          <p:cNvPr id="10" name="자유형 9"/>
          <p:cNvSpPr/>
          <p:nvPr/>
        </p:nvSpPr>
        <p:spPr>
          <a:xfrm>
            <a:off x="4616653" y="2125102"/>
            <a:ext cx="1647731" cy="372473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598872"/>
              </p:ext>
            </p:extLst>
          </p:nvPr>
        </p:nvGraphicFramePr>
        <p:xfrm>
          <a:off x="4592960" y="2497575"/>
          <a:ext cx="419722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846">
                  <a:extLst>
                    <a:ext uri="{9D8B030D-6E8A-4147-A177-3AD203B41FA5}">
                      <a16:colId xmlns:a16="http://schemas.microsoft.com/office/drawing/2014/main" val="3340819291"/>
                    </a:ext>
                  </a:extLst>
                </a:gridCol>
                <a:gridCol w="1416470">
                  <a:extLst>
                    <a:ext uri="{9D8B030D-6E8A-4147-A177-3AD203B41FA5}">
                      <a16:colId xmlns:a16="http://schemas.microsoft.com/office/drawing/2014/main" val="2044640457"/>
                    </a:ext>
                  </a:extLst>
                </a:gridCol>
                <a:gridCol w="1429911">
                  <a:extLst>
                    <a:ext uri="{9D8B030D-6E8A-4147-A177-3AD203B41FA5}">
                      <a16:colId xmlns:a16="http://schemas.microsoft.com/office/drawing/2014/main" val="3592329667"/>
                    </a:ext>
                  </a:extLst>
                </a:gridCol>
              </a:tblGrid>
              <a:tr h="22867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납품대금 연동제 조건 협의</a:t>
                      </a:r>
                      <a:endParaRPr lang="ko-KR" altLang="en-US" sz="10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77814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발송 유형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발송 처리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수용여부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381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000" i="0" dirty="0" smtClean="0"/>
                        <a:t> </a:t>
                      </a:r>
                      <a:r>
                        <a:rPr lang="ko-KR" altLang="en-US" sz="1000" i="0" dirty="0" smtClean="0"/>
                        <a:t>희망 </a:t>
                      </a:r>
                      <a:r>
                        <a:rPr lang="en-US" altLang="ko-KR" sz="1000" i="0" dirty="0" smtClean="0"/>
                        <a:t>/ </a:t>
                      </a:r>
                      <a:r>
                        <a:rPr lang="ko-KR" altLang="en-US" sz="1000" i="0" dirty="0" err="1" smtClean="0"/>
                        <a:t>미희망</a:t>
                      </a:r>
                      <a:endParaRPr lang="en-US" altLang="ko-KR" sz="1000" i="0" dirty="0" smtClean="0"/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i="0" dirty="0" smtClean="0"/>
                        <a:t>(</a:t>
                      </a:r>
                      <a:r>
                        <a:rPr lang="ko-KR" altLang="en-US" sz="800" i="0" dirty="0" smtClean="0"/>
                        <a:t>자동 표기</a:t>
                      </a:r>
                      <a:r>
                        <a:rPr lang="en-US" altLang="ko-KR" sz="800" i="0" baseline="0" dirty="0" smtClean="0"/>
                        <a:t> / </a:t>
                      </a:r>
                      <a:r>
                        <a:rPr lang="ko-KR" altLang="en-US" sz="800" i="0" baseline="0" dirty="0" smtClean="0"/>
                        <a:t>변경 가능</a:t>
                      </a:r>
                      <a:r>
                        <a:rPr lang="en-US" altLang="ko-KR" sz="800" i="0" baseline="0" dirty="0" smtClean="0"/>
                        <a:t>)</a:t>
                      </a:r>
                      <a:endParaRPr lang="en-US" altLang="ko-KR" sz="800" i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수용  </a:t>
                      </a:r>
                      <a:r>
                        <a:rPr lang="en-US" altLang="ko-KR" sz="1000" i="0" dirty="0" smtClean="0"/>
                        <a:t>/ </a:t>
                      </a:r>
                      <a:r>
                        <a:rPr lang="ko-KR" altLang="en-US" sz="1000" i="0" dirty="0" smtClean="0"/>
                        <a:t>미 수용</a:t>
                      </a:r>
                      <a:endParaRPr lang="en-US" altLang="ko-KR" sz="1000" i="0" dirty="0" smtClean="0"/>
                    </a:p>
                    <a:p>
                      <a:pPr algn="ctr" latinLnBrk="1"/>
                      <a:endParaRPr lang="en-US" altLang="ko-KR" sz="1000" i="0" dirty="0" smtClean="0"/>
                    </a:p>
                    <a:p>
                      <a:pPr algn="ctr" latinLnBrk="1"/>
                      <a:r>
                        <a:rPr lang="en-US" altLang="ko-KR" sz="1000" i="0" dirty="0" smtClean="0"/>
                        <a:t>(24/08/01 14:58)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8225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125892" y="3103967"/>
            <a:ext cx="508823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내용</a:t>
            </a:r>
            <a:endParaRPr lang="ko-KR" altLang="en-US" sz="9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716646" y="3099530"/>
            <a:ext cx="508823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+mn-ea"/>
              </a:rPr>
              <a:t>발송</a:t>
            </a:r>
            <a:endParaRPr lang="ko-KR" altLang="en-US" sz="900" dirty="0">
              <a:latin typeface="+mn-ea"/>
            </a:endParaRPr>
          </a:p>
        </p:txBody>
      </p:sp>
      <p:sp>
        <p:nvSpPr>
          <p:cNvPr id="35" name="오른쪽 화살표 34"/>
          <p:cNvSpPr/>
          <p:nvPr/>
        </p:nvSpPr>
        <p:spPr>
          <a:xfrm rot="7161938">
            <a:off x="5731470" y="3520920"/>
            <a:ext cx="488411" cy="295405"/>
          </a:xfrm>
          <a:prstGeom prst="rightArrow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구름 모양 설명선 17"/>
          <p:cNvSpPr/>
          <p:nvPr/>
        </p:nvSpPr>
        <p:spPr>
          <a:xfrm>
            <a:off x="1136576" y="4077072"/>
            <a:ext cx="914400" cy="612648"/>
          </a:xfrm>
          <a:prstGeom prst="cloudCallou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71" y="3976941"/>
            <a:ext cx="3829281" cy="23582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376936" y="4125555"/>
            <a:ext cx="165618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b="1" smtClean="0">
                <a:latin typeface="+mn-ea"/>
              </a:rPr>
              <a:t>납품대금 연동제 미 약정 계약서</a:t>
            </a:r>
            <a:endParaRPr lang="ko-KR" altLang="en-US" sz="800" b="1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40364" y="5217407"/>
            <a:ext cx="1656184" cy="10199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lang="ko-KR" altLang="en-US" sz="800" b="1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53000" y="5086335"/>
            <a:ext cx="1368152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altLang="ko-KR" sz="600" b="1" dirty="0" smtClean="0">
                <a:solidFill>
                  <a:srgbClr val="C00000"/>
                </a:solidFill>
                <a:latin typeface="+mn-ea"/>
              </a:rPr>
              <a:t>(</a:t>
            </a:r>
            <a:r>
              <a:rPr lang="ko-KR" altLang="en-US" sz="600" b="1" dirty="0" err="1" smtClean="0">
                <a:solidFill>
                  <a:srgbClr val="C00000"/>
                </a:solidFill>
                <a:latin typeface="+mn-ea"/>
              </a:rPr>
              <a:t>입찰시</a:t>
            </a:r>
            <a:r>
              <a:rPr lang="ko-KR" altLang="en-US" sz="600" b="1" dirty="0" smtClean="0">
                <a:solidFill>
                  <a:srgbClr val="C00000"/>
                </a:solidFill>
                <a:latin typeface="+mn-ea"/>
              </a:rPr>
              <a:t> 제시 제출 내용 자동 기입</a:t>
            </a:r>
            <a:r>
              <a:rPr lang="en-US" altLang="ko-KR" sz="600" b="1" dirty="0" smtClean="0">
                <a:solidFill>
                  <a:srgbClr val="C00000"/>
                </a:solidFill>
                <a:latin typeface="+mn-ea"/>
              </a:rPr>
              <a:t>)</a:t>
            </a:r>
            <a:endParaRPr lang="ko-KR" altLang="en-US" sz="6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440364" y="4585715"/>
            <a:ext cx="1656184" cy="2559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ko-KR" altLang="en-US" sz="600" b="1" dirty="0" smtClean="0">
                <a:solidFill>
                  <a:srgbClr val="C00000"/>
                </a:solidFill>
                <a:latin typeface="+mn-ea"/>
              </a:rPr>
              <a:t>상기 건명의 입찰 물품에 대하여 납품 대금 </a:t>
            </a:r>
            <a:endParaRPr lang="en-US" altLang="ko-KR" sz="600" b="1" dirty="0" smtClean="0">
              <a:solidFill>
                <a:srgbClr val="C00000"/>
              </a:solidFill>
              <a:latin typeface="+mn-ea"/>
            </a:endParaRPr>
          </a:p>
          <a:p>
            <a:r>
              <a:rPr lang="ko-KR" altLang="en-US" sz="600" b="1" dirty="0" smtClean="0">
                <a:solidFill>
                  <a:srgbClr val="C00000"/>
                </a:solidFill>
                <a:latin typeface="+mn-ea"/>
              </a:rPr>
              <a:t>연동제를 미 적용하기로 협의 합니다</a:t>
            </a:r>
            <a:r>
              <a:rPr lang="en-US" altLang="ko-KR" sz="600" b="1" dirty="0" smtClean="0">
                <a:solidFill>
                  <a:srgbClr val="C00000"/>
                </a:solidFill>
                <a:latin typeface="+mn-ea"/>
              </a:rPr>
              <a:t>.  </a:t>
            </a:r>
            <a:endParaRPr lang="ko-KR" altLang="en-US" sz="600" b="1" dirty="0">
              <a:solidFill>
                <a:srgbClr val="C00000"/>
              </a:solidFill>
              <a:latin typeface="+mn-ea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812558"/>
              </p:ext>
            </p:extLst>
          </p:nvPr>
        </p:nvGraphicFramePr>
        <p:xfrm>
          <a:off x="4376936" y="3616632"/>
          <a:ext cx="875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94">
                  <a:extLst>
                    <a:ext uri="{9D8B030D-6E8A-4147-A177-3AD203B41FA5}">
                      <a16:colId xmlns:a16="http://schemas.microsoft.com/office/drawing/2014/main" val="211905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C00000"/>
                          </a:solidFill>
                        </a:rPr>
                        <a:t>미 </a:t>
                      </a:r>
                      <a:r>
                        <a:rPr lang="ko-KR" altLang="en-US" sz="1000" dirty="0" err="1" smtClean="0">
                          <a:solidFill>
                            <a:srgbClr val="C00000"/>
                          </a:solidFill>
                        </a:rPr>
                        <a:t>희망시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29428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31097"/>
              </p:ext>
            </p:extLst>
          </p:nvPr>
        </p:nvGraphicFramePr>
        <p:xfrm>
          <a:off x="6388543" y="3623343"/>
          <a:ext cx="875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94">
                  <a:extLst>
                    <a:ext uri="{9D8B030D-6E8A-4147-A177-3AD203B41FA5}">
                      <a16:colId xmlns:a16="http://schemas.microsoft.com/office/drawing/2014/main" val="211905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C00000"/>
                          </a:solidFill>
                        </a:rPr>
                        <a:t>희망시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2942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537176" y="6443647"/>
            <a:ext cx="1584176" cy="2769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/>
              <a:t>계약서 전체 내용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73520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투찰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결과 최종 등록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980728"/>
            <a:ext cx="6264696" cy="4583574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560512" y="5805264"/>
            <a:ext cx="3096344" cy="504056"/>
          </a:xfrm>
          <a:prstGeom prst="cloudCallou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</a:rPr>
              <a:t>화면의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가로폭</a:t>
            </a:r>
            <a:r>
              <a:rPr lang="ko-KR" altLang="en-US" sz="1400" dirty="0" smtClean="0">
                <a:solidFill>
                  <a:schemeClr val="tx1"/>
                </a:solidFill>
              </a:rPr>
              <a:t> 확대 필요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01413" y="5325285"/>
            <a:ext cx="1647731" cy="1025604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924" y="5991671"/>
            <a:ext cx="333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종합평가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(  90</a:t>
            </a:r>
            <a:r>
              <a:rPr lang="ko-KR" altLang="en-US" sz="1400" dirty="0" smtClean="0">
                <a:latin typeface="+mn-ea"/>
              </a:rPr>
              <a:t>점</a:t>
            </a:r>
            <a:r>
              <a:rPr lang="en-US" altLang="ko-KR" sz="1400" dirty="0" smtClean="0">
                <a:latin typeface="+mn-ea"/>
              </a:rPr>
              <a:t>  ) &lt; </a:t>
            </a:r>
            <a:r>
              <a:rPr lang="ko-KR" altLang="en-US" sz="1400" dirty="0" smtClean="0">
                <a:latin typeface="+mn-ea"/>
              </a:rPr>
              <a:t>텍스트  기입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저장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98938"/>
              </p:ext>
            </p:extLst>
          </p:nvPr>
        </p:nvGraphicFramePr>
        <p:xfrm>
          <a:off x="6897216" y="4626890"/>
          <a:ext cx="280831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22">
                  <a:extLst>
                    <a:ext uri="{9D8B030D-6E8A-4147-A177-3AD203B41FA5}">
                      <a16:colId xmlns:a16="http://schemas.microsoft.com/office/drawing/2014/main" val="3340819291"/>
                    </a:ext>
                  </a:extLst>
                </a:gridCol>
                <a:gridCol w="663722">
                  <a:extLst>
                    <a:ext uri="{9D8B030D-6E8A-4147-A177-3AD203B41FA5}">
                      <a16:colId xmlns:a16="http://schemas.microsoft.com/office/drawing/2014/main" val="2044640457"/>
                    </a:ext>
                  </a:extLst>
                </a:gridCol>
                <a:gridCol w="663722">
                  <a:extLst>
                    <a:ext uri="{9D8B030D-6E8A-4147-A177-3AD203B41FA5}">
                      <a16:colId xmlns:a16="http://schemas.microsoft.com/office/drawing/2014/main" val="3592329667"/>
                    </a:ext>
                  </a:extLst>
                </a:gridCol>
                <a:gridCol w="817146">
                  <a:extLst>
                    <a:ext uri="{9D8B030D-6E8A-4147-A177-3AD203B41FA5}">
                      <a16:colId xmlns:a16="http://schemas.microsoft.com/office/drawing/2014/main" val="992711554"/>
                    </a:ext>
                  </a:extLst>
                </a:gridCol>
              </a:tblGrid>
              <a:tr h="2286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입찰 결과</a:t>
                      </a:r>
                      <a:endParaRPr lang="ko-KR" altLang="en-US" sz="10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77814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선정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배분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연동체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공급계약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381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1</a:t>
                      </a:r>
                      <a:r>
                        <a:rPr lang="ko-KR" altLang="en-US" sz="1000" i="0" dirty="0" smtClean="0"/>
                        <a:t>순위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60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체결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체결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82254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2</a:t>
                      </a:r>
                      <a:r>
                        <a:rPr lang="ko-KR" altLang="en-US" sz="1000" i="0" dirty="0" smtClean="0"/>
                        <a:t>순위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40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미체결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미체결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83051"/>
                  </a:ext>
                </a:extLst>
              </a:tr>
            </a:tbl>
          </a:graphicData>
        </a:graphic>
      </p:graphicFrame>
      <p:sp>
        <p:nvSpPr>
          <p:cNvPr id="13" name="구름 모양 설명선 12"/>
          <p:cNvSpPr/>
          <p:nvPr/>
        </p:nvSpPr>
        <p:spPr>
          <a:xfrm>
            <a:off x="2360712" y="4077072"/>
            <a:ext cx="720080" cy="576064"/>
          </a:xfrm>
          <a:prstGeom prst="cloudCallout">
            <a:avLst>
              <a:gd name="adj1" fmla="val -41216"/>
              <a:gd name="adj2" fmla="val 7507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투찰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미투찰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표시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553741" y="3573016"/>
            <a:ext cx="567611" cy="2880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37725" y="4653136"/>
            <a:ext cx="1111419" cy="911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449519" y="4933795"/>
            <a:ext cx="288031" cy="295405"/>
          </a:xfrm>
          <a:prstGeom prst="rightArrow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580208"/>
              </p:ext>
            </p:extLst>
          </p:nvPr>
        </p:nvGraphicFramePr>
        <p:xfrm>
          <a:off x="6678147" y="3591489"/>
          <a:ext cx="8755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594">
                  <a:extLst>
                    <a:ext uri="{9D8B030D-6E8A-4147-A177-3AD203B41FA5}">
                      <a16:colId xmlns:a16="http://schemas.microsoft.com/office/drawing/2014/main" val="211905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C00000"/>
                          </a:solidFill>
                        </a:rPr>
                        <a:t>입찰 종결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29428"/>
                  </a:ext>
                </a:extLst>
              </a:tr>
            </a:tbl>
          </a:graphicData>
        </a:graphic>
      </p:graphicFrame>
      <p:sp>
        <p:nvSpPr>
          <p:cNvPr id="20" name="직사각형 19"/>
          <p:cNvSpPr/>
          <p:nvPr/>
        </p:nvSpPr>
        <p:spPr>
          <a:xfrm>
            <a:off x="5313040" y="4077072"/>
            <a:ext cx="944962" cy="431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자유형 20"/>
          <p:cNvSpPr/>
          <p:nvPr/>
        </p:nvSpPr>
        <p:spPr>
          <a:xfrm rot="16200000">
            <a:off x="6138456" y="2104137"/>
            <a:ext cx="1647731" cy="1025604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759060"/>
              </p:ext>
            </p:extLst>
          </p:nvPr>
        </p:nvGraphicFramePr>
        <p:xfrm>
          <a:off x="6969669" y="2421389"/>
          <a:ext cx="2692009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338">
                  <a:extLst>
                    <a:ext uri="{9D8B030D-6E8A-4147-A177-3AD203B41FA5}">
                      <a16:colId xmlns:a16="http://schemas.microsoft.com/office/drawing/2014/main" val="1190623296"/>
                    </a:ext>
                  </a:extLst>
                </a:gridCol>
                <a:gridCol w="1173449">
                  <a:extLst>
                    <a:ext uri="{9D8B030D-6E8A-4147-A177-3AD203B41FA5}">
                      <a16:colId xmlns:a16="http://schemas.microsoft.com/office/drawing/2014/main" val="2119053988"/>
                    </a:ext>
                  </a:extLst>
                </a:gridCol>
                <a:gridCol w="302111">
                  <a:extLst>
                    <a:ext uri="{9D8B030D-6E8A-4147-A177-3AD203B41FA5}">
                      <a16:colId xmlns:a16="http://schemas.microsoft.com/office/drawing/2014/main" val="3895372463"/>
                    </a:ext>
                  </a:extLst>
                </a:gridCol>
                <a:gridCol w="302111">
                  <a:extLst>
                    <a:ext uri="{9D8B030D-6E8A-4147-A177-3AD203B41FA5}">
                      <a16:colId xmlns:a16="http://schemas.microsoft.com/office/drawing/2014/main" val="1741237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입찰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ko-KR" altLang="en-US" sz="1000" dirty="0" smtClean="0"/>
                        <a:t>공지 후 변경 사항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파일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29428"/>
                  </a:ext>
                </a:extLst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7487438" y="3037491"/>
            <a:ext cx="21581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+mn-ea"/>
              </a:rPr>
              <a:t>텍스트 입력 및 첨부 파일 업로드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 smtClean="0">
                <a:latin typeface="+mn-ea"/>
              </a:rPr>
              <a:t>&gt;  </a:t>
            </a:r>
            <a:r>
              <a:rPr lang="ko-KR" altLang="en-US" sz="1000" dirty="0" err="1" smtClean="0">
                <a:latin typeface="+mn-ea"/>
              </a:rPr>
              <a:t>입찰공지</a:t>
            </a:r>
            <a:r>
              <a:rPr lang="ko-KR" altLang="en-US" sz="1000" dirty="0">
                <a:latin typeface="+mn-ea"/>
              </a:rPr>
              <a:t> </a:t>
            </a:r>
            <a:r>
              <a:rPr lang="ko-KR" altLang="en-US" sz="1000" dirty="0" err="1" smtClean="0">
                <a:latin typeface="+mn-ea"/>
              </a:rPr>
              <a:t>수정시에만</a:t>
            </a:r>
            <a:r>
              <a:rPr lang="ko-KR" altLang="en-US" sz="1000" dirty="0" smtClean="0">
                <a:latin typeface="+mn-ea"/>
              </a:rPr>
              <a:t>  활성화 </a:t>
            </a:r>
            <a:endParaRPr lang="en-US" altLang="ko-KR" sz="1000" dirty="0" smtClean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 </a:t>
            </a:r>
            <a:r>
              <a:rPr lang="en-US" altLang="ko-KR" sz="1000" dirty="0" smtClean="0">
                <a:latin typeface="+mn-ea"/>
              </a:rPr>
              <a:t>   </a:t>
            </a:r>
            <a:r>
              <a:rPr lang="ko-KR" altLang="en-US" sz="1000" dirty="0" smtClean="0">
                <a:latin typeface="+mn-ea"/>
              </a:rPr>
              <a:t>및 필수 기입 조건 </a:t>
            </a:r>
            <a:r>
              <a:rPr lang="en-US" altLang="ko-KR" sz="1000" dirty="0" smtClean="0">
                <a:latin typeface="+mn-ea"/>
              </a:rPr>
              <a:t>    </a:t>
            </a:r>
            <a:r>
              <a:rPr lang="ko-KR" altLang="en-US" sz="1000" dirty="0" smtClean="0">
                <a:latin typeface="+mn-ea"/>
              </a:rPr>
              <a:t> </a:t>
            </a:r>
            <a:endParaRPr lang="ko-KR" altLang="en-US" sz="1000" dirty="0">
              <a:latin typeface="+mn-ea"/>
            </a:endParaRPr>
          </a:p>
        </p:txBody>
      </p:sp>
      <p:sp>
        <p:nvSpPr>
          <p:cNvPr id="24" name="오른쪽 화살표 23"/>
          <p:cNvSpPr/>
          <p:nvPr/>
        </p:nvSpPr>
        <p:spPr>
          <a:xfrm rot="20806771">
            <a:off x="6347839" y="3771422"/>
            <a:ext cx="288031" cy="295405"/>
          </a:xfrm>
          <a:prstGeom prst="rightArrow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 rot="20806771">
            <a:off x="6998134" y="845525"/>
            <a:ext cx="288031" cy="295405"/>
          </a:xfrm>
          <a:prstGeom prst="rightArrow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977038" y="890757"/>
            <a:ext cx="944962" cy="431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759453"/>
              </p:ext>
            </p:extLst>
          </p:nvPr>
        </p:nvGraphicFramePr>
        <p:xfrm>
          <a:off x="7369645" y="829111"/>
          <a:ext cx="24572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09">
                  <a:extLst>
                    <a:ext uri="{9D8B030D-6E8A-4147-A177-3AD203B41FA5}">
                      <a16:colId xmlns:a16="http://schemas.microsoft.com/office/drawing/2014/main" val="1190623296"/>
                    </a:ext>
                  </a:extLst>
                </a:gridCol>
                <a:gridCol w="1228609">
                  <a:extLst>
                    <a:ext uri="{9D8B030D-6E8A-4147-A177-3AD203B41FA5}">
                      <a16:colId xmlns:a16="http://schemas.microsoft.com/office/drawing/2014/main" val="2119053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rgbClr val="C00000"/>
                          </a:solidFill>
                        </a:rPr>
                        <a:t>입찰중지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rgbClr val="C00000"/>
                          </a:solidFill>
                        </a:rPr>
                        <a:t>입찰 공지 수정</a:t>
                      </a:r>
                      <a:endParaRPr lang="ko-KR" altLang="en-US" sz="10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529428"/>
                  </a:ext>
                </a:extLst>
              </a:tr>
            </a:tbl>
          </a:graphicData>
        </a:graphic>
      </p:graphicFrame>
      <p:sp>
        <p:nvSpPr>
          <p:cNvPr id="30" name="구름 모양 설명선 29"/>
          <p:cNvSpPr/>
          <p:nvPr/>
        </p:nvSpPr>
        <p:spPr>
          <a:xfrm>
            <a:off x="4520952" y="2204864"/>
            <a:ext cx="720080" cy="490845"/>
          </a:xfrm>
          <a:prstGeom prst="cloudCallou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32" name="구름 모양 설명선 31"/>
          <p:cNvSpPr/>
          <p:nvPr/>
        </p:nvSpPr>
        <p:spPr>
          <a:xfrm>
            <a:off x="4796725" y="2290083"/>
            <a:ext cx="1452419" cy="576064"/>
          </a:xfrm>
          <a:prstGeom prst="cloudCallout">
            <a:avLst>
              <a:gd name="adj1" fmla="val -55437"/>
              <a:gd name="adj2" fmla="val 38927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000" b="1" dirty="0" smtClean="0">
                <a:solidFill>
                  <a:schemeClr val="tx1"/>
                </a:solidFill>
              </a:rPr>
              <a:t>텍스트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에디터 기능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강조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색상 등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34" name="구름 모양 설명선 33"/>
          <p:cNvSpPr/>
          <p:nvPr/>
        </p:nvSpPr>
        <p:spPr>
          <a:xfrm>
            <a:off x="7837546" y="1718891"/>
            <a:ext cx="1452419" cy="576064"/>
          </a:xfrm>
          <a:prstGeom prst="cloudCallout">
            <a:avLst>
              <a:gd name="adj1" fmla="val -23024"/>
              <a:gd name="adj2" fmla="val 81360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000" b="1" dirty="0" smtClean="0">
                <a:solidFill>
                  <a:schemeClr val="tx1"/>
                </a:solidFill>
              </a:rPr>
              <a:t>텍스트</a:t>
            </a:r>
            <a:r>
              <a:rPr lang="en-US" altLang="ko-KR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에디터 기능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강조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색상 등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0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투찰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 결과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+mn-ea"/>
              </a:rPr>
              <a:t>히스토리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69124"/>
          <a:stretch/>
        </p:blipFill>
        <p:spPr>
          <a:xfrm>
            <a:off x="416496" y="980728"/>
            <a:ext cx="6264696" cy="1415222"/>
          </a:xfrm>
          <a:prstGeom prst="rect">
            <a:avLst/>
          </a:prstGeom>
        </p:spPr>
      </p:pic>
      <p:sp>
        <p:nvSpPr>
          <p:cNvPr id="6" name="구름 모양 설명선 5"/>
          <p:cNvSpPr/>
          <p:nvPr/>
        </p:nvSpPr>
        <p:spPr>
          <a:xfrm>
            <a:off x="560512" y="2636912"/>
            <a:ext cx="3096344" cy="504056"/>
          </a:xfrm>
          <a:prstGeom prst="cloudCallou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 smtClean="0">
                <a:solidFill>
                  <a:schemeClr val="tx1"/>
                </a:solidFill>
              </a:rPr>
              <a:t>화면의 </a:t>
            </a:r>
            <a:r>
              <a:rPr lang="ko-KR" altLang="en-US" sz="1400" dirty="0" err="1" smtClean="0">
                <a:solidFill>
                  <a:schemeClr val="tx1"/>
                </a:solidFill>
              </a:rPr>
              <a:t>가로폭</a:t>
            </a:r>
            <a:r>
              <a:rPr lang="ko-KR" altLang="en-US" sz="1400" dirty="0" smtClean="0">
                <a:solidFill>
                  <a:schemeClr val="tx1"/>
                </a:solidFill>
              </a:rPr>
              <a:t> 확대 필요</a:t>
            </a: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4601413" y="2156933"/>
            <a:ext cx="1647731" cy="1025604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16924" y="2823319"/>
            <a:ext cx="3332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latin typeface="+mn-ea"/>
              </a:rPr>
              <a:t>종합평가</a:t>
            </a:r>
            <a:endParaRPr lang="en-US" altLang="ko-KR" sz="1400" dirty="0" smtClean="0">
              <a:latin typeface="+mn-ea"/>
            </a:endParaRPr>
          </a:p>
          <a:p>
            <a:r>
              <a:rPr lang="en-US" altLang="ko-KR" sz="1400" dirty="0" smtClean="0">
                <a:latin typeface="+mn-ea"/>
              </a:rPr>
              <a:t>(  90</a:t>
            </a:r>
            <a:r>
              <a:rPr lang="ko-KR" altLang="en-US" sz="1400" dirty="0" smtClean="0">
                <a:latin typeface="+mn-ea"/>
              </a:rPr>
              <a:t>점</a:t>
            </a:r>
            <a:r>
              <a:rPr lang="en-US" altLang="ko-KR" sz="1400" dirty="0" smtClean="0">
                <a:latin typeface="+mn-ea"/>
              </a:rPr>
              <a:t>  ) &lt; </a:t>
            </a:r>
            <a:r>
              <a:rPr lang="ko-KR" altLang="en-US" sz="1400" dirty="0" smtClean="0">
                <a:latin typeface="+mn-ea"/>
              </a:rPr>
              <a:t>텍스트  기입</a:t>
            </a:r>
            <a:r>
              <a:rPr lang="en-US" altLang="ko-KR" sz="1400" dirty="0" smtClean="0">
                <a:latin typeface="+mn-ea"/>
              </a:rPr>
              <a:t>/</a:t>
            </a:r>
            <a:r>
              <a:rPr lang="ko-KR" altLang="en-US" sz="1400" dirty="0" smtClean="0">
                <a:latin typeface="+mn-ea"/>
              </a:rPr>
              <a:t>저장</a:t>
            </a:r>
            <a:r>
              <a:rPr lang="en-US" altLang="ko-KR" sz="1400" dirty="0" smtClean="0">
                <a:latin typeface="+mn-ea"/>
              </a:rPr>
              <a:t> </a:t>
            </a:r>
            <a:r>
              <a:rPr lang="ko-KR" altLang="en-US" sz="1400" dirty="0" smtClean="0">
                <a:latin typeface="+mn-ea"/>
              </a:rPr>
              <a:t> </a:t>
            </a:r>
            <a:endParaRPr lang="ko-KR" altLang="en-US" sz="1400" dirty="0">
              <a:latin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098114"/>
              </p:ext>
            </p:extLst>
          </p:nvPr>
        </p:nvGraphicFramePr>
        <p:xfrm>
          <a:off x="6897216" y="1458538"/>
          <a:ext cx="280831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722">
                  <a:extLst>
                    <a:ext uri="{9D8B030D-6E8A-4147-A177-3AD203B41FA5}">
                      <a16:colId xmlns:a16="http://schemas.microsoft.com/office/drawing/2014/main" val="3340819291"/>
                    </a:ext>
                  </a:extLst>
                </a:gridCol>
                <a:gridCol w="663722">
                  <a:extLst>
                    <a:ext uri="{9D8B030D-6E8A-4147-A177-3AD203B41FA5}">
                      <a16:colId xmlns:a16="http://schemas.microsoft.com/office/drawing/2014/main" val="2044640457"/>
                    </a:ext>
                  </a:extLst>
                </a:gridCol>
                <a:gridCol w="663722">
                  <a:extLst>
                    <a:ext uri="{9D8B030D-6E8A-4147-A177-3AD203B41FA5}">
                      <a16:colId xmlns:a16="http://schemas.microsoft.com/office/drawing/2014/main" val="3592329667"/>
                    </a:ext>
                  </a:extLst>
                </a:gridCol>
                <a:gridCol w="817146">
                  <a:extLst>
                    <a:ext uri="{9D8B030D-6E8A-4147-A177-3AD203B41FA5}">
                      <a16:colId xmlns:a16="http://schemas.microsoft.com/office/drawing/2014/main" val="992711554"/>
                    </a:ext>
                  </a:extLst>
                </a:gridCol>
              </a:tblGrid>
              <a:tr h="22867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입찰 결과</a:t>
                      </a:r>
                      <a:endParaRPr lang="ko-KR" altLang="en-US" sz="10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i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577814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선정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배분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연동체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공급계약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7563813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1</a:t>
                      </a:r>
                      <a:r>
                        <a:rPr lang="ko-KR" altLang="en-US" sz="1000" i="0" dirty="0" smtClean="0"/>
                        <a:t>순위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60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체결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smtClean="0"/>
                        <a:t>체결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682254"/>
                  </a:ext>
                </a:extLst>
              </a:tr>
              <a:tr h="2286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2</a:t>
                      </a:r>
                      <a:r>
                        <a:rPr lang="ko-KR" altLang="en-US" sz="1000" i="0" dirty="0" smtClean="0"/>
                        <a:t>순위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i="0" dirty="0" smtClean="0"/>
                        <a:t>40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미체결</a:t>
                      </a:r>
                      <a:endParaRPr lang="ko-KR" altLang="en-US" sz="1000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i="0" dirty="0" err="1" smtClean="0"/>
                        <a:t>미체결</a:t>
                      </a:r>
                      <a:endParaRPr lang="ko-KR" altLang="en-US" sz="10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6183051"/>
                  </a:ext>
                </a:extLst>
              </a:tr>
            </a:tbl>
          </a:graphicData>
        </a:graphic>
      </p:graphicFrame>
      <p:sp>
        <p:nvSpPr>
          <p:cNvPr id="13" name="구름 모양 설명선 12"/>
          <p:cNvSpPr/>
          <p:nvPr/>
        </p:nvSpPr>
        <p:spPr>
          <a:xfrm>
            <a:off x="2360712" y="908720"/>
            <a:ext cx="720080" cy="576064"/>
          </a:xfrm>
          <a:prstGeom prst="cloudCallout">
            <a:avLst>
              <a:gd name="adj1" fmla="val -41216"/>
              <a:gd name="adj2" fmla="val 7507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투찰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/</a:t>
            </a:r>
            <a:r>
              <a:rPr lang="ko-KR" altLang="en-US" sz="1000" b="1" dirty="0" err="1" smtClean="0">
                <a:solidFill>
                  <a:schemeClr val="tx1"/>
                </a:solidFill>
              </a:rPr>
              <a:t>미투찰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표시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37725" y="1484784"/>
            <a:ext cx="1111419" cy="91116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6449519" y="1765443"/>
            <a:ext cx="288031" cy="295405"/>
          </a:xfrm>
          <a:prstGeom prst="rightArrow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313040" y="908720"/>
            <a:ext cx="944962" cy="43132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95480"/>
              </p:ext>
            </p:extLst>
          </p:nvPr>
        </p:nvGraphicFramePr>
        <p:xfrm>
          <a:off x="416496" y="3713512"/>
          <a:ext cx="6732751" cy="2143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159">
                  <a:extLst>
                    <a:ext uri="{9D8B030D-6E8A-4147-A177-3AD203B41FA5}">
                      <a16:colId xmlns:a16="http://schemas.microsoft.com/office/drawing/2014/main" val="1731182703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940892956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4241350252"/>
                    </a:ext>
                  </a:extLst>
                </a:gridCol>
                <a:gridCol w="1020115">
                  <a:extLst>
                    <a:ext uri="{9D8B030D-6E8A-4147-A177-3AD203B41FA5}">
                      <a16:colId xmlns:a16="http://schemas.microsoft.com/office/drawing/2014/main" val="2848970574"/>
                    </a:ext>
                  </a:extLst>
                </a:gridCol>
                <a:gridCol w="1428159">
                  <a:extLst>
                    <a:ext uri="{9D8B030D-6E8A-4147-A177-3AD203B41FA5}">
                      <a16:colId xmlns:a16="http://schemas.microsoft.com/office/drawing/2014/main" val="2016869217"/>
                    </a:ext>
                  </a:extLst>
                </a:gridCol>
              </a:tblGrid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일자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구분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공급</a:t>
                      </a:r>
                      <a:r>
                        <a:rPr lang="en-US" altLang="ko-KR" sz="1000" b="1" dirty="0" smtClean="0"/>
                        <a:t>BP</a:t>
                      </a:r>
                      <a:r>
                        <a:rPr lang="ko-KR" altLang="en-US" sz="1000" b="1" dirty="0" smtClean="0"/>
                        <a:t>명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상세 내역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처리자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321215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24/8/01 14:00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입찰 생성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-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홍길동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1022073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24/8/01 </a:t>
                      </a:r>
                      <a:r>
                        <a:rPr lang="en-US" altLang="ko-KR" sz="1000" b="1" dirty="0" smtClean="0"/>
                        <a:t>14:30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입찰 </a:t>
                      </a:r>
                      <a:r>
                        <a:rPr lang="ko-KR" altLang="en-US" sz="1000" b="1" dirty="0" smtClean="0"/>
                        <a:t>수정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-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홍길동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154193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24/8/03 </a:t>
                      </a:r>
                      <a:r>
                        <a:rPr lang="en-US" altLang="ko-KR" sz="1000" b="1" dirty="0" smtClean="0"/>
                        <a:t>14:30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투찰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삼은통신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삼은이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4304048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24/08/05 15:00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입찰 종결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 smtClean="0"/>
                        <a:t>-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062551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24/08/06 </a:t>
                      </a:r>
                      <a:r>
                        <a:rPr lang="en-US" altLang="ko-KR" sz="1000" b="1" dirty="0" smtClean="0"/>
                        <a:t>15:00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계약 조건 협의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/>
                        <a:t>삼은통신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시스템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238629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24/08/08 </a:t>
                      </a:r>
                      <a:r>
                        <a:rPr lang="en-US" altLang="ko-KR" sz="1000" b="1" dirty="0" smtClean="0"/>
                        <a:t>15:00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입찰 </a:t>
                      </a:r>
                      <a:r>
                        <a:rPr lang="ko-KR" altLang="en-US" sz="1000" b="1" dirty="0" smtClean="0"/>
                        <a:t>결과</a:t>
                      </a:r>
                      <a:r>
                        <a:rPr lang="ko-KR" altLang="en-US" sz="1000" b="1" baseline="0" dirty="0" smtClean="0"/>
                        <a:t> 수용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/>
                        <a:t>삼은통신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삼은이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3171527"/>
                  </a:ext>
                </a:extLst>
              </a:tr>
              <a:tr h="2679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24/08/09 </a:t>
                      </a:r>
                      <a:r>
                        <a:rPr lang="en-US" altLang="ko-KR" sz="1000" b="1" dirty="0" smtClean="0"/>
                        <a:t>15:00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연동제 조건 협의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 err="1" smtClean="0"/>
                        <a:t>삼은통신</a:t>
                      </a:r>
                      <a:endParaRPr lang="ko-KR" altLang="en-US" sz="1000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err="1" smtClean="0"/>
                        <a:t>삼은이</a:t>
                      </a:r>
                      <a:endParaRPr lang="ko-KR" altLang="en-US" sz="1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945401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948071" y="5080505"/>
            <a:ext cx="508823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</a:rPr>
              <a:t>내용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311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적격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공급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Pool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관리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5" y="980728"/>
            <a:ext cx="9556644" cy="4104456"/>
          </a:xfrm>
          <a:prstGeom prst="rect">
            <a:avLst/>
          </a:prstGeom>
        </p:spPr>
      </p:pic>
      <p:sp>
        <p:nvSpPr>
          <p:cNvPr id="7" name="구름 모양 설명선 6"/>
          <p:cNvSpPr/>
          <p:nvPr/>
        </p:nvSpPr>
        <p:spPr>
          <a:xfrm>
            <a:off x="167021" y="5195715"/>
            <a:ext cx="2088232" cy="792088"/>
          </a:xfrm>
          <a:prstGeom prst="cloudCallout">
            <a:avLst>
              <a:gd name="adj1" fmla="val 5651"/>
              <a:gd name="adj2" fmla="val -78973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클릭시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페이지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전환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9" name="구름 모양 설명선 8"/>
          <p:cNvSpPr/>
          <p:nvPr/>
        </p:nvSpPr>
        <p:spPr>
          <a:xfrm>
            <a:off x="7022331" y="188640"/>
            <a:ext cx="2395165" cy="792088"/>
          </a:xfrm>
          <a:prstGeom prst="cloudCallout">
            <a:avLst>
              <a:gd name="adj1" fmla="val -6573"/>
              <a:gd name="adj2" fmla="val -29175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실시간 데이터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X </a:t>
            </a: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&gt;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단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, 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집계 버튼 구현</a:t>
            </a:r>
          </a:p>
        </p:txBody>
      </p:sp>
      <p:sp>
        <p:nvSpPr>
          <p:cNvPr id="10" name="구름 모양 설명선 9"/>
          <p:cNvSpPr/>
          <p:nvPr/>
        </p:nvSpPr>
        <p:spPr>
          <a:xfrm>
            <a:off x="3316085" y="5113192"/>
            <a:ext cx="1704503" cy="792088"/>
          </a:xfrm>
          <a:prstGeom prst="cloudCallout">
            <a:avLst>
              <a:gd name="adj1" fmla="val -9956"/>
              <a:gd name="adj2" fmla="val -36683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총 계 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3" name="자유형 2"/>
          <p:cNvSpPr/>
          <p:nvPr/>
        </p:nvSpPr>
        <p:spPr>
          <a:xfrm>
            <a:off x="3314071" y="4114846"/>
            <a:ext cx="1647731" cy="1025604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구름 모양 설명선 11"/>
          <p:cNvSpPr/>
          <p:nvPr/>
        </p:nvSpPr>
        <p:spPr>
          <a:xfrm>
            <a:off x="5673080" y="5301208"/>
            <a:ext cx="1704503" cy="792088"/>
          </a:xfrm>
          <a:prstGeom prst="cloudCallout">
            <a:avLst>
              <a:gd name="adj1" fmla="val -26953"/>
              <a:gd name="adj2" fmla="val -84688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smtClean="0">
                <a:solidFill>
                  <a:schemeClr val="tx1"/>
                </a:solidFill>
              </a:rPr>
              <a:t>실제 배분 현황</a:t>
            </a:r>
            <a:endParaRPr lang="ko-KR" alt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3" name="구름 모양 설명선 12"/>
          <p:cNvSpPr/>
          <p:nvPr/>
        </p:nvSpPr>
        <p:spPr>
          <a:xfrm>
            <a:off x="2319361" y="5834627"/>
            <a:ext cx="1704503" cy="792088"/>
          </a:xfrm>
          <a:prstGeom prst="cloudCallout">
            <a:avLst>
              <a:gd name="adj1" fmla="val -6769"/>
              <a:gd name="adj2" fmla="val -34397"/>
            </a:avLst>
          </a:prstGeom>
          <a:solidFill>
            <a:schemeClr val="bg2">
              <a:lumMod val="9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현재 공급 기준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적격사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/ 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배분율</a:t>
            </a:r>
            <a:endParaRPr lang="en-US" altLang="ko-KR" sz="1200" b="1" dirty="0">
              <a:solidFill>
                <a:schemeClr val="tx1"/>
              </a:solidFill>
            </a:endParaRPr>
          </a:p>
        </p:txBody>
      </p:sp>
      <p:sp>
        <p:nvSpPr>
          <p:cNvPr id="14" name="자유형 13"/>
          <p:cNvSpPr/>
          <p:nvPr/>
        </p:nvSpPr>
        <p:spPr>
          <a:xfrm>
            <a:off x="2431419" y="5086191"/>
            <a:ext cx="1647731" cy="1025604"/>
          </a:xfrm>
          <a:custGeom>
            <a:avLst/>
            <a:gdLst>
              <a:gd name="connsiteX0" fmla="*/ 0 w 1647731"/>
              <a:gd name="connsiteY0" fmla="*/ 1025604 h 1025604"/>
              <a:gd name="connsiteX1" fmla="*/ 334979 w 1647731"/>
              <a:gd name="connsiteY1" fmla="*/ 437129 h 1025604"/>
              <a:gd name="connsiteX2" fmla="*/ 443620 w 1647731"/>
              <a:gd name="connsiteY2" fmla="*/ 2562 h 1025604"/>
              <a:gd name="connsiteX3" fmla="*/ 968721 w 1647731"/>
              <a:gd name="connsiteY3" fmla="*/ 636305 h 1025604"/>
              <a:gd name="connsiteX4" fmla="*/ 1647731 w 1647731"/>
              <a:gd name="connsiteY4" fmla="*/ 772107 h 1025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7731" h="1025604">
                <a:moveTo>
                  <a:pt x="0" y="1025604"/>
                </a:moveTo>
                <a:cubicBezTo>
                  <a:pt x="130521" y="816620"/>
                  <a:pt x="261042" y="607636"/>
                  <a:pt x="334979" y="437129"/>
                </a:cubicBezTo>
                <a:cubicBezTo>
                  <a:pt x="408916" y="266622"/>
                  <a:pt x="337996" y="-30634"/>
                  <a:pt x="443620" y="2562"/>
                </a:cubicBezTo>
                <a:cubicBezTo>
                  <a:pt x="549244" y="35758"/>
                  <a:pt x="768036" y="508048"/>
                  <a:pt x="968721" y="636305"/>
                </a:cubicBezTo>
                <a:cubicBezTo>
                  <a:pt x="1169406" y="764562"/>
                  <a:pt x="1408568" y="768334"/>
                  <a:pt x="1647731" y="77210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2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적격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공급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Pool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관리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306060"/>
              </p:ext>
            </p:extLst>
          </p:nvPr>
        </p:nvGraphicFramePr>
        <p:xfrm>
          <a:off x="162418" y="908720"/>
          <a:ext cx="9703480" cy="534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29">
                  <a:extLst>
                    <a:ext uri="{9D8B030D-6E8A-4147-A177-3AD203B41FA5}">
                      <a16:colId xmlns:a16="http://schemas.microsoft.com/office/drawing/2014/main" val="2666159518"/>
                    </a:ext>
                  </a:extLst>
                </a:gridCol>
                <a:gridCol w="405128">
                  <a:extLst>
                    <a:ext uri="{9D8B030D-6E8A-4147-A177-3AD203B41FA5}">
                      <a16:colId xmlns:a16="http://schemas.microsoft.com/office/drawing/2014/main" val="2540363117"/>
                    </a:ext>
                  </a:extLst>
                </a:gridCol>
                <a:gridCol w="486758">
                  <a:extLst>
                    <a:ext uri="{9D8B030D-6E8A-4147-A177-3AD203B41FA5}">
                      <a16:colId xmlns:a16="http://schemas.microsoft.com/office/drawing/2014/main" val="2910181633"/>
                    </a:ext>
                  </a:extLst>
                </a:gridCol>
                <a:gridCol w="350707">
                  <a:extLst>
                    <a:ext uri="{9D8B030D-6E8A-4147-A177-3AD203B41FA5}">
                      <a16:colId xmlns:a16="http://schemas.microsoft.com/office/drawing/2014/main" val="2069268115"/>
                    </a:ext>
                  </a:extLst>
                </a:gridCol>
                <a:gridCol w="325170">
                  <a:extLst>
                    <a:ext uri="{9D8B030D-6E8A-4147-A177-3AD203B41FA5}">
                      <a16:colId xmlns:a16="http://schemas.microsoft.com/office/drawing/2014/main" val="925148035"/>
                    </a:ext>
                  </a:extLst>
                </a:gridCol>
                <a:gridCol w="228105">
                  <a:extLst>
                    <a:ext uri="{9D8B030D-6E8A-4147-A177-3AD203B41FA5}">
                      <a16:colId xmlns:a16="http://schemas.microsoft.com/office/drawing/2014/main" val="1088271578"/>
                    </a:ext>
                  </a:extLst>
                </a:gridCol>
                <a:gridCol w="463506">
                  <a:extLst>
                    <a:ext uri="{9D8B030D-6E8A-4147-A177-3AD203B41FA5}">
                      <a16:colId xmlns:a16="http://schemas.microsoft.com/office/drawing/2014/main" val="2959134406"/>
                    </a:ext>
                  </a:extLst>
                </a:gridCol>
                <a:gridCol w="463506">
                  <a:extLst>
                    <a:ext uri="{9D8B030D-6E8A-4147-A177-3AD203B41FA5}">
                      <a16:colId xmlns:a16="http://schemas.microsoft.com/office/drawing/2014/main" val="3187827776"/>
                    </a:ext>
                  </a:extLst>
                </a:gridCol>
                <a:gridCol w="454466">
                  <a:extLst>
                    <a:ext uri="{9D8B030D-6E8A-4147-A177-3AD203B41FA5}">
                      <a16:colId xmlns:a16="http://schemas.microsoft.com/office/drawing/2014/main" val="2199754331"/>
                    </a:ext>
                  </a:extLst>
                </a:gridCol>
                <a:gridCol w="454466">
                  <a:extLst>
                    <a:ext uri="{9D8B030D-6E8A-4147-A177-3AD203B41FA5}">
                      <a16:colId xmlns:a16="http://schemas.microsoft.com/office/drawing/2014/main" val="429848115"/>
                    </a:ext>
                  </a:extLst>
                </a:gridCol>
                <a:gridCol w="454466">
                  <a:extLst>
                    <a:ext uri="{9D8B030D-6E8A-4147-A177-3AD203B41FA5}">
                      <a16:colId xmlns:a16="http://schemas.microsoft.com/office/drawing/2014/main" val="1389794874"/>
                    </a:ext>
                  </a:extLst>
                </a:gridCol>
                <a:gridCol w="454466">
                  <a:extLst>
                    <a:ext uri="{9D8B030D-6E8A-4147-A177-3AD203B41FA5}">
                      <a16:colId xmlns:a16="http://schemas.microsoft.com/office/drawing/2014/main" val="964893125"/>
                    </a:ext>
                  </a:extLst>
                </a:gridCol>
                <a:gridCol w="583973">
                  <a:extLst>
                    <a:ext uri="{9D8B030D-6E8A-4147-A177-3AD203B41FA5}">
                      <a16:colId xmlns:a16="http://schemas.microsoft.com/office/drawing/2014/main" val="3868644870"/>
                    </a:ext>
                  </a:extLst>
                </a:gridCol>
                <a:gridCol w="583973">
                  <a:extLst>
                    <a:ext uri="{9D8B030D-6E8A-4147-A177-3AD203B41FA5}">
                      <a16:colId xmlns:a16="http://schemas.microsoft.com/office/drawing/2014/main" val="488203331"/>
                    </a:ext>
                  </a:extLst>
                </a:gridCol>
                <a:gridCol w="624552">
                  <a:extLst>
                    <a:ext uri="{9D8B030D-6E8A-4147-A177-3AD203B41FA5}">
                      <a16:colId xmlns:a16="http://schemas.microsoft.com/office/drawing/2014/main" val="3278728595"/>
                    </a:ext>
                  </a:extLst>
                </a:gridCol>
                <a:gridCol w="595182">
                  <a:extLst>
                    <a:ext uri="{9D8B030D-6E8A-4147-A177-3AD203B41FA5}">
                      <a16:colId xmlns:a16="http://schemas.microsoft.com/office/drawing/2014/main" val="135375092"/>
                    </a:ext>
                  </a:extLst>
                </a:gridCol>
                <a:gridCol w="788083">
                  <a:extLst>
                    <a:ext uri="{9D8B030D-6E8A-4147-A177-3AD203B41FA5}">
                      <a16:colId xmlns:a16="http://schemas.microsoft.com/office/drawing/2014/main" val="4108028862"/>
                    </a:ext>
                  </a:extLst>
                </a:gridCol>
                <a:gridCol w="1592644">
                  <a:extLst>
                    <a:ext uri="{9D8B030D-6E8A-4147-A177-3AD203B41FA5}">
                      <a16:colId xmlns:a16="http://schemas.microsoft.com/office/drawing/2014/main" val="815811421"/>
                    </a:ext>
                  </a:extLst>
                </a:gridCol>
              </a:tblGrid>
              <a:tr h="29317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사용처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품목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내역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활성화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품종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입찰</a:t>
                      </a:r>
                      <a:endParaRPr lang="en-US" altLang="ko-KR" sz="10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협태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선정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공급</a:t>
                      </a:r>
                      <a:r>
                        <a:rPr lang="en-US" altLang="ko-KR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BP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시작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종료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배분율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실적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제외 기간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공급 품목</a:t>
                      </a:r>
                      <a:endParaRPr lang="en-US" altLang="ko-KR" sz="1000" b="1" kern="120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제외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000" b="1" kern="12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+mn-cs"/>
                        </a:rPr>
                        <a:t>비  고</a:t>
                      </a:r>
                      <a:endParaRPr lang="ko-KR" altLang="en-US" sz="1000" b="1" kern="12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571478"/>
                  </a:ext>
                </a:extLst>
              </a:tr>
              <a:tr h="293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공급비율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공급액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591007"/>
                  </a:ext>
                </a:extLst>
              </a:tr>
              <a:tr h="586351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SKB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전용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개통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DROP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광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코어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Y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종합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입찰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수의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단가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입찰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계약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연장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3/1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12/31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Text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입력 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910328"/>
                  </a:ext>
                </a:extLst>
              </a:tr>
              <a:tr h="586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3/1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12/31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0000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45786"/>
                  </a:ext>
                </a:extLst>
              </a:tr>
              <a:tr h="586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공급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C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3/1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12/31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20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40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00000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622383"/>
                  </a:ext>
                </a:extLst>
              </a:tr>
              <a:tr h="586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적격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D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736624"/>
                  </a:ext>
                </a:extLst>
              </a:tr>
              <a:tr h="586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임시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적격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E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사</a:t>
                      </a: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3/1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5/31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905878"/>
                  </a:ext>
                </a:extLst>
              </a:tr>
              <a:tr h="58635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+</a:t>
                      </a:r>
                    </a:p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추가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834432"/>
                  </a:ext>
                </a:extLst>
              </a:tr>
              <a:tr h="58635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3/1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12/31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00000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467944"/>
                  </a:ext>
                </a:extLst>
              </a:tr>
              <a:tr h="6578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100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00000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1167117"/>
                  </a:ext>
                </a:extLst>
              </a:tr>
            </a:tbl>
          </a:graphicData>
        </a:graphic>
      </p:graphicFrame>
      <p:sp>
        <p:nvSpPr>
          <p:cNvPr id="13" name="모서리가 둥근 직사각형 12"/>
          <p:cNvSpPr/>
          <p:nvPr/>
        </p:nvSpPr>
        <p:spPr>
          <a:xfrm>
            <a:off x="7040944" y="1686698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40944" y="3377783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040944" y="3953847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7040944" y="2813252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7040944" y="2237188"/>
            <a:ext cx="360040" cy="288032"/>
          </a:xfrm>
          <a:prstGeom prst="roundRect">
            <a:avLst/>
          </a:prstGeom>
          <a:solidFill>
            <a:srgbClr val="3333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6392872" y="1686698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392872" y="3377783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92872" y="3953847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92872" y="2813252"/>
            <a:ext cx="360040" cy="288032"/>
          </a:xfrm>
          <a:prstGeom prst="roundRect">
            <a:avLst/>
          </a:prstGeom>
          <a:solidFill>
            <a:srgbClr val="3333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392872" y="2237188"/>
            <a:ext cx="360040" cy="2880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481392" y="5229200"/>
            <a:ext cx="720080" cy="2880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25934" y="5698679"/>
            <a:ext cx="1620180" cy="4526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ko-KR" altLang="en-US" sz="1050" b="1" dirty="0" err="1" smtClean="0">
                <a:solidFill>
                  <a:schemeClr val="tx1"/>
                </a:solidFill>
              </a:rPr>
              <a:t>상세내역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엑셀 다운 </a:t>
            </a:r>
            <a:endParaRPr lang="en-US" altLang="ko-KR" sz="1050" b="1" dirty="0" smtClean="0">
              <a:solidFill>
                <a:schemeClr val="tx1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altLang="ko-KR" sz="1050" b="1" dirty="0" smtClean="0">
                <a:solidFill>
                  <a:schemeClr val="tx1"/>
                </a:solidFill>
              </a:rPr>
              <a:t>(</a:t>
            </a:r>
            <a:r>
              <a:rPr lang="ko-KR" altLang="en-US" sz="1050" b="1" dirty="0" err="1" smtClean="0">
                <a:solidFill>
                  <a:schemeClr val="tx1"/>
                </a:solidFill>
              </a:rPr>
              <a:t>실적조회</a:t>
            </a:r>
            <a:r>
              <a:rPr lang="ko-KR" altLang="en-US" sz="1050" b="1" dirty="0" smtClean="0">
                <a:solidFill>
                  <a:schemeClr val="tx1"/>
                </a:solidFill>
              </a:rPr>
              <a:t> 데이터</a:t>
            </a:r>
            <a:r>
              <a:rPr lang="en-US" altLang="ko-KR" sz="1050" b="1" dirty="0" smtClean="0">
                <a:solidFill>
                  <a:schemeClr val="tx1"/>
                </a:solidFill>
              </a:rPr>
              <a:t>)</a:t>
            </a:r>
            <a:endParaRPr lang="ko-KR" altLang="en-US" sz="1050" b="1" dirty="0" smtClean="0">
              <a:solidFill>
                <a:schemeClr val="tx1"/>
              </a:solidFill>
            </a:endParaRPr>
          </a:p>
        </p:txBody>
      </p:sp>
      <p:sp>
        <p:nvSpPr>
          <p:cNvPr id="25" name="구름 모양 설명선 24"/>
          <p:cNvSpPr/>
          <p:nvPr/>
        </p:nvSpPr>
        <p:spPr>
          <a:xfrm>
            <a:off x="7077236" y="980728"/>
            <a:ext cx="180020" cy="1256460"/>
          </a:xfrm>
          <a:prstGeom prst="cloudCallou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936905" y="137135"/>
            <a:ext cx="1800200" cy="417928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통계 실적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다운</a:t>
            </a:r>
          </a:p>
        </p:txBody>
      </p:sp>
      <p:sp>
        <p:nvSpPr>
          <p:cNvPr id="30" name="설명선 2 29"/>
          <p:cNvSpPr/>
          <p:nvPr/>
        </p:nvSpPr>
        <p:spPr>
          <a:xfrm>
            <a:off x="3919701" y="192246"/>
            <a:ext cx="1152128" cy="6378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0448"/>
              <a:gd name="adj6" fmla="val -69232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err="1" smtClean="0">
                <a:solidFill>
                  <a:schemeClr val="tx1"/>
                </a:solidFill>
              </a:rPr>
              <a:t>필드값</a:t>
            </a:r>
            <a:r>
              <a:rPr lang="ko-KR" altLang="en-US" sz="1200" b="1" dirty="0" smtClean="0">
                <a:solidFill>
                  <a:schemeClr val="tx1"/>
                </a:solidFill>
              </a:rPr>
              <a:t> 변경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가능토록 구현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1" name="설명선 2 30"/>
          <p:cNvSpPr/>
          <p:nvPr/>
        </p:nvSpPr>
        <p:spPr>
          <a:xfrm>
            <a:off x="6501172" y="89458"/>
            <a:ext cx="1152128" cy="63781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50932"/>
              <a:gd name="adj6" fmla="val 3909"/>
            </a:avLst>
          </a:prstGeom>
          <a:solidFill>
            <a:schemeClr val="bg2">
              <a:lumMod val="90000"/>
            </a:schemeClr>
          </a:solidFill>
          <a:ln w="63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상세 정보가</a:t>
            </a:r>
            <a:endParaRPr lang="en-US" altLang="ko-KR" sz="1200" b="1" dirty="0" smtClean="0">
              <a:solidFill>
                <a:schemeClr val="tx1"/>
              </a:solidFill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200" b="1" dirty="0" smtClean="0">
                <a:solidFill>
                  <a:schemeClr val="tx1"/>
                </a:solidFill>
              </a:rPr>
              <a:t>있으면 식별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69540" y="1663701"/>
            <a:ext cx="2263179" cy="171408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ko-KR" altLang="en-US" sz="1400" b="1" dirty="0" smtClean="0">
                <a:solidFill>
                  <a:schemeClr val="tx1"/>
                </a:solidFill>
              </a:rPr>
              <a:t>품목별 구현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</a:pP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90488" indent="-90488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연도별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구현 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marL="90488" indent="-90488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tx1"/>
              </a:solidFill>
            </a:endParaRPr>
          </a:p>
          <a:p>
            <a:pPr marL="90488" indent="-90488" algn="just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 smtClean="0">
                <a:solidFill>
                  <a:schemeClr val="tx1"/>
                </a:solidFill>
              </a:rPr>
              <a:t> 1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페이지 품목 </a:t>
            </a:r>
            <a:r>
              <a:rPr lang="ko-KR" altLang="en-US" sz="1400" b="1" dirty="0" err="1" smtClean="0">
                <a:solidFill>
                  <a:schemeClr val="tx1"/>
                </a:solidFill>
              </a:rPr>
              <a:t>클릭시</a:t>
            </a:r>
            <a:endParaRPr lang="en-US" altLang="ko-KR" sz="1400" b="1" dirty="0" smtClean="0">
              <a:solidFill>
                <a:schemeClr val="tx1"/>
              </a:solidFill>
            </a:endParaRPr>
          </a:p>
          <a:p>
            <a:pPr algn="just">
              <a:spcBef>
                <a:spcPts val="200"/>
              </a:spcBef>
            </a:pPr>
            <a:r>
              <a:rPr lang="en-US" altLang="ko-KR" sz="1400" b="1" dirty="0" smtClean="0">
                <a:solidFill>
                  <a:schemeClr val="tx1"/>
                </a:solidFill>
              </a:rPr>
              <a:t>   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현재 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(2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페이지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)</a:t>
            </a:r>
            <a:r>
              <a:rPr lang="ko-KR" altLang="en-US" sz="1400" b="1" dirty="0" smtClean="0">
                <a:solidFill>
                  <a:schemeClr val="tx1"/>
                </a:solidFill>
              </a:rPr>
              <a:t>로 이동</a:t>
            </a:r>
            <a:endParaRPr lang="ko-KR" altLang="en-US" sz="1400" b="1" dirty="0" smtClean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935924" y="590797"/>
            <a:ext cx="1800200" cy="417928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통계 실적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다운</a:t>
            </a:r>
          </a:p>
        </p:txBody>
      </p:sp>
    </p:spTree>
    <p:extLst>
      <p:ext uri="{BB962C8B-B14F-4D97-AF65-F5344CB8AC3E}">
        <p14:creationId xmlns:p14="http://schemas.microsoft.com/office/powerpoint/2010/main" val="3075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적격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공급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Pool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관리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54525" y="775440"/>
            <a:ext cx="1800200" cy="520716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통계 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25" y="1412776"/>
            <a:ext cx="9190963" cy="1834644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18823" y="3363486"/>
            <a:ext cx="1800200" cy="520716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통계 실적</a:t>
            </a:r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90766"/>
              </p:ext>
            </p:extLst>
          </p:nvPr>
        </p:nvGraphicFramePr>
        <p:xfrm>
          <a:off x="165381" y="4043365"/>
          <a:ext cx="9180107" cy="1804009"/>
        </p:xfrm>
        <a:graphic>
          <a:graphicData uri="http://schemas.openxmlformats.org/drawingml/2006/table">
            <a:tbl>
              <a:tblPr/>
              <a:tblGrid>
                <a:gridCol w="390143">
                  <a:extLst>
                    <a:ext uri="{9D8B030D-6E8A-4147-A177-3AD203B41FA5}">
                      <a16:colId xmlns:a16="http://schemas.microsoft.com/office/drawing/2014/main" val="1181127715"/>
                    </a:ext>
                  </a:extLst>
                </a:gridCol>
                <a:gridCol w="390143">
                  <a:extLst>
                    <a:ext uri="{9D8B030D-6E8A-4147-A177-3AD203B41FA5}">
                      <a16:colId xmlns:a16="http://schemas.microsoft.com/office/drawing/2014/main" val="2800609505"/>
                    </a:ext>
                  </a:extLst>
                </a:gridCol>
                <a:gridCol w="775585">
                  <a:extLst>
                    <a:ext uri="{9D8B030D-6E8A-4147-A177-3AD203B41FA5}">
                      <a16:colId xmlns:a16="http://schemas.microsoft.com/office/drawing/2014/main" val="2658616656"/>
                    </a:ext>
                  </a:extLst>
                </a:gridCol>
                <a:gridCol w="775585">
                  <a:extLst>
                    <a:ext uri="{9D8B030D-6E8A-4147-A177-3AD203B41FA5}">
                      <a16:colId xmlns:a16="http://schemas.microsoft.com/office/drawing/2014/main" val="1211995394"/>
                    </a:ext>
                  </a:extLst>
                </a:gridCol>
                <a:gridCol w="258529">
                  <a:extLst>
                    <a:ext uri="{9D8B030D-6E8A-4147-A177-3AD203B41FA5}">
                      <a16:colId xmlns:a16="http://schemas.microsoft.com/office/drawing/2014/main" val="4171929944"/>
                    </a:ext>
                  </a:extLst>
                </a:gridCol>
                <a:gridCol w="258529">
                  <a:extLst>
                    <a:ext uri="{9D8B030D-6E8A-4147-A177-3AD203B41FA5}">
                      <a16:colId xmlns:a16="http://schemas.microsoft.com/office/drawing/2014/main" val="3388603632"/>
                    </a:ext>
                  </a:extLst>
                </a:gridCol>
                <a:gridCol w="258529">
                  <a:extLst>
                    <a:ext uri="{9D8B030D-6E8A-4147-A177-3AD203B41FA5}">
                      <a16:colId xmlns:a16="http://schemas.microsoft.com/office/drawing/2014/main" val="2224379095"/>
                    </a:ext>
                  </a:extLst>
                </a:gridCol>
                <a:gridCol w="253828">
                  <a:extLst>
                    <a:ext uri="{9D8B030D-6E8A-4147-A177-3AD203B41FA5}">
                      <a16:colId xmlns:a16="http://schemas.microsoft.com/office/drawing/2014/main" val="3373291855"/>
                    </a:ext>
                  </a:extLst>
                </a:gridCol>
                <a:gridCol w="253828">
                  <a:extLst>
                    <a:ext uri="{9D8B030D-6E8A-4147-A177-3AD203B41FA5}">
                      <a16:colId xmlns:a16="http://schemas.microsoft.com/office/drawing/2014/main" val="2583003014"/>
                    </a:ext>
                  </a:extLst>
                </a:gridCol>
                <a:gridCol w="253828">
                  <a:extLst>
                    <a:ext uri="{9D8B030D-6E8A-4147-A177-3AD203B41FA5}">
                      <a16:colId xmlns:a16="http://schemas.microsoft.com/office/drawing/2014/main" val="3831698461"/>
                    </a:ext>
                  </a:extLst>
                </a:gridCol>
                <a:gridCol w="253828">
                  <a:extLst>
                    <a:ext uri="{9D8B030D-6E8A-4147-A177-3AD203B41FA5}">
                      <a16:colId xmlns:a16="http://schemas.microsoft.com/office/drawing/2014/main" val="2074052878"/>
                    </a:ext>
                  </a:extLst>
                </a:gridCol>
                <a:gridCol w="253828">
                  <a:extLst>
                    <a:ext uri="{9D8B030D-6E8A-4147-A177-3AD203B41FA5}">
                      <a16:colId xmlns:a16="http://schemas.microsoft.com/office/drawing/2014/main" val="1412089028"/>
                    </a:ext>
                  </a:extLst>
                </a:gridCol>
                <a:gridCol w="155117">
                  <a:extLst>
                    <a:ext uri="{9D8B030D-6E8A-4147-A177-3AD203B41FA5}">
                      <a16:colId xmlns:a16="http://schemas.microsoft.com/office/drawing/2014/main" val="4245200992"/>
                    </a:ext>
                  </a:extLst>
                </a:gridCol>
                <a:gridCol w="155117">
                  <a:extLst>
                    <a:ext uri="{9D8B030D-6E8A-4147-A177-3AD203B41FA5}">
                      <a16:colId xmlns:a16="http://schemas.microsoft.com/office/drawing/2014/main" val="3384940840"/>
                    </a:ext>
                  </a:extLst>
                </a:gridCol>
                <a:gridCol w="155117">
                  <a:extLst>
                    <a:ext uri="{9D8B030D-6E8A-4147-A177-3AD203B41FA5}">
                      <a16:colId xmlns:a16="http://schemas.microsoft.com/office/drawing/2014/main" val="2315827279"/>
                    </a:ext>
                  </a:extLst>
                </a:gridCol>
                <a:gridCol w="155117">
                  <a:extLst>
                    <a:ext uri="{9D8B030D-6E8A-4147-A177-3AD203B41FA5}">
                      <a16:colId xmlns:a16="http://schemas.microsoft.com/office/drawing/2014/main" val="2922088404"/>
                    </a:ext>
                  </a:extLst>
                </a:gridCol>
                <a:gridCol w="441848">
                  <a:extLst>
                    <a:ext uri="{9D8B030D-6E8A-4147-A177-3AD203B41FA5}">
                      <a16:colId xmlns:a16="http://schemas.microsoft.com/office/drawing/2014/main" val="2279617669"/>
                    </a:ext>
                  </a:extLst>
                </a:gridCol>
                <a:gridCol w="441848">
                  <a:extLst>
                    <a:ext uri="{9D8B030D-6E8A-4147-A177-3AD203B41FA5}">
                      <a16:colId xmlns:a16="http://schemas.microsoft.com/office/drawing/2014/main" val="2595061639"/>
                    </a:ext>
                  </a:extLst>
                </a:gridCol>
                <a:gridCol w="441848">
                  <a:extLst>
                    <a:ext uri="{9D8B030D-6E8A-4147-A177-3AD203B41FA5}">
                      <a16:colId xmlns:a16="http://schemas.microsoft.com/office/drawing/2014/main" val="1872104698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381544220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1391853778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2410250962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2242678590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314490928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2387312625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2776627139"/>
                    </a:ext>
                  </a:extLst>
                </a:gridCol>
                <a:gridCol w="357239">
                  <a:extLst>
                    <a:ext uri="{9D8B030D-6E8A-4147-A177-3AD203B41FA5}">
                      <a16:colId xmlns:a16="http://schemas.microsoft.com/office/drawing/2014/main" val="1574197551"/>
                    </a:ext>
                  </a:extLst>
                </a:gridCol>
              </a:tblGrid>
              <a:tr h="93803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사용처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자재공급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 ('22)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공급비율 </a:t>
                      </a:r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('22)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계약기간 </a:t>
                      </a:r>
                      <a:r>
                        <a:rPr lang="ko-KR" altLang="en-US" sz="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공급실적</a:t>
                      </a:r>
                      <a:r>
                        <a:rPr lang="ko-KR" altLang="en-US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</a:t>
                      </a:r>
                      <a:r>
                        <a:rPr lang="en-US" altLang="ko-KR" sz="3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~'22.07)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공급실적</a:t>
                      </a:r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</a:t>
                      </a:r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(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</a:t>
                      </a:r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~'22.07)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48842"/>
                  </a:ext>
                </a:extLst>
              </a:tr>
              <a:tr h="93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실적집계코드</a:t>
                      </a:r>
                      <a:r>
                        <a:rPr lang="en-US" altLang="ko-KR" sz="300" b="1" i="0" u="none" strike="noStrike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1" i="0" u="none" strike="noStrike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통계실적코드</a:t>
                      </a:r>
                      <a:r>
                        <a:rPr lang="en-US" altLang="ko-KR" sz="300" b="1" i="0" u="none" strike="noStrike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1" i="0" u="none" strike="noStrike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</a:t>
                      </a:r>
                      <a:r>
                        <a:rPr lang="en-US" altLang="ko-KR" sz="300" b="1" i="0" u="none" strike="noStrike">
                          <a:solidFill>
                            <a:srgbClr val="FFFF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T+B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SKT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수주</a:t>
                      </a:r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0927800"/>
                  </a:ext>
                </a:extLst>
              </a:tr>
              <a:tr h="98067">
                <a:tc rowSpan="16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난연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가공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관로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난연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머큐리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9,561,276,482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5,357,518,803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25,514,000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4,178,243,679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9,304,024,082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1,585,316,000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3,234,093,358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1,766,054,976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1,850,520,732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868,039,016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68957"/>
                  </a:ext>
                </a:extLst>
              </a:tr>
              <a:tr h="109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리본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(144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C,288C)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리본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(144C,288C)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ES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13,136,794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13,136,794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9,416,194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6,019,000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3,397,194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66956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리본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(576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리본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(576C)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2022-08-01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후루카와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스미토모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5,900,400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5,900,400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5,900,400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5,900,400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8988"/>
                  </a:ext>
                </a:extLst>
              </a:tr>
              <a:tr h="938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중간분기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중간분기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(MS)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머큐리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3,879,574,040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105,462,000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3,774,112,040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3,879,574,040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15,434,000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313,800,500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224,308,000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1,329,257,100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1,996,774,440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022573"/>
                  </a:ext>
                </a:extLst>
              </a:tr>
              <a:tr h="109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광케이블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2,026,755,500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52,901,800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11,748,000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1,962,105,700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2,026,755,500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2,026,755,500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315923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직선형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광접속함체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직선형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AJ</a:t>
                      </a:r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1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637,363,292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305,576,988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2,750,840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329,035,464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605,924,822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313,626,261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292,298,561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371265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광접속함체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사각돔형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지옵틱스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157,055,515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145,585,085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3,806,320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7,664,110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157,055,515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157,055,515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7896"/>
                  </a:ext>
                </a:extLst>
              </a:tr>
              <a:tr h="109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무여장분기형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광접속함체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무여장분기형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150,369,660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93,946,140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56,423,520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150,369,660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130,419,620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19,950,040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943861"/>
                  </a:ext>
                </a:extLst>
              </a:tr>
              <a:tr h="109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광접속함체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빛샘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46,592,800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10,684,280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35,908,520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46,592,800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46,460,200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132,600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668138"/>
                  </a:ext>
                </a:extLst>
              </a:tr>
              <a:tr h="1091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듀얼형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광접속함체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듀얼형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씨티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21,064,160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9,977,760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11,086,400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21,064,160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21,064,160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02964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수공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맨홀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수공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우연</a:t>
                      </a:r>
                      <a:r>
                        <a:rPr 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승일산업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292,689,170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151,907,450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21,030,790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119,750,930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290,201,570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131,454,440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158,747,130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393978"/>
                  </a:ext>
                </a:extLst>
              </a:tr>
              <a:tr h="1417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강관주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IP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 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강관주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)-7m,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태진</a:t>
                      </a:r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STI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삼은통신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1,178,948,890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563,094,400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17,679,000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598,175,490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1,178,948,890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585,508,700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593,440,190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19022"/>
                  </a:ext>
                </a:extLst>
              </a:tr>
              <a:tr h="505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22㎜ x 7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COD-22㎜ x 7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젠트로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지오콘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262,212,320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218,412,870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31,752,750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12,046,700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262,212,320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153,565,570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108,646,750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690130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FC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유창산업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1,089,692,840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518,823,130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27,366,940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543,502,770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1,069,624,795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705,981,125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363,643,670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832694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25㎜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내관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-25㎜ 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영진화학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1" i="0" u="none" strike="noStrike">
                          <a:solidFill>
                            <a:srgbClr val="C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젠트로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594,513,371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195,381,246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101,260,000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297,872,125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584,467,375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349,348,875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235,118,500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027696"/>
                  </a:ext>
                </a:extLst>
              </a:tr>
              <a:tr h="980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5222-3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망사섬유내관</a:t>
                      </a:r>
                      <a:r>
                        <a:rPr lang="en-US" altLang="ko-KR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-5222-3 </a:t>
                      </a:r>
                      <a:r>
                        <a:rPr lang="ko-KR" altLang="en-US" sz="300" b="0" i="0" u="none" strike="noStrike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2022-01-01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2022-12-31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밀리켄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302,972,200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106,001,400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1,191,000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195,779,800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302,972,200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302,972,200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985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통계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525" y="775440"/>
            <a:ext cx="1800200" cy="520716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통계 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 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기본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132547"/>
              </p:ext>
            </p:extLst>
          </p:nvPr>
        </p:nvGraphicFramePr>
        <p:xfrm>
          <a:off x="210245" y="1444243"/>
          <a:ext cx="9495282" cy="4644047"/>
        </p:xfrm>
        <a:graphic>
          <a:graphicData uri="http://schemas.openxmlformats.org/drawingml/2006/table">
            <a:tbl>
              <a:tblPr/>
              <a:tblGrid>
                <a:gridCol w="554087">
                  <a:extLst>
                    <a:ext uri="{9D8B030D-6E8A-4147-A177-3AD203B41FA5}">
                      <a16:colId xmlns:a16="http://schemas.microsoft.com/office/drawing/2014/main" val="1403842310"/>
                    </a:ext>
                  </a:extLst>
                </a:gridCol>
                <a:gridCol w="554087">
                  <a:extLst>
                    <a:ext uri="{9D8B030D-6E8A-4147-A177-3AD203B41FA5}">
                      <a16:colId xmlns:a16="http://schemas.microsoft.com/office/drawing/2014/main" val="2616147732"/>
                    </a:ext>
                  </a:extLst>
                </a:gridCol>
                <a:gridCol w="61461">
                  <a:extLst>
                    <a:ext uri="{9D8B030D-6E8A-4147-A177-3AD203B41FA5}">
                      <a16:colId xmlns:a16="http://schemas.microsoft.com/office/drawing/2014/main" val="3766855916"/>
                    </a:ext>
                  </a:extLst>
                </a:gridCol>
                <a:gridCol w="1818845">
                  <a:extLst>
                    <a:ext uri="{9D8B030D-6E8A-4147-A177-3AD203B41FA5}">
                      <a16:colId xmlns:a16="http://schemas.microsoft.com/office/drawing/2014/main" val="1697110529"/>
                    </a:ext>
                  </a:extLst>
                </a:gridCol>
                <a:gridCol w="588450">
                  <a:extLst>
                    <a:ext uri="{9D8B030D-6E8A-4147-A177-3AD203B41FA5}">
                      <a16:colId xmlns:a16="http://schemas.microsoft.com/office/drawing/2014/main" val="1485734902"/>
                    </a:ext>
                  </a:extLst>
                </a:gridCol>
                <a:gridCol w="318672">
                  <a:extLst>
                    <a:ext uri="{9D8B030D-6E8A-4147-A177-3AD203B41FA5}">
                      <a16:colId xmlns:a16="http://schemas.microsoft.com/office/drawing/2014/main" val="2540096537"/>
                    </a:ext>
                  </a:extLst>
                </a:gridCol>
                <a:gridCol w="318672">
                  <a:extLst>
                    <a:ext uri="{9D8B030D-6E8A-4147-A177-3AD203B41FA5}">
                      <a16:colId xmlns:a16="http://schemas.microsoft.com/office/drawing/2014/main" val="2001575669"/>
                    </a:ext>
                  </a:extLst>
                </a:gridCol>
                <a:gridCol w="318672">
                  <a:extLst>
                    <a:ext uri="{9D8B030D-6E8A-4147-A177-3AD203B41FA5}">
                      <a16:colId xmlns:a16="http://schemas.microsoft.com/office/drawing/2014/main" val="3808430878"/>
                    </a:ext>
                  </a:extLst>
                </a:gridCol>
                <a:gridCol w="692955">
                  <a:extLst>
                    <a:ext uri="{9D8B030D-6E8A-4147-A177-3AD203B41FA5}">
                      <a16:colId xmlns:a16="http://schemas.microsoft.com/office/drawing/2014/main" val="3766125938"/>
                    </a:ext>
                  </a:extLst>
                </a:gridCol>
                <a:gridCol w="404271">
                  <a:extLst>
                    <a:ext uri="{9D8B030D-6E8A-4147-A177-3AD203B41FA5}">
                      <a16:colId xmlns:a16="http://schemas.microsoft.com/office/drawing/2014/main" val="1776735549"/>
                    </a:ext>
                  </a:extLst>
                </a:gridCol>
                <a:gridCol w="495044">
                  <a:extLst>
                    <a:ext uri="{9D8B030D-6E8A-4147-A177-3AD203B41FA5}">
                      <a16:colId xmlns:a16="http://schemas.microsoft.com/office/drawing/2014/main" val="871414260"/>
                    </a:ext>
                  </a:extLst>
                </a:gridCol>
                <a:gridCol w="495044">
                  <a:extLst>
                    <a:ext uri="{9D8B030D-6E8A-4147-A177-3AD203B41FA5}">
                      <a16:colId xmlns:a16="http://schemas.microsoft.com/office/drawing/2014/main" val="2096182969"/>
                    </a:ext>
                  </a:extLst>
                </a:gridCol>
                <a:gridCol w="495044">
                  <a:extLst>
                    <a:ext uri="{9D8B030D-6E8A-4147-A177-3AD203B41FA5}">
                      <a16:colId xmlns:a16="http://schemas.microsoft.com/office/drawing/2014/main" val="1991425752"/>
                    </a:ext>
                  </a:extLst>
                </a:gridCol>
                <a:gridCol w="495044">
                  <a:extLst>
                    <a:ext uri="{9D8B030D-6E8A-4147-A177-3AD203B41FA5}">
                      <a16:colId xmlns:a16="http://schemas.microsoft.com/office/drawing/2014/main" val="3279756852"/>
                    </a:ext>
                  </a:extLst>
                </a:gridCol>
                <a:gridCol w="380970">
                  <a:extLst>
                    <a:ext uri="{9D8B030D-6E8A-4147-A177-3AD203B41FA5}">
                      <a16:colId xmlns:a16="http://schemas.microsoft.com/office/drawing/2014/main" val="3469940615"/>
                    </a:ext>
                  </a:extLst>
                </a:gridCol>
                <a:gridCol w="561496">
                  <a:extLst>
                    <a:ext uri="{9D8B030D-6E8A-4147-A177-3AD203B41FA5}">
                      <a16:colId xmlns:a16="http://schemas.microsoft.com/office/drawing/2014/main" val="1343006961"/>
                    </a:ext>
                  </a:extLst>
                </a:gridCol>
                <a:gridCol w="471234">
                  <a:extLst>
                    <a:ext uri="{9D8B030D-6E8A-4147-A177-3AD203B41FA5}">
                      <a16:colId xmlns:a16="http://schemas.microsoft.com/office/drawing/2014/main" val="2837889835"/>
                    </a:ext>
                  </a:extLst>
                </a:gridCol>
                <a:gridCol w="471234">
                  <a:extLst>
                    <a:ext uri="{9D8B030D-6E8A-4147-A177-3AD203B41FA5}">
                      <a16:colId xmlns:a16="http://schemas.microsoft.com/office/drawing/2014/main" val="3983018142"/>
                    </a:ext>
                  </a:extLst>
                </a:gridCol>
              </a:tblGrid>
              <a:tr h="276078"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상품코드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>
                          <a:effectLst/>
                          <a:latin typeface="Arial" panose="020B0604020202020204" pitchFamily="34" charset="0"/>
                        </a:rPr>
                        <a:t>옵션상품코드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err="1">
                          <a:effectLst/>
                          <a:latin typeface="Arial" panose="020B0604020202020204" pitchFamily="34" charset="0"/>
                        </a:rPr>
                        <a:t>상품규격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낱개 수량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2"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작년도 실적</a:t>
                      </a:r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금년도 </a:t>
                      </a:r>
                      <a:r>
                        <a:rPr lang="ko-KR" altLang="en-US" sz="10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공급실적</a:t>
                      </a:r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2" gridSpan="4">
                  <a:txBody>
                    <a:bodyPr/>
                    <a:lstStyle/>
                    <a:p>
                      <a:pPr algn="ctr"/>
                      <a:r>
                        <a:rPr lang="ko-KR" altLang="en-US" sz="10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입찰 규모 산정</a:t>
                      </a:r>
                      <a:endParaRPr lang="ko-KR" alt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836217"/>
                  </a:ext>
                </a:extLst>
              </a:tr>
              <a:tr h="269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실적</a:t>
                      </a:r>
                      <a:r>
                        <a:rPr lang="ko-KR" altLang="en-US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이전월</a:t>
                      </a:r>
                      <a:r>
                        <a:rPr lang="en-US" altLang="ko-KR" sz="1000" b="1" i="0" u="none" strike="noStrike" baseline="0" dirty="0" smtClean="0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연간 추정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271002"/>
                  </a:ext>
                </a:extLst>
              </a:tr>
              <a:tr h="2696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단가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수량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금액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단가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수량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금액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가중치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수량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금액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가중치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수량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1000" b="1" i="0" u="none" strike="noStrike" dirty="0" smtClean="0">
                          <a:effectLst/>
                          <a:latin typeface="Arial" panose="020B0604020202020204" pitchFamily="34" charset="0"/>
                        </a:rPr>
                        <a:t>금액</a:t>
                      </a:r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973167"/>
                  </a:ext>
                </a:extLst>
              </a:tr>
              <a:tr h="299772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총  계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423679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2215824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SM 1C SC/PC-SC/APC 0.8M,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대상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 70%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1000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040046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effectLst/>
                          <a:latin typeface="Arial" panose="020B0604020202020204" pitchFamily="34" charset="0"/>
                        </a:rPr>
                        <a:t>2215824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SC/PC-SC/APC 0.8M,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종료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171590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effectLst/>
                          <a:latin typeface="Arial" panose="020B0604020202020204" pitchFamily="34" charset="0"/>
                        </a:rPr>
                        <a:t>2215825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effectLst/>
                          <a:latin typeface="Arial" panose="020B0604020202020204" pitchFamily="34" charset="0"/>
                        </a:rPr>
                        <a:t>SM 1C SC/PC-SC/PC 0.8M,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N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907868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effectLst/>
                          <a:latin typeface="Arial" panose="020B0604020202020204" pitchFamily="34" charset="0"/>
                        </a:rPr>
                        <a:t>2215825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SC/PC-SC/PC 0.8M,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낱개 단가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281257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2215826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SC/APC-SC/APC 0.8M,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i="0" u="none" strike="noStrike" dirty="0" smtClean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93304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2215826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SC/APC-SC/APC 0.8M,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100</a:t>
                      </a:r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073221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2215827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SC/APC-SC/APC 1M,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 smtClean="0">
                          <a:effectLst/>
                          <a:latin typeface="Arial" panose="020B0604020202020204" pitchFamily="34" charset="0"/>
                        </a:rPr>
                        <a:t>Y</a:t>
                      </a:r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33554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>
                          <a:effectLst/>
                          <a:latin typeface="Arial" panose="020B0604020202020204" pitchFamily="34" charset="0"/>
                        </a:rPr>
                        <a:t>2215827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SC/APC-SC/APC 1M,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07881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2215828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SC/PC-SC/PC 3M,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879384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2215828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SC/PC-SC/PC 3M,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2674225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2215829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SC/PC-SC/APC 3M,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945866"/>
                  </a:ext>
                </a:extLst>
              </a:tr>
              <a:tr h="25695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effectLst/>
                          <a:latin typeface="Arial" panose="020B0604020202020204" pitchFamily="34" charset="0"/>
                        </a:rPr>
                        <a:t>2215829</a:t>
                      </a: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SM 1C SC/PC-SC/APC 3M, B3</a:t>
                      </a: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2673013"/>
                  </a:ext>
                </a:extLst>
              </a:tr>
              <a:tr h="216029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+ </a:t>
                      </a:r>
                      <a:r>
                        <a:rPr lang="ko-KR" altLang="en-US" sz="10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추가</a:t>
                      </a:r>
                      <a:endParaRPr lang="en-US" altLang="ko-KR" sz="1000" b="1" i="0" u="none" strike="noStrike" dirty="0" smtClean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11" marR="9511" marT="9511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3843618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6537176" y="2708920"/>
            <a:ext cx="144016" cy="14401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545722" y="2979860"/>
            <a:ext cx="144016" cy="14401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554268" y="3212976"/>
            <a:ext cx="144016" cy="144016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통계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525" y="775440"/>
            <a:ext cx="1800200" cy="520716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통계 실적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2 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특수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  <a:endParaRPr lang="ko-KR" altLang="en-US" sz="1400" b="1" dirty="0" smtClean="0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4005064"/>
            <a:ext cx="8944544" cy="2191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1404352"/>
            <a:ext cx="8208912" cy="2024648"/>
          </a:xfrm>
          <a:prstGeom prst="rect">
            <a:avLst/>
          </a:prstGeom>
        </p:spPr>
      </p:pic>
      <p:sp>
        <p:nvSpPr>
          <p:cNvPr id="8" name="이등변 삼각형 7"/>
          <p:cNvSpPr/>
          <p:nvPr/>
        </p:nvSpPr>
        <p:spPr>
          <a:xfrm rot="10800000">
            <a:off x="3440832" y="3537196"/>
            <a:ext cx="1296144" cy="251844"/>
          </a:xfrm>
          <a:prstGeom prst="triangle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000" indent="-180000" algn="just">
              <a:lnSpc>
                <a:spcPct val="150000"/>
              </a:lnSpc>
              <a:spcBef>
                <a:spcPts val="200"/>
              </a:spcBef>
              <a:buFont typeface="Wingdings" panose="05000000000000000000" pitchFamily="2" charset="2"/>
              <a:buChar char="§"/>
            </a:pPr>
            <a:endParaRPr lang="ko-KR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4968" y="83671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3~4</a:t>
            </a:r>
            <a:r>
              <a:rPr lang="ko-KR" altLang="en-US" dirty="0" smtClean="0"/>
              <a:t>개 모델 </a:t>
            </a:r>
            <a:r>
              <a:rPr lang="en-US" altLang="ko-KR" dirty="0" smtClean="0"/>
              <a:t>: OJC, Drop</a:t>
            </a:r>
            <a:r>
              <a:rPr lang="ko-KR" altLang="en-US" dirty="0" smtClean="0"/>
              <a:t>광</a:t>
            </a:r>
            <a:r>
              <a:rPr lang="en-US" altLang="ko-KR" dirty="0" smtClean="0"/>
              <a:t>, ……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00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&gt;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통계 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54525" y="775440"/>
            <a:ext cx="1800200" cy="520716"/>
          </a:xfrm>
          <a:prstGeom prst="rect">
            <a:avLst/>
          </a:prstGeom>
          <a:solidFill>
            <a:schemeClr val="accent4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ko-KR" altLang="en-US" sz="1400" b="1" dirty="0" smtClean="0">
                <a:solidFill>
                  <a:schemeClr val="bg1"/>
                </a:solidFill>
              </a:rPr>
              <a:t>상품정보 업데이트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79" y="1450908"/>
            <a:ext cx="3672409" cy="13024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79" y="2771537"/>
            <a:ext cx="3672409" cy="2241639"/>
          </a:xfrm>
          <a:prstGeom prst="rect">
            <a:avLst/>
          </a:prstGeom>
        </p:spPr>
      </p:pic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72968"/>
              </p:ext>
            </p:extLst>
          </p:nvPr>
        </p:nvGraphicFramePr>
        <p:xfrm>
          <a:off x="272479" y="5261034"/>
          <a:ext cx="36724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64118654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1283051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0169275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0507833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4188852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40521931"/>
                    </a:ext>
                  </a:extLst>
                </a:gridCol>
              </a:tblGrid>
              <a:tr h="16642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3000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95501"/>
                  </a:ext>
                </a:extLst>
              </a:tr>
              <a:tr h="16642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312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64528" y="5013176"/>
            <a:ext cx="188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표준 단가 및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매입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67674"/>
              </p:ext>
            </p:extLst>
          </p:nvPr>
        </p:nvGraphicFramePr>
        <p:xfrm>
          <a:off x="272479" y="6023952"/>
          <a:ext cx="367240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64118654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1283051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0169275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0507833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4188852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40521931"/>
                    </a:ext>
                  </a:extLst>
                </a:gridCol>
              </a:tblGrid>
              <a:tr h="166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케이블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3300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95501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8698" y="5795131"/>
            <a:ext cx="188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표준 단가 및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판매가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2922086" y="5805693"/>
            <a:ext cx="1166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기준이익율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%</a:t>
            </a:r>
            <a:endParaRPr lang="ko-KR" alt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2648744" y="1052150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옵션상품</a:t>
            </a:r>
            <a:endParaRPr lang="ko-KR" altLang="en-US" dirty="0"/>
          </a:p>
        </p:txBody>
      </p:sp>
      <p:sp>
        <p:nvSpPr>
          <p:cNvPr id="3" name="구름 모양 설명선 2"/>
          <p:cNvSpPr/>
          <p:nvPr/>
        </p:nvSpPr>
        <p:spPr>
          <a:xfrm>
            <a:off x="3440832" y="4560222"/>
            <a:ext cx="720080" cy="576064"/>
          </a:xfrm>
          <a:prstGeom prst="cloudCallout">
            <a:avLst>
              <a:gd name="adj1" fmla="val -51274"/>
              <a:gd name="adj2" fmla="val 6564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smtClean="0">
                <a:solidFill>
                  <a:schemeClr val="tx1"/>
                </a:solidFill>
              </a:rPr>
              <a:t>단가코드와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dirty="0" smtClean="0">
                <a:solidFill>
                  <a:schemeClr val="tx1"/>
                </a:solidFill>
              </a:rPr>
              <a:t>연동</a:t>
            </a:r>
            <a:endParaRPr lang="ko-KR" altLang="en-US" sz="1000" b="1" dirty="0" smtClean="0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1400" y="1472208"/>
            <a:ext cx="4145596" cy="30582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193360" y="926824"/>
            <a:ext cx="12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일반 상품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69984"/>
              </p:ext>
            </p:extLst>
          </p:nvPr>
        </p:nvGraphicFramePr>
        <p:xfrm>
          <a:off x="5618563" y="4955459"/>
          <a:ext cx="3672408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64118654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1283051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0169275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0507833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4188852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40521931"/>
                    </a:ext>
                  </a:extLst>
                </a:gridCol>
              </a:tblGrid>
              <a:tr h="166423"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95501"/>
                  </a:ext>
                </a:extLst>
              </a:tr>
              <a:tr h="166423"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31209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610612" y="4707601"/>
            <a:ext cx="188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표준 단가 및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매입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566360"/>
              </p:ext>
            </p:extLst>
          </p:nvPr>
        </p:nvGraphicFramePr>
        <p:xfrm>
          <a:off x="5618563" y="5819458"/>
          <a:ext cx="367240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68">
                  <a:extLst>
                    <a:ext uri="{9D8B030D-6E8A-4147-A177-3AD203B41FA5}">
                      <a16:colId xmlns:a16="http://schemas.microsoft.com/office/drawing/2014/main" val="2641186544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4128305186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0169275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05078331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341888529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40521931"/>
                    </a:ext>
                  </a:extLst>
                </a:gridCol>
              </a:tblGrid>
              <a:tr h="1664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커넥터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110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895501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29064" y="5579107"/>
            <a:ext cx="1880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* </a:t>
            </a:r>
            <a:r>
              <a:rPr lang="ko-KR" altLang="en-US" sz="1000" dirty="0" smtClean="0"/>
              <a:t>표준 단가 및 </a:t>
            </a:r>
            <a:r>
              <a:rPr lang="ko-KR" altLang="en-US" sz="1000" dirty="0" smtClean="0"/>
              <a:t>수량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판매가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8242452" y="5589669"/>
            <a:ext cx="1166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기준이익율</a:t>
            </a:r>
            <a:r>
              <a:rPr lang="ko-KR" altLang="en-US" sz="1000" dirty="0" smtClean="0"/>
              <a:t>   </a:t>
            </a:r>
            <a:r>
              <a:rPr lang="en-US" altLang="ko-KR" sz="1000" dirty="0" smtClean="0"/>
              <a:t>%</a:t>
            </a:r>
            <a:endParaRPr lang="ko-KR" altLang="en-US" sz="1000" dirty="0"/>
          </a:p>
        </p:txBody>
      </p:sp>
      <p:sp>
        <p:nvSpPr>
          <p:cNvPr id="21" name="구름 모양 설명선 20"/>
          <p:cNvSpPr/>
          <p:nvPr/>
        </p:nvSpPr>
        <p:spPr>
          <a:xfrm>
            <a:off x="8786916" y="4254647"/>
            <a:ext cx="720080" cy="576064"/>
          </a:xfrm>
          <a:prstGeom prst="cloudCallout">
            <a:avLst>
              <a:gd name="adj1" fmla="val -51274"/>
              <a:gd name="adj2" fmla="val 65643"/>
            </a:avLst>
          </a:pr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ko-KR" altLang="en-US" sz="1000" b="1" dirty="0" err="1" smtClean="0">
                <a:solidFill>
                  <a:schemeClr val="tx1"/>
                </a:solidFill>
              </a:rPr>
              <a:t>단가코드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</a:t>
            </a:r>
            <a:endParaRPr lang="en-US" altLang="ko-KR" sz="1000" b="1" dirty="0" smtClean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  <a:spcBef>
                <a:spcPts val="200"/>
              </a:spcBef>
            </a:pPr>
            <a:r>
              <a:rPr lang="en-US" altLang="ko-KR" sz="1000" b="1" dirty="0" smtClean="0">
                <a:solidFill>
                  <a:schemeClr val="tx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0694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528" y="980728"/>
            <a:ext cx="3816424" cy="506957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84" y="908720"/>
            <a:ext cx="4248472" cy="569805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34661" y="1839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입찰 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7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4F9A400-B176-44CF-BBFD-0C3B3C74AC24}"/>
              </a:ext>
            </a:extLst>
          </p:cNvPr>
          <p:cNvSpPr/>
          <p:nvPr/>
        </p:nvSpPr>
        <p:spPr>
          <a:xfrm>
            <a:off x="154525" y="116632"/>
            <a:ext cx="7966827" cy="504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spcBef>
                <a:spcPts val="600"/>
              </a:spcBef>
              <a:defRPr/>
            </a:pP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입찰 생성 </a:t>
            </a:r>
            <a:r>
              <a:rPr lang="en-US" altLang="ko-KR" sz="1600" b="1" dirty="0" smtClean="0">
                <a:solidFill>
                  <a:schemeClr val="tx1"/>
                </a:solidFill>
                <a:latin typeface="+mn-ea"/>
              </a:rPr>
              <a:t>&gt;</a:t>
            </a:r>
            <a:r>
              <a:rPr lang="ko-KR" altLang="en-US" sz="1600" b="1" dirty="0" smtClean="0">
                <a:solidFill>
                  <a:schemeClr val="tx1"/>
                </a:solidFill>
                <a:latin typeface="+mn-ea"/>
              </a:rPr>
              <a:t>입력</a:t>
            </a:r>
            <a:endParaRPr lang="en-US" altLang="ko-KR" sz="1600" b="1" i="1" kern="0" dirty="0">
              <a:solidFill>
                <a:srgbClr val="3333CC"/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980728"/>
            <a:ext cx="4116963" cy="511256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976" y="836711"/>
            <a:ext cx="3960440" cy="53990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34661" y="183994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동의 서명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544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noFill/>
        </a:ln>
      </a:spPr>
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000" indent="-180000" algn="just">
          <a:lnSpc>
            <a:spcPct val="150000"/>
          </a:lnSpc>
          <a:spcBef>
            <a:spcPts val="200"/>
          </a:spcBef>
          <a:buFont typeface="Wingdings" panose="05000000000000000000" pitchFamily="2" charset="2"/>
          <a:buChar char="§"/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DC62FC7EB66E0449F7EF728B85EADD5" ma:contentTypeVersion="10" ma:contentTypeDescription="새 문서를 만듭니다." ma:contentTypeScope="" ma:versionID="97a3ccc8dac9106ea6f8ef502a6a03e0">
  <xsd:schema xmlns:xsd="http://www.w3.org/2001/XMLSchema" xmlns:xs="http://www.w3.org/2001/XMLSchema" xmlns:p="http://schemas.microsoft.com/office/2006/metadata/properties" xmlns:ns3="0357f2d3-94c9-4c99-960e-301543e5a5fe" targetNamespace="http://schemas.microsoft.com/office/2006/metadata/properties" ma:root="true" ma:fieldsID="886e01c47371beb40f3a246eb1e1a5ed" ns3:_="">
    <xsd:import namespace="0357f2d3-94c9-4c99-960e-301543e5a5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7f2d3-94c9-4c99-960e-301543e5a5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E7967C-523C-4EB4-836B-D4FDF944C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57f2d3-94c9-4c99-960e-301543e5a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46B0CF-57A5-4C56-938D-2720C1890E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229D26-B96A-4304-8896-2DB064EAC09C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0357f2d3-94c9-4c99-960e-301543e5a5f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32029</TotalTime>
  <Words>2094</Words>
  <Application>Microsoft Office PowerPoint</Application>
  <PresentationFormat>A4 용지(210x297mm)</PresentationFormat>
  <Paragraphs>903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굴림</vt:lpstr>
      <vt:lpstr>맑은 고딕</vt:lpstr>
      <vt:lpstr>Arial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PTCE</cp:lastModifiedBy>
  <cp:revision>1658</cp:revision>
  <cp:lastPrinted>2022-12-05T02:21:20Z</cp:lastPrinted>
  <dcterms:created xsi:type="dcterms:W3CDTF">2017-10-10T08:42:59Z</dcterms:created>
  <dcterms:modified xsi:type="dcterms:W3CDTF">2024-08-07T02:24:51Z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0x010100ADC62FC7EB66E0449F7EF728B85EADD5</vt:lpwstr>
  </property>
  <property fmtid="{D5CDD505-2E9C-101B-9397-08002B2CF9AE}" pid="3" name="Fasoo_Trace_ID">
    <vt:lpwstr>eyJub2RlMSI6eyJkc2QiOiIwMTAwMDAwMDAwMDAyODE3IiwibG9nVGltZSI6IjIwMjMtMDYtMTlUMjI6NTI6NDJaIiwicElEIjoxLCJ0cmFjZUlkIjoiRjAzODVDQTQxOEM2NDJFMTgxRUVCMjQ3NDUxNzEzQTQiLCJ1c2VyQ29kZSI6Ik4wODA0MSJ9LCJub2RlMiI6eyJkc2QiOiIwMTAwMDAwMDAwMDAyODE3IiwibG9nVGltZSI6IjIwMjM</vt:lpwstr>
  </property>
</Properties>
</file>