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906000" cy="6858000" type="A4"/>
  <p:notesSz cx="6858000" cy="9144000"/>
  <p:embeddedFontLst>
    <p:embeddedFont>
      <p:font typeface="Malgun Gothic" panose="020B0503020000020004" pitchFamily="34" charset="-127"/>
      <p:regular r:id="rId23"/>
      <p:bold r:id="rId24"/>
    </p:embeddedFont>
    <p:embeddedFont>
      <p:font typeface="Play" pitchFamily="2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r6NG0qtFZ5Oeun1XZjhwxWB4e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D541A-8CC6-40BC-AF01-0DEC0B393FEF}">
  <a:tblStyle styleId="{8ECD541A-8CC6-40BC-AF01-0DEC0B393FE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2"/>
    <p:restoredTop sz="94712"/>
  </p:normalViewPr>
  <p:slideViewPr>
    <p:cSldViewPr snapToGrid="0">
      <p:cViewPr varScale="1">
        <p:scale>
          <a:sx n="160" d="100"/>
          <a:sy n="160" d="100"/>
        </p:scale>
        <p:origin x="1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01b9db463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g2f01b9db463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8120bc8d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3" name="Google Shape;413;g28120bc8d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7fe52d962f_1_4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9" name="Google Shape;439;g27fe52d962f_1_4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7fe52d962f_1_4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4" name="Google Shape;554;g27fe52d962f_1_4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7fe52d962f_1_4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7" name="Google Shape;667;g27fe52d962f_1_4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28120bc8d10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5" name="Google Shape;805;g28120bc8d10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28120bc8d10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7" name="Google Shape;877;g28120bc8d10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2efdfd133eb_0_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7" name="Google Shape;957;g2efdfd133eb_0_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28120ce374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6" name="Google Shape;1026;g28120ce374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28120bc8d10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1" name="Google Shape;1031;g28120bc8d10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28120ce3749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1" name="Google Shape;1071;g28120ce3749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fc35ecc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g27fc35ecc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2f44a8c572f_1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0" name="Google Shape;1200;g2f44a8c572f_1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fc35ecc8f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g27fc35ecc8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f166c33f44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8" name="Google Shape;248;g2f166c33f44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f2558950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3" name="Google Shape;253;g2f2558950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f2558950d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8" name="Google Shape;268;g2f2558950d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f2558950d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9" name="Google Shape;329;g2f2558950d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f166c33f4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1" name="Google Shape;391;g2f166c33f4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7fe52d962f_1_4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6" name="Google Shape;396;g27fe52d962f_1_4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2777332" y="-270668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5251054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917179" y="128984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13" Type="http://schemas.openxmlformats.org/officeDocument/2006/relationships/image" Target="../media/image24.jpg"/><Relationship Id="rId3" Type="http://schemas.openxmlformats.org/officeDocument/2006/relationships/image" Target="../media/image1.png"/><Relationship Id="rId7" Type="http://schemas.openxmlformats.org/officeDocument/2006/relationships/image" Target="../media/image18.jpg"/><Relationship Id="rId12" Type="http://schemas.openxmlformats.org/officeDocument/2006/relationships/image" Target="../media/image23.jpg"/><Relationship Id="rId17" Type="http://schemas.openxmlformats.org/officeDocument/2006/relationships/image" Target="../media/image28.jp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11" Type="http://schemas.openxmlformats.org/officeDocument/2006/relationships/image" Target="../media/image22.jpg"/><Relationship Id="rId5" Type="http://schemas.openxmlformats.org/officeDocument/2006/relationships/hyperlink" Target="https://www.okplaza.kr/popup/mainBusiness.jsp" TargetMode="External"/><Relationship Id="rId15" Type="http://schemas.openxmlformats.org/officeDocument/2006/relationships/image" Target="../media/image26.jpg"/><Relationship Id="rId10" Type="http://schemas.openxmlformats.org/officeDocument/2006/relationships/image" Target="../media/image21.jpg"/><Relationship Id="rId4" Type="http://schemas.openxmlformats.org/officeDocument/2006/relationships/image" Target="../media/image16.png"/><Relationship Id="rId9" Type="http://schemas.openxmlformats.org/officeDocument/2006/relationships/image" Target="../media/image20.jpg"/><Relationship Id="rId1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13" Type="http://schemas.openxmlformats.org/officeDocument/2006/relationships/image" Target="../media/image27.jpg"/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12" Type="http://schemas.openxmlformats.org/officeDocument/2006/relationships/image" Target="../media/image2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11" Type="http://schemas.openxmlformats.org/officeDocument/2006/relationships/image" Target="../media/image25.jpg"/><Relationship Id="rId5" Type="http://schemas.openxmlformats.org/officeDocument/2006/relationships/image" Target="../media/image19.jpg"/><Relationship Id="rId15" Type="http://schemas.openxmlformats.org/officeDocument/2006/relationships/image" Target="../media/image29.png"/><Relationship Id="rId10" Type="http://schemas.openxmlformats.org/officeDocument/2006/relationships/image" Target="../media/image24.jpg"/><Relationship Id="rId4" Type="http://schemas.openxmlformats.org/officeDocument/2006/relationships/image" Target="../media/image18.jpg"/><Relationship Id="rId9" Type="http://schemas.openxmlformats.org/officeDocument/2006/relationships/image" Target="../media/image23.jpg"/><Relationship Id="rId14" Type="http://schemas.openxmlformats.org/officeDocument/2006/relationships/image" Target="../media/image28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openxmlformats.org/officeDocument/2006/relationships/hyperlink" Target="https://www.okplaza.kr/buyProduct/productResultList.sys" TargetMode="Externa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g2f01b9db463_0_809"/>
          <p:cNvGraphicFramePr/>
          <p:nvPr/>
        </p:nvGraphicFramePr>
        <p:xfrm>
          <a:off x="273275" y="3017550"/>
          <a:ext cx="9359450" cy="807660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935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262626"/>
                          </a:solidFill>
                        </a:rPr>
                        <a:t>디자인 시안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상품 검색 페이지 (OK플라자, OKSafety, 홈앤서비스)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5" name="Google Shape;415;g28120bc8d10_0_0"/>
          <p:cNvGraphicFramePr/>
          <p:nvPr/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 설정 영역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16" name="Google Shape;416;g28120bc8d10_0_0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g28120bc8d10_0_0"/>
          <p:cNvSpPr/>
          <p:nvPr/>
        </p:nvSpPr>
        <p:spPr>
          <a:xfrm>
            <a:off x="6292600" y="3096894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8" name="Google Shape;418;g28120bc8d10_0_0"/>
          <p:cNvGraphicFramePr/>
          <p:nvPr/>
        </p:nvGraphicFramePr>
        <p:xfrm>
          <a:off x="6358847" y="3878203"/>
          <a:ext cx="1865925" cy="881925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2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★</a:t>
                      </a:r>
                      <a:endParaRPr sz="800" b="1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장바구니 </a:t>
                      </a:r>
                      <a:r>
                        <a:rPr lang="ko-KR" sz="600" b="1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(대표)</a:t>
                      </a:r>
                      <a:endParaRPr sz="600" b="1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0E284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☆</a:t>
                      </a:r>
                      <a:endParaRPr sz="800" b="1" u="none" strike="noStrike" cap="none">
                        <a:solidFill>
                          <a:srgbClr val="0E284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b="1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0E284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☆</a:t>
                      </a:r>
                      <a:endParaRPr sz="800" b="1" u="none" strike="noStrike" cap="none">
                        <a:solidFill>
                          <a:srgbClr val="0E284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9" name="Google Shape;419;g28120bc8d10_0_0"/>
          <p:cNvSpPr/>
          <p:nvPr/>
        </p:nvSpPr>
        <p:spPr>
          <a:xfrm>
            <a:off x="6686275" y="4225729"/>
            <a:ext cx="900000" cy="200400"/>
          </a:xfrm>
          <a:prstGeom prst="roundRect">
            <a:avLst>
              <a:gd name="adj" fmla="val 1776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1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0" name="Google Shape;420;g28120bc8d10_0_0"/>
          <p:cNvSpPr/>
          <p:nvPr/>
        </p:nvSpPr>
        <p:spPr>
          <a:xfrm>
            <a:off x="6755100" y="5383947"/>
            <a:ext cx="590400" cy="2433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1" name="Google Shape;421;g28120bc8d10_0_0"/>
          <p:cNvSpPr/>
          <p:nvPr/>
        </p:nvSpPr>
        <p:spPr>
          <a:xfrm>
            <a:off x="7375820" y="5383947"/>
            <a:ext cx="590400" cy="2433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2" name="Google Shape;422;g28120bc8d10_0_0"/>
          <p:cNvSpPr/>
          <p:nvPr/>
        </p:nvSpPr>
        <p:spPr>
          <a:xfrm>
            <a:off x="6372250" y="3114344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설정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3" name="Google Shape;423;g28120bc8d10_0_0"/>
          <p:cNvSpPr/>
          <p:nvPr/>
        </p:nvSpPr>
        <p:spPr>
          <a:xfrm>
            <a:off x="7946675" y="3114344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4" name="Google Shape;424;g28120bc8d10_0_0"/>
          <p:cNvSpPr/>
          <p:nvPr/>
        </p:nvSpPr>
        <p:spPr>
          <a:xfrm>
            <a:off x="6372250" y="4800929"/>
            <a:ext cx="1852500" cy="243300"/>
          </a:xfrm>
          <a:prstGeom prst="roundRect">
            <a:avLst>
              <a:gd name="adj" fmla="val 16991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추가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5" name="Google Shape;425;g28120bc8d10_0_0"/>
          <p:cNvSpPr/>
          <p:nvPr/>
        </p:nvSpPr>
        <p:spPr>
          <a:xfrm>
            <a:off x="7906003" y="4253788"/>
            <a:ext cx="270000" cy="144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6" name="Google Shape;426;g28120bc8d10_0_0"/>
          <p:cNvGraphicFramePr/>
          <p:nvPr/>
        </p:nvGraphicFramePr>
        <p:xfrm>
          <a:off x="6358847" y="3419574"/>
          <a:ext cx="1865900" cy="293975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76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대표장바구니</a:t>
                      </a:r>
                      <a:endParaRPr sz="700" b="1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장바구니</a:t>
                      </a:r>
                      <a:endParaRPr sz="700" b="1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7" name="Google Shape;427;g28120bc8d10_0_0"/>
          <p:cNvCxnSpPr/>
          <p:nvPr/>
        </p:nvCxnSpPr>
        <p:spPr>
          <a:xfrm>
            <a:off x="6332075" y="3801125"/>
            <a:ext cx="18999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8" name="Google Shape;428;g28120bc8d10_0_0"/>
          <p:cNvSpPr/>
          <p:nvPr/>
        </p:nvSpPr>
        <p:spPr>
          <a:xfrm>
            <a:off x="6686100" y="4513329"/>
            <a:ext cx="900000" cy="200400"/>
          </a:xfrm>
          <a:prstGeom prst="roundRect">
            <a:avLst>
              <a:gd name="adj" fmla="val 1776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2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" name="Google Shape;429;g28120bc8d10_0_0"/>
          <p:cNvSpPr/>
          <p:nvPr/>
        </p:nvSpPr>
        <p:spPr>
          <a:xfrm>
            <a:off x="7905828" y="4541388"/>
            <a:ext cx="270000" cy="144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30" name="Google Shape;430;g28120bc8d10_0_0"/>
          <p:cNvCxnSpPr>
            <a:stCxn id="431" idx="3"/>
            <a:endCxn id="417" idx="3"/>
          </p:cNvCxnSpPr>
          <p:nvPr/>
        </p:nvCxnSpPr>
        <p:spPr>
          <a:xfrm>
            <a:off x="8284592" y="1235333"/>
            <a:ext cx="600" cy="3148800"/>
          </a:xfrm>
          <a:prstGeom prst="bentConnector3">
            <a:avLst>
              <a:gd name="adj1" fmla="val 39688894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32" name="Google Shape;432;g28120bc8d10_0_0"/>
          <p:cNvSpPr/>
          <p:nvPr/>
        </p:nvSpPr>
        <p:spPr>
          <a:xfrm>
            <a:off x="897600" y="1100333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장바구니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g28120bc8d10_0_0"/>
          <p:cNvSpPr/>
          <p:nvPr/>
        </p:nvSpPr>
        <p:spPr>
          <a:xfrm>
            <a:off x="7959092" y="1100333"/>
            <a:ext cx="3255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⚙</a:t>
            </a:r>
            <a:endParaRPr sz="6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g28120bc8d10_0_0"/>
          <p:cNvSpPr/>
          <p:nvPr/>
        </p:nvSpPr>
        <p:spPr>
          <a:xfrm>
            <a:off x="2075100" y="1100333"/>
            <a:ext cx="11775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1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g28120bc8d10_0_0"/>
          <p:cNvSpPr/>
          <p:nvPr/>
        </p:nvSpPr>
        <p:spPr>
          <a:xfrm>
            <a:off x="3252600" y="1100333"/>
            <a:ext cx="1177500" cy="2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2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" name="Google Shape;435;g28120bc8d10_0_0"/>
          <p:cNvSpPr/>
          <p:nvPr/>
        </p:nvSpPr>
        <p:spPr>
          <a:xfrm>
            <a:off x="7096163" y="1974588"/>
            <a:ext cx="2497837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장바구니명 설정 </a:t>
            </a:r>
            <a:r>
              <a:rPr lang="ko-KR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icon</a:t>
            </a:r>
            <a:endParaRPr lang="en-US" altLang="ko-KR"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	</a:t>
            </a:r>
            <a:r>
              <a:rPr lang="ko-KR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 장바구니 설정 </a:t>
            </a:r>
            <a:r>
              <a:rPr lang="ko-KR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popup</a:t>
            </a: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호출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36" name="Google Shape;436;g28120bc8d10_0_0"/>
          <p:cNvCxnSpPr/>
          <p:nvPr/>
        </p:nvCxnSpPr>
        <p:spPr>
          <a:xfrm>
            <a:off x="655350" y="1372120"/>
            <a:ext cx="7692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7fe52d962f_1_4065"/>
          <p:cNvSpPr/>
          <p:nvPr/>
        </p:nvSpPr>
        <p:spPr>
          <a:xfrm>
            <a:off x="880200" y="1492625"/>
            <a:ext cx="2520000" cy="965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42" name="Google Shape;442;g27fe52d962f_1_4065"/>
          <p:cNvGraphicFramePr/>
          <p:nvPr/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디자인 시안 (일반구매사)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43" name="Google Shape;443;g27fe52d962f_1_4065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g27fe52d962f_1_4065"/>
          <p:cNvSpPr/>
          <p:nvPr/>
        </p:nvSpPr>
        <p:spPr>
          <a:xfrm>
            <a:off x="5394550" y="2537272"/>
            <a:ext cx="72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견적서 출력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g27fe52d962f_1_4065"/>
          <p:cNvSpPr/>
          <p:nvPr/>
        </p:nvSpPr>
        <p:spPr>
          <a:xfrm>
            <a:off x="4578250" y="2537272"/>
            <a:ext cx="72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6" name="Google Shape;446;g27fe52d962f_1_4065"/>
          <p:cNvSpPr/>
          <p:nvPr/>
        </p:nvSpPr>
        <p:spPr>
          <a:xfrm>
            <a:off x="848250" y="5430475"/>
            <a:ext cx="5346600" cy="10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7" name="Google Shape;447;g27fe52d962f_1_4065"/>
          <p:cNvSpPr/>
          <p:nvPr/>
        </p:nvSpPr>
        <p:spPr>
          <a:xfrm>
            <a:off x="1381650" y="3235060"/>
            <a:ext cx="972000" cy="972000"/>
          </a:xfrm>
          <a:prstGeom prst="roundRect">
            <a:avLst>
              <a:gd name="adj" fmla="val 576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image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8" name="Google Shape;448;g27fe52d962f_1_4065"/>
          <p:cNvSpPr/>
          <p:nvPr/>
        </p:nvSpPr>
        <p:spPr>
          <a:xfrm>
            <a:off x="2396852" y="3235060"/>
            <a:ext cx="144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휴대용 3단접이식 블루투스 키보드 세 ᠁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" name="Google Shape;449;g27fe52d962f_1_4065"/>
          <p:cNvSpPr/>
          <p:nvPr/>
        </p:nvSpPr>
        <p:spPr>
          <a:xfrm>
            <a:off x="2396852" y="3415065"/>
            <a:ext cx="144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피스넷, 3단접이식, 블루투스, 89*146*16(mm)</a:t>
            </a:r>
            <a:endParaRPr sz="5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피스넷, 3단접이식, 블루투스, 89*146*1 ᠁</a:t>
            </a:r>
            <a:endParaRPr sz="5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50" name="Google Shape;450;g27fe52d962f_1_4065"/>
          <p:cNvGrpSpPr/>
          <p:nvPr/>
        </p:nvGrpSpPr>
        <p:grpSpPr>
          <a:xfrm>
            <a:off x="2396864" y="3667052"/>
            <a:ext cx="1439937" cy="540008"/>
            <a:chOff x="2977916" y="7852375"/>
            <a:chExt cx="1439937" cy="720011"/>
          </a:xfrm>
        </p:grpSpPr>
        <p:sp>
          <p:nvSpPr>
            <p:cNvPr id="451" name="Google Shape;451;g27fe52d962f_1_4065"/>
            <p:cNvSpPr/>
            <p:nvPr/>
          </p:nvSpPr>
          <p:spPr>
            <a:xfrm>
              <a:off x="2977916" y="7852375"/>
              <a:ext cx="444300" cy="72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공급사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제조사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상품코드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표준납기일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최소구매수량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재고수량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판매가격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2" name="Google Shape;452;g27fe52d962f_1_4065"/>
            <p:cNvSpPr/>
            <p:nvPr/>
          </p:nvSpPr>
          <p:spPr>
            <a:xfrm>
              <a:off x="3440753" y="7852386"/>
              <a:ext cx="977100" cy="72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오케이플라자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주식회사 팬택씨앤아이엔지 ᠁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2217836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 영업일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 개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2,300 개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40,660 원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53" name="Google Shape;453;g27fe52d962f_1_40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56191" y="3235075"/>
            <a:ext cx="822959" cy="9719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4" name="Google Shape;454;g27fe52d962f_1_4065"/>
          <p:cNvGrpSpPr/>
          <p:nvPr/>
        </p:nvGrpSpPr>
        <p:grpSpPr>
          <a:xfrm>
            <a:off x="1515313" y="4062692"/>
            <a:ext cx="461700" cy="121500"/>
            <a:chOff x="2988000" y="4050000"/>
            <a:chExt cx="684000" cy="180000"/>
          </a:xfrm>
        </p:grpSpPr>
        <p:sp>
          <p:nvSpPr>
            <p:cNvPr id="455" name="Google Shape;455;g27fe52d962f_1_4065"/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2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지정</a:t>
              </a:r>
              <a:endParaRPr sz="2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6" name="Google Shape;456;g27fe52d962f_1_4065"/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2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2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57" name="Google Shape;457;g27fe52d962f_1_4065"/>
          <p:cNvSpPr/>
          <p:nvPr/>
        </p:nvSpPr>
        <p:spPr>
          <a:xfrm>
            <a:off x="1381650" y="4363660"/>
            <a:ext cx="972000" cy="972000"/>
          </a:xfrm>
          <a:prstGeom prst="roundRect">
            <a:avLst>
              <a:gd name="adj" fmla="val 576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image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8" name="Google Shape;458;g27fe52d962f_1_406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1343" y="4363675"/>
            <a:ext cx="712799" cy="97198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g27fe52d962f_1_4065"/>
          <p:cNvSpPr/>
          <p:nvPr/>
        </p:nvSpPr>
        <p:spPr>
          <a:xfrm>
            <a:off x="2396800" y="4363660"/>
            <a:ext cx="144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고속 충전 보조배터리 (20000mAh)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0" name="Google Shape;460;g27fe52d962f_1_4065"/>
          <p:cNvSpPr/>
          <p:nvPr/>
        </p:nvSpPr>
        <p:spPr>
          <a:xfrm>
            <a:off x="2396800" y="4543675"/>
            <a:ext cx="144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5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스카이필 PD20 LCD 디스플레이 고속 충전 보조배터리 20000mAh 22.5W</a:t>
            </a:r>
            <a:endParaRPr sz="5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61" name="Google Shape;461;g27fe52d962f_1_4065"/>
          <p:cNvGrpSpPr/>
          <p:nvPr/>
        </p:nvGrpSpPr>
        <p:grpSpPr>
          <a:xfrm>
            <a:off x="2396881" y="4795651"/>
            <a:ext cx="1362832" cy="540008"/>
            <a:chOff x="5936766" y="7564650"/>
            <a:chExt cx="1362832" cy="540008"/>
          </a:xfrm>
        </p:grpSpPr>
        <p:sp>
          <p:nvSpPr>
            <p:cNvPr id="462" name="Google Shape;462;g27fe52d962f_1_4065"/>
            <p:cNvSpPr/>
            <p:nvPr/>
          </p:nvSpPr>
          <p:spPr>
            <a:xfrm>
              <a:off x="5936766" y="7564650"/>
              <a:ext cx="444300" cy="54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공급사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제조사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상품코드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표준납기일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최소구매수량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재고수량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판매가격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3" name="Google Shape;463;g27fe52d962f_1_4065"/>
            <p:cNvSpPr/>
            <p:nvPr/>
          </p:nvSpPr>
          <p:spPr>
            <a:xfrm>
              <a:off x="6399598" y="7564658"/>
              <a:ext cx="900000" cy="54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오케이플라자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주식회사 팬택씨앤아이엔지 ᠁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2217837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 영업일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 개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2,300 개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24,360 원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64" name="Google Shape;464;g27fe52d962f_1_4065"/>
          <p:cNvSpPr/>
          <p:nvPr/>
        </p:nvSpPr>
        <p:spPr>
          <a:xfrm>
            <a:off x="1381712" y="5492260"/>
            <a:ext cx="972000" cy="972000"/>
          </a:xfrm>
          <a:prstGeom prst="roundRect">
            <a:avLst>
              <a:gd name="adj" fmla="val 576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image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65" name="Google Shape;465;g27fe52d962f_1_406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1650" y="5492275"/>
            <a:ext cx="971939" cy="97198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g27fe52d962f_1_4065"/>
          <p:cNvSpPr/>
          <p:nvPr/>
        </p:nvSpPr>
        <p:spPr>
          <a:xfrm>
            <a:off x="2396800" y="5492260"/>
            <a:ext cx="144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스마트리모컨허브</a:t>
            </a:r>
            <a:endParaRPr sz="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" name="Google Shape;467;g27fe52d962f_1_4065"/>
          <p:cNvSpPr/>
          <p:nvPr/>
        </p:nvSpPr>
        <p:spPr>
          <a:xfrm>
            <a:off x="2396800" y="5672265"/>
            <a:ext cx="144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GKW-IR021, IoT리모컨, IR방식, 무선랜, 스마트폰연결, 작동거리:8m</a:t>
            </a:r>
            <a:endParaRPr sz="5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68" name="Google Shape;468;g27fe52d962f_1_4065"/>
          <p:cNvGrpSpPr/>
          <p:nvPr/>
        </p:nvGrpSpPr>
        <p:grpSpPr>
          <a:xfrm>
            <a:off x="2396881" y="5924251"/>
            <a:ext cx="1362832" cy="540008"/>
            <a:chOff x="5936766" y="7259850"/>
            <a:chExt cx="1362832" cy="540008"/>
          </a:xfrm>
        </p:grpSpPr>
        <p:sp>
          <p:nvSpPr>
            <p:cNvPr id="469" name="Google Shape;469;g27fe52d962f_1_4065"/>
            <p:cNvSpPr/>
            <p:nvPr/>
          </p:nvSpPr>
          <p:spPr>
            <a:xfrm>
              <a:off x="5936766" y="7259850"/>
              <a:ext cx="444300" cy="54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공급사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제조사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상품코드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표준납기일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최소구매수량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재고수량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판매가격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0" name="Google Shape;470;g27fe52d962f_1_4065"/>
            <p:cNvSpPr/>
            <p:nvPr/>
          </p:nvSpPr>
          <p:spPr>
            <a:xfrm>
              <a:off x="6399598" y="7259858"/>
              <a:ext cx="900000" cy="54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오케이플라자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주식회사 팬택씨앤아이엔지 ᠁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2217838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 영업일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 개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2,300 개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24,360 원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71" name="Google Shape;471;g27fe52d962f_1_4065"/>
          <p:cNvSpPr/>
          <p:nvPr/>
        </p:nvSpPr>
        <p:spPr>
          <a:xfrm>
            <a:off x="1515305" y="6319847"/>
            <a:ext cx="218700" cy="121500"/>
          </a:xfrm>
          <a:prstGeom prst="roundRect">
            <a:avLst>
              <a:gd name="adj" fmla="val 0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2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</a:t>
            </a:r>
            <a:endParaRPr sz="2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2" name="Google Shape;472;g27fe52d962f_1_4065"/>
          <p:cNvSpPr/>
          <p:nvPr/>
        </p:nvSpPr>
        <p:spPr>
          <a:xfrm>
            <a:off x="848250" y="2853600"/>
            <a:ext cx="5346600" cy="270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3" name="Google Shape;473;g27fe52d962f_1_4065"/>
          <p:cNvSpPr/>
          <p:nvPr/>
        </p:nvSpPr>
        <p:spPr>
          <a:xfrm>
            <a:off x="848262" y="2898597"/>
            <a:ext cx="5715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☑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4" name="Google Shape;474;g27fe52d962f_1_4065"/>
          <p:cNvSpPr/>
          <p:nvPr/>
        </p:nvSpPr>
        <p:spPr>
          <a:xfrm>
            <a:off x="848262" y="4193997"/>
            <a:ext cx="5715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☑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5" name="Google Shape;475;g27fe52d962f_1_4065"/>
          <p:cNvSpPr/>
          <p:nvPr/>
        </p:nvSpPr>
        <p:spPr>
          <a:xfrm>
            <a:off x="848262" y="5888267"/>
            <a:ext cx="5715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☑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6" name="Google Shape;476;g27fe52d962f_1_4065"/>
          <p:cNvSpPr/>
          <p:nvPr/>
        </p:nvSpPr>
        <p:spPr>
          <a:xfrm>
            <a:off x="1436850" y="2898600"/>
            <a:ext cx="24009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상품정보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7" name="Google Shape;477;g27fe52d962f_1_4065"/>
          <p:cNvSpPr/>
          <p:nvPr/>
        </p:nvSpPr>
        <p:spPr>
          <a:xfrm>
            <a:off x="4042026" y="2898597"/>
            <a:ext cx="12141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주문수량/납기희망일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8" name="Google Shape;478;g27fe52d962f_1_4065"/>
          <p:cNvSpPr/>
          <p:nvPr/>
        </p:nvSpPr>
        <p:spPr>
          <a:xfrm>
            <a:off x="720000" y="720000"/>
            <a:ext cx="7776000" cy="36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(로고, Util메뉴, 카테고리메뉴, 업무메뉴, 통합검색)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" name="Google Shape;479;g27fe52d962f_1_4065"/>
          <p:cNvSpPr/>
          <p:nvPr/>
        </p:nvSpPr>
        <p:spPr>
          <a:xfrm>
            <a:off x="5532250" y="5701065"/>
            <a:ext cx="539700" cy="180000"/>
          </a:xfrm>
          <a:prstGeom prst="roundRect">
            <a:avLst>
              <a:gd name="adj" fmla="val 16930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</a:p>
        </p:txBody>
      </p:sp>
      <p:sp>
        <p:nvSpPr>
          <p:cNvPr id="480" name="Google Shape;480;g27fe52d962f_1_4065"/>
          <p:cNvSpPr/>
          <p:nvPr/>
        </p:nvSpPr>
        <p:spPr>
          <a:xfrm>
            <a:off x="5532250" y="5901922"/>
            <a:ext cx="539700" cy="180000"/>
          </a:xfrm>
          <a:prstGeom prst="roundRect">
            <a:avLst>
              <a:gd name="adj" fmla="val 16930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" name="Google Shape;481;g27fe52d962f_1_4065"/>
          <p:cNvSpPr/>
          <p:nvPr/>
        </p:nvSpPr>
        <p:spPr>
          <a:xfrm>
            <a:off x="6343600" y="1507200"/>
            <a:ext cx="1992000" cy="5003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2" name="Google Shape;482;g27fe52d962f_1_4065"/>
          <p:cNvSpPr/>
          <p:nvPr/>
        </p:nvSpPr>
        <p:spPr>
          <a:xfrm>
            <a:off x="6409850" y="3882075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전체상품 주문신청</a:t>
            </a:r>
            <a:endParaRPr sz="7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83" name="Google Shape;483;g27fe52d962f_1_4065"/>
          <p:cNvGraphicFramePr/>
          <p:nvPr/>
        </p:nvGraphicFramePr>
        <p:xfrm>
          <a:off x="6409847" y="3576887"/>
          <a:ext cx="1865900" cy="243225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98,318,000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4" name="Google Shape;484;g27fe52d962f_1_4065"/>
          <p:cNvSpPr/>
          <p:nvPr/>
        </p:nvSpPr>
        <p:spPr>
          <a:xfrm>
            <a:off x="5532250" y="4100865"/>
            <a:ext cx="539700" cy="180000"/>
          </a:xfrm>
          <a:prstGeom prst="roundRect">
            <a:avLst>
              <a:gd name="adj" fmla="val 16930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5" name="Google Shape;485;g27fe52d962f_1_4065"/>
          <p:cNvSpPr/>
          <p:nvPr/>
        </p:nvSpPr>
        <p:spPr>
          <a:xfrm>
            <a:off x="5532250" y="4301722"/>
            <a:ext cx="539700" cy="180000"/>
          </a:xfrm>
          <a:prstGeom prst="roundRect">
            <a:avLst>
              <a:gd name="adj" fmla="val 16930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6" name="Google Shape;486;g27fe52d962f_1_4065"/>
          <p:cNvSpPr/>
          <p:nvPr/>
        </p:nvSpPr>
        <p:spPr>
          <a:xfrm>
            <a:off x="6416700" y="2497800"/>
            <a:ext cx="1866000" cy="270000"/>
          </a:xfrm>
          <a:prstGeom prst="roundRect">
            <a:avLst>
              <a:gd name="adj" fmla="val 576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휴대용 3단 접이식 블루투스 키보드 세</a:t>
            </a:r>
            <a:r>
              <a:rPr lang="ko-KR" sz="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᠁ 외 2건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7" name="Google Shape;487;g27fe52d962f_1_4065"/>
          <p:cNvSpPr/>
          <p:nvPr/>
        </p:nvSpPr>
        <p:spPr>
          <a:xfrm>
            <a:off x="6409850" y="1553100"/>
            <a:ext cx="1866000" cy="477000"/>
          </a:xfrm>
          <a:prstGeom prst="roundRect">
            <a:avLst>
              <a:gd name="adj" fmla="val 576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 err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</a:t>
            </a:r>
            <a:r>
              <a:rPr lang="ko-KR" sz="500" b="0" i="0" u="none" strike="noStrike" cap="none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	테스트법인001&gt;테스트사업장</a:t>
            </a:r>
            <a:endParaRPr sz="500" b="0" i="0" u="none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주문자	</a:t>
            </a:r>
            <a:r>
              <a:rPr lang="ko-KR" sz="500" b="0" i="0" u="none" strike="noStrike" cap="none" dirty="0" err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김주문</a:t>
            </a:r>
            <a:r>
              <a:rPr lang="ko-KR" sz="500" b="0" i="0" u="none" strike="noStrike" cap="none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(010 2222 3333)</a:t>
            </a:r>
            <a:endParaRPr sz="500" b="0" i="0" u="none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감독자 (승인자)	</a:t>
            </a:r>
            <a:r>
              <a:rPr lang="ko-KR" sz="500" b="0" i="0" u="none" strike="noStrike" cap="none" dirty="0" err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김감독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8" name="Google Shape;488;g27fe52d962f_1_4065"/>
          <p:cNvSpPr/>
          <p:nvPr/>
        </p:nvSpPr>
        <p:spPr>
          <a:xfrm>
            <a:off x="848250" y="2492272"/>
            <a:ext cx="2160000" cy="270000"/>
          </a:xfrm>
          <a:prstGeom prst="roundRect">
            <a:avLst>
              <a:gd name="adj" fmla="val 576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상품 (3개의 상품이 선택되었습니다.)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9" name="Google Shape;489;g27fe52d962f_1_4065"/>
          <p:cNvSpPr/>
          <p:nvPr/>
        </p:nvSpPr>
        <p:spPr>
          <a:xfrm>
            <a:off x="6407925" y="2085600"/>
            <a:ext cx="1866000" cy="360000"/>
          </a:xfrm>
          <a:prstGeom prst="roundRect">
            <a:avLst>
              <a:gd name="adj" fmla="val 529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 신용 구매 한도	700,000,000 원</a:t>
            </a:r>
            <a:endParaRPr sz="500" b="0" i="0" u="none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신용구매 잔액	400,700,000 원</a:t>
            </a:r>
            <a:br>
              <a:rPr lang="ko-KR" sz="500" b="0" i="0" u="none" strike="noStrike" cap="none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500" b="0" i="0" u="none" strike="noStrike" cap="none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(채무/주문 금액 제외)</a:t>
            </a:r>
            <a:endParaRPr sz="500" b="0" i="0" u="none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0" name="Google Shape;490;g27fe52d962f_1_4065"/>
          <p:cNvSpPr/>
          <p:nvPr/>
        </p:nvSpPr>
        <p:spPr>
          <a:xfrm>
            <a:off x="1558188" y="1564875"/>
            <a:ext cx="540000" cy="1800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공사정보 선택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1" name="Google Shape;491;g27fe52d962f_1_4065"/>
          <p:cNvSpPr/>
          <p:nvPr/>
        </p:nvSpPr>
        <p:spPr>
          <a:xfrm>
            <a:off x="1032588" y="1564875"/>
            <a:ext cx="36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공사정보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" name="Google Shape;492;g27fe52d962f_1_4065"/>
          <p:cNvSpPr/>
          <p:nvPr/>
        </p:nvSpPr>
        <p:spPr>
          <a:xfrm>
            <a:off x="1046388" y="1793475"/>
            <a:ext cx="45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공사정보</a:t>
            </a:r>
            <a:endParaRPr sz="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3" name="Google Shape;493;g27fe52d962f_1_4065"/>
          <p:cNvSpPr/>
          <p:nvPr/>
        </p:nvSpPr>
        <p:spPr>
          <a:xfrm>
            <a:off x="1558788" y="1793475"/>
            <a:ext cx="162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여의도관로공사 (2024년 8월 / 서울시 영등포구)</a:t>
            </a:r>
            <a:endParaRPr sz="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4" name="Google Shape;494;g27fe52d962f_1_4065"/>
          <p:cNvSpPr/>
          <p:nvPr/>
        </p:nvSpPr>
        <p:spPr>
          <a:xfrm>
            <a:off x="1046388" y="2022075"/>
            <a:ext cx="45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 sz="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5" name="Google Shape;495;g27fe52d962f_1_4065"/>
          <p:cNvSpPr/>
          <p:nvPr/>
        </p:nvSpPr>
        <p:spPr>
          <a:xfrm>
            <a:off x="1558788" y="2022075"/>
            <a:ext cx="162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sng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500" b="0" i="0" u="sng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첨부파일004.pdf</a:t>
            </a:r>
            <a:endParaRPr sz="500" b="0" i="0" u="sng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6" name="Google Shape;496;g27fe52d962f_1_4065"/>
          <p:cNvSpPr/>
          <p:nvPr/>
        </p:nvSpPr>
        <p:spPr>
          <a:xfrm>
            <a:off x="3649800" y="1499413"/>
            <a:ext cx="2520000" cy="965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7" name="Google Shape;497;g27fe52d962f_1_4065"/>
          <p:cNvSpPr/>
          <p:nvPr/>
        </p:nvSpPr>
        <p:spPr>
          <a:xfrm>
            <a:off x="4327788" y="1569675"/>
            <a:ext cx="540000" cy="1800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선택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8" name="Google Shape;498;g27fe52d962f_1_4065"/>
          <p:cNvSpPr/>
          <p:nvPr/>
        </p:nvSpPr>
        <p:spPr>
          <a:xfrm>
            <a:off x="3794988" y="1569675"/>
            <a:ext cx="36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9" name="Google Shape;499;g27fe52d962f_1_4065"/>
          <p:cNvSpPr/>
          <p:nvPr/>
        </p:nvSpPr>
        <p:spPr>
          <a:xfrm>
            <a:off x="3817506" y="1798275"/>
            <a:ext cx="4419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</a:t>
            </a:r>
            <a:endParaRPr sz="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0" name="Google Shape;500;g27fe52d962f_1_4065"/>
          <p:cNvSpPr/>
          <p:nvPr/>
        </p:nvSpPr>
        <p:spPr>
          <a:xfrm>
            <a:off x="4328388" y="1798275"/>
            <a:ext cx="162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여의도지점 (김인수 / 010 3333 4444)</a:t>
            </a:r>
            <a:endParaRPr sz="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1" name="Google Shape;501;g27fe52d962f_1_4065"/>
          <p:cNvSpPr/>
          <p:nvPr/>
        </p:nvSpPr>
        <p:spPr>
          <a:xfrm>
            <a:off x="3817506" y="2026875"/>
            <a:ext cx="4419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주소</a:t>
            </a:r>
            <a:endParaRPr sz="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2" name="Google Shape;502;g27fe52d962f_1_4065"/>
          <p:cNvSpPr/>
          <p:nvPr/>
        </p:nvSpPr>
        <p:spPr>
          <a:xfrm>
            <a:off x="4328388" y="2026875"/>
            <a:ext cx="162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영등포구 의사당대로83 (여의도동,오투타워) 15층</a:t>
            </a:r>
            <a:endParaRPr sz="3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3" name="Google Shape;503;g27fe52d962f_1_4065"/>
          <p:cNvSpPr/>
          <p:nvPr/>
        </p:nvSpPr>
        <p:spPr>
          <a:xfrm>
            <a:off x="4868088" y="1569675"/>
            <a:ext cx="1163100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▢ </a:t>
            </a: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 배송지 사용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4" name="Google Shape;504;g27fe52d962f_1_4065"/>
          <p:cNvSpPr/>
          <p:nvPr/>
        </p:nvSpPr>
        <p:spPr>
          <a:xfrm>
            <a:off x="3809288" y="2250675"/>
            <a:ext cx="4419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배송요청사항</a:t>
            </a:r>
            <a:endParaRPr sz="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5" name="Google Shape;505;g27fe52d962f_1_4065"/>
          <p:cNvSpPr/>
          <p:nvPr/>
        </p:nvSpPr>
        <p:spPr>
          <a:xfrm>
            <a:off x="4321688" y="2250675"/>
            <a:ext cx="1620000" cy="18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72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김인수(010 3333 4444)에게 납품부탁드립니다.   </a:t>
            </a:r>
            <a:endParaRPr sz="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6" name="Google Shape;506;g27fe52d962f_1_4065"/>
          <p:cNvSpPr/>
          <p:nvPr/>
        </p:nvSpPr>
        <p:spPr>
          <a:xfrm>
            <a:off x="4417888" y="5698799"/>
            <a:ext cx="6510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24,360,000 원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7" name="Google Shape;507;g27fe52d962f_1_4065"/>
          <p:cNvSpPr/>
          <p:nvPr/>
        </p:nvSpPr>
        <p:spPr>
          <a:xfrm>
            <a:off x="4417888" y="5491800"/>
            <a:ext cx="651000" cy="144000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1,000 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8" name="Google Shape;508;g27fe52d962f_1_4065"/>
          <p:cNvSpPr/>
          <p:nvPr/>
        </p:nvSpPr>
        <p:spPr>
          <a:xfrm>
            <a:off x="3960000" y="5491811"/>
            <a:ext cx="4497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수량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9" name="Google Shape;509;g27fe52d962f_1_4065"/>
          <p:cNvSpPr/>
          <p:nvPr/>
        </p:nvSpPr>
        <p:spPr>
          <a:xfrm>
            <a:off x="3960000" y="6112807"/>
            <a:ext cx="4497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납기희망일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0" name="Google Shape;510;g27fe52d962f_1_4065"/>
          <p:cNvSpPr/>
          <p:nvPr/>
        </p:nvSpPr>
        <p:spPr>
          <a:xfrm>
            <a:off x="4417875" y="6112798"/>
            <a:ext cx="6510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(필수) 입력해주세요.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1" name="Google Shape;511;g27fe52d962f_1_4065"/>
          <p:cNvSpPr/>
          <p:nvPr/>
        </p:nvSpPr>
        <p:spPr>
          <a:xfrm>
            <a:off x="5145075" y="6112803"/>
            <a:ext cx="2700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📅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2" name="Google Shape;512;g27fe52d962f_1_4065"/>
          <p:cNvSpPr/>
          <p:nvPr/>
        </p:nvSpPr>
        <p:spPr>
          <a:xfrm>
            <a:off x="5145075" y="5491811"/>
            <a:ext cx="270000" cy="144000"/>
          </a:xfrm>
          <a:prstGeom prst="roundRect">
            <a:avLst>
              <a:gd name="adj" fmla="val 16930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3" name="Google Shape;513;g27fe52d962f_1_4065"/>
          <p:cNvSpPr/>
          <p:nvPr/>
        </p:nvSpPr>
        <p:spPr>
          <a:xfrm>
            <a:off x="3960218" y="5905808"/>
            <a:ext cx="4497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수령인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4" name="Google Shape;514;g27fe52d962f_1_4065"/>
          <p:cNvSpPr/>
          <p:nvPr/>
        </p:nvSpPr>
        <p:spPr>
          <a:xfrm>
            <a:off x="5145250" y="5905805"/>
            <a:ext cx="270000" cy="144000"/>
          </a:xfrm>
          <a:prstGeom prst="roundRect">
            <a:avLst>
              <a:gd name="adj" fmla="val 16930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5" name="Google Shape;515;g27fe52d962f_1_4065"/>
          <p:cNvSpPr/>
          <p:nvPr/>
        </p:nvSpPr>
        <p:spPr>
          <a:xfrm>
            <a:off x="4418098" y="5905799"/>
            <a:ext cx="6510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 외 999명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6" name="Google Shape;516;g27fe52d962f_1_4065"/>
          <p:cNvSpPr/>
          <p:nvPr/>
        </p:nvSpPr>
        <p:spPr>
          <a:xfrm>
            <a:off x="3960000" y="5698810"/>
            <a:ext cx="4497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금액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7" name="Google Shape;517;g27fe52d962f_1_4065"/>
          <p:cNvSpPr/>
          <p:nvPr/>
        </p:nvSpPr>
        <p:spPr>
          <a:xfrm>
            <a:off x="3960000" y="6319806"/>
            <a:ext cx="4497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주문요청사항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8" name="Google Shape;518;g27fe52d962f_1_4065"/>
          <p:cNvSpPr/>
          <p:nvPr/>
        </p:nvSpPr>
        <p:spPr>
          <a:xfrm>
            <a:off x="4417875" y="6319800"/>
            <a:ext cx="651000" cy="144000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9" name="Google Shape;519;g27fe52d962f_1_4065"/>
          <p:cNvSpPr/>
          <p:nvPr/>
        </p:nvSpPr>
        <p:spPr>
          <a:xfrm>
            <a:off x="4417888" y="4571999"/>
            <a:ext cx="6510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24,360,000 원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0" name="Google Shape;520;g27fe52d962f_1_4065"/>
          <p:cNvSpPr/>
          <p:nvPr/>
        </p:nvSpPr>
        <p:spPr>
          <a:xfrm>
            <a:off x="4417888" y="4365000"/>
            <a:ext cx="651000" cy="144000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1,000 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1" name="Google Shape;521;g27fe52d962f_1_4065"/>
          <p:cNvSpPr/>
          <p:nvPr/>
        </p:nvSpPr>
        <p:spPr>
          <a:xfrm>
            <a:off x="3960000" y="4365011"/>
            <a:ext cx="4497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수량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2" name="Google Shape;522;g27fe52d962f_1_4065"/>
          <p:cNvSpPr/>
          <p:nvPr/>
        </p:nvSpPr>
        <p:spPr>
          <a:xfrm>
            <a:off x="3960000" y="4986007"/>
            <a:ext cx="4497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납기희망일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3" name="Google Shape;523;g27fe52d962f_1_4065"/>
          <p:cNvSpPr/>
          <p:nvPr/>
        </p:nvSpPr>
        <p:spPr>
          <a:xfrm>
            <a:off x="4417875" y="4985998"/>
            <a:ext cx="6510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(필수) 입력해주세요.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4" name="Google Shape;524;g27fe52d962f_1_4065"/>
          <p:cNvSpPr/>
          <p:nvPr/>
        </p:nvSpPr>
        <p:spPr>
          <a:xfrm>
            <a:off x="5145075" y="4986003"/>
            <a:ext cx="2700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📅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5" name="Google Shape;525;g27fe52d962f_1_4065"/>
          <p:cNvSpPr/>
          <p:nvPr/>
        </p:nvSpPr>
        <p:spPr>
          <a:xfrm>
            <a:off x="5145075" y="4365011"/>
            <a:ext cx="270000" cy="144000"/>
          </a:xfrm>
          <a:prstGeom prst="roundRect">
            <a:avLst>
              <a:gd name="adj" fmla="val 16930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6" name="Google Shape;526;g27fe52d962f_1_4065"/>
          <p:cNvSpPr/>
          <p:nvPr/>
        </p:nvSpPr>
        <p:spPr>
          <a:xfrm>
            <a:off x="3960000" y="4572010"/>
            <a:ext cx="4497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금액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7" name="Google Shape;527;g27fe52d962f_1_4065"/>
          <p:cNvSpPr/>
          <p:nvPr/>
        </p:nvSpPr>
        <p:spPr>
          <a:xfrm>
            <a:off x="3960000" y="5193006"/>
            <a:ext cx="4497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주문요청사항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8" name="Google Shape;528;g27fe52d962f_1_4065"/>
          <p:cNvSpPr/>
          <p:nvPr/>
        </p:nvSpPr>
        <p:spPr>
          <a:xfrm>
            <a:off x="4417875" y="5193000"/>
            <a:ext cx="651000" cy="144000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9" name="Google Shape;529;g27fe52d962f_1_4065"/>
          <p:cNvSpPr/>
          <p:nvPr/>
        </p:nvSpPr>
        <p:spPr>
          <a:xfrm>
            <a:off x="4417888" y="3441599"/>
            <a:ext cx="6510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40,660,000 원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0" name="Google Shape;530;g27fe52d962f_1_4065"/>
          <p:cNvSpPr/>
          <p:nvPr/>
        </p:nvSpPr>
        <p:spPr>
          <a:xfrm>
            <a:off x="4417888" y="3234600"/>
            <a:ext cx="651000" cy="144000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1,000 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1" name="Google Shape;531;g27fe52d962f_1_4065"/>
          <p:cNvSpPr/>
          <p:nvPr/>
        </p:nvSpPr>
        <p:spPr>
          <a:xfrm>
            <a:off x="3960000" y="3234611"/>
            <a:ext cx="4497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수량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2" name="Google Shape;532;g27fe52d962f_1_4065"/>
          <p:cNvSpPr/>
          <p:nvPr/>
        </p:nvSpPr>
        <p:spPr>
          <a:xfrm>
            <a:off x="3960000" y="3855607"/>
            <a:ext cx="4497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납기희망일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3" name="Google Shape;533;g27fe52d962f_1_4065"/>
          <p:cNvSpPr/>
          <p:nvPr/>
        </p:nvSpPr>
        <p:spPr>
          <a:xfrm>
            <a:off x="4417875" y="3855598"/>
            <a:ext cx="6510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(필수) 입력해주세요.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4" name="Google Shape;534;g27fe52d962f_1_4065"/>
          <p:cNvSpPr/>
          <p:nvPr/>
        </p:nvSpPr>
        <p:spPr>
          <a:xfrm>
            <a:off x="5145075" y="3855603"/>
            <a:ext cx="2700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📅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5" name="Google Shape;535;g27fe52d962f_1_4065"/>
          <p:cNvSpPr/>
          <p:nvPr/>
        </p:nvSpPr>
        <p:spPr>
          <a:xfrm>
            <a:off x="5145075" y="3234611"/>
            <a:ext cx="270000" cy="144000"/>
          </a:xfrm>
          <a:prstGeom prst="roundRect">
            <a:avLst>
              <a:gd name="adj" fmla="val 16930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6" name="Google Shape;536;g27fe52d962f_1_4065"/>
          <p:cNvSpPr/>
          <p:nvPr/>
        </p:nvSpPr>
        <p:spPr>
          <a:xfrm>
            <a:off x="3960000" y="3441610"/>
            <a:ext cx="4497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금액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7" name="Google Shape;537;g27fe52d962f_1_4065"/>
          <p:cNvSpPr/>
          <p:nvPr/>
        </p:nvSpPr>
        <p:spPr>
          <a:xfrm>
            <a:off x="3960000" y="4062606"/>
            <a:ext cx="4497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주문요청사항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8" name="Google Shape;538;g27fe52d962f_1_4065"/>
          <p:cNvSpPr/>
          <p:nvPr/>
        </p:nvSpPr>
        <p:spPr>
          <a:xfrm>
            <a:off x="4417875" y="4062600"/>
            <a:ext cx="651000" cy="144000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9" name="Google Shape;539;g27fe52d962f_1_4065"/>
          <p:cNvSpPr/>
          <p:nvPr/>
        </p:nvSpPr>
        <p:spPr>
          <a:xfrm>
            <a:off x="7375874" y="3882075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주문신청</a:t>
            </a:r>
            <a:endParaRPr sz="7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0" name="Google Shape;540;g27fe52d962f_1_4065"/>
          <p:cNvSpPr/>
          <p:nvPr/>
        </p:nvSpPr>
        <p:spPr>
          <a:xfrm>
            <a:off x="6416700" y="2781725"/>
            <a:ext cx="1866000" cy="736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1" name="Google Shape;541;g27fe52d962f_1_4065"/>
          <p:cNvSpPr/>
          <p:nvPr/>
        </p:nvSpPr>
        <p:spPr>
          <a:xfrm>
            <a:off x="6547063" y="2912163"/>
            <a:ext cx="54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공급가액</a:t>
            </a:r>
            <a:endParaRPr sz="5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2" name="Google Shape;542;g27fe52d962f_1_4065"/>
          <p:cNvSpPr/>
          <p:nvPr/>
        </p:nvSpPr>
        <p:spPr>
          <a:xfrm>
            <a:off x="7627063" y="2912163"/>
            <a:ext cx="54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89,380,000 원</a:t>
            </a:r>
            <a:endParaRPr sz="5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3" name="Google Shape;543;g27fe52d962f_1_4065"/>
          <p:cNvSpPr/>
          <p:nvPr/>
        </p:nvSpPr>
        <p:spPr>
          <a:xfrm>
            <a:off x="6547063" y="3064563"/>
            <a:ext cx="54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부가세</a:t>
            </a:r>
            <a:endParaRPr sz="5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4" name="Google Shape;544;g27fe52d962f_1_4065"/>
          <p:cNvSpPr/>
          <p:nvPr/>
        </p:nvSpPr>
        <p:spPr>
          <a:xfrm>
            <a:off x="7627063" y="3064563"/>
            <a:ext cx="54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8,938,000 원</a:t>
            </a:r>
            <a:endParaRPr sz="5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5" name="Google Shape;545;g27fe52d962f_1_4065"/>
          <p:cNvSpPr/>
          <p:nvPr/>
        </p:nvSpPr>
        <p:spPr>
          <a:xfrm>
            <a:off x="6547063" y="3216963"/>
            <a:ext cx="54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통계</a:t>
            </a:r>
            <a:endParaRPr sz="5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6" name="Google Shape;546;g27fe52d962f_1_4065"/>
          <p:cNvSpPr/>
          <p:nvPr/>
        </p:nvSpPr>
        <p:spPr>
          <a:xfrm>
            <a:off x="7627063" y="3216963"/>
            <a:ext cx="54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98,318,000 원</a:t>
            </a:r>
            <a:endParaRPr sz="5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7" name="Google Shape;547;g27fe52d962f_1_4065"/>
          <p:cNvSpPr/>
          <p:nvPr/>
        </p:nvSpPr>
        <p:spPr>
          <a:xfrm>
            <a:off x="720000" y="6549600"/>
            <a:ext cx="7776000" cy="3078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8" name="Google Shape;548;g27fe52d962f_1_4065"/>
          <p:cNvSpPr/>
          <p:nvPr/>
        </p:nvSpPr>
        <p:spPr>
          <a:xfrm>
            <a:off x="3761950" y="2552135"/>
            <a:ext cx="72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일괄변경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9" name="Google Shape;549;g27fe52d962f_1_4065"/>
          <p:cNvSpPr/>
          <p:nvPr/>
        </p:nvSpPr>
        <p:spPr>
          <a:xfrm>
            <a:off x="885639" y="1158600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장바구니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50" name="Google Shape;550;g27fe52d962f_1_4065"/>
          <p:cNvCxnSpPr/>
          <p:nvPr/>
        </p:nvCxnSpPr>
        <p:spPr>
          <a:xfrm>
            <a:off x="714925" y="1428600"/>
            <a:ext cx="7797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1" name="Google Shape;551;g27fe52d962f_1_4065"/>
          <p:cNvSpPr/>
          <p:nvPr/>
        </p:nvSpPr>
        <p:spPr>
          <a:xfrm>
            <a:off x="8010092" y="1157932"/>
            <a:ext cx="3255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⚙</a:t>
            </a:r>
            <a:endParaRPr sz="6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6" name="Google Shape;556;g27fe52d962f_1_4247"/>
          <p:cNvGraphicFramePr/>
          <p:nvPr/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디자인 시안 (OKSafety)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57" name="Google Shape;557;g27fe52d962f_1_4247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g27fe52d962f_1_4247"/>
          <p:cNvSpPr/>
          <p:nvPr/>
        </p:nvSpPr>
        <p:spPr>
          <a:xfrm>
            <a:off x="5394550" y="2537272"/>
            <a:ext cx="72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견적서 출력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9" name="Google Shape;559;g27fe52d962f_1_4247"/>
          <p:cNvSpPr/>
          <p:nvPr/>
        </p:nvSpPr>
        <p:spPr>
          <a:xfrm>
            <a:off x="4578250" y="2537272"/>
            <a:ext cx="72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0" name="Google Shape;560;g27fe52d962f_1_4247"/>
          <p:cNvSpPr/>
          <p:nvPr/>
        </p:nvSpPr>
        <p:spPr>
          <a:xfrm>
            <a:off x="848250" y="5430475"/>
            <a:ext cx="5346600" cy="10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1" name="Google Shape;561;g27fe52d962f_1_4247"/>
          <p:cNvSpPr/>
          <p:nvPr/>
        </p:nvSpPr>
        <p:spPr>
          <a:xfrm>
            <a:off x="1381650" y="3235060"/>
            <a:ext cx="972000" cy="972000"/>
          </a:xfrm>
          <a:prstGeom prst="roundRect">
            <a:avLst>
              <a:gd name="adj" fmla="val 576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image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2" name="Google Shape;562;g27fe52d962f_1_4247"/>
          <p:cNvSpPr/>
          <p:nvPr/>
        </p:nvSpPr>
        <p:spPr>
          <a:xfrm>
            <a:off x="2396852" y="3235060"/>
            <a:ext cx="144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휴대용 3단접이식 블루투스 키보드 세 ᠁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3" name="Google Shape;563;g27fe52d962f_1_4247"/>
          <p:cNvSpPr/>
          <p:nvPr/>
        </p:nvSpPr>
        <p:spPr>
          <a:xfrm>
            <a:off x="2396852" y="3415065"/>
            <a:ext cx="144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피스넷, 3단접이식, 블루투스, 89*146*16(mm)</a:t>
            </a:r>
            <a:endParaRPr sz="5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피스넷, 3단접이식, 블루투스, 89*146*1 ᠁</a:t>
            </a:r>
            <a:endParaRPr sz="5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64" name="Google Shape;564;g27fe52d962f_1_4247"/>
          <p:cNvGrpSpPr/>
          <p:nvPr/>
        </p:nvGrpSpPr>
        <p:grpSpPr>
          <a:xfrm>
            <a:off x="2396864" y="3667052"/>
            <a:ext cx="1439937" cy="540008"/>
            <a:chOff x="2977916" y="7852375"/>
            <a:chExt cx="1439937" cy="720011"/>
          </a:xfrm>
        </p:grpSpPr>
        <p:sp>
          <p:nvSpPr>
            <p:cNvPr id="565" name="Google Shape;565;g27fe52d962f_1_4247"/>
            <p:cNvSpPr/>
            <p:nvPr/>
          </p:nvSpPr>
          <p:spPr>
            <a:xfrm>
              <a:off x="2977916" y="7852375"/>
              <a:ext cx="444300" cy="72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공급사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제조사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상품코드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표준납기일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최소구매수량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재고수량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판매가격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6" name="Google Shape;566;g27fe52d962f_1_4247"/>
            <p:cNvSpPr/>
            <p:nvPr/>
          </p:nvSpPr>
          <p:spPr>
            <a:xfrm>
              <a:off x="3440753" y="7852386"/>
              <a:ext cx="977100" cy="72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오케이플라자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주식회사 팬택씨앤아이엔지 ᠁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2217836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 영업일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 개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2,300 개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40,660 원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567" name="Google Shape;567;g27fe52d962f_1_42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56191" y="3235075"/>
            <a:ext cx="822959" cy="9719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8" name="Google Shape;568;g27fe52d962f_1_4247"/>
          <p:cNvGrpSpPr/>
          <p:nvPr/>
        </p:nvGrpSpPr>
        <p:grpSpPr>
          <a:xfrm>
            <a:off x="1515313" y="4062692"/>
            <a:ext cx="461700" cy="121500"/>
            <a:chOff x="2988000" y="4050000"/>
            <a:chExt cx="684000" cy="180000"/>
          </a:xfrm>
        </p:grpSpPr>
        <p:sp>
          <p:nvSpPr>
            <p:cNvPr id="569" name="Google Shape;569;g27fe52d962f_1_4247"/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2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지정</a:t>
              </a:r>
              <a:endParaRPr sz="2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0" name="Google Shape;570;g27fe52d962f_1_4247"/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2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2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71" name="Google Shape;571;g27fe52d962f_1_4247"/>
          <p:cNvSpPr/>
          <p:nvPr/>
        </p:nvSpPr>
        <p:spPr>
          <a:xfrm>
            <a:off x="1381650" y="4363660"/>
            <a:ext cx="972000" cy="972000"/>
          </a:xfrm>
          <a:prstGeom prst="roundRect">
            <a:avLst>
              <a:gd name="adj" fmla="val 576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image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72" name="Google Shape;572;g27fe52d962f_1_424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1343" y="4363675"/>
            <a:ext cx="712799" cy="971985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g27fe52d962f_1_4247"/>
          <p:cNvSpPr/>
          <p:nvPr/>
        </p:nvSpPr>
        <p:spPr>
          <a:xfrm>
            <a:off x="2396800" y="4363660"/>
            <a:ext cx="144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고속 충전 보조배터리 (20000mAh)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4" name="Google Shape;574;g27fe52d962f_1_4247"/>
          <p:cNvSpPr/>
          <p:nvPr/>
        </p:nvSpPr>
        <p:spPr>
          <a:xfrm>
            <a:off x="2396800" y="4543675"/>
            <a:ext cx="144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5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스카이필 PD20 LCD 디스플레이 고속 충전 보조배터리 20000mAh 22.5W</a:t>
            </a:r>
            <a:endParaRPr sz="5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75" name="Google Shape;575;g27fe52d962f_1_4247"/>
          <p:cNvGrpSpPr/>
          <p:nvPr/>
        </p:nvGrpSpPr>
        <p:grpSpPr>
          <a:xfrm>
            <a:off x="2396881" y="4795651"/>
            <a:ext cx="1362832" cy="540008"/>
            <a:chOff x="5936766" y="7564650"/>
            <a:chExt cx="1362832" cy="540008"/>
          </a:xfrm>
        </p:grpSpPr>
        <p:sp>
          <p:nvSpPr>
            <p:cNvPr id="576" name="Google Shape;576;g27fe52d962f_1_4247"/>
            <p:cNvSpPr/>
            <p:nvPr/>
          </p:nvSpPr>
          <p:spPr>
            <a:xfrm>
              <a:off x="5936766" y="7564650"/>
              <a:ext cx="444300" cy="54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공급사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제조사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상품코드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표준납기일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최소구매수량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재고수량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판매가격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7" name="Google Shape;577;g27fe52d962f_1_4247"/>
            <p:cNvSpPr/>
            <p:nvPr/>
          </p:nvSpPr>
          <p:spPr>
            <a:xfrm>
              <a:off x="6399598" y="7564658"/>
              <a:ext cx="900000" cy="54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오케이플라자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주식회사 팬택씨앤아이엔지 ᠁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2217837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 영업일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 개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2,300 개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24,360 원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78" name="Google Shape;578;g27fe52d962f_1_4247"/>
          <p:cNvSpPr/>
          <p:nvPr/>
        </p:nvSpPr>
        <p:spPr>
          <a:xfrm>
            <a:off x="1381712" y="5492260"/>
            <a:ext cx="972000" cy="972000"/>
          </a:xfrm>
          <a:prstGeom prst="roundRect">
            <a:avLst>
              <a:gd name="adj" fmla="val 576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image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79" name="Google Shape;579;g27fe52d962f_1_42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1650" y="5492275"/>
            <a:ext cx="971939" cy="971985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g27fe52d962f_1_4247"/>
          <p:cNvSpPr/>
          <p:nvPr/>
        </p:nvSpPr>
        <p:spPr>
          <a:xfrm>
            <a:off x="2396800" y="5492260"/>
            <a:ext cx="144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스마트리모컨허브</a:t>
            </a:r>
            <a:endParaRPr sz="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1" name="Google Shape;581;g27fe52d962f_1_4247"/>
          <p:cNvSpPr/>
          <p:nvPr/>
        </p:nvSpPr>
        <p:spPr>
          <a:xfrm>
            <a:off x="2396800" y="5672265"/>
            <a:ext cx="144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GKW-IR021, IoT리모컨, IR방식, 무선랜, 스마트폰연결, 작동거리:8m</a:t>
            </a:r>
            <a:endParaRPr sz="5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82" name="Google Shape;582;g27fe52d962f_1_4247"/>
          <p:cNvGrpSpPr/>
          <p:nvPr/>
        </p:nvGrpSpPr>
        <p:grpSpPr>
          <a:xfrm>
            <a:off x="2396881" y="5924251"/>
            <a:ext cx="1362832" cy="540008"/>
            <a:chOff x="5936766" y="7259850"/>
            <a:chExt cx="1362832" cy="540008"/>
          </a:xfrm>
        </p:grpSpPr>
        <p:sp>
          <p:nvSpPr>
            <p:cNvPr id="583" name="Google Shape;583;g27fe52d962f_1_4247"/>
            <p:cNvSpPr/>
            <p:nvPr/>
          </p:nvSpPr>
          <p:spPr>
            <a:xfrm>
              <a:off x="5936766" y="7259850"/>
              <a:ext cx="444300" cy="54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공급사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제조사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상품코드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표준납기일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최소구매수량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재고수량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판매가격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4" name="Google Shape;584;g27fe52d962f_1_4247"/>
            <p:cNvSpPr/>
            <p:nvPr/>
          </p:nvSpPr>
          <p:spPr>
            <a:xfrm>
              <a:off x="6399598" y="7259858"/>
              <a:ext cx="900000" cy="54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오케이플라자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주식회사 팬택씨앤아이엔지 ᠁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2217838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 영업일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 개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2,300 개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24,360 원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85" name="Google Shape;585;g27fe52d962f_1_4247"/>
          <p:cNvSpPr/>
          <p:nvPr/>
        </p:nvSpPr>
        <p:spPr>
          <a:xfrm>
            <a:off x="1515305" y="6319847"/>
            <a:ext cx="218700" cy="121500"/>
          </a:xfrm>
          <a:prstGeom prst="roundRect">
            <a:avLst>
              <a:gd name="adj" fmla="val 0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2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</a:t>
            </a:r>
            <a:endParaRPr sz="2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6" name="Google Shape;586;g27fe52d962f_1_4247"/>
          <p:cNvSpPr/>
          <p:nvPr/>
        </p:nvSpPr>
        <p:spPr>
          <a:xfrm>
            <a:off x="848250" y="2853600"/>
            <a:ext cx="5346600" cy="270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7" name="Google Shape;587;g27fe52d962f_1_4247"/>
          <p:cNvSpPr/>
          <p:nvPr/>
        </p:nvSpPr>
        <p:spPr>
          <a:xfrm>
            <a:off x="848262" y="2898597"/>
            <a:ext cx="5715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☑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8" name="Google Shape;588;g27fe52d962f_1_4247"/>
          <p:cNvSpPr/>
          <p:nvPr/>
        </p:nvSpPr>
        <p:spPr>
          <a:xfrm>
            <a:off x="848262" y="4193997"/>
            <a:ext cx="5715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☑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9" name="Google Shape;589;g27fe52d962f_1_4247"/>
          <p:cNvSpPr/>
          <p:nvPr/>
        </p:nvSpPr>
        <p:spPr>
          <a:xfrm>
            <a:off x="848262" y="5888267"/>
            <a:ext cx="5715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☑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0" name="Google Shape;590;g27fe52d962f_1_4247"/>
          <p:cNvSpPr/>
          <p:nvPr/>
        </p:nvSpPr>
        <p:spPr>
          <a:xfrm>
            <a:off x="1436850" y="2898600"/>
            <a:ext cx="24009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상품정보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1" name="Google Shape;591;g27fe52d962f_1_4247"/>
          <p:cNvSpPr/>
          <p:nvPr/>
        </p:nvSpPr>
        <p:spPr>
          <a:xfrm>
            <a:off x="4042026" y="2898597"/>
            <a:ext cx="12141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주문수량/납기희망일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2" name="Google Shape;592;g27fe52d962f_1_4247"/>
          <p:cNvSpPr/>
          <p:nvPr/>
        </p:nvSpPr>
        <p:spPr>
          <a:xfrm>
            <a:off x="720000" y="720000"/>
            <a:ext cx="7776000" cy="36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(로고, Util메뉴, 카테고리메뉴, 업무메뉴, 통합검색)</a:t>
            </a:r>
            <a:endParaRPr sz="9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3" name="Google Shape;593;g27fe52d962f_1_4247"/>
          <p:cNvSpPr/>
          <p:nvPr/>
        </p:nvSpPr>
        <p:spPr>
          <a:xfrm>
            <a:off x="5532250" y="5701065"/>
            <a:ext cx="539700" cy="180000"/>
          </a:xfrm>
          <a:prstGeom prst="roundRect">
            <a:avLst>
              <a:gd name="adj" fmla="val 16930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4" name="Google Shape;594;g27fe52d962f_1_4247"/>
          <p:cNvSpPr/>
          <p:nvPr/>
        </p:nvSpPr>
        <p:spPr>
          <a:xfrm>
            <a:off x="5532250" y="5901922"/>
            <a:ext cx="539700" cy="180000"/>
          </a:xfrm>
          <a:prstGeom prst="roundRect">
            <a:avLst>
              <a:gd name="adj" fmla="val 16930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5" name="Google Shape;595;g27fe52d962f_1_4247"/>
          <p:cNvSpPr/>
          <p:nvPr/>
        </p:nvSpPr>
        <p:spPr>
          <a:xfrm>
            <a:off x="5532250" y="4100865"/>
            <a:ext cx="539700" cy="180000"/>
          </a:xfrm>
          <a:prstGeom prst="roundRect">
            <a:avLst>
              <a:gd name="adj" fmla="val 16930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6" name="Google Shape;596;g27fe52d962f_1_4247"/>
          <p:cNvSpPr/>
          <p:nvPr/>
        </p:nvSpPr>
        <p:spPr>
          <a:xfrm>
            <a:off x="5532250" y="4301722"/>
            <a:ext cx="539700" cy="180000"/>
          </a:xfrm>
          <a:prstGeom prst="roundRect">
            <a:avLst>
              <a:gd name="adj" fmla="val 16930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7" name="Google Shape;597;g27fe52d962f_1_4247"/>
          <p:cNvSpPr/>
          <p:nvPr/>
        </p:nvSpPr>
        <p:spPr>
          <a:xfrm>
            <a:off x="848250" y="2492272"/>
            <a:ext cx="2160000" cy="270000"/>
          </a:xfrm>
          <a:prstGeom prst="roundRect">
            <a:avLst>
              <a:gd name="adj" fmla="val 576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상품 (3개의 상품이 선택되었습니다.)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8" name="Google Shape;598;g27fe52d962f_1_4247"/>
          <p:cNvSpPr/>
          <p:nvPr/>
        </p:nvSpPr>
        <p:spPr>
          <a:xfrm>
            <a:off x="3649800" y="1499413"/>
            <a:ext cx="2520000" cy="965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9" name="Google Shape;599;g27fe52d962f_1_4247"/>
          <p:cNvSpPr/>
          <p:nvPr/>
        </p:nvSpPr>
        <p:spPr>
          <a:xfrm>
            <a:off x="4327788" y="1569675"/>
            <a:ext cx="540000" cy="1800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선택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0" name="Google Shape;600;g27fe52d962f_1_4247"/>
          <p:cNvSpPr/>
          <p:nvPr/>
        </p:nvSpPr>
        <p:spPr>
          <a:xfrm>
            <a:off x="3794988" y="1569675"/>
            <a:ext cx="36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1" name="Google Shape;601;g27fe52d962f_1_4247"/>
          <p:cNvSpPr/>
          <p:nvPr/>
        </p:nvSpPr>
        <p:spPr>
          <a:xfrm>
            <a:off x="3817506" y="1798275"/>
            <a:ext cx="4419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</a:t>
            </a:r>
            <a:endParaRPr sz="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2" name="Google Shape;602;g27fe52d962f_1_4247"/>
          <p:cNvSpPr/>
          <p:nvPr/>
        </p:nvSpPr>
        <p:spPr>
          <a:xfrm>
            <a:off x="4328388" y="1798275"/>
            <a:ext cx="162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여의도지점 (김인수 / 010 3333 4444)</a:t>
            </a:r>
            <a:endParaRPr sz="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3" name="Google Shape;603;g27fe52d962f_1_4247"/>
          <p:cNvSpPr/>
          <p:nvPr/>
        </p:nvSpPr>
        <p:spPr>
          <a:xfrm>
            <a:off x="3817506" y="2026875"/>
            <a:ext cx="4419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주소</a:t>
            </a:r>
            <a:endParaRPr sz="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4" name="Google Shape;604;g27fe52d962f_1_4247"/>
          <p:cNvSpPr/>
          <p:nvPr/>
        </p:nvSpPr>
        <p:spPr>
          <a:xfrm>
            <a:off x="4328388" y="2026875"/>
            <a:ext cx="162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영등포구 의사당대로83 (여의도동,오투타워) 15층</a:t>
            </a:r>
            <a:endParaRPr sz="3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5" name="Google Shape;605;g27fe52d962f_1_4247"/>
          <p:cNvSpPr/>
          <p:nvPr/>
        </p:nvSpPr>
        <p:spPr>
          <a:xfrm>
            <a:off x="4868088" y="1569675"/>
            <a:ext cx="1163100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▢ </a:t>
            </a: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 배송지 사용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6" name="Google Shape;606;g27fe52d962f_1_4247"/>
          <p:cNvSpPr/>
          <p:nvPr/>
        </p:nvSpPr>
        <p:spPr>
          <a:xfrm>
            <a:off x="3809288" y="2250675"/>
            <a:ext cx="4419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배송요청사항</a:t>
            </a:r>
            <a:endParaRPr sz="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7" name="Google Shape;607;g27fe52d962f_1_4247"/>
          <p:cNvSpPr/>
          <p:nvPr/>
        </p:nvSpPr>
        <p:spPr>
          <a:xfrm>
            <a:off x="4321688" y="2250675"/>
            <a:ext cx="1620000" cy="18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72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김인수(010 3333 4444)에게 납품부탁드립니다.  </a:t>
            </a:r>
            <a:endParaRPr sz="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8" name="Google Shape;608;g27fe52d962f_1_4247"/>
          <p:cNvSpPr/>
          <p:nvPr/>
        </p:nvSpPr>
        <p:spPr>
          <a:xfrm>
            <a:off x="4417888" y="5698799"/>
            <a:ext cx="6510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24,360,000 원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9" name="Google Shape;609;g27fe52d962f_1_4247"/>
          <p:cNvSpPr/>
          <p:nvPr/>
        </p:nvSpPr>
        <p:spPr>
          <a:xfrm>
            <a:off x="4417888" y="5491800"/>
            <a:ext cx="651000" cy="144000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1,000 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0" name="Google Shape;610;g27fe52d962f_1_4247"/>
          <p:cNvSpPr/>
          <p:nvPr/>
        </p:nvSpPr>
        <p:spPr>
          <a:xfrm>
            <a:off x="3960000" y="5491811"/>
            <a:ext cx="4497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수량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1" name="Google Shape;611;g27fe52d962f_1_4247"/>
          <p:cNvSpPr/>
          <p:nvPr/>
        </p:nvSpPr>
        <p:spPr>
          <a:xfrm>
            <a:off x="3960000" y="6112807"/>
            <a:ext cx="4497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납기희망일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2" name="Google Shape;612;g27fe52d962f_1_4247"/>
          <p:cNvSpPr/>
          <p:nvPr/>
        </p:nvSpPr>
        <p:spPr>
          <a:xfrm>
            <a:off x="4417875" y="6112798"/>
            <a:ext cx="6510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(필수) 입력해주세요.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3" name="Google Shape;613;g27fe52d962f_1_4247"/>
          <p:cNvSpPr/>
          <p:nvPr/>
        </p:nvSpPr>
        <p:spPr>
          <a:xfrm>
            <a:off x="5145075" y="6112803"/>
            <a:ext cx="2700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📅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4" name="Google Shape;614;g27fe52d962f_1_4247"/>
          <p:cNvSpPr/>
          <p:nvPr/>
        </p:nvSpPr>
        <p:spPr>
          <a:xfrm>
            <a:off x="5145075" y="5491811"/>
            <a:ext cx="270000" cy="144000"/>
          </a:xfrm>
          <a:prstGeom prst="roundRect">
            <a:avLst>
              <a:gd name="adj" fmla="val 16930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5" name="Google Shape;615;g27fe52d962f_1_4247"/>
          <p:cNvSpPr/>
          <p:nvPr/>
        </p:nvSpPr>
        <p:spPr>
          <a:xfrm>
            <a:off x="3960000" y="5698810"/>
            <a:ext cx="4497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금액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6" name="Google Shape;616;g27fe52d962f_1_4247"/>
          <p:cNvSpPr/>
          <p:nvPr/>
        </p:nvSpPr>
        <p:spPr>
          <a:xfrm>
            <a:off x="3960000" y="6319806"/>
            <a:ext cx="4497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주문요청사항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7" name="Google Shape;617;g27fe52d962f_1_4247"/>
          <p:cNvSpPr/>
          <p:nvPr/>
        </p:nvSpPr>
        <p:spPr>
          <a:xfrm>
            <a:off x="4417875" y="6319800"/>
            <a:ext cx="651000" cy="144000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8" name="Google Shape;618;g27fe52d962f_1_4247"/>
          <p:cNvSpPr/>
          <p:nvPr/>
        </p:nvSpPr>
        <p:spPr>
          <a:xfrm>
            <a:off x="4417888" y="4571999"/>
            <a:ext cx="6510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24,360,000 원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9" name="Google Shape;619;g27fe52d962f_1_4247"/>
          <p:cNvSpPr/>
          <p:nvPr/>
        </p:nvSpPr>
        <p:spPr>
          <a:xfrm>
            <a:off x="4417888" y="4365000"/>
            <a:ext cx="651000" cy="144000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1,000 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0" name="Google Shape;620;g27fe52d962f_1_4247"/>
          <p:cNvSpPr/>
          <p:nvPr/>
        </p:nvSpPr>
        <p:spPr>
          <a:xfrm>
            <a:off x="3960000" y="4365011"/>
            <a:ext cx="4497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수량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1" name="Google Shape;621;g27fe52d962f_1_4247"/>
          <p:cNvSpPr/>
          <p:nvPr/>
        </p:nvSpPr>
        <p:spPr>
          <a:xfrm>
            <a:off x="3960000" y="4986007"/>
            <a:ext cx="4497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납기희망일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2" name="Google Shape;622;g27fe52d962f_1_4247"/>
          <p:cNvSpPr/>
          <p:nvPr/>
        </p:nvSpPr>
        <p:spPr>
          <a:xfrm>
            <a:off x="4417875" y="4985998"/>
            <a:ext cx="6510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(필수) 입력해주세요.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3" name="Google Shape;623;g27fe52d962f_1_4247"/>
          <p:cNvSpPr/>
          <p:nvPr/>
        </p:nvSpPr>
        <p:spPr>
          <a:xfrm>
            <a:off x="5145075" y="4986003"/>
            <a:ext cx="2700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📅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4" name="Google Shape;624;g27fe52d962f_1_4247"/>
          <p:cNvSpPr/>
          <p:nvPr/>
        </p:nvSpPr>
        <p:spPr>
          <a:xfrm>
            <a:off x="5145075" y="4365011"/>
            <a:ext cx="270000" cy="144000"/>
          </a:xfrm>
          <a:prstGeom prst="roundRect">
            <a:avLst>
              <a:gd name="adj" fmla="val 16930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5" name="Google Shape;625;g27fe52d962f_1_4247"/>
          <p:cNvSpPr/>
          <p:nvPr/>
        </p:nvSpPr>
        <p:spPr>
          <a:xfrm>
            <a:off x="3960000" y="4572010"/>
            <a:ext cx="4497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금액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6" name="Google Shape;626;g27fe52d962f_1_4247"/>
          <p:cNvSpPr/>
          <p:nvPr/>
        </p:nvSpPr>
        <p:spPr>
          <a:xfrm>
            <a:off x="3960000" y="5193006"/>
            <a:ext cx="4497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주문요청사항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7" name="Google Shape;627;g27fe52d962f_1_4247"/>
          <p:cNvSpPr/>
          <p:nvPr/>
        </p:nvSpPr>
        <p:spPr>
          <a:xfrm>
            <a:off x="4417875" y="5193000"/>
            <a:ext cx="651000" cy="144000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8" name="Google Shape;628;g27fe52d962f_1_4247"/>
          <p:cNvSpPr/>
          <p:nvPr/>
        </p:nvSpPr>
        <p:spPr>
          <a:xfrm>
            <a:off x="4417888" y="3441599"/>
            <a:ext cx="6510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40,660,000 원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9" name="Google Shape;629;g27fe52d962f_1_4247"/>
          <p:cNvSpPr/>
          <p:nvPr/>
        </p:nvSpPr>
        <p:spPr>
          <a:xfrm>
            <a:off x="4417888" y="3234600"/>
            <a:ext cx="651000" cy="144000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1,000 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0" name="Google Shape;630;g27fe52d962f_1_4247"/>
          <p:cNvSpPr/>
          <p:nvPr/>
        </p:nvSpPr>
        <p:spPr>
          <a:xfrm>
            <a:off x="3960000" y="3234611"/>
            <a:ext cx="4497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수량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1" name="Google Shape;631;g27fe52d962f_1_4247"/>
          <p:cNvSpPr/>
          <p:nvPr/>
        </p:nvSpPr>
        <p:spPr>
          <a:xfrm>
            <a:off x="3960000" y="3855607"/>
            <a:ext cx="4497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납기희망일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2" name="Google Shape;632;g27fe52d962f_1_4247"/>
          <p:cNvSpPr/>
          <p:nvPr/>
        </p:nvSpPr>
        <p:spPr>
          <a:xfrm>
            <a:off x="4417875" y="3855598"/>
            <a:ext cx="6510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(필수) 입력해주세요.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3" name="Google Shape;633;g27fe52d962f_1_4247"/>
          <p:cNvSpPr/>
          <p:nvPr/>
        </p:nvSpPr>
        <p:spPr>
          <a:xfrm>
            <a:off x="5145075" y="3855603"/>
            <a:ext cx="2700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📅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4" name="Google Shape;634;g27fe52d962f_1_4247"/>
          <p:cNvSpPr/>
          <p:nvPr/>
        </p:nvSpPr>
        <p:spPr>
          <a:xfrm>
            <a:off x="5145075" y="3234611"/>
            <a:ext cx="270000" cy="144000"/>
          </a:xfrm>
          <a:prstGeom prst="roundRect">
            <a:avLst>
              <a:gd name="adj" fmla="val 16930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5" name="Google Shape;635;g27fe52d962f_1_4247"/>
          <p:cNvSpPr/>
          <p:nvPr/>
        </p:nvSpPr>
        <p:spPr>
          <a:xfrm>
            <a:off x="3960000" y="3441610"/>
            <a:ext cx="4497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금액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6" name="Google Shape;636;g27fe52d962f_1_4247"/>
          <p:cNvSpPr/>
          <p:nvPr/>
        </p:nvSpPr>
        <p:spPr>
          <a:xfrm>
            <a:off x="3960000" y="4062606"/>
            <a:ext cx="4497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주문요청사항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7" name="Google Shape;637;g27fe52d962f_1_4247"/>
          <p:cNvSpPr/>
          <p:nvPr/>
        </p:nvSpPr>
        <p:spPr>
          <a:xfrm>
            <a:off x="4417875" y="4062600"/>
            <a:ext cx="651000" cy="144000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8" name="Google Shape;638;g27fe52d962f_1_4247"/>
          <p:cNvSpPr/>
          <p:nvPr/>
        </p:nvSpPr>
        <p:spPr>
          <a:xfrm>
            <a:off x="878400" y="1521438"/>
            <a:ext cx="2520000" cy="965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9" name="Google Shape;639;g27fe52d962f_1_4247"/>
          <p:cNvSpPr/>
          <p:nvPr/>
        </p:nvSpPr>
        <p:spPr>
          <a:xfrm>
            <a:off x="1861188" y="1593688"/>
            <a:ext cx="720000" cy="1800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산업안전보건관리 선택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0" name="Google Shape;640;g27fe52d962f_1_4247"/>
          <p:cNvSpPr/>
          <p:nvPr/>
        </p:nvSpPr>
        <p:spPr>
          <a:xfrm>
            <a:off x="1030788" y="1593688"/>
            <a:ext cx="72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산업안전보건관리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1" name="Google Shape;641;g27fe52d962f_1_4247"/>
          <p:cNvSpPr/>
          <p:nvPr/>
        </p:nvSpPr>
        <p:spPr>
          <a:xfrm>
            <a:off x="1044588" y="1822288"/>
            <a:ext cx="45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공사정보</a:t>
            </a:r>
            <a:endParaRPr sz="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2" name="Google Shape;642;g27fe52d962f_1_4247"/>
          <p:cNvSpPr/>
          <p:nvPr/>
        </p:nvSpPr>
        <p:spPr>
          <a:xfrm>
            <a:off x="1556988" y="1822288"/>
            <a:ext cx="162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여의도관로공사 (SKB / 2군 구축 / 2024년 8월)</a:t>
            </a:r>
            <a:endParaRPr sz="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3" name="Google Shape;643;g27fe52d962f_1_4247"/>
          <p:cNvSpPr/>
          <p:nvPr/>
        </p:nvSpPr>
        <p:spPr>
          <a:xfrm>
            <a:off x="1044588" y="2050888"/>
            <a:ext cx="45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공사기간</a:t>
            </a:r>
            <a:endParaRPr sz="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4" name="Google Shape;644;g27fe52d962f_1_4247"/>
          <p:cNvSpPr/>
          <p:nvPr/>
        </p:nvSpPr>
        <p:spPr>
          <a:xfrm>
            <a:off x="1556988" y="2050888"/>
            <a:ext cx="162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2024.08.01 - 2024.09.30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5" name="Google Shape;645;g27fe52d962f_1_4247"/>
          <p:cNvSpPr/>
          <p:nvPr/>
        </p:nvSpPr>
        <p:spPr>
          <a:xfrm>
            <a:off x="6343600" y="1507200"/>
            <a:ext cx="1992000" cy="5003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6" name="Google Shape;646;g27fe52d962f_1_4247"/>
          <p:cNvSpPr/>
          <p:nvPr/>
        </p:nvSpPr>
        <p:spPr>
          <a:xfrm>
            <a:off x="6409850" y="3882075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전체상품 주문신청</a:t>
            </a:r>
            <a:endParaRPr sz="7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47" name="Google Shape;647;g27fe52d962f_1_4247"/>
          <p:cNvGraphicFramePr/>
          <p:nvPr/>
        </p:nvGraphicFramePr>
        <p:xfrm>
          <a:off x="6409847" y="3576887"/>
          <a:ext cx="1865900" cy="243225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98,318,000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8" name="Google Shape;648;g27fe52d962f_1_4247"/>
          <p:cNvSpPr/>
          <p:nvPr/>
        </p:nvSpPr>
        <p:spPr>
          <a:xfrm>
            <a:off x="6416700" y="2497800"/>
            <a:ext cx="1866000" cy="270000"/>
          </a:xfrm>
          <a:prstGeom prst="roundRect">
            <a:avLst>
              <a:gd name="adj" fmla="val 576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휴대용 3단 접이식 블루투스 키보드 세</a:t>
            </a:r>
            <a:r>
              <a:rPr lang="ko-KR" sz="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᠁ 외 2건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9" name="Google Shape;649;g27fe52d962f_1_4247"/>
          <p:cNvSpPr/>
          <p:nvPr/>
        </p:nvSpPr>
        <p:spPr>
          <a:xfrm>
            <a:off x="6409850" y="1553100"/>
            <a:ext cx="1866000" cy="477000"/>
          </a:xfrm>
          <a:prstGeom prst="roundRect">
            <a:avLst>
              <a:gd name="adj" fmla="val 576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 err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</a:t>
            </a:r>
            <a:r>
              <a:rPr lang="ko-KR" sz="500" b="0" i="0" u="none" strike="noStrike" cap="none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	테스트법인001&gt;테스트사업장</a:t>
            </a:r>
            <a:endParaRPr sz="500" b="0" i="0" u="none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주문자	</a:t>
            </a:r>
            <a:r>
              <a:rPr lang="ko-KR" sz="500" b="0" i="0" u="none" strike="noStrike" cap="none" dirty="0" err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김주문</a:t>
            </a:r>
            <a:r>
              <a:rPr lang="ko-KR" sz="500" b="0" i="0" u="none" strike="noStrike" cap="none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(010 2222 3333)</a:t>
            </a:r>
            <a:endParaRPr sz="500" b="0" i="0" u="none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감독자 (승인자)	</a:t>
            </a:r>
            <a:r>
              <a:rPr lang="ko-KR" sz="500" b="0" i="0" u="none" strike="noStrike" cap="none" dirty="0" err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김감독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0" name="Google Shape;650;g27fe52d962f_1_4247"/>
          <p:cNvSpPr/>
          <p:nvPr/>
        </p:nvSpPr>
        <p:spPr>
          <a:xfrm>
            <a:off x="7375874" y="3882075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주문신청</a:t>
            </a:r>
            <a:endParaRPr sz="7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1" name="Google Shape;651;g27fe52d962f_1_4247"/>
          <p:cNvSpPr/>
          <p:nvPr/>
        </p:nvSpPr>
        <p:spPr>
          <a:xfrm>
            <a:off x="6416700" y="2781725"/>
            <a:ext cx="1866000" cy="736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2" name="Google Shape;652;g27fe52d962f_1_4247"/>
          <p:cNvSpPr/>
          <p:nvPr/>
        </p:nvSpPr>
        <p:spPr>
          <a:xfrm>
            <a:off x="6547063" y="2912163"/>
            <a:ext cx="54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공급가액</a:t>
            </a:r>
            <a:endParaRPr sz="5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3" name="Google Shape;653;g27fe52d962f_1_4247"/>
          <p:cNvSpPr/>
          <p:nvPr/>
        </p:nvSpPr>
        <p:spPr>
          <a:xfrm>
            <a:off x="7627063" y="2912163"/>
            <a:ext cx="54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89,380,000 원</a:t>
            </a:r>
            <a:endParaRPr sz="5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4" name="Google Shape;654;g27fe52d962f_1_4247"/>
          <p:cNvSpPr/>
          <p:nvPr/>
        </p:nvSpPr>
        <p:spPr>
          <a:xfrm>
            <a:off x="6547063" y="3064563"/>
            <a:ext cx="54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부가세</a:t>
            </a:r>
            <a:endParaRPr sz="5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5" name="Google Shape;655;g27fe52d962f_1_4247"/>
          <p:cNvSpPr/>
          <p:nvPr/>
        </p:nvSpPr>
        <p:spPr>
          <a:xfrm>
            <a:off x="7627063" y="3064563"/>
            <a:ext cx="54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8,938,000 원</a:t>
            </a:r>
            <a:endParaRPr sz="5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6" name="Google Shape;656;g27fe52d962f_1_4247"/>
          <p:cNvSpPr/>
          <p:nvPr/>
        </p:nvSpPr>
        <p:spPr>
          <a:xfrm>
            <a:off x="6547063" y="3216963"/>
            <a:ext cx="54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통계</a:t>
            </a:r>
            <a:endParaRPr sz="5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7" name="Google Shape;657;g27fe52d962f_1_4247"/>
          <p:cNvSpPr/>
          <p:nvPr/>
        </p:nvSpPr>
        <p:spPr>
          <a:xfrm>
            <a:off x="7627063" y="3216963"/>
            <a:ext cx="54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98,318,000 원</a:t>
            </a:r>
            <a:endParaRPr sz="5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8" name="Google Shape;658;g27fe52d962f_1_4247"/>
          <p:cNvSpPr/>
          <p:nvPr/>
        </p:nvSpPr>
        <p:spPr>
          <a:xfrm>
            <a:off x="720000" y="6549600"/>
            <a:ext cx="7776000" cy="3078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9" name="Google Shape;659;g27fe52d962f_1_4247"/>
          <p:cNvSpPr/>
          <p:nvPr/>
        </p:nvSpPr>
        <p:spPr>
          <a:xfrm>
            <a:off x="1046388" y="2250675"/>
            <a:ext cx="45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 sz="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0" name="Google Shape;660;g27fe52d962f_1_4247"/>
          <p:cNvSpPr/>
          <p:nvPr/>
        </p:nvSpPr>
        <p:spPr>
          <a:xfrm>
            <a:off x="1558788" y="2250675"/>
            <a:ext cx="162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sng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500" b="0" i="0" u="sng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첨부파일004.pdf</a:t>
            </a:r>
            <a:endParaRPr sz="500" b="0" i="0" u="sng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1" name="Google Shape;661;g27fe52d962f_1_4247"/>
          <p:cNvSpPr/>
          <p:nvPr/>
        </p:nvSpPr>
        <p:spPr>
          <a:xfrm>
            <a:off x="3761950" y="2552135"/>
            <a:ext cx="72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일괄변경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2" name="Google Shape;662;g27fe52d962f_1_4247"/>
          <p:cNvSpPr/>
          <p:nvPr/>
        </p:nvSpPr>
        <p:spPr>
          <a:xfrm>
            <a:off x="885639" y="1158600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장바구니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63" name="Google Shape;663;g27fe52d962f_1_4247"/>
          <p:cNvCxnSpPr/>
          <p:nvPr/>
        </p:nvCxnSpPr>
        <p:spPr>
          <a:xfrm>
            <a:off x="714925" y="1428600"/>
            <a:ext cx="7797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4" name="Google Shape;664;g27fe52d962f_1_4247"/>
          <p:cNvSpPr/>
          <p:nvPr/>
        </p:nvSpPr>
        <p:spPr>
          <a:xfrm>
            <a:off x="8010092" y="1157932"/>
            <a:ext cx="3255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⚙</a:t>
            </a:r>
            <a:endParaRPr sz="6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7fe52d962f_1_4429"/>
          <p:cNvSpPr/>
          <p:nvPr/>
        </p:nvSpPr>
        <p:spPr>
          <a:xfrm>
            <a:off x="880200" y="1492625"/>
            <a:ext cx="2520000" cy="965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70" name="Google Shape;670;g27fe52d962f_1_4429"/>
          <p:cNvGraphicFramePr/>
          <p:nvPr/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디자인 시안 (홈앤서비스)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71" name="Google Shape;671;g27fe52d962f_1_4429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g27fe52d962f_1_4429"/>
          <p:cNvSpPr/>
          <p:nvPr/>
        </p:nvSpPr>
        <p:spPr>
          <a:xfrm>
            <a:off x="5394550" y="2537272"/>
            <a:ext cx="72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견적서 출력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3" name="Google Shape;673;g27fe52d962f_1_4429"/>
          <p:cNvSpPr/>
          <p:nvPr/>
        </p:nvSpPr>
        <p:spPr>
          <a:xfrm>
            <a:off x="4578250" y="2537272"/>
            <a:ext cx="72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4" name="Google Shape;674;g27fe52d962f_1_4429"/>
          <p:cNvSpPr/>
          <p:nvPr/>
        </p:nvSpPr>
        <p:spPr>
          <a:xfrm>
            <a:off x="848250" y="5430475"/>
            <a:ext cx="5346600" cy="10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5" name="Google Shape;675;g27fe52d962f_1_4429"/>
          <p:cNvSpPr/>
          <p:nvPr/>
        </p:nvSpPr>
        <p:spPr>
          <a:xfrm>
            <a:off x="1381650" y="3235060"/>
            <a:ext cx="972000" cy="972000"/>
          </a:xfrm>
          <a:prstGeom prst="roundRect">
            <a:avLst>
              <a:gd name="adj" fmla="val 576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image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6" name="Google Shape;676;g27fe52d962f_1_4429"/>
          <p:cNvSpPr/>
          <p:nvPr/>
        </p:nvSpPr>
        <p:spPr>
          <a:xfrm>
            <a:off x="2396852" y="3235060"/>
            <a:ext cx="144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휴대용 3단접이식 블루투스 키보드 세 ᠁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7" name="Google Shape;677;g27fe52d962f_1_4429"/>
          <p:cNvSpPr/>
          <p:nvPr/>
        </p:nvSpPr>
        <p:spPr>
          <a:xfrm>
            <a:off x="2396852" y="3415065"/>
            <a:ext cx="144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피스넷, 3단접이식, 블루투스, 89*146*16(mm)</a:t>
            </a:r>
            <a:endParaRPr sz="5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피스넷, 3단접이식, 블루투스, 89*146*1 ᠁</a:t>
            </a:r>
            <a:endParaRPr sz="5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78" name="Google Shape;678;g27fe52d962f_1_4429"/>
          <p:cNvGrpSpPr/>
          <p:nvPr/>
        </p:nvGrpSpPr>
        <p:grpSpPr>
          <a:xfrm>
            <a:off x="2396864" y="3667052"/>
            <a:ext cx="1439937" cy="540008"/>
            <a:chOff x="2977916" y="7852375"/>
            <a:chExt cx="1439937" cy="720011"/>
          </a:xfrm>
        </p:grpSpPr>
        <p:sp>
          <p:nvSpPr>
            <p:cNvPr id="679" name="Google Shape;679;g27fe52d962f_1_4429"/>
            <p:cNvSpPr/>
            <p:nvPr/>
          </p:nvSpPr>
          <p:spPr>
            <a:xfrm>
              <a:off x="2977916" y="7852375"/>
              <a:ext cx="444300" cy="72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공급사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제조사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상품코드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표준납기일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최소구매수량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재고수량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판매가격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0" name="Google Shape;680;g27fe52d962f_1_4429"/>
            <p:cNvSpPr/>
            <p:nvPr/>
          </p:nvSpPr>
          <p:spPr>
            <a:xfrm>
              <a:off x="3440753" y="7852386"/>
              <a:ext cx="977100" cy="72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오케이플라자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주식회사 팬택씨앤아이엔지 ᠁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2217836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 영업일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 개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2,300 개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40,660 원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681" name="Google Shape;681;g27fe52d962f_1_44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56191" y="3235075"/>
            <a:ext cx="822959" cy="9719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2" name="Google Shape;682;g27fe52d962f_1_4429"/>
          <p:cNvGrpSpPr/>
          <p:nvPr/>
        </p:nvGrpSpPr>
        <p:grpSpPr>
          <a:xfrm>
            <a:off x="1515313" y="4062692"/>
            <a:ext cx="461700" cy="121500"/>
            <a:chOff x="2988000" y="4050000"/>
            <a:chExt cx="684000" cy="180000"/>
          </a:xfrm>
        </p:grpSpPr>
        <p:sp>
          <p:nvSpPr>
            <p:cNvPr id="683" name="Google Shape;683;g27fe52d962f_1_4429"/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2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지정</a:t>
              </a:r>
              <a:endParaRPr sz="2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4" name="Google Shape;684;g27fe52d962f_1_4429"/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2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2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85" name="Google Shape;685;g27fe52d962f_1_4429"/>
          <p:cNvSpPr/>
          <p:nvPr/>
        </p:nvSpPr>
        <p:spPr>
          <a:xfrm>
            <a:off x="1381650" y="4363660"/>
            <a:ext cx="972000" cy="972000"/>
          </a:xfrm>
          <a:prstGeom prst="roundRect">
            <a:avLst>
              <a:gd name="adj" fmla="val 576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image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86" name="Google Shape;686;g27fe52d962f_1_44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1343" y="4363675"/>
            <a:ext cx="712799" cy="971985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g27fe52d962f_1_4429"/>
          <p:cNvSpPr/>
          <p:nvPr/>
        </p:nvSpPr>
        <p:spPr>
          <a:xfrm>
            <a:off x="2396800" y="4363660"/>
            <a:ext cx="144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고속 충전 보조배터리 (20000mAh)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8" name="Google Shape;688;g27fe52d962f_1_4429"/>
          <p:cNvSpPr/>
          <p:nvPr/>
        </p:nvSpPr>
        <p:spPr>
          <a:xfrm>
            <a:off x="2396800" y="4543675"/>
            <a:ext cx="144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5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스카이필 PD20 LCD 디스플레이 고속 충전 보조배터리 20000mAh 22.5W</a:t>
            </a:r>
            <a:endParaRPr sz="5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89" name="Google Shape;689;g27fe52d962f_1_4429"/>
          <p:cNvGrpSpPr/>
          <p:nvPr/>
        </p:nvGrpSpPr>
        <p:grpSpPr>
          <a:xfrm>
            <a:off x="2396881" y="4795651"/>
            <a:ext cx="1362832" cy="540008"/>
            <a:chOff x="5936766" y="7564650"/>
            <a:chExt cx="1362832" cy="540008"/>
          </a:xfrm>
        </p:grpSpPr>
        <p:sp>
          <p:nvSpPr>
            <p:cNvPr id="690" name="Google Shape;690;g27fe52d962f_1_4429"/>
            <p:cNvSpPr/>
            <p:nvPr/>
          </p:nvSpPr>
          <p:spPr>
            <a:xfrm>
              <a:off x="5936766" y="7564650"/>
              <a:ext cx="444300" cy="54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공급사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제조사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상품코드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표준납기일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최소구매수량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재고수량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판매가격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1" name="Google Shape;691;g27fe52d962f_1_4429"/>
            <p:cNvSpPr/>
            <p:nvPr/>
          </p:nvSpPr>
          <p:spPr>
            <a:xfrm>
              <a:off x="6399598" y="7564658"/>
              <a:ext cx="900000" cy="54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오케이플라자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주식회사 팬택씨앤아이엔지 ᠁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2217837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 영업일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 개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2,300 개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24,360 원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92" name="Google Shape;692;g27fe52d962f_1_4429"/>
          <p:cNvSpPr/>
          <p:nvPr/>
        </p:nvSpPr>
        <p:spPr>
          <a:xfrm>
            <a:off x="1381712" y="5492260"/>
            <a:ext cx="972000" cy="972000"/>
          </a:xfrm>
          <a:prstGeom prst="roundRect">
            <a:avLst>
              <a:gd name="adj" fmla="val 576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image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93" name="Google Shape;693;g27fe52d962f_1_44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1650" y="5492275"/>
            <a:ext cx="971939" cy="971985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g27fe52d962f_1_4429"/>
          <p:cNvSpPr/>
          <p:nvPr/>
        </p:nvSpPr>
        <p:spPr>
          <a:xfrm>
            <a:off x="2396800" y="5492260"/>
            <a:ext cx="144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스마트리모컨허브</a:t>
            </a:r>
            <a:endParaRPr sz="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5" name="Google Shape;695;g27fe52d962f_1_4429"/>
          <p:cNvSpPr/>
          <p:nvPr/>
        </p:nvSpPr>
        <p:spPr>
          <a:xfrm>
            <a:off x="2396800" y="5672265"/>
            <a:ext cx="144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GKW-IR021, IoT리모컨, IR방식, 무선랜, 스마트폰연결, 작동거리:8m</a:t>
            </a:r>
            <a:endParaRPr sz="5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96" name="Google Shape;696;g27fe52d962f_1_4429"/>
          <p:cNvGrpSpPr/>
          <p:nvPr/>
        </p:nvGrpSpPr>
        <p:grpSpPr>
          <a:xfrm>
            <a:off x="2396881" y="5924251"/>
            <a:ext cx="1362832" cy="540008"/>
            <a:chOff x="5936766" y="7259850"/>
            <a:chExt cx="1362832" cy="540008"/>
          </a:xfrm>
        </p:grpSpPr>
        <p:sp>
          <p:nvSpPr>
            <p:cNvPr id="697" name="Google Shape;697;g27fe52d962f_1_4429"/>
            <p:cNvSpPr/>
            <p:nvPr/>
          </p:nvSpPr>
          <p:spPr>
            <a:xfrm>
              <a:off x="5936766" y="7259850"/>
              <a:ext cx="444300" cy="54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공급사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제조사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상품코드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표준납기일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최소구매수량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재고수량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판매가격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8" name="Google Shape;698;g27fe52d962f_1_4429"/>
            <p:cNvSpPr/>
            <p:nvPr/>
          </p:nvSpPr>
          <p:spPr>
            <a:xfrm>
              <a:off x="6399598" y="7259858"/>
              <a:ext cx="900000" cy="54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오케이플라자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주식회사 팬택씨앤아이엔지 ᠁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2217838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 영업일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 개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2,300 개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24,360 원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99" name="Google Shape;699;g27fe52d962f_1_4429"/>
          <p:cNvSpPr/>
          <p:nvPr/>
        </p:nvSpPr>
        <p:spPr>
          <a:xfrm>
            <a:off x="1515305" y="6319847"/>
            <a:ext cx="218700" cy="121500"/>
          </a:xfrm>
          <a:prstGeom prst="roundRect">
            <a:avLst>
              <a:gd name="adj" fmla="val 0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2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</a:t>
            </a:r>
            <a:endParaRPr sz="2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0" name="Google Shape;700;g27fe52d962f_1_4429"/>
          <p:cNvSpPr/>
          <p:nvPr/>
        </p:nvSpPr>
        <p:spPr>
          <a:xfrm>
            <a:off x="848250" y="2853600"/>
            <a:ext cx="5346600" cy="270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1" name="Google Shape;701;g27fe52d962f_1_4429"/>
          <p:cNvSpPr/>
          <p:nvPr/>
        </p:nvSpPr>
        <p:spPr>
          <a:xfrm>
            <a:off x="848262" y="2898597"/>
            <a:ext cx="5715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☑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2" name="Google Shape;702;g27fe52d962f_1_4429"/>
          <p:cNvSpPr/>
          <p:nvPr/>
        </p:nvSpPr>
        <p:spPr>
          <a:xfrm>
            <a:off x="848262" y="4193997"/>
            <a:ext cx="5715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☑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3" name="Google Shape;703;g27fe52d962f_1_4429"/>
          <p:cNvSpPr/>
          <p:nvPr/>
        </p:nvSpPr>
        <p:spPr>
          <a:xfrm>
            <a:off x="848262" y="5888267"/>
            <a:ext cx="5715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☑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4" name="Google Shape;704;g27fe52d962f_1_4429"/>
          <p:cNvSpPr/>
          <p:nvPr/>
        </p:nvSpPr>
        <p:spPr>
          <a:xfrm>
            <a:off x="1436850" y="2898600"/>
            <a:ext cx="24009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상품정보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5" name="Google Shape;705;g27fe52d962f_1_4429"/>
          <p:cNvSpPr/>
          <p:nvPr/>
        </p:nvSpPr>
        <p:spPr>
          <a:xfrm>
            <a:off x="4042026" y="2898597"/>
            <a:ext cx="12141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주문수량/납기희망일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6" name="Google Shape;706;g27fe52d962f_1_4429"/>
          <p:cNvSpPr/>
          <p:nvPr/>
        </p:nvSpPr>
        <p:spPr>
          <a:xfrm>
            <a:off x="720000" y="720000"/>
            <a:ext cx="7776000" cy="36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(로고, Util메뉴, 카테고리메뉴, 업무메뉴, 통합검색)</a:t>
            </a:r>
            <a:endParaRPr sz="9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7" name="Google Shape;707;g27fe52d962f_1_4429"/>
          <p:cNvSpPr/>
          <p:nvPr/>
        </p:nvSpPr>
        <p:spPr>
          <a:xfrm>
            <a:off x="5532250" y="5701065"/>
            <a:ext cx="539700" cy="180000"/>
          </a:xfrm>
          <a:prstGeom prst="roundRect">
            <a:avLst>
              <a:gd name="adj" fmla="val 16930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8" name="Google Shape;708;g27fe52d962f_1_4429"/>
          <p:cNvSpPr/>
          <p:nvPr/>
        </p:nvSpPr>
        <p:spPr>
          <a:xfrm>
            <a:off x="5532250" y="5901922"/>
            <a:ext cx="539700" cy="180000"/>
          </a:xfrm>
          <a:prstGeom prst="roundRect">
            <a:avLst>
              <a:gd name="adj" fmla="val 16930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9" name="Google Shape;709;g27fe52d962f_1_4429"/>
          <p:cNvSpPr/>
          <p:nvPr/>
        </p:nvSpPr>
        <p:spPr>
          <a:xfrm>
            <a:off x="6343600" y="1507200"/>
            <a:ext cx="1992000" cy="5003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0" name="Google Shape;710;g27fe52d962f_1_4429"/>
          <p:cNvSpPr/>
          <p:nvPr/>
        </p:nvSpPr>
        <p:spPr>
          <a:xfrm>
            <a:off x="6409850" y="6015675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전체상품 주문신청</a:t>
            </a:r>
            <a:endParaRPr sz="7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11" name="Google Shape;711;g27fe52d962f_1_4429"/>
          <p:cNvGraphicFramePr/>
          <p:nvPr/>
        </p:nvGraphicFramePr>
        <p:xfrm>
          <a:off x="6409847" y="5710487"/>
          <a:ext cx="1865900" cy="243225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98,318,000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2" name="Google Shape;712;g27fe52d962f_1_4429"/>
          <p:cNvSpPr/>
          <p:nvPr/>
        </p:nvSpPr>
        <p:spPr>
          <a:xfrm>
            <a:off x="5532250" y="4100865"/>
            <a:ext cx="539700" cy="180000"/>
          </a:xfrm>
          <a:prstGeom prst="roundRect">
            <a:avLst>
              <a:gd name="adj" fmla="val 16930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3" name="Google Shape;713;g27fe52d962f_1_4429"/>
          <p:cNvSpPr/>
          <p:nvPr/>
        </p:nvSpPr>
        <p:spPr>
          <a:xfrm>
            <a:off x="5532250" y="4301722"/>
            <a:ext cx="539700" cy="180000"/>
          </a:xfrm>
          <a:prstGeom prst="roundRect">
            <a:avLst>
              <a:gd name="adj" fmla="val 16930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4" name="Google Shape;714;g27fe52d962f_1_4429"/>
          <p:cNvSpPr/>
          <p:nvPr/>
        </p:nvSpPr>
        <p:spPr>
          <a:xfrm>
            <a:off x="6416700" y="2497800"/>
            <a:ext cx="1866000" cy="270000"/>
          </a:xfrm>
          <a:prstGeom prst="roundRect">
            <a:avLst>
              <a:gd name="adj" fmla="val 576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휴대용 3단 접이식 블루투스 키보드 세</a:t>
            </a:r>
            <a:r>
              <a:rPr lang="ko-KR" sz="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᠁ 외 2건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5" name="Google Shape;715;g27fe52d962f_1_4429"/>
          <p:cNvSpPr/>
          <p:nvPr/>
        </p:nvSpPr>
        <p:spPr>
          <a:xfrm>
            <a:off x="6409850" y="1553100"/>
            <a:ext cx="1866000" cy="477000"/>
          </a:xfrm>
          <a:prstGeom prst="roundRect">
            <a:avLst>
              <a:gd name="adj" fmla="val 576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 err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</a:t>
            </a:r>
            <a:r>
              <a:rPr lang="ko-KR" sz="500" b="0" i="0" u="none" strike="noStrike" cap="none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	테스트법인001&gt;테스트사업장</a:t>
            </a:r>
            <a:endParaRPr sz="500" b="0" i="0" u="none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주문자	</a:t>
            </a:r>
            <a:r>
              <a:rPr lang="ko-KR" sz="500" b="0" i="0" u="none" strike="noStrike" cap="none" dirty="0" err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김주문</a:t>
            </a:r>
            <a:r>
              <a:rPr lang="ko-KR" sz="500" b="0" i="0" u="none" strike="noStrike" cap="none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(010 2222 3333)</a:t>
            </a:r>
            <a:endParaRPr sz="500" b="0" i="0" u="none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자재, 공구 승인자	</a:t>
            </a:r>
            <a:r>
              <a:rPr lang="ko-KR" sz="500" b="0" i="0" u="none" strike="noStrike" cap="none" dirty="0" err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김공구</a:t>
            </a:r>
            <a:endParaRPr sz="500" b="0" i="0" u="none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 승인자	</a:t>
            </a:r>
            <a:r>
              <a:rPr lang="ko-KR" sz="500" b="0" i="0" u="none" strike="noStrike" cap="none" dirty="0" err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김안전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6" name="Google Shape;716;g27fe52d962f_1_4429"/>
          <p:cNvSpPr/>
          <p:nvPr/>
        </p:nvSpPr>
        <p:spPr>
          <a:xfrm>
            <a:off x="848250" y="2492272"/>
            <a:ext cx="2160000" cy="270000"/>
          </a:xfrm>
          <a:prstGeom prst="roundRect">
            <a:avLst>
              <a:gd name="adj" fmla="val 576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상품 (3개의 상품이 선택되었습니다.)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7" name="Google Shape;717;g27fe52d962f_1_4429"/>
          <p:cNvSpPr/>
          <p:nvPr/>
        </p:nvSpPr>
        <p:spPr>
          <a:xfrm>
            <a:off x="6407925" y="2085600"/>
            <a:ext cx="1866000" cy="360000"/>
          </a:xfrm>
          <a:prstGeom prst="roundRect">
            <a:avLst>
              <a:gd name="adj" fmla="val 529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* 공구 예산은 분기 예산 기준</a:t>
            </a:r>
            <a:endParaRPr sz="5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8" name="Google Shape;718;g27fe52d962f_1_4429"/>
          <p:cNvSpPr/>
          <p:nvPr/>
        </p:nvSpPr>
        <p:spPr>
          <a:xfrm>
            <a:off x="1558188" y="1564875"/>
            <a:ext cx="540000" cy="1800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공사정보 선택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9" name="Google Shape;719;g27fe52d962f_1_4429"/>
          <p:cNvSpPr/>
          <p:nvPr/>
        </p:nvSpPr>
        <p:spPr>
          <a:xfrm>
            <a:off x="1032588" y="1564875"/>
            <a:ext cx="36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공사정보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0" name="Google Shape;720;g27fe52d962f_1_4429"/>
          <p:cNvSpPr/>
          <p:nvPr/>
        </p:nvSpPr>
        <p:spPr>
          <a:xfrm>
            <a:off x="1046388" y="1793475"/>
            <a:ext cx="45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공사정보</a:t>
            </a:r>
            <a:endParaRPr sz="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1" name="Google Shape;721;g27fe52d962f_1_4429"/>
          <p:cNvSpPr/>
          <p:nvPr/>
        </p:nvSpPr>
        <p:spPr>
          <a:xfrm>
            <a:off x="1558788" y="1793475"/>
            <a:ext cx="162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여의도관로공사 (2024년 8월 / 서울시 영등포구)</a:t>
            </a:r>
            <a:endParaRPr sz="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2" name="Google Shape;722;g27fe52d962f_1_4429"/>
          <p:cNvSpPr/>
          <p:nvPr/>
        </p:nvSpPr>
        <p:spPr>
          <a:xfrm>
            <a:off x="1046388" y="2250675"/>
            <a:ext cx="45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주문사유</a:t>
            </a:r>
            <a:endParaRPr sz="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3" name="Google Shape;723;g27fe52d962f_1_4429"/>
          <p:cNvSpPr/>
          <p:nvPr/>
        </p:nvSpPr>
        <p:spPr>
          <a:xfrm>
            <a:off x="1558788" y="2250675"/>
            <a:ext cx="1620000" cy="18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720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3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4" name="Google Shape;724;g27fe52d962f_1_4429"/>
          <p:cNvSpPr/>
          <p:nvPr/>
        </p:nvSpPr>
        <p:spPr>
          <a:xfrm>
            <a:off x="1046388" y="2022075"/>
            <a:ext cx="45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 sz="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5" name="Google Shape;725;g27fe52d962f_1_4429"/>
          <p:cNvSpPr/>
          <p:nvPr/>
        </p:nvSpPr>
        <p:spPr>
          <a:xfrm>
            <a:off x="1558788" y="2022075"/>
            <a:ext cx="162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sng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500" b="0" i="0" u="sng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첨부파일004.pdf</a:t>
            </a:r>
            <a:endParaRPr sz="500" b="0" i="0" u="sng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6" name="Google Shape;726;g27fe52d962f_1_4429"/>
          <p:cNvSpPr/>
          <p:nvPr/>
        </p:nvSpPr>
        <p:spPr>
          <a:xfrm>
            <a:off x="3649800" y="1499413"/>
            <a:ext cx="2520000" cy="965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7" name="Google Shape;727;g27fe52d962f_1_4429"/>
          <p:cNvSpPr/>
          <p:nvPr/>
        </p:nvSpPr>
        <p:spPr>
          <a:xfrm>
            <a:off x="4327788" y="1569675"/>
            <a:ext cx="540000" cy="1800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선택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8" name="Google Shape;728;g27fe52d962f_1_4429"/>
          <p:cNvSpPr/>
          <p:nvPr/>
        </p:nvSpPr>
        <p:spPr>
          <a:xfrm>
            <a:off x="3794988" y="1569675"/>
            <a:ext cx="36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9" name="Google Shape;729;g27fe52d962f_1_4429"/>
          <p:cNvSpPr/>
          <p:nvPr/>
        </p:nvSpPr>
        <p:spPr>
          <a:xfrm>
            <a:off x="3817506" y="1798275"/>
            <a:ext cx="4419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</a:t>
            </a:r>
            <a:endParaRPr sz="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0" name="Google Shape;730;g27fe52d962f_1_4429"/>
          <p:cNvSpPr/>
          <p:nvPr/>
        </p:nvSpPr>
        <p:spPr>
          <a:xfrm>
            <a:off x="4328388" y="1798275"/>
            <a:ext cx="162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여의도지점 (김인수 / 010 3333 4444)</a:t>
            </a:r>
            <a:endParaRPr sz="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1" name="Google Shape;731;g27fe52d962f_1_4429"/>
          <p:cNvSpPr/>
          <p:nvPr/>
        </p:nvSpPr>
        <p:spPr>
          <a:xfrm>
            <a:off x="3817506" y="2026875"/>
            <a:ext cx="4419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주소</a:t>
            </a:r>
            <a:endParaRPr sz="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2" name="Google Shape;732;g27fe52d962f_1_4429"/>
          <p:cNvSpPr/>
          <p:nvPr/>
        </p:nvSpPr>
        <p:spPr>
          <a:xfrm>
            <a:off x="4328388" y="2026875"/>
            <a:ext cx="16200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영등포구 의사당대로83 (여의도동,오투타워) 15층</a:t>
            </a:r>
            <a:endParaRPr sz="3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3" name="Google Shape;733;g27fe52d962f_1_4429"/>
          <p:cNvSpPr/>
          <p:nvPr/>
        </p:nvSpPr>
        <p:spPr>
          <a:xfrm>
            <a:off x="4868088" y="1569675"/>
            <a:ext cx="1163100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▢ </a:t>
            </a: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 배송지 사용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4" name="Google Shape;734;g27fe52d962f_1_4429"/>
          <p:cNvSpPr/>
          <p:nvPr/>
        </p:nvSpPr>
        <p:spPr>
          <a:xfrm>
            <a:off x="3809288" y="2250675"/>
            <a:ext cx="441900" cy="1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배송요청사항</a:t>
            </a:r>
            <a:endParaRPr sz="5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5" name="Google Shape;735;g27fe52d962f_1_4429"/>
          <p:cNvSpPr/>
          <p:nvPr/>
        </p:nvSpPr>
        <p:spPr>
          <a:xfrm>
            <a:off x="4321688" y="2250675"/>
            <a:ext cx="1620000" cy="18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720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김인수(010 3333 4444)에게 납품부탁드립니다.  </a:t>
            </a:r>
            <a:endParaRPr sz="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6" name="Google Shape;736;g27fe52d962f_1_4429"/>
          <p:cNvSpPr/>
          <p:nvPr/>
        </p:nvSpPr>
        <p:spPr>
          <a:xfrm>
            <a:off x="4417888" y="5698799"/>
            <a:ext cx="6510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24,360,000 원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7" name="Google Shape;737;g27fe52d962f_1_4429"/>
          <p:cNvSpPr/>
          <p:nvPr/>
        </p:nvSpPr>
        <p:spPr>
          <a:xfrm>
            <a:off x="4417888" y="5491800"/>
            <a:ext cx="651000" cy="144000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1,000 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8" name="Google Shape;738;g27fe52d962f_1_4429"/>
          <p:cNvSpPr/>
          <p:nvPr/>
        </p:nvSpPr>
        <p:spPr>
          <a:xfrm>
            <a:off x="3960000" y="5491811"/>
            <a:ext cx="4497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수량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9" name="Google Shape;739;g27fe52d962f_1_4429"/>
          <p:cNvSpPr/>
          <p:nvPr/>
        </p:nvSpPr>
        <p:spPr>
          <a:xfrm>
            <a:off x="3960000" y="6112807"/>
            <a:ext cx="4497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납기희망일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0" name="Google Shape;740;g27fe52d962f_1_4429"/>
          <p:cNvSpPr/>
          <p:nvPr/>
        </p:nvSpPr>
        <p:spPr>
          <a:xfrm>
            <a:off x="4417875" y="6112798"/>
            <a:ext cx="6510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(필수) 입력해주세요.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1" name="Google Shape;741;g27fe52d962f_1_4429"/>
          <p:cNvSpPr/>
          <p:nvPr/>
        </p:nvSpPr>
        <p:spPr>
          <a:xfrm>
            <a:off x="5145075" y="6112803"/>
            <a:ext cx="2700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📅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2" name="Google Shape;742;g27fe52d962f_1_4429"/>
          <p:cNvSpPr/>
          <p:nvPr/>
        </p:nvSpPr>
        <p:spPr>
          <a:xfrm>
            <a:off x="5145075" y="5491811"/>
            <a:ext cx="270000" cy="144000"/>
          </a:xfrm>
          <a:prstGeom prst="roundRect">
            <a:avLst>
              <a:gd name="adj" fmla="val 16930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3" name="Google Shape;743;g27fe52d962f_1_4429"/>
          <p:cNvSpPr/>
          <p:nvPr/>
        </p:nvSpPr>
        <p:spPr>
          <a:xfrm>
            <a:off x="3960218" y="5905808"/>
            <a:ext cx="4497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수령인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4" name="Google Shape;744;g27fe52d962f_1_4429"/>
          <p:cNvSpPr/>
          <p:nvPr/>
        </p:nvSpPr>
        <p:spPr>
          <a:xfrm>
            <a:off x="5145250" y="5905805"/>
            <a:ext cx="270000" cy="144000"/>
          </a:xfrm>
          <a:prstGeom prst="roundRect">
            <a:avLst>
              <a:gd name="adj" fmla="val 16930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5" name="Google Shape;745;g27fe52d962f_1_4429"/>
          <p:cNvSpPr/>
          <p:nvPr/>
        </p:nvSpPr>
        <p:spPr>
          <a:xfrm>
            <a:off x="4418098" y="5905799"/>
            <a:ext cx="6510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 외 999명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6" name="Google Shape;746;g27fe52d962f_1_4429"/>
          <p:cNvSpPr/>
          <p:nvPr/>
        </p:nvSpPr>
        <p:spPr>
          <a:xfrm>
            <a:off x="3960000" y="5698810"/>
            <a:ext cx="4497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금액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7" name="Google Shape;747;g27fe52d962f_1_4429"/>
          <p:cNvSpPr/>
          <p:nvPr/>
        </p:nvSpPr>
        <p:spPr>
          <a:xfrm>
            <a:off x="3960000" y="6319806"/>
            <a:ext cx="4497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주문요청사항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8" name="Google Shape;748;g27fe52d962f_1_4429"/>
          <p:cNvSpPr/>
          <p:nvPr/>
        </p:nvSpPr>
        <p:spPr>
          <a:xfrm>
            <a:off x="4417875" y="6319800"/>
            <a:ext cx="651000" cy="144000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9" name="Google Shape;749;g27fe52d962f_1_4429"/>
          <p:cNvSpPr/>
          <p:nvPr/>
        </p:nvSpPr>
        <p:spPr>
          <a:xfrm>
            <a:off x="4417888" y="4571999"/>
            <a:ext cx="6510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24,360,000 원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0" name="Google Shape;750;g27fe52d962f_1_4429"/>
          <p:cNvSpPr/>
          <p:nvPr/>
        </p:nvSpPr>
        <p:spPr>
          <a:xfrm>
            <a:off x="4417888" y="4365000"/>
            <a:ext cx="651000" cy="144000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1,000 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1" name="Google Shape;751;g27fe52d962f_1_4429"/>
          <p:cNvSpPr/>
          <p:nvPr/>
        </p:nvSpPr>
        <p:spPr>
          <a:xfrm>
            <a:off x="3960000" y="4365011"/>
            <a:ext cx="4497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수량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2" name="Google Shape;752;g27fe52d962f_1_4429"/>
          <p:cNvSpPr/>
          <p:nvPr/>
        </p:nvSpPr>
        <p:spPr>
          <a:xfrm>
            <a:off x="3960000" y="4986007"/>
            <a:ext cx="4497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납기희망일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3" name="Google Shape;753;g27fe52d962f_1_4429"/>
          <p:cNvSpPr/>
          <p:nvPr/>
        </p:nvSpPr>
        <p:spPr>
          <a:xfrm>
            <a:off x="4417875" y="4985998"/>
            <a:ext cx="6510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(필수) 입력해주세요.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4" name="Google Shape;754;g27fe52d962f_1_4429"/>
          <p:cNvSpPr/>
          <p:nvPr/>
        </p:nvSpPr>
        <p:spPr>
          <a:xfrm>
            <a:off x="5145075" y="4986003"/>
            <a:ext cx="2700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📅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5" name="Google Shape;755;g27fe52d962f_1_4429"/>
          <p:cNvSpPr/>
          <p:nvPr/>
        </p:nvSpPr>
        <p:spPr>
          <a:xfrm>
            <a:off x="5145075" y="4365011"/>
            <a:ext cx="270000" cy="144000"/>
          </a:xfrm>
          <a:prstGeom prst="roundRect">
            <a:avLst>
              <a:gd name="adj" fmla="val 16930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6" name="Google Shape;756;g27fe52d962f_1_4429"/>
          <p:cNvSpPr/>
          <p:nvPr/>
        </p:nvSpPr>
        <p:spPr>
          <a:xfrm>
            <a:off x="3960000" y="4572010"/>
            <a:ext cx="4497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금액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7" name="Google Shape;757;g27fe52d962f_1_4429"/>
          <p:cNvSpPr/>
          <p:nvPr/>
        </p:nvSpPr>
        <p:spPr>
          <a:xfrm>
            <a:off x="3960000" y="5193006"/>
            <a:ext cx="4497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주문요청사항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8" name="Google Shape;758;g27fe52d962f_1_4429"/>
          <p:cNvSpPr/>
          <p:nvPr/>
        </p:nvSpPr>
        <p:spPr>
          <a:xfrm>
            <a:off x="4417875" y="5193000"/>
            <a:ext cx="651000" cy="144000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9" name="Google Shape;759;g27fe52d962f_1_4429"/>
          <p:cNvSpPr/>
          <p:nvPr/>
        </p:nvSpPr>
        <p:spPr>
          <a:xfrm>
            <a:off x="4417888" y="3441599"/>
            <a:ext cx="6510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40,660,000 원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0" name="Google Shape;760;g27fe52d962f_1_4429"/>
          <p:cNvSpPr/>
          <p:nvPr/>
        </p:nvSpPr>
        <p:spPr>
          <a:xfrm>
            <a:off x="4417888" y="3234600"/>
            <a:ext cx="651000" cy="144000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1,000 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1" name="Google Shape;761;g27fe52d962f_1_4429"/>
          <p:cNvSpPr/>
          <p:nvPr/>
        </p:nvSpPr>
        <p:spPr>
          <a:xfrm>
            <a:off x="3960000" y="3234611"/>
            <a:ext cx="4497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수량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2" name="Google Shape;762;g27fe52d962f_1_4429"/>
          <p:cNvSpPr/>
          <p:nvPr/>
        </p:nvSpPr>
        <p:spPr>
          <a:xfrm>
            <a:off x="3960000" y="3855607"/>
            <a:ext cx="4497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납기희망일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3" name="Google Shape;763;g27fe52d962f_1_4429"/>
          <p:cNvSpPr/>
          <p:nvPr/>
        </p:nvSpPr>
        <p:spPr>
          <a:xfrm>
            <a:off x="4417875" y="3855598"/>
            <a:ext cx="6510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(필수) 입력해주세요.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4" name="Google Shape;764;g27fe52d962f_1_4429"/>
          <p:cNvSpPr/>
          <p:nvPr/>
        </p:nvSpPr>
        <p:spPr>
          <a:xfrm>
            <a:off x="5145075" y="3855603"/>
            <a:ext cx="2700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📅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5" name="Google Shape;765;g27fe52d962f_1_4429"/>
          <p:cNvSpPr/>
          <p:nvPr/>
        </p:nvSpPr>
        <p:spPr>
          <a:xfrm>
            <a:off x="5145075" y="3234611"/>
            <a:ext cx="270000" cy="144000"/>
          </a:xfrm>
          <a:prstGeom prst="roundRect">
            <a:avLst>
              <a:gd name="adj" fmla="val 16930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6" name="Google Shape;766;g27fe52d962f_1_4429"/>
          <p:cNvSpPr/>
          <p:nvPr/>
        </p:nvSpPr>
        <p:spPr>
          <a:xfrm>
            <a:off x="3960000" y="3441610"/>
            <a:ext cx="4497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금액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7" name="Google Shape;767;g27fe52d962f_1_4429"/>
          <p:cNvSpPr/>
          <p:nvPr/>
        </p:nvSpPr>
        <p:spPr>
          <a:xfrm>
            <a:off x="3960000" y="4062606"/>
            <a:ext cx="449700" cy="144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주문요청사항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8" name="Google Shape;768;g27fe52d962f_1_4429"/>
          <p:cNvSpPr/>
          <p:nvPr/>
        </p:nvSpPr>
        <p:spPr>
          <a:xfrm>
            <a:off x="4417875" y="4062600"/>
            <a:ext cx="651000" cy="144000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9" name="Google Shape;769;g27fe52d962f_1_4429"/>
          <p:cNvSpPr/>
          <p:nvPr/>
        </p:nvSpPr>
        <p:spPr>
          <a:xfrm>
            <a:off x="7375874" y="6015675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주문신청</a:t>
            </a:r>
            <a:endParaRPr sz="7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0" name="Google Shape;770;g27fe52d962f_1_4429"/>
          <p:cNvSpPr/>
          <p:nvPr/>
        </p:nvSpPr>
        <p:spPr>
          <a:xfrm>
            <a:off x="6416700" y="2781725"/>
            <a:ext cx="1866000" cy="29208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1" name="Google Shape;771;g27fe52d962f_1_4429"/>
          <p:cNvSpPr/>
          <p:nvPr/>
        </p:nvSpPr>
        <p:spPr>
          <a:xfrm>
            <a:off x="7156700" y="3140775"/>
            <a:ext cx="1080000" cy="633900"/>
          </a:xfrm>
          <a:prstGeom prst="roundRect">
            <a:avLst>
              <a:gd name="adj" fmla="val 8688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2" name="Google Shape;772;g27fe52d962f_1_4429"/>
          <p:cNvSpPr/>
          <p:nvPr/>
        </p:nvSpPr>
        <p:spPr>
          <a:xfrm>
            <a:off x="6547063" y="2912163"/>
            <a:ext cx="54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공급가액</a:t>
            </a:r>
            <a:endParaRPr sz="5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3" name="Google Shape;773;g27fe52d962f_1_4429"/>
          <p:cNvSpPr/>
          <p:nvPr/>
        </p:nvSpPr>
        <p:spPr>
          <a:xfrm>
            <a:off x="7239463" y="3223700"/>
            <a:ext cx="36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</a:t>
            </a:r>
            <a:endParaRPr sz="5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4" name="Google Shape;774;g27fe52d962f_1_4429"/>
          <p:cNvSpPr/>
          <p:nvPr/>
        </p:nvSpPr>
        <p:spPr>
          <a:xfrm>
            <a:off x="7239463" y="3376100"/>
            <a:ext cx="36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공구</a:t>
            </a:r>
            <a:endParaRPr sz="5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5" name="Google Shape;775;g27fe52d962f_1_4429"/>
          <p:cNvSpPr/>
          <p:nvPr/>
        </p:nvSpPr>
        <p:spPr>
          <a:xfrm>
            <a:off x="7239463" y="3528500"/>
            <a:ext cx="36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</a:t>
            </a:r>
            <a:endParaRPr sz="5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6" name="Google Shape;776;g27fe52d962f_1_4429"/>
          <p:cNvSpPr/>
          <p:nvPr/>
        </p:nvSpPr>
        <p:spPr>
          <a:xfrm>
            <a:off x="7627063" y="2912163"/>
            <a:ext cx="54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89,380,000 원</a:t>
            </a:r>
            <a:endParaRPr sz="5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7" name="Google Shape;777;g27fe52d962f_1_4429"/>
          <p:cNvSpPr/>
          <p:nvPr/>
        </p:nvSpPr>
        <p:spPr>
          <a:xfrm>
            <a:off x="7627063" y="3216963"/>
            <a:ext cx="54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40,660,000 원</a:t>
            </a:r>
            <a:endParaRPr sz="5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8" name="Google Shape;778;g27fe52d962f_1_4429"/>
          <p:cNvSpPr/>
          <p:nvPr/>
        </p:nvSpPr>
        <p:spPr>
          <a:xfrm>
            <a:off x="7627063" y="3369363"/>
            <a:ext cx="54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8,060,000 원</a:t>
            </a:r>
            <a:endParaRPr sz="5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9" name="Google Shape;779;g27fe52d962f_1_4429"/>
          <p:cNvSpPr/>
          <p:nvPr/>
        </p:nvSpPr>
        <p:spPr>
          <a:xfrm>
            <a:off x="7627063" y="3521763"/>
            <a:ext cx="54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40,660,000 원</a:t>
            </a:r>
            <a:endParaRPr sz="5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0" name="Google Shape;780;g27fe52d962f_1_4429"/>
          <p:cNvSpPr/>
          <p:nvPr/>
        </p:nvSpPr>
        <p:spPr>
          <a:xfrm>
            <a:off x="7156700" y="4055175"/>
            <a:ext cx="1080000" cy="633900"/>
          </a:xfrm>
          <a:prstGeom prst="roundRect">
            <a:avLst>
              <a:gd name="adj" fmla="val 6823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1" name="Google Shape;781;g27fe52d962f_1_4429"/>
          <p:cNvSpPr/>
          <p:nvPr/>
        </p:nvSpPr>
        <p:spPr>
          <a:xfrm>
            <a:off x="6547063" y="3826563"/>
            <a:ext cx="54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부가세</a:t>
            </a:r>
            <a:endParaRPr sz="5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2" name="Google Shape;782;g27fe52d962f_1_4429"/>
          <p:cNvSpPr/>
          <p:nvPr/>
        </p:nvSpPr>
        <p:spPr>
          <a:xfrm>
            <a:off x="7239463" y="4138100"/>
            <a:ext cx="36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</a:t>
            </a:r>
            <a:endParaRPr sz="5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3" name="Google Shape;783;g27fe52d962f_1_4429"/>
          <p:cNvSpPr/>
          <p:nvPr/>
        </p:nvSpPr>
        <p:spPr>
          <a:xfrm>
            <a:off x="7239463" y="4290500"/>
            <a:ext cx="36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공구</a:t>
            </a:r>
            <a:endParaRPr sz="5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4" name="Google Shape;784;g27fe52d962f_1_4429"/>
          <p:cNvSpPr/>
          <p:nvPr/>
        </p:nvSpPr>
        <p:spPr>
          <a:xfrm>
            <a:off x="7239463" y="4442900"/>
            <a:ext cx="36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</a:t>
            </a:r>
            <a:endParaRPr sz="5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5" name="Google Shape;785;g27fe52d962f_1_4429"/>
          <p:cNvSpPr/>
          <p:nvPr/>
        </p:nvSpPr>
        <p:spPr>
          <a:xfrm>
            <a:off x="7627063" y="3826563"/>
            <a:ext cx="54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8,938,000 원</a:t>
            </a:r>
            <a:endParaRPr sz="5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6" name="Google Shape;786;g27fe52d962f_1_4429"/>
          <p:cNvSpPr/>
          <p:nvPr/>
        </p:nvSpPr>
        <p:spPr>
          <a:xfrm>
            <a:off x="7627063" y="4131363"/>
            <a:ext cx="54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4,066,000 원</a:t>
            </a:r>
            <a:endParaRPr sz="5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7" name="Google Shape;787;g27fe52d962f_1_4429"/>
          <p:cNvSpPr/>
          <p:nvPr/>
        </p:nvSpPr>
        <p:spPr>
          <a:xfrm>
            <a:off x="7627063" y="4283763"/>
            <a:ext cx="54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806,000 원</a:t>
            </a:r>
            <a:endParaRPr sz="5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8" name="Google Shape;788;g27fe52d962f_1_4429"/>
          <p:cNvSpPr/>
          <p:nvPr/>
        </p:nvSpPr>
        <p:spPr>
          <a:xfrm>
            <a:off x="7627063" y="4436163"/>
            <a:ext cx="54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4,066,000 원</a:t>
            </a:r>
            <a:endParaRPr sz="5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9" name="Google Shape;789;g27fe52d962f_1_4429"/>
          <p:cNvSpPr/>
          <p:nvPr/>
        </p:nvSpPr>
        <p:spPr>
          <a:xfrm>
            <a:off x="7156700" y="4969575"/>
            <a:ext cx="1080000" cy="633900"/>
          </a:xfrm>
          <a:prstGeom prst="roundRect">
            <a:avLst>
              <a:gd name="adj" fmla="val 9623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0" name="Google Shape;790;g27fe52d962f_1_4429"/>
          <p:cNvSpPr/>
          <p:nvPr/>
        </p:nvSpPr>
        <p:spPr>
          <a:xfrm>
            <a:off x="6547063" y="4740963"/>
            <a:ext cx="54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통계</a:t>
            </a:r>
            <a:endParaRPr sz="5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1" name="Google Shape;791;g27fe52d962f_1_4429"/>
          <p:cNvSpPr/>
          <p:nvPr/>
        </p:nvSpPr>
        <p:spPr>
          <a:xfrm>
            <a:off x="7239463" y="5052500"/>
            <a:ext cx="36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</a:t>
            </a:r>
            <a:endParaRPr sz="5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2" name="Google Shape;792;g27fe52d962f_1_4429"/>
          <p:cNvSpPr/>
          <p:nvPr/>
        </p:nvSpPr>
        <p:spPr>
          <a:xfrm>
            <a:off x="7239463" y="5204900"/>
            <a:ext cx="36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공구</a:t>
            </a:r>
            <a:endParaRPr sz="5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3" name="Google Shape;793;g27fe52d962f_1_4429"/>
          <p:cNvSpPr/>
          <p:nvPr/>
        </p:nvSpPr>
        <p:spPr>
          <a:xfrm>
            <a:off x="7239463" y="5357300"/>
            <a:ext cx="36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</a:t>
            </a:r>
            <a:endParaRPr sz="5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4" name="Google Shape;794;g27fe52d962f_1_4429"/>
          <p:cNvSpPr/>
          <p:nvPr/>
        </p:nvSpPr>
        <p:spPr>
          <a:xfrm>
            <a:off x="7627063" y="4740963"/>
            <a:ext cx="54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98,318,000 원</a:t>
            </a:r>
            <a:endParaRPr sz="5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5" name="Google Shape;795;g27fe52d962f_1_4429"/>
          <p:cNvSpPr/>
          <p:nvPr/>
        </p:nvSpPr>
        <p:spPr>
          <a:xfrm>
            <a:off x="7627063" y="5045763"/>
            <a:ext cx="54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44,726,000 원</a:t>
            </a:r>
            <a:endParaRPr sz="5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6" name="Google Shape;796;g27fe52d962f_1_4429"/>
          <p:cNvSpPr/>
          <p:nvPr/>
        </p:nvSpPr>
        <p:spPr>
          <a:xfrm>
            <a:off x="7627063" y="5198163"/>
            <a:ext cx="54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8,866,000 원</a:t>
            </a:r>
            <a:endParaRPr sz="5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7" name="Google Shape;797;g27fe52d962f_1_4429"/>
          <p:cNvSpPr/>
          <p:nvPr/>
        </p:nvSpPr>
        <p:spPr>
          <a:xfrm>
            <a:off x="7627063" y="5350563"/>
            <a:ext cx="54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44,726,000 원</a:t>
            </a:r>
            <a:endParaRPr sz="5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8" name="Google Shape;798;g27fe52d962f_1_4429"/>
          <p:cNvSpPr/>
          <p:nvPr/>
        </p:nvSpPr>
        <p:spPr>
          <a:xfrm>
            <a:off x="720000" y="6549600"/>
            <a:ext cx="7776000" cy="3078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9" name="Google Shape;799;g27fe52d962f_1_4429"/>
          <p:cNvSpPr/>
          <p:nvPr/>
        </p:nvSpPr>
        <p:spPr>
          <a:xfrm>
            <a:off x="3761950" y="2552135"/>
            <a:ext cx="72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일괄변경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0" name="Google Shape;800;g27fe52d962f_1_4429"/>
          <p:cNvSpPr/>
          <p:nvPr/>
        </p:nvSpPr>
        <p:spPr>
          <a:xfrm>
            <a:off x="885639" y="1158600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장바구니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01" name="Google Shape;801;g27fe52d962f_1_4429"/>
          <p:cNvCxnSpPr/>
          <p:nvPr/>
        </p:nvCxnSpPr>
        <p:spPr>
          <a:xfrm>
            <a:off x="714925" y="1428600"/>
            <a:ext cx="7797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2" name="Google Shape;802;g27fe52d962f_1_4429"/>
          <p:cNvSpPr/>
          <p:nvPr/>
        </p:nvSpPr>
        <p:spPr>
          <a:xfrm>
            <a:off x="8010092" y="1157932"/>
            <a:ext cx="3255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⚙</a:t>
            </a:r>
            <a:endParaRPr sz="6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8120bc8d10_0_307"/>
          <p:cNvSpPr/>
          <p:nvPr/>
        </p:nvSpPr>
        <p:spPr>
          <a:xfrm>
            <a:off x="360000" y="900000"/>
            <a:ext cx="4400700" cy="27348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8" name="Google Shape;808;g28120bc8d10_0_307"/>
          <p:cNvSpPr/>
          <p:nvPr/>
        </p:nvSpPr>
        <p:spPr>
          <a:xfrm>
            <a:off x="565550" y="103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공사정보 선택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9" name="Google Shape;809;g28120bc8d10_0_307"/>
          <p:cNvSpPr/>
          <p:nvPr/>
        </p:nvSpPr>
        <p:spPr>
          <a:xfrm>
            <a:off x="1800788" y="3084063"/>
            <a:ext cx="720000" cy="27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0" name="Google Shape;810;g28120bc8d10_0_307"/>
          <p:cNvSpPr/>
          <p:nvPr/>
        </p:nvSpPr>
        <p:spPr>
          <a:xfrm>
            <a:off x="2596988" y="3084063"/>
            <a:ext cx="720000" cy="27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1" name="Google Shape;811;g28120bc8d10_0_307"/>
          <p:cNvSpPr/>
          <p:nvPr/>
        </p:nvSpPr>
        <p:spPr>
          <a:xfrm>
            <a:off x="4165550" y="103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12" name="Google Shape;812;g28120bc8d10_0_307"/>
          <p:cNvGraphicFramePr/>
          <p:nvPr/>
        </p:nvGraphicFramePr>
        <p:xfrm>
          <a:off x="688638" y="1544375"/>
          <a:ext cx="3825475" cy="1067800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6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공사명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사업년월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공사지역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배송요청사항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김인수(010 3333 4444)에 ᠁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첨부파일004.xlsx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첨부파일004.pdf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✖</a:t>
                      </a: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김인수(010 3333 4444)에 ᠁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첨부파일003.xlsx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첨부파일003.pdf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✖</a:t>
                      </a: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김인수(010 3333 4444)에 ᠁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첨부파일002.xlsx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첨부파일002.pdf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✖</a:t>
                      </a: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김인수(010 3333 4444)에 ᠁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첨부파일001.xlsx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첨부파일001.pdf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✖</a:t>
                      </a: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13" name="Google Shape;813;g28120bc8d10_0_307"/>
          <p:cNvSpPr/>
          <p:nvPr/>
        </p:nvSpPr>
        <p:spPr>
          <a:xfrm>
            <a:off x="4115288" y="1672938"/>
            <a:ext cx="36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4" name="Google Shape;814;g28120bc8d10_0_307"/>
          <p:cNvSpPr/>
          <p:nvPr/>
        </p:nvSpPr>
        <p:spPr>
          <a:xfrm>
            <a:off x="4115288" y="1914888"/>
            <a:ext cx="36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5" name="Google Shape;815;g28120bc8d10_0_307"/>
          <p:cNvSpPr/>
          <p:nvPr/>
        </p:nvSpPr>
        <p:spPr>
          <a:xfrm>
            <a:off x="4115288" y="2156838"/>
            <a:ext cx="36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6" name="Google Shape;816;g28120bc8d10_0_307"/>
          <p:cNvSpPr/>
          <p:nvPr/>
        </p:nvSpPr>
        <p:spPr>
          <a:xfrm>
            <a:off x="4115288" y="2398788"/>
            <a:ext cx="36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17" name="Google Shape;817;g28120bc8d10_0_307"/>
          <p:cNvGrpSpPr/>
          <p:nvPr/>
        </p:nvGrpSpPr>
        <p:grpSpPr>
          <a:xfrm>
            <a:off x="1468875" y="2735900"/>
            <a:ext cx="2265000" cy="180000"/>
            <a:chOff x="4065288" y="6528825"/>
            <a:chExt cx="2265000" cy="180000"/>
          </a:xfrm>
        </p:grpSpPr>
        <p:sp>
          <p:nvSpPr>
            <p:cNvPr id="818" name="Google Shape;818;g28120bc8d10_0_307"/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9" name="Google Shape;819;g28120bc8d10_0_307"/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0" name="Google Shape;820;g28120bc8d10_0_307"/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1" name="Google Shape;821;g28120bc8d10_0_307"/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2" name="Google Shape;822;g28120bc8d10_0_307"/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3" name="Google Shape;823;g28120bc8d10_0_307"/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4" name="Google Shape;824;g28120bc8d10_0_307"/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5" name="Google Shape;825;g28120bc8d10_0_307"/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6" name="Google Shape;826;g28120bc8d10_0_307"/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827" name="Google Shape;827;g28120bc8d10_0_307"/>
          <p:cNvGraphicFramePr/>
          <p:nvPr/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 페이지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디자인 시안 (공사정보 선택popup)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28" name="Google Shape;828;g28120bc8d10_0_307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g28120bc8d10_0_307"/>
          <p:cNvSpPr/>
          <p:nvPr/>
        </p:nvSpPr>
        <p:spPr>
          <a:xfrm>
            <a:off x="5220000" y="900000"/>
            <a:ext cx="4400700" cy="27348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0" name="Google Shape;830;g28120bc8d10_0_307"/>
          <p:cNvSpPr/>
          <p:nvPr/>
        </p:nvSpPr>
        <p:spPr>
          <a:xfrm>
            <a:off x="5518050" y="1350000"/>
            <a:ext cx="3882300" cy="1803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1" name="Google Shape;831;g28120bc8d10_0_307"/>
          <p:cNvSpPr/>
          <p:nvPr/>
        </p:nvSpPr>
        <p:spPr>
          <a:xfrm>
            <a:off x="5723602" y="14919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2" name="Google Shape;832;g28120bc8d10_0_307"/>
          <p:cNvSpPr/>
          <p:nvPr/>
        </p:nvSpPr>
        <p:spPr>
          <a:xfrm>
            <a:off x="6443000" y="1491900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공사명을 입력해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3" name="Google Shape;833;g28120bc8d10_0_307"/>
          <p:cNvSpPr/>
          <p:nvPr/>
        </p:nvSpPr>
        <p:spPr>
          <a:xfrm>
            <a:off x="5723602" y="17967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사업년월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4" name="Google Shape;834;g28120bc8d10_0_307"/>
          <p:cNvSpPr/>
          <p:nvPr/>
        </p:nvSpPr>
        <p:spPr>
          <a:xfrm>
            <a:off x="6443000" y="1796700"/>
            <a:ext cx="2880000" cy="2700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사업시작 년월을 선택해주세요.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5" name="Google Shape;835;g28120bc8d10_0_307"/>
          <p:cNvSpPr/>
          <p:nvPr/>
        </p:nvSpPr>
        <p:spPr>
          <a:xfrm>
            <a:off x="5723602" y="21015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공사지역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6" name="Google Shape;836;g28120bc8d10_0_307"/>
          <p:cNvSpPr/>
          <p:nvPr/>
        </p:nvSpPr>
        <p:spPr>
          <a:xfrm>
            <a:off x="5723602" y="24063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주문사유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7" name="Google Shape;837;g28120bc8d10_0_307"/>
          <p:cNvSpPr/>
          <p:nvPr/>
        </p:nvSpPr>
        <p:spPr>
          <a:xfrm>
            <a:off x="6443000" y="21015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시/도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8" name="Google Shape;838;g28120bc8d10_0_307"/>
          <p:cNvSpPr/>
          <p:nvPr/>
        </p:nvSpPr>
        <p:spPr>
          <a:xfrm>
            <a:off x="6443000" y="2406300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(선택)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9" name="Google Shape;839;g28120bc8d10_0_307"/>
          <p:cNvSpPr/>
          <p:nvPr/>
        </p:nvSpPr>
        <p:spPr>
          <a:xfrm>
            <a:off x="5723602" y="27873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0" name="Google Shape;840;g28120bc8d10_0_307"/>
          <p:cNvSpPr/>
          <p:nvPr/>
        </p:nvSpPr>
        <p:spPr>
          <a:xfrm>
            <a:off x="6443000" y="2711113"/>
            <a:ext cx="2808000" cy="3600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899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최대 2개 파일 등록이 가능합니다.</a:t>
            </a:r>
            <a:endParaRPr sz="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최대 30MB의 JPG, TXT, XLS, XLSX, XLSM, PDF, PNG, GIF, TIF, DOC, DOCX, JPEG, PPT, PPTX, ZIP, BMP, HWP 만 등록이 가능합니다.</a:t>
            </a:r>
            <a:endParaRPr sz="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1" name="Google Shape;841;g28120bc8d10_0_307"/>
          <p:cNvSpPr/>
          <p:nvPr/>
        </p:nvSpPr>
        <p:spPr>
          <a:xfrm>
            <a:off x="6519200" y="2756100"/>
            <a:ext cx="720000" cy="27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2" name="Google Shape;842;g28120bc8d10_0_307"/>
          <p:cNvSpPr/>
          <p:nvPr/>
        </p:nvSpPr>
        <p:spPr>
          <a:xfrm>
            <a:off x="7989801" y="1841688"/>
            <a:ext cx="27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📅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3" name="Google Shape;843;g28120bc8d10_0_307"/>
          <p:cNvSpPr/>
          <p:nvPr/>
        </p:nvSpPr>
        <p:spPr>
          <a:xfrm>
            <a:off x="7509800" y="21015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군/구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4" name="Google Shape;844;g28120bc8d10_0_307"/>
          <p:cNvSpPr/>
          <p:nvPr/>
        </p:nvSpPr>
        <p:spPr>
          <a:xfrm>
            <a:off x="6259402" y="2868300"/>
            <a:ext cx="108000" cy="108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5" name="Google Shape;845;g28120bc8d10_0_307"/>
          <p:cNvSpPr/>
          <p:nvPr/>
        </p:nvSpPr>
        <p:spPr>
          <a:xfrm>
            <a:off x="5425550" y="103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공사정보 추가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6" name="Google Shape;846;g28120bc8d10_0_307"/>
          <p:cNvSpPr/>
          <p:nvPr/>
        </p:nvSpPr>
        <p:spPr>
          <a:xfrm>
            <a:off x="6701100" y="3241400"/>
            <a:ext cx="720000" cy="27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7" name="Google Shape;847;g28120bc8d10_0_307"/>
          <p:cNvSpPr/>
          <p:nvPr/>
        </p:nvSpPr>
        <p:spPr>
          <a:xfrm>
            <a:off x="7497300" y="3241400"/>
            <a:ext cx="720000" cy="27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8" name="Google Shape;848;g28120bc8d10_0_307"/>
          <p:cNvSpPr/>
          <p:nvPr/>
        </p:nvSpPr>
        <p:spPr>
          <a:xfrm>
            <a:off x="9025550" y="103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9" name="Google Shape;849;g28120bc8d10_0_307"/>
          <p:cNvSpPr/>
          <p:nvPr/>
        </p:nvSpPr>
        <p:spPr>
          <a:xfrm>
            <a:off x="4132800" y="1311325"/>
            <a:ext cx="36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0" name="Google Shape;850;g28120bc8d10_0_307"/>
          <p:cNvSpPr/>
          <p:nvPr/>
        </p:nvSpPr>
        <p:spPr>
          <a:xfrm>
            <a:off x="360000" y="3780000"/>
            <a:ext cx="4400700" cy="27348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1" name="Google Shape;851;g28120bc8d10_0_307"/>
          <p:cNvSpPr/>
          <p:nvPr/>
        </p:nvSpPr>
        <p:spPr>
          <a:xfrm>
            <a:off x="658050" y="4230000"/>
            <a:ext cx="3882300" cy="1803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2" name="Google Shape;852;g28120bc8d10_0_307"/>
          <p:cNvSpPr/>
          <p:nvPr/>
        </p:nvSpPr>
        <p:spPr>
          <a:xfrm>
            <a:off x="863602" y="43719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3" name="Google Shape;853;g28120bc8d10_0_307"/>
          <p:cNvSpPr/>
          <p:nvPr/>
        </p:nvSpPr>
        <p:spPr>
          <a:xfrm>
            <a:off x="1583000" y="4371900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여의도관로공사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4" name="Google Shape;854;g28120bc8d10_0_307"/>
          <p:cNvSpPr/>
          <p:nvPr/>
        </p:nvSpPr>
        <p:spPr>
          <a:xfrm>
            <a:off x="863602" y="46767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사업년월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5" name="Google Shape;855;g28120bc8d10_0_307"/>
          <p:cNvSpPr/>
          <p:nvPr/>
        </p:nvSpPr>
        <p:spPr>
          <a:xfrm>
            <a:off x="1583000" y="4676700"/>
            <a:ext cx="2880000" cy="2700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2024.08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6" name="Google Shape;856;g28120bc8d10_0_307"/>
          <p:cNvSpPr/>
          <p:nvPr/>
        </p:nvSpPr>
        <p:spPr>
          <a:xfrm>
            <a:off x="863602" y="49815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공사지역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7" name="Google Shape;857;g28120bc8d10_0_307"/>
          <p:cNvSpPr/>
          <p:nvPr/>
        </p:nvSpPr>
        <p:spPr>
          <a:xfrm>
            <a:off x="863602" y="52863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주문사유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8" name="Google Shape;858;g28120bc8d10_0_307"/>
          <p:cNvSpPr/>
          <p:nvPr/>
        </p:nvSpPr>
        <p:spPr>
          <a:xfrm>
            <a:off x="1583000" y="49815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</a:t>
            </a:r>
            <a:r>
              <a:rPr lang="ko-KR" altLang="en-US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9" name="Google Shape;859;g28120bc8d10_0_307"/>
          <p:cNvSpPr/>
          <p:nvPr/>
        </p:nvSpPr>
        <p:spPr>
          <a:xfrm>
            <a:off x="1583000" y="5286300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00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(선택)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0" name="Google Shape;860;g28120bc8d10_0_307"/>
          <p:cNvSpPr/>
          <p:nvPr/>
        </p:nvSpPr>
        <p:spPr>
          <a:xfrm>
            <a:off x="863602" y="56673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1" name="Google Shape;861;g28120bc8d10_0_307"/>
          <p:cNvSpPr/>
          <p:nvPr/>
        </p:nvSpPr>
        <p:spPr>
          <a:xfrm>
            <a:off x="1583000" y="5591113"/>
            <a:ext cx="2808000" cy="3600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500" b="0" i="0" u="sng" strike="noStrike" cap="non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r>
              <a:rPr lang="ko-KR" sz="500" b="0" i="0" u="none" strike="noStrike" cap="non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500" b="0" i="0" u="sng" strike="noStrike" cap="non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첨부파일004.pdf</a:t>
            </a:r>
            <a:endParaRPr sz="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2" name="Google Shape;862;g28120bc8d10_0_307"/>
          <p:cNvSpPr/>
          <p:nvPr/>
        </p:nvSpPr>
        <p:spPr>
          <a:xfrm>
            <a:off x="1659200" y="5636100"/>
            <a:ext cx="720000" cy="27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3" name="Google Shape;863;g28120bc8d10_0_307"/>
          <p:cNvSpPr/>
          <p:nvPr/>
        </p:nvSpPr>
        <p:spPr>
          <a:xfrm>
            <a:off x="3129801" y="4721688"/>
            <a:ext cx="27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📅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4" name="Google Shape;864;g28120bc8d10_0_307"/>
          <p:cNvSpPr/>
          <p:nvPr/>
        </p:nvSpPr>
        <p:spPr>
          <a:xfrm>
            <a:off x="2649800" y="49815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영등포구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5" name="Google Shape;865;g28120bc8d10_0_307"/>
          <p:cNvSpPr/>
          <p:nvPr/>
        </p:nvSpPr>
        <p:spPr>
          <a:xfrm>
            <a:off x="1399402" y="5748300"/>
            <a:ext cx="108000" cy="108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6" name="Google Shape;866;g28120bc8d10_0_307"/>
          <p:cNvSpPr/>
          <p:nvPr/>
        </p:nvSpPr>
        <p:spPr>
          <a:xfrm>
            <a:off x="565550" y="391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공사정보 상세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7" name="Google Shape;867;g28120bc8d10_0_307"/>
          <p:cNvSpPr/>
          <p:nvPr/>
        </p:nvSpPr>
        <p:spPr>
          <a:xfrm>
            <a:off x="1841100" y="6121400"/>
            <a:ext cx="720000" cy="27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8" name="Google Shape;868;g28120bc8d10_0_307"/>
          <p:cNvSpPr/>
          <p:nvPr/>
        </p:nvSpPr>
        <p:spPr>
          <a:xfrm>
            <a:off x="2637300" y="6121400"/>
            <a:ext cx="720000" cy="27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9" name="Google Shape;869;g28120bc8d10_0_307"/>
          <p:cNvSpPr/>
          <p:nvPr/>
        </p:nvSpPr>
        <p:spPr>
          <a:xfrm>
            <a:off x="4165550" y="391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0" name="Google Shape;870;g28120bc8d10_0_307"/>
          <p:cNvSpPr/>
          <p:nvPr/>
        </p:nvSpPr>
        <p:spPr>
          <a:xfrm>
            <a:off x="5473275" y="4617888"/>
            <a:ext cx="1800000" cy="54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홈앤서비스 용 field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71" name="Google Shape;871;g28120bc8d10_0_307"/>
          <p:cNvCxnSpPr>
            <a:stCxn id="870" idx="2"/>
            <a:endCxn id="859" idx="3"/>
          </p:cNvCxnSpPr>
          <p:nvPr/>
        </p:nvCxnSpPr>
        <p:spPr>
          <a:xfrm rot="5400000">
            <a:off x="5286375" y="4334388"/>
            <a:ext cx="263400" cy="1910400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72" name="Google Shape;872;g28120bc8d10_0_307"/>
          <p:cNvCxnSpPr>
            <a:stCxn id="849" idx="3"/>
            <a:endCxn id="829" idx="1"/>
          </p:cNvCxnSpPr>
          <p:nvPr/>
        </p:nvCxnSpPr>
        <p:spPr>
          <a:xfrm>
            <a:off x="4492800" y="1401325"/>
            <a:ext cx="727200" cy="8661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73" name="Google Shape;873;g28120bc8d10_0_307"/>
          <p:cNvSpPr/>
          <p:nvPr/>
        </p:nvSpPr>
        <p:spPr>
          <a:xfrm>
            <a:off x="719450" y="2366475"/>
            <a:ext cx="644100" cy="268500"/>
          </a:xfrm>
          <a:prstGeom prst="roundRect">
            <a:avLst>
              <a:gd name="adj" fmla="val 5768"/>
            </a:avLst>
          </a:prstGeom>
          <a:noFill/>
          <a:ln w="9525" cap="flat" cmpd="sng">
            <a:solidFill>
              <a:srgbClr val="00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74" name="Google Shape;874;g28120bc8d10_0_307"/>
          <p:cNvCxnSpPr>
            <a:stCxn id="873" idx="1"/>
            <a:endCxn id="850" idx="1"/>
          </p:cNvCxnSpPr>
          <p:nvPr/>
        </p:nvCxnSpPr>
        <p:spPr>
          <a:xfrm flipH="1">
            <a:off x="360050" y="2500725"/>
            <a:ext cx="359400" cy="2646600"/>
          </a:xfrm>
          <a:prstGeom prst="bentConnector3">
            <a:avLst>
              <a:gd name="adj1" fmla="val 16628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28120bc8d10_0_403"/>
          <p:cNvSpPr/>
          <p:nvPr/>
        </p:nvSpPr>
        <p:spPr>
          <a:xfrm>
            <a:off x="360000" y="900000"/>
            <a:ext cx="4400700" cy="26871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0" name="Google Shape;880;g28120bc8d10_0_403"/>
          <p:cNvSpPr/>
          <p:nvPr/>
        </p:nvSpPr>
        <p:spPr>
          <a:xfrm>
            <a:off x="565550" y="103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산업안전보건관리 정보 선택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1" name="Google Shape;881;g28120bc8d10_0_403"/>
          <p:cNvSpPr/>
          <p:nvPr/>
        </p:nvSpPr>
        <p:spPr>
          <a:xfrm>
            <a:off x="1831600" y="3096000"/>
            <a:ext cx="720000" cy="27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2" name="Google Shape;882;g28120bc8d10_0_403"/>
          <p:cNvSpPr/>
          <p:nvPr/>
        </p:nvSpPr>
        <p:spPr>
          <a:xfrm>
            <a:off x="2627800" y="3096000"/>
            <a:ext cx="720000" cy="27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3" name="Google Shape;883;g28120bc8d10_0_403"/>
          <p:cNvSpPr/>
          <p:nvPr/>
        </p:nvSpPr>
        <p:spPr>
          <a:xfrm>
            <a:off x="4165550" y="103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84" name="Google Shape;884;g28120bc8d10_0_403"/>
          <p:cNvGraphicFramePr/>
          <p:nvPr/>
        </p:nvGraphicFramePr>
        <p:xfrm>
          <a:off x="719450" y="1556313"/>
          <a:ext cx="3825450" cy="1067800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64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7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공사명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도급사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사업구분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사업년월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공사기간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 사급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2024.08.01 - 2024.09.30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첨부파일004.xlsx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첨부파일004.pdf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✖</a:t>
                      </a: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 사급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첨부파일003.xlsx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첨부파일003.pdf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✖</a:t>
                      </a: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2군 구축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첨부파일002.xlsx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첨부파일002.pdf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✖</a:t>
                      </a: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1군 구축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첨부파일001.xlsx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첨부파일001.pdf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✖</a:t>
                      </a: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85" name="Google Shape;885;g28120bc8d10_0_403"/>
          <p:cNvSpPr/>
          <p:nvPr/>
        </p:nvSpPr>
        <p:spPr>
          <a:xfrm>
            <a:off x="4146100" y="1684875"/>
            <a:ext cx="36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6" name="Google Shape;886;g28120bc8d10_0_403"/>
          <p:cNvSpPr/>
          <p:nvPr/>
        </p:nvSpPr>
        <p:spPr>
          <a:xfrm>
            <a:off x="4146100" y="1926825"/>
            <a:ext cx="36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7" name="Google Shape;887;g28120bc8d10_0_403"/>
          <p:cNvSpPr/>
          <p:nvPr/>
        </p:nvSpPr>
        <p:spPr>
          <a:xfrm>
            <a:off x="4146100" y="2168775"/>
            <a:ext cx="36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8" name="Google Shape;888;g28120bc8d10_0_403"/>
          <p:cNvSpPr/>
          <p:nvPr/>
        </p:nvSpPr>
        <p:spPr>
          <a:xfrm>
            <a:off x="4146100" y="2410725"/>
            <a:ext cx="36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89" name="Google Shape;889;g28120bc8d10_0_403"/>
          <p:cNvGrpSpPr/>
          <p:nvPr/>
        </p:nvGrpSpPr>
        <p:grpSpPr>
          <a:xfrm>
            <a:off x="1499688" y="2747838"/>
            <a:ext cx="2265000" cy="180000"/>
            <a:chOff x="4065288" y="6528825"/>
            <a:chExt cx="2265000" cy="180000"/>
          </a:xfrm>
        </p:grpSpPr>
        <p:sp>
          <p:nvSpPr>
            <p:cNvPr id="890" name="Google Shape;890;g28120bc8d10_0_403"/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1" name="Google Shape;891;g28120bc8d10_0_403"/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2" name="Google Shape;892;g28120bc8d10_0_403"/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3" name="Google Shape;893;g28120bc8d10_0_403"/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4" name="Google Shape;894;g28120bc8d10_0_403"/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5" name="Google Shape;895;g28120bc8d10_0_403"/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6" name="Google Shape;896;g28120bc8d10_0_403"/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7" name="Google Shape;897;g28120bc8d10_0_403"/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8" name="Google Shape;898;g28120bc8d10_0_403"/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99" name="Google Shape;899;g28120bc8d10_0_403"/>
          <p:cNvSpPr/>
          <p:nvPr/>
        </p:nvSpPr>
        <p:spPr>
          <a:xfrm>
            <a:off x="719450" y="2366475"/>
            <a:ext cx="644100" cy="268500"/>
          </a:xfrm>
          <a:prstGeom prst="roundRect">
            <a:avLst>
              <a:gd name="adj" fmla="val 5768"/>
            </a:avLst>
          </a:prstGeom>
          <a:noFill/>
          <a:ln w="9525" cap="flat" cmpd="sng">
            <a:solidFill>
              <a:srgbClr val="00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00" name="Google Shape;900;g28120bc8d10_0_403"/>
          <p:cNvGraphicFramePr/>
          <p:nvPr/>
        </p:nvGraphicFramePr>
        <p:xfrm>
          <a:off x="145886" y="280833"/>
          <a:ext cx="9614225" cy="531140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 페이지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디자인 시안 (공사정보 선택popup, 산업안전보건관리 선택 popup)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01" name="Google Shape;901;g28120bc8d10_0_403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g28120bc8d10_0_403"/>
          <p:cNvSpPr/>
          <p:nvPr/>
        </p:nvSpPr>
        <p:spPr>
          <a:xfrm>
            <a:off x="5220000" y="900000"/>
            <a:ext cx="4400700" cy="30612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3" name="Google Shape;903;g28120bc8d10_0_403"/>
          <p:cNvSpPr/>
          <p:nvPr/>
        </p:nvSpPr>
        <p:spPr>
          <a:xfrm>
            <a:off x="5518050" y="1382850"/>
            <a:ext cx="3882300" cy="20808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4" name="Google Shape;904;g28120bc8d10_0_403"/>
          <p:cNvSpPr/>
          <p:nvPr/>
        </p:nvSpPr>
        <p:spPr>
          <a:xfrm>
            <a:off x="5723602" y="17895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5" name="Google Shape;905;g28120bc8d10_0_403"/>
          <p:cNvSpPr/>
          <p:nvPr/>
        </p:nvSpPr>
        <p:spPr>
          <a:xfrm>
            <a:off x="6443000" y="17895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입력해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6" name="Google Shape;906;g28120bc8d10_0_403"/>
          <p:cNvSpPr/>
          <p:nvPr/>
        </p:nvSpPr>
        <p:spPr>
          <a:xfrm>
            <a:off x="5723602" y="20943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사업년월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7" name="Google Shape;907;g28120bc8d10_0_403"/>
          <p:cNvSpPr/>
          <p:nvPr/>
        </p:nvSpPr>
        <p:spPr>
          <a:xfrm>
            <a:off x="6443000" y="2094325"/>
            <a:ext cx="1800000" cy="2700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선택해주세요.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8" name="Google Shape;908;g28120bc8d10_0_403"/>
          <p:cNvSpPr/>
          <p:nvPr/>
        </p:nvSpPr>
        <p:spPr>
          <a:xfrm>
            <a:off x="5723602" y="23991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공사기간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9" name="Google Shape;909;g28120bc8d10_0_403"/>
          <p:cNvSpPr/>
          <p:nvPr/>
        </p:nvSpPr>
        <p:spPr>
          <a:xfrm>
            <a:off x="5723602" y="27039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사업구분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0" name="Google Shape;910;g28120bc8d10_0_403"/>
          <p:cNvSpPr/>
          <p:nvPr/>
        </p:nvSpPr>
        <p:spPr>
          <a:xfrm>
            <a:off x="6443000" y="2399125"/>
            <a:ext cx="72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1" name="Google Shape;911;g28120bc8d10_0_403"/>
          <p:cNvSpPr/>
          <p:nvPr/>
        </p:nvSpPr>
        <p:spPr>
          <a:xfrm>
            <a:off x="6443000" y="2703925"/>
            <a:ext cx="180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선택해 주세요.</a:t>
            </a:r>
            <a:r>
              <a:rPr lang="ko-KR" altLang="en-US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2" name="Google Shape;912;g28120bc8d10_0_403"/>
          <p:cNvSpPr/>
          <p:nvPr/>
        </p:nvSpPr>
        <p:spPr>
          <a:xfrm>
            <a:off x="5723602" y="30849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3" name="Google Shape;913;g28120bc8d10_0_403"/>
          <p:cNvSpPr/>
          <p:nvPr/>
        </p:nvSpPr>
        <p:spPr>
          <a:xfrm>
            <a:off x="6443000" y="3008738"/>
            <a:ext cx="2808000" cy="3600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899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최대 2개 파일 등록이 가능합니다.</a:t>
            </a:r>
            <a:endParaRPr sz="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최대 30MB의 JPG, TXT, XLS, XLSX, XLSM, PDF, PNG, GIF, TIF, DOC, DOCX, JPEG, PPT, PPTX, ZIP, BMP, HWP 만 등록이 가능합니다.</a:t>
            </a:r>
            <a:endParaRPr sz="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4" name="Google Shape;914;g28120bc8d10_0_403"/>
          <p:cNvSpPr/>
          <p:nvPr/>
        </p:nvSpPr>
        <p:spPr>
          <a:xfrm>
            <a:off x="6519200" y="3053725"/>
            <a:ext cx="720000" cy="27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5" name="Google Shape;915;g28120bc8d10_0_403"/>
          <p:cNvSpPr/>
          <p:nvPr/>
        </p:nvSpPr>
        <p:spPr>
          <a:xfrm>
            <a:off x="7959800" y="2139313"/>
            <a:ext cx="27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📅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6" name="Google Shape;916;g28120bc8d10_0_403"/>
          <p:cNvSpPr/>
          <p:nvPr/>
        </p:nvSpPr>
        <p:spPr>
          <a:xfrm>
            <a:off x="7509800" y="2399125"/>
            <a:ext cx="72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7" name="Google Shape;917;g28120bc8d10_0_403"/>
          <p:cNvSpPr/>
          <p:nvPr/>
        </p:nvSpPr>
        <p:spPr>
          <a:xfrm>
            <a:off x="6259402" y="3165925"/>
            <a:ext cx="108000" cy="108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8" name="Google Shape;918;g28120bc8d10_0_403"/>
          <p:cNvSpPr/>
          <p:nvPr/>
        </p:nvSpPr>
        <p:spPr>
          <a:xfrm>
            <a:off x="5425550" y="103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산업안전보건관리 정보 추가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9" name="Google Shape;919;g28120bc8d10_0_403"/>
          <p:cNvSpPr/>
          <p:nvPr/>
        </p:nvSpPr>
        <p:spPr>
          <a:xfrm>
            <a:off x="6701100" y="3542125"/>
            <a:ext cx="720000" cy="27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0" name="Google Shape;920;g28120bc8d10_0_403"/>
          <p:cNvSpPr/>
          <p:nvPr/>
        </p:nvSpPr>
        <p:spPr>
          <a:xfrm>
            <a:off x="7497300" y="3542125"/>
            <a:ext cx="720000" cy="27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1" name="Google Shape;921;g28120bc8d10_0_403"/>
          <p:cNvSpPr/>
          <p:nvPr/>
        </p:nvSpPr>
        <p:spPr>
          <a:xfrm>
            <a:off x="9025550" y="103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2" name="Google Shape;922;g28120bc8d10_0_403"/>
          <p:cNvSpPr/>
          <p:nvPr/>
        </p:nvSpPr>
        <p:spPr>
          <a:xfrm>
            <a:off x="7959800" y="2444125"/>
            <a:ext cx="27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📅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3" name="Google Shape;923;g28120bc8d10_0_403"/>
          <p:cNvSpPr/>
          <p:nvPr/>
        </p:nvSpPr>
        <p:spPr>
          <a:xfrm>
            <a:off x="6893000" y="2444125"/>
            <a:ext cx="27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📅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4" name="Google Shape;924;g28120bc8d10_0_403"/>
          <p:cNvSpPr/>
          <p:nvPr/>
        </p:nvSpPr>
        <p:spPr>
          <a:xfrm>
            <a:off x="7197800" y="2399125"/>
            <a:ext cx="27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4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sz="14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5" name="Google Shape;925;g28120bc8d10_0_403"/>
          <p:cNvSpPr/>
          <p:nvPr/>
        </p:nvSpPr>
        <p:spPr>
          <a:xfrm>
            <a:off x="5723602" y="14847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도급사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6" name="Google Shape;926;g28120bc8d10_0_403"/>
          <p:cNvSpPr/>
          <p:nvPr/>
        </p:nvSpPr>
        <p:spPr>
          <a:xfrm>
            <a:off x="6443000" y="1484725"/>
            <a:ext cx="180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선택해 주세요.</a:t>
            </a:r>
            <a:r>
              <a:rPr lang="ko-KR" altLang="en-US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7" name="Google Shape;927;g28120bc8d10_0_403"/>
          <p:cNvSpPr/>
          <p:nvPr/>
        </p:nvSpPr>
        <p:spPr>
          <a:xfrm>
            <a:off x="4132800" y="1311325"/>
            <a:ext cx="36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8" name="Google Shape;928;g28120bc8d10_0_403"/>
          <p:cNvSpPr/>
          <p:nvPr/>
        </p:nvSpPr>
        <p:spPr>
          <a:xfrm>
            <a:off x="360000" y="3675150"/>
            <a:ext cx="4400700" cy="30612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9" name="Google Shape;929;g28120bc8d10_0_403"/>
          <p:cNvSpPr/>
          <p:nvPr/>
        </p:nvSpPr>
        <p:spPr>
          <a:xfrm>
            <a:off x="658050" y="4158000"/>
            <a:ext cx="3882300" cy="20808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0" name="Google Shape;930;g28120bc8d10_0_403"/>
          <p:cNvSpPr/>
          <p:nvPr/>
        </p:nvSpPr>
        <p:spPr>
          <a:xfrm>
            <a:off x="863602" y="456467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1" name="Google Shape;931;g28120bc8d10_0_403"/>
          <p:cNvSpPr/>
          <p:nvPr/>
        </p:nvSpPr>
        <p:spPr>
          <a:xfrm>
            <a:off x="1583000" y="456467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여의도관로공사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2" name="Google Shape;932;g28120bc8d10_0_403"/>
          <p:cNvSpPr/>
          <p:nvPr/>
        </p:nvSpPr>
        <p:spPr>
          <a:xfrm>
            <a:off x="863602" y="486947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사업년월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3" name="Google Shape;933;g28120bc8d10_0_403"/>
          <p:cNvSpPr/>
          <p:nvPr/>
        </p:nvSpPr>
        <p:spPr>
          <a:xfrm>
            <a:off x="1583000" y="4869475"/>
            <a:ext cx="1800000" cy="2700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2024.08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4" name="Google Shape;934;g28120bc8d10_0_403"/>
          <p:cNvSpPr/>
          <p:nvPr/>
        </p:nvSpPr>
        <p:spPr>
          <a:xfrm>
            <a:off x="863602" y="517427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공사기간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5" name="Google Shape;935;g28120bc8d10_0_403"/>
          <p:cNvSpPr/>
          <p:nvPr/>
        </p:nvSpPr>
        <p:spPr>
          <a:xfrm>
            <a:off x="863602" y="547907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사업구분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6" name="Google Shape;936;g28120bc8d10_0_403"/>
          <p:cNvSpPr/>
          <p:nvPr/>
        </p:nvSpPr>
        <p:spPr>
          <a:xfrm>
            <a:off x="1583000" y="5174275"/>
            <a:ext cx="72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2024.08.01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7" name="Google Shape;937;g28120bc8d10_0_403"/>
          <p:cNvSpPr/>
          <p:nvPr/>
        </p:nvSpPr>
        <p:spPr>
          <a:xfrm>
            <a:off x="1583000" y="5479075"/>
            <a:ext cx="180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SKB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사급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8" name="Google Shape;938;g28120bc8d10_0_403"/>
          <p:cNvSpPr/>
          <p:nvPr/>
        </p:nvSpPr>
        <p:spPr>
          <a:xfrm>
            <a:off x="863602" y="586007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9" name="Google Shape;939;g28120bc8d10_0_403"/>
          <p:cNvSpPr/>
          <p:nvPr/>
        </p:nvSpPr>
        <p:spPr>
          <a:xfrm>
            <a:off x="1583000" y="5783888"/>
            <a:ext cx="2808000" cy="3600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500" b="0" i="0" u="sng" strike="noStrike" cap="non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r>
              <a:rPr lang="ko-KR" sz="500" b="0" i="0" u="none" strike="noStrike" cap="non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500" b="0" i="0" u="sng" strike="noStrike" cap="non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첨부파일004.pdf</a:t>
            </a:r>
            <a:endParaRPr sz="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0" name="Google Shape;940;g28120bc8d10_0_403"/>
          <p:cNvSpPr/>
          <p:nvPr/>
        </p:nvSpPr>
        <p:spPr>
          <a:xfrm>
            <a:off x="1659200" y="5828875"/>
            <a:ext cx="720000" cy="27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1" name="Google Shape;941;g28120bc8d10_0_403"/>
          <p:cNvSpPr/>
          <p:nvPr/>
        </p:nvSpPr>
        <p:spPr>
          <a:xfrm>
            <a:off x="3099800" y="4914463"/>
            <a:ext cx="27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📅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2" name="Google Shape;942;g28120bc8d10_0_403"/>
          <p:cNvSpPr/>
          <p:nvPr/>
        </p:nvSpPr>
        <p:spPr>
          <a:xfrm>
            <a:off x="2649800" y="5174275"/>
            <a:ext cx="72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2024.09.30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3" name="Google Shape;943;g28120bc8d10_0_403"/>
          <p:cNvSpPr/>
          <p:nvPr/>
        </p:nvSpPr>
        <p:spPr>
          <a:xfrm>
            <a:off x="1399402" y="5941075"/>
            <a:ext cx="108000" cy="108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4" name="Google Shape;944;g28120bc8d10_0_403"/>
          <p:cNvSpPr/>
          <p:nvPr/>
        </p:nvSpPr>
        <p:spPr>
          <a:xfrm>
            <a:off x="565550" y="381300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산업안전보건관리 정보 상세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5" name="Google Shape;945;g28120bc8d10_0_403"/>
          <p:cNvSpPr/>
          <p:nvPr/>
        </p:nvSpPr>
        <p:spPr>
          <a:xfrm>
            <a:off x="1841100" y="6317275"/>
            <a:ext cx="720000" cy="27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6" name="Google Shape;946;g28120bc8d10_0_403"/>
          <p:cNvSpPr/>
          <p:nvPr/>
        </p:nvSpPr>
        <p:spPr>
          <a:xfrm>
            <a:off x="2637300" y="6317275"/>
            <a:ext cx="720000" cy="27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7" name="Google Shape;947;g28120bc8d10_0_403"/>
          <p:cNvSpPr/>
          <p:nvPr/>
        </p:nvSpPr>
        <p:spPr>
          <a:xfrm>
            <a:off x="4165550" y="381300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8" name="Google Shape;948;g28120bc8d10_0_403"/>
          <p:cNvSpPr/>
          <p:nvPr/>
        </p:nvSpPr>
        <p:spPr>
          <a:xfrm>
            <a:off x="3099800" y="5219275"/>
            <a:ext cx="27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📅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9" name="Google Shape;949;g28120bc8d10_0_403"/>
          <p:cNvSpPr/>
          <p:nvPr/>
        </p:nvSpPr>
        <p:spPr>
          <a:xfrm>
            <a:off x="2033000" y="5219275"/>
            <a:ext cx="27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📅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0" name="Google Shape;950;g28120bc8d10_0_403"/>
          <p:cNvSpPr/>
          <p:nvPr/>
        </p:nvSpPr>
        <p:spPr>
          <a:xfrm>
            <a:off x="2337800" y="5174275"/>
            <a:ext cx="27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4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sz="14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1" name="Google Shape;951;g28120bc8d10_0_403"/>
          <p:cNvSpPr/>
          <p:nvPr/>
        </p:nvSpPr>
        <p:spPr>
          <a:xfrm>
            <a:off x="863602" y="425987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도급사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2" name="Google Shape;952;g28120bc8d10_0_403"/>
          <p:cNvSpPr/>
          <p:nvPr/>
        </p:nvSpPr>
        <p:spPr>
          <a:xfrm>
            <a:off x="1583000" y="4259875"/>
            <a:ext cx="180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SKB	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53" name="Google Shape;953;g28120bc8d10_0_403"/>
          <p:cNvCxnSpPr>
            <a:stCxn id="927" idx="3"/>
            <a:endCxn id="902" idx="1"/>
          </p:cNvCxnSpPr>
          <p:nvPr/>
        </p:nvCxnSpPr>
        <p:spPr>
          <a:xfrm>
            <a:off x="4492800" y="1401325"/>
            <a:ext cx="727200" cy="10293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54" name="Google Shape;954;g28120bc8d10_0_403"/>
          <p:cNvCxnSpPr>
            <a:stCxn id="899" idx="1"/>
            <a:endCxn id="928" idx="1"/>
          </p:cNvCxnSpPr>
          <p:nvPr/>
        </p:nvCxnSpPr>
        <p:spPr>
          <a:xfrm flipH="1">
            <a:off x="360050" y="2500725"/>
            <a:ext cx="359400" cy="2705100"/>
          </a:xfrm>
          <a:prstGeom prst="bentConnector3">
            <a:avLst>
              <a:gd name="adj1" fmla="val 16628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2efdfd133eb_0_868"/>
          <p:cNvSpPr/>
          <p:nvPr/>
        </p:nvSpPr>
        <p:spPr>
          <a:xfrm>
            <a:off x="360000" y="900000"/>
            <a:ext cx="4400700" cy="26994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0" name="Google Shape;960;g2efdfd133eb_0_868"/>
          <p:cNvSpPr/>
          <p:nvPr/>
        </p:nvSpPr>
        <p:spPr>
          <a:xfrm>
            <a:off x="565550" y="103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선택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1" name="Google Shape;961;g2efdfd133eb_0_868"/>
          <p:cNvSpPr/>
          <p:nvPr/>
        </p:nvSpPr>
        <p:spPr>
          <a:xfrm>
            <a:off x="1564950" y="3109463"/>
            <a:ext cx="720000" cy="27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2" name="Google Shape;962;g2efdfd133eb_0_868"/>
          <p:cNvSpPr/>
          <p:nvPr/>
        </p:nvSpPr>
        <p:spPr>
          <a:xfrm>
            <a:off x="2361150" y="3109463"/>
            <a:ext cx="720000" cy="27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3" name="Google Shape;963;g2efdfd133eb_0_868"/>
          <p:cNvSpPr/>
          <p:nvPr/>
        </p:nvSpPr>
        <p:spPr>
          <a:xfrm>
            <a:off x="4165550" y="103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64" name="Google Shape;964;g2efdfd133eb_0_868"/>
          <p:cNvGrpSpPr/>
          <p:nvPr/>
        </p:nvGrpSpPr>
        <p:grpSpPr>
          <a:xfrm>
            <a:off x="1233038" y="2761300"/>
            <a:ext cx="2265000" cy="180000"/>
            <a:chOff x="4065288" y="6528825"/>
            <a:chExt cx="2265000" cy="180000"/>
          </a:xfrm>
        </p:grpSpPr>
        <p:sp>
          <p:nvSpPr>
            <p:cNvPr id="965" name="Google Shape;965;g2efdfd133eb_0_868"/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6" name="Google Shape;966;g2efdfd133eb_0_868"/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7" name="Google Shape;967;g2efdfd133eb_0_868"/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8" name="Google Shape;968;g2efdfd133eb_0_868"/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9" name="Google Shape;969;g2efdfd133eb_0_868"/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0" name="Google Shape;970;g2efdfd133eb_0_868"/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1" name="Google Shape;971;g2efdfd133eb_0_868"/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2" name="Google Shape;972;g2efdfd133eb_0_868"/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3" name="Google Shape;973;g2efdfd133eb_0_868"/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74" name="Google Shape;974;g2efdfd133eb_0_868"/>
          <p:cNvSpPr/>
          <p:nvPr/>
        </p:nvSpPr>
        <p:spPr>
          <a:xfrm>
            <a:off x="5310000" y="900000"/>
            <a:ext cx="4400700" cy="30078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5" name="Google Shape;975;g2efdfd133eb_0_868"/>
          <p:cNvSpPr/>
          <p:nvPr/>
        </p:nvSpPr>
        <p:spPr>
          <a:xfrm>
            <a:off x="5608050" y="1350000"/>
            <a:ext cx="3882300" cy="2016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6" name="Google Shape;976;g2efdfd133eb_0_868"/>
          <p:cNvSpPr/>
          <p:nvPr/>
        </p:nvSpPr>
        <p:spPr>
          <a:xfrm>
            <a:off x="5813602" y="14509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7" name="Google Shape;977;g2efdfd133eb_0_868"/>
          <p:cNvSpPr/>
          <p:nvPr/>
        </p:nvSpPr>
        <p:spPr>
          <a:xfrm>
            <a:off x="6533000" y="14509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배송지명을 입력해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8" name="Google Shape;978;g2efdfd133eb_0_868"/>
          <p:cNvSpPr/>
          <p:nvPr/>
        </p:nvSpPr>
        <p:spPr>
          <a:xfrm>
            <a:off x="5813602" y="17557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주소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9" name="Google Shape;979;g2efdfd133eb_0_868"/>
          <p:cNvSpPr/>
          <p:nvPr/>
        </p:nvSpPr>
        <p:spPr>
          <a:xfrm>
            <a:off x="7321700" y="1755688"/>
            <a:ext cx="20913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배송지를 검색해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0" name="Google Shape;980;g2efdfd133eb_0_868"/>
          <p:cNvSpPr/>
          <p:nvPr/>
        </p:nvSpPr>
        <p:spPr>
          <a:xfrm>
            <a:off x="5813602" y="20605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1" name="Google Shape;981;g2efdfd133eb_0_868"/>
          <p:cNvSpPr/>
          <p:nvPr/>
        </p:nvSpPr>
        <p:spPr>
          <a:xfrm>
            <a:off x="5813602" y="26701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인수자 연락처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2" name="Google Shape;982;g2efdfd133eb_0_868"/>
          <p:cNvSpPr/>
          <p:nvPr/>
        </p:nvSpPr>
        <p:spPr>
          <a:xfrm>
            <a:off x="6533000" y="26701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(필수)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3" name="Google Shape;983;g2efdfd133eb_0_868"/>
          <p:cNvSpPr/>
          <p:nvPr/>
        </p:nvSpPr>
        <p:spPr>
          <a:xfrm>
            <a:off x="6752250" y="3534838"/>
            <a:ext cx="720000" cy="27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4" name="Google Shape;984;g2efdfd133eb_0_868"/>
          <p:cNvSpPr/>
          <p:nvPr/>
        </p:nvSpPr>
        <p:spPr>
          <a:xfrm>
            <a:off x="5515550" y="103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추가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5" name="Google Shape;985;g2efdfd133eb_0_868"/>
          <p:cNvSpPr/>
          <p:nvPr/>
        </p:nvSpPr>
        <p:spPr>
          <a:xfrm>
            <a:off x="9115550" y="103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6" name="Google Shape;986;g2efdfd133eb_0_868"/>
          <p:cNvSpPr/>
          <p:nvPr/>
        </p:nvSpPr>
        <p:spPr>
          <a:xfrm>
            <a:off x="6533000" y="1755713"/>
            <a:ext cx="720000" cy="27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7" name="Google Shape;987;g2efdfd133eb_0_868"/>
          <p:cNvSpPr/>
          <p:nvPr/>
        </p:nvSpPr>
        <p:spPr>
          <a:xfrm>
            <a:off x="6533000" y="20605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상세주소를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8" name="Google Shape;988;g2efdfd133eb_0_868"/>
          <p:cNvSpPr/>
          <p:nvPr/>
        </p:nvSpPr>
        <p:spPr>
          <a:xfrm>
            <a:off x="5813602" y="23653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인수자명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9" name="Google Shape;989;g2efdfd133eb_0_868"/>
          <p:cNvSpPr/>
          <p:nvPr/>
        </p:nvSpPr>
        <p:spPr>
          <a:xfrm>
            <a:off x="6533000" y="23653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(필수)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0" name="Google Shape;990;g2efdfd133eb_0_868"/>
          <p:cNvSpPr/>
          <p:nvPr/>
        </p:nvSpPr>
        <p:spPr>
          <a:xfrm>
            <a:off x="5813602" y="29749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배송요청사항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1" name="Google Shape;991;g2efdfd133eb_0_868"/>
          <p:cNvSpPr/>
          <p:nvPr/>
        </p:nvSpPr>
        <p:spPr>
          <a:xfrm>
            <a:off x="6533000" y="29749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(선택)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2" name="Google Shape;992;g2efdfd133eb_0_868"/>
          <p:cNvSpPr/>
          <p:nvPr/>
        </p:nvSpPr>
        <p:spPr>
          <a:xfrm>
            <a:off x="7548450" y="3534838"/>
            <a:ext cx="720000" cy="27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93" name="Google Shape;993;g2efdfd133eb_0_868"/>
          <p:cNvGraphicFramePr/>
          <p:nvPr/>
        </p:nvGraphicFramePr>
        <p:xfrm>
          <a:off x="565575" y="1553213"/>
          <a:ext cx="3979350" cy="1067800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62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6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9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배송지명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 연락처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배송요청사항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여의도지점</a:t>
                      </a:r>
                      <a:r>
                        <a:rPr lang="ko-KR" sz="5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500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(기본배송지)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 의사당대로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김인수(010 3333 4444)에 ᠁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역삼동지점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 테헤란로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화곡동지점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 화곡대로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성내동지점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 성내대로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94" name="Google Shape;994;g2efdfd133eb_0_868"/>
          <p:cNvSpPr/>
          <p:nvPr/>
        </p:nvSpPr>
        <p:spPr>
          <a:xfrm>
            <a:off x="4222800" y="1692325"/>
            <a:ext cx="27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5" name="Google Shape;995;g2efdfd133eb_0_868"/>
          <p:cNvSpPr/>
          <p:nvPr/>
        </p:nvSpPr>
        <p:spPr>
          <a:xfrm>
            <a:off x="4222800" y="1930533"/>
            <a:ext cx="27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6" name="Google Shape;996;g2efdfd133eb_0_868"/>
          <p:cNvSpPr/>
          <p:nvPr/>
        </p:nvSpPr>
        <p:spPr>
          <a:xfrm>
            <a:off x="4222800" y="2168742"/>
            <a:ext cx="27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7" name="Google Shape;997;g2efdfd133eb_0_868"/>
          <p:cNvSpPr/>
          <p:nvPr/>
        </p:nvSpPr>
        <p:spPr>
          <a:xfrm>
            <a:off x="4222800" y="2406950"/>
            <a:ext cx="27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8" name="Google Shape;998;g2efdfd133eb_0_868"/>
          <p:cNvSpPr/>
          <p:nvPr/>
        </p:nvSpPr>
        <p:spPr>
          <a:xfrm>
            <a:off x="4222800" y="1311325"/>
            <a:ext cx="27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9" name="Google Shape;999;g2efdfd133eb_0_868"/>
          <p:cNvSpPr/>
          <p:nvPr/>
        </p:nvSpPr>
        <p:spPr>
          <a:xfrm>
            <a:off x="360000" y="3780000"/>
            <a:ext cx="4400700" cy="30078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0" name="Google Shape;1000;g2efdfd133eb_0_868"/>
          <p:cNvSpPr/>
          <p:nvPr/>
        </p:nvSpPr>
        <p:spPr>
          <a:xfrm>
            <a:off x="658050" y="4230000"/>
            <a:ext cx="3882300" cy="2016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1" name="Google Shape;1001;g2efdfd133eb_0_868"/>
          <p:cNvSpPr/>
          <p:nvPr/>
        </p:nvSpPr>
        <p:spPr>
          <a:xfrm>
            <a:off x="863602" y="43309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2" name="Google Shape;1002;g2efdfd133eb_0_868"/>
          <p:cNvSpPr/>
          <p:nvPr/>
        </p:nvSpPr>
        <p:spPr>
          <a:xfrm>
            <a:off x="1583000" y="43309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여의도지점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3" name="Google Shape;1003;g2efdfd133eb_0_868"/>
          <p:cNvSpPr/>
          <p:nvPr/>
        </p:nvSpPr>
        <p:spPr>
          <a:xfrm>
            <a:off x="863602" y="46357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주소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4" name="Google Shape;1004;g2efdfd133eb_0_868"/>
          <p:cNvSpPr/>
          <p:nvPr/>
        </p:nvSpPr>
        <p:spPr>
          <a:xfrm>
            <a:off x="2371700" y="4635688"/>
            <a:ext cx="20913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영등포구 의사당대로 83 (오투타워)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5" name="Google Shape;1005;g2efdfd133eb_0_868"/>
          <p:cNvSpPr/>
          <p:nvPr/>
        </p:nvSpPr>
        <p:spPr>
          <a:xfrm>
            <a:off x="863602" y="49405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6" name="Google Shape;1006;g2efdfd133eb_0_868"/>
          <p:cNvSpPr/>
          <p:nvPr/>
        </p:nvSpPr>
        <p:spPr>
          <a:xfrm>
            <a:off x="863602" y="55501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인수자 연락처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7" name="Google Shape;1007;g2efdfd133eb_0_868"/>
          <p:cNvSpPr/>
          <p:nvPr/>
        </p:nvSpPr>
        <p:spPr>
          <a:xfrm>
            <a:off x="1583000" y="55501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010-3333-4444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8" name="Google Shape;1008;g2efdfd133eb_0_868"/>
          <p:cNvSpPr/>
          <p:nvPr/>
        </p:nvSpPr>
        <p:spPr>
          <a:xfrm>
            <a:off x="1802250" y="6414838"/>
            <a:ext cx="720000" cy="27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9" name="Google Shape;1009;g2efdfd133eb_0_868"/>
          <p:cNvSpPr/>
          <p:nvPr/>
        </p:nvSpPr>
        <p:spPr>
          <a:xfrm>
            <a:off x="565550" y="391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상세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0" name="Google Shape;1010;g2efdfd133eb_0_868"/>
          <p:cNvSpPr/>
          <p:nvPr/>
        </p:nvSpPr>
        <p:spPr>
          <a:xfrm>
            <a:off x="4165550" y="391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1" name="Google Shape;1011;g2efdfd133eb_0_868"/>
          <p:cNvSpPr/>
          <p:nvPr/>
        </p:nvSpPr>
        <p:spPr>
          <a:xfrm>
            <a:off x="1583000" y="4635713"/>
            <a:ext cx="720000" cy="27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2" name="Google Shape;1012;g2efdfd133eb_0_868"/>
          <p:cNvSpPr/>
          <p:nvPr/>
        </p:nvSpPr>
        <p:spPr>
          <a:xfrm>
            <a:off x="1583000" y="49405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15층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3" name="Google Shape;1013;g2efdfd133eb_0_868"/>
          <p:cNvSpPr/>
          <p:nvPr/>
        </p:nvSpPr>
        <p:spPr>
          <a:xfrm>
            <a:off x="863602" y="52453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인수자명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4" name="Google Shape;1014;g2efdfd133eb_0_868"/>
          <p:cNvSpPr/>
          <p:nvPr/>
        </p:nvSpPr>
        <p:spPr>
          <a:xfrm>
            <a:off x="1583000" y="52453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김인수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5" name="Google Shape;1015;g2efdfd133eb_0_868"/>
          <p:cNvSpPr/>
          <p:nvPr/>
        </p:nvSpPr>
        <p:spPr>
          <a:xfrm>
            <a:off x="863602" y="58549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배송요청사항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6" name="Google Shape;1016;g2efdfd133eb_0_868"/>
          <p:cNvSpPr/>
          <p:nvPr/>
        </p:nvSpPr>
        <p:spPr>
          <a:xfrm>
            <a:off x="1583000" y="58549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김인수(010 3333 444)에게 납품해주세요.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7" name="Google Shape;1017;g2efdfd133eb_0_868"/>
          <p:cNvSpPr/>
          <p:nvPr/>
        </p:nvSpPr>
        <p:spPr>
          <a:xfrm>
            <a:off x="2598450" y="6414838"/>
            <a:ext cx="720000" cy="27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8" name="Google Shape;1018;g2efdfd133eb_0_868"/>
          <p:cNvSpPr/>
          <p:nvPr/>
        </p:nvSpPr>
        <p:spPr>
          <a:xfrm>
            <a:off x="1549394" y="3907525"/>
            <a:ext cx="288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☑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배송지로 설정합니다.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19" name="Google Shape;1019;g2efdfd133eb_0_868"/>
          <p:cNvGraphicFramePr/>
          <p:nvPr/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 페이지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디자인 시안 (배송지 선택popup)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0" name="Google Shape;1020;g2efdfd133eb_0_868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1" name="Google Shape;1021;g2efdfd133eb_0_868"/>
          <p:cNvCxnSpPr>
            <a:stCxn id="998" idx="3"/>
            <a:endCxn id="974" idx="1"/>
          </p:cNvCxnSpPr>
          <p:nvPr/>
        </p:nvCxnSpPr>
        <p:spPr>
          <a:xfrm>
            <a:off x="4492800" y="1401325"/>
            <a:ext cx="817200" cy="1002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22" name="Google Shape;1022;g2efdfd133eb_0_868"/>
          <p:cNvSpPr/>
          <p:nvPr/>
        </p:nvSpPr>
        <p:spPr>
          <a:xfrm>
            <a:off x="567050" y="2366475"/>
            <a:ext cx="644100" cy="268500"/>
          </a:xfrm>
          <a:prstGeom prst="roundRect">
            <a:avLst>
              <a:gd name="adj" fmla="val 5768"/>
            </a:avLst>
          </a:prstGeom>
          <a:noFill/>
          <a:ln w="9525" cap="flat" cmpd="sng">
            <a:solidFill>
              <a:srgbClr val="00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23" name="Google Shape;1023;g2efdfd133eb_0_868"/>
          <p:cNvCxnSpPr>
            <a:stCxn id="1022" idx="1"/>
            <a:endCxn id="999" idx="1"/>
          </p:cNvCxnSpPr>
          <p:nvPr/>
        </p:nvCxnSpPr>
        <p:spPr>
          <a:xfrm flipH="1">
            <a:off x="360050" y="2500725"/>
            <a:ext cx="207000" cy="2783100"/>
          </a:xfrm>
          <a:prstGeom prst="bentConnector3">
            <a:avLst>
              <a:gd name="adj1" fmla="val 215078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" name="Google Shape;1028;g28120ce3749_2_0"/>
          <p:cNvGraphicFramePr/>
          <p:nvPr/>
        </p:nvGraphicFramePr>
        <p:xfrm>
          <a:off x="273275" y="3017550"/>
          <a:ext cx="9359450" cy="807660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935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262626"/>
                          </a:solidFill>
                        </a:rPr>
                        <a:t>디자인 시안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랜딩 페이지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3" name="Google Shape;1033;g28120bc8d10_0_543"/>
          <p:cNvGraphicFramePr/>
          <p:nvPr/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랜딩페이지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34" name="Google Shape;1034;g28120bc8d10_0_543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1035" name="Google Shape;1035;g28120bc8d10_0_543"/>
          <p:cNvSpPr/>
          <p:nvPr/>
        </p:nvSpPr>
        <p:spPr>
          <a:xfrm>
            <a:off x="539575" y="2218950"/>
            <a:ext cx="2069400" cy="27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header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6" name="Google Shape;1036;g28120bc8d10_0_543"/>
          <p:cNvSpPr/>
          <p:nvPr/>
        </p:nvSpPr>
        <p:spPr>
          <a:xfrm>
            <a:off x="539575" y="4755725"/>
            <a:ext cx="2069400" cy="27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7" name="Google Shape;1037;g28120bc8d10_0_543"/>
          <p:cNvSpPr/>
          <p:nvPr/>
        </p:nvSpPr>
        <p:spPr>
          <a:xfrm>
            <a:off x="1581175" y="2488950"/>
            <a:ext cx="1027800" cy="108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8" name="Google Shape;1038;g28120bc8d10_0_543"/>
          <p:cNvSpPr/>
          <p:nvPr/>
        </p:nvSpPr>
        <p:spPr>
          <a:xfrm>
            <a:off x="539575" y="4215725"/>
            <a:ext cx="2069400" cy="54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OK플라자 사업소개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9" name="Google Shape;1039;g28120bc8d10_0_543"/>
          <p:cNvSpPr/>
          <p:nvPr/>
        </p:nvSpPr>
        <p:spPr>
          <a:xfrm>
            <a:off x="539575" y="3672050"/>
            <a:ext cx="2069400" cy="54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카테고리 (or 상품 리스트)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1040;g28120bc8d10_0_543"/>
          <p:cNvSpPr/>
          <p:nvPr/>
        </p:nvSpPr>
        <p:spPr>
          <a:xfrm>
            <a:off x="5544750" y="5708663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1" name="Google Shape;1041;g28120bc8d10_0_543"/>
          <p:cNvSpPr/>
          <p:nvPr/>
        </p:nvSpPr>
        <p:spPr>
          <a:xfrm>
            <a:off x="3952338" y="5708663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2" name="Google Shape;1042;g28120bc8d10_0_543"/>
          <p:cNvSpPr/>
          <p:nvPr/>
        </p:nvSpPr>
        <p:spPr>
          <a:xfrm>
            <a:off x="4748538" y="5708663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홈앤서비스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3" name="Google Shape;1043;g28120bc8d10_0_543"/>
          <p:cNvSpPr/>
          <p:nvPr/>
        </p:nvSpPr>
        <p:spPr>
          <a:xfrm>
            <a:off x="3156988" y="5708688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일반구매사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1044;g28120bc8d10_0_543"/>
          <p:cNvSpPr/>
          <p:nvPr/>
        </p:nvSpPr>
        <p:spPr>
          <a:xfrm>
            <a:off x="6340938" y="5708688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5" name="Google Shape;1045;g28120bc8d10_0_543"/>
          <p:cNvSpPr/>
          <p:nvPr/>
        </p:nvSpPr>
        <p:spPr>
          <a:xfrm>
            <a:off x="5620950" y="2349750"/>
            <a:ext cx="1394700" cy="108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6" name="Google Shape;1046;g28120bc8d10_0_543"/>
          <p:cNvSpPr/>
          <p:nvPr/>
        </p:nvSpPr>
        <p:spPr>
          <a:xfrm>
            <a:off x="4838538" y="2477925"/>
            <a:ext cx="54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OK플라자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7" name="Google Shape;1047;g28120bc8d10_0_543"/>
          <p:cNvSpPr/>
          <p:nvPr/>
        </p:nvSpPr>
        <p:spPr>
          <a:xfrm>
            <a:off x="5710950" y="2439750"/>
            <a:ext cx="54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오픈형마켓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1048;g28120bc8d10_0_543"/>
          <p:cNvSpPr/>
          <p:nvPr/>
        </p:nvSpPr>
        <p:spPr>
          <a:xfrm>
            <a:off x="6327150" y="2439750"/>
            <a:ext cx="54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1049;g28120bc8d10_0_543"/>
          <p:cNvSpPr/>
          <p:nvPr/>
        </p:nvSpPr>
        <p:spPr>
          <a:xfrm>
            <a:off x="4748975" y="4744188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유저 권한별 페이지 이동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50" name="Google Shape;1050;g28120bc8d10_0_543"/>
          <p:cNvCxnSpPr>
            <a:stCxn id="1046" idx="2"/>
            <a:endCxn id="1051" idx="0"/>
          </p:cNvCxnSpPr>
          <p:nvPr/>
        </p:nvCxnSpPr>
        <p:spPr>
          <a:xfrm rot="-5400000" flipH="1">
            <a:off x="4851288" y="3635175"/>
            <a:ext cx="515100" cy="6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52" name="Google Shape;1052;g28120bc8d10_0_543"/>
          <p:cNvCxnSpPr>
            <a:stCxn id="1049" idx="2"/>
            <a:endCxn id="1043" idx="0"/>
          </p:cNvCxnSpPr>
          <p:nvPr/>
        </p:nvCxnSpPr>
        <p:spPr>
          <a:xfrm rot="5400000">
            <a:off x="4100675" y="4700388"/>
            <a:ext cx="424500" cy="1592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53" name="Google Shape;1053;g28120bc8d10_0_543"/>
          <p:cNvCxnSpPr>
            <a:stCxn id="1049" idx="2"/>
            <a:endCxn id="1040" idx="0"/>
          </p:cNvCxnSpPr>
          <p:nvPr/>
        </p:nvCxnSpPr>
        <p:spPr>
          <a:xfrm rot="-5400000" flipH="1">
            <a:off x="5294675" y="5098488"/>
            <a:ext cx="424500" cy="7959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54" name="Google Shape;1054;g28120bc8d10_0_543"/>
          <p:cNvCxnSpPr>
            <a:stCxn id="1049" idx="2"/>
            <a:endCxn id="1041" idx="0"/>
          </p:cNvCxnSpPr>
          <p:nvPr/>
        </p:nvCxnSpPr>
        <p:spPr>
          <a:xfrm rot="5400000">
            <a:off x="4498475" y="5098188"/>
            <a:ext cx="424500" cy="7965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55" name="Google Shape;1055;g28120bc8d10_0_543"/>
          <p:cNvCxnSpPr>
            <a:stCxn id="1049" idx="2"/>
            <a:endCxn id="1042" idx="0"/>
          </p:cNvCxnSpPr>
          <p:nvPr/>
        </p:nvCxnSpPr>
        <p:spPr>
          <a:xfrm rot="-5400000" flipH="1">
            <a:off x="4897025" y="5496138"/>
            <a:ext cx="424500" cy="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56" name="Google Shape;1056;g28120bc8d10_0_543"/>
          <p:cNvCxnSpPr>
            <a:stCxn id="1049" idx="2"/>
            <a:endCxn id="1044" idx="0"/>
          </p:cNvCxnSpPr>
          <p:nvPr/>
        </p:nvCxnSpPr>
        <p:spPr>
          <a:xfrm rot="-5400000" flipH="1">
            <a:off x="5692775" y="4700388"/>
            <a:ext cx="424500" cy="1592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51" name="Google Shape;1051;g28120bc8d10_0_543"/>
          <p:cNvSpPr/>
          <p:nvPr/>
        </p:nvSpPr>
        <p:spPr>
          <a:xfrm>
            <a:off x="4748550" y="3893163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Sign up / in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7" name="Google Shape;1057;g28120bc8d10_0_543"/>
          <p:cNvSpPr/>
          <p:nvPr/>
        </p:nvSpPr>
        <p:spPr>
          <a:xfrm>
            <a:off x="5620950" y="3893163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오픈형마켓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58" name="Google Shape;1058;g28120bc8d10_0_543"/>
          <p:cNvCxnSpPr>
            <a:stCxn id="1047" idx="2"/>
            <a:endCxn id="1057" idx="0"/>
          </p:cNvCxnSpPr>
          <p:nvPr/>
        </p:nvCxnSpPr>
        <p:spPr>
          <a:xfrm rot="-5400000" flipH="1">
            <a:off x="5704500" y="3616200"/>
            <a:ext cx="553500" cy="6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59" name="Google Shape;1059;g28120bc8d10_0_543"/>
          <p:cNvCxnSpPr>
            <a:stCxn id="1048" idx="2"/>
          </p:cNvCxnSpPr>
          <p:nvPr/>
        </p:nvCxnSpPr>
        <p:spPr>
          <a:xfrm rot="-5400000" flipH="1">
            <a:off x="6448500" y="3488400"/>
            <a:ext cx="553500" cy="256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0" name="Google Shape;1060;g28120bc8d10_0_543"/>
          <p:cNvCxnSpPr>
            <a:stCxn id="1051" idx="2"/>
            <a:endCxn id="1049" idx="0"/>
          </p:cNvCxnSpPr>
          <p:nvPr/>
        </p:nvCxnSpPr>
        <p:spPr>
          <a:xfrm rot="-5400000" flipH="1">
            <a:off x="4953300" y="4588413"/>
            <a:ext cx="311100" cy="6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61" name="Google Shape;1061;g28120bc8d10_0_543"/>
          <p:cNvSpPr/>
          <p:nvPr/>
        </p:nvSpPr>
        <p:spPr>
          <a:xfrm>
            <a:off x="5620950" y="4744188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page에서 Sign up / in 제공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62" name="Google Shape;1062;g28120bc8d10_0_543"/>
          <p:cNvCxnSpPr>
            <a:stCxn id="1057" idx="2"/>
            <a:endCxn id="1061" idx="0"/>
          </p:cNvCxnSpPr>
          <p:nvPr/>
        </p:nvCxnSpPr>
        <p:spPr>
          <a:xfrm rot="-5400000" flipH="1">
            <a:off x="5825700" y="4588413"/>
            <a:ext cx="311100" cy="6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63" name="Google Shape;1063;g28120bc8d10_0_543"/>
          <p:cNvSpPr/>
          <p:nvPr/>
        </p:nvSpPr>
        <p:spPr>
          <a:xfrm>
            <a:off x="6531200" y="3893163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Sign up / in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4" name="Google Shape;1064;g28120bc8d10_0_543"/>
          <p:cNvSpPr/>
          <p:nvPr/>
        </p:nvSpPr>
        <p:spPr>
          <a:xfrm>
            <a:off x="539575" y="2488950"/>
            <a:ext cx="1027800" cy="108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OK 플라자 로그인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5" name="Google Shape;1065;g28120bc8d10_0_543"/>
          <p:cNvSpPr/>
          <p:nvPr/>
        </p:nvSpPr>
        <p:spPr>
          <a:xfrm>
            <a:off x="1663388" y="2874150"/>
            <a:ext cx="403200" cy="46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오픈형마켓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6" name="Google Shape;1066;g28120bc8d10_0_543"/>
          <p:cNvSpPr/>
          <p:nvPr/>
        </p:nvSpPr>
        <p:spPr>
          <a:xfrm>
            <a:off x="2123558" y="2874150"/>
            <a:ext cx="403200" cy="46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7" name="Google Shape;1067;g28120bc8d10_0_543"/>
          <p:cNvSpPr/>
          <p:nvPr/>
        </p:nvSpPr>
        <p:spPr>
          <a:xfrm>
            <a:off x="7992600" y="5528700"/>
            <a:ext cx="1394700" cy="108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전자입찰 &lt;-&gt; 공급사 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AutoNum type="arabicPeriod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SSO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AutoNum type="arabicPeriod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사이트간 이동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68" name="Google Shape;1068;g28120bc8d10_0_543"/>
          <p:cNvCxnSpPr>
            <a:stCxn id="1037" idx="3"/>
            <a:endCxn id="1046" idx="1"/>
          </p:cNvCxnSpPr>
          <p:nvPr/>
        </p:nvCxnSpPr>
        <p:spPr>
          <a:xfrm rot="10800000" flipH="1">
            <a:off x="2608975" y="2927850"/>
            <a:ext cx="2229600" cy="1011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28120ce3749_2_4"/>
          <p:cNvSpPr/>
          <p:nvPr/>
        </p:nvSpPr>
        <p:spPr>
          <a:xfrm>
            <a:off x="0" y="1376925"/>
            <a:ext cx="7574100" cy="2506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4" name="Google Shape;1074;g28120ce3749_2_4"/>
          <p:cNvSpPr/>
          <p:nvPr/>
        </p:nvSpPr>
        <p:spPr>
          <a:xfrm>
            <a:off x="4122875" y="2314850"/>
            <a:ext cx="1336800" cy="11466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5" name="Google Shape;1075;g28120ce3749_2_4"/>
          <p:cNvSpPr/>
          <p:nvPr/>
        </p:nvSpPr>
        <p:spPr>
          <a:xfrm>
            <a:off x="4129325" y="319162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6" name="Google Shape;1076;g28120ce3749_2_4"/>
          <p:cNvSpPr/>
          <p:nvPr/>
        </p:nvSpPr>
        <p:spPr>
          <a:xfrm>
            <a:off x="5584550" y="2315800"/>
            <a:ext cx="1336800" cy="1146600"/>
          </a:xfrm>
          <a:prstGeom prst="roundRect">
            <a:avLst>
              <a:gd name="adj" fmla="val 3716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77" name="Google Shape;1077;g28120ce3749_2_4"/>
          <p:cNvGraphicFramePr/>
          <p:nvPr/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Sticky header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디자인 시안 (랜딩페이지)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78" name="Google Shape;1078;g28120ce3749_2_4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9" name="Google Shape;1079;g28120ce3749_2_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4049" y="1008250"/>
            <a:ext cx="1044459" cy="32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0" name="Google Shape;1080;g28120ce3749_2_4"/>
          <p:cNvCxnSpPr/>
          <p:nvPr/>
        </p:nvCxnSpPr>
        <p:spPr>
          <a:xfrm>
            <a:off x="14100" y="6354725"/>
            <a:ext cx="7560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081" name="Google Shape;1081;g28120ce3749_2_4"/>
          <p:cNvGraphicFramePr/>
          <p:nvPr/>
        </p:nvGraphicFramePr>
        <p:xfrm>
          <a:off x="3695738" y="1095298"/>
          <a:ext cx="3225650" cy="270000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117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SK통신자재 오픈소싱</a:t>
                      </a:r>
                      <a:endParaRPr sz="7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공급파트너 회원신청 </a:t>
                      </a:r>
                      <a:endParaRPr sz="7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구매파트너 회원신청</a:t>
                      </a:r>
                      <a:endParaRPr sz="7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2" name="Google Shape;1082;g28120ce3749_2_4"/>
          <p:cNvSpPr txBox="1"/>
          <p:nvPr/>
        </p:nvSpPr>
        <p:spPr>
          <a:xfrm>
            <a:off x="579775" y="1670725"/>
            <a:ext cx="5120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 Solution , 전자거래시스템, 전문적인 품질관리를 통한 자재관리 전문 공급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3" name="Google Shape;1083;g28120ce3749_2_4"/>
          <p:cNvSpPr txBox="1"/>
          <p:nvPr/>
        </p:nvSpPr>
        <p:spPr>
          <a:xfrm>
            <a:off x="579775" y="2026175"/>
            <a:ext cx="306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3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OK PLAZA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4" name="Google Shape;1084;g28120ce3749_2_4"/>
          <p:cNvSpPr/>
          <p:nvPr/>
        </p:nvSpPr>
        <p:spPr>
          <a:xfrm>
            <a:off x="2385625" y="2708025"/>
            <a:ext cx="600900" cy="49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5" name="Google Shape;1085;g28120ce3749_2_4"/>
          <p:cNvSpPr/>
          <p:nvPr/>
        </p:nvSpPr>
        <p:spPr>
          <a:xfrm>
            <a:off x="688150" y="3241688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0" i="0" u="sng" strike="noStrike" cap="none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 b="0" i="0" u="none" strike="noStrike" cap="none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ㅣ    </a:t>
            </a:r>
            <a:r>
              <a:rPr lang="ko-KR" sz="700" b="0" i="0" u="sng" strike="noStrike" cap="none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b="0" i="0" u="sng" strike="noStrike" cap="none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6" name="Google Shape;1086;g28120ce3749_2_4"/>
          <p:cNvSpPr/>
          <p:nvPr/>
        </p:nvSpPr>
        <p:spPr>
          <a:xfrm>
            <a:off x="688150" y="2708013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 b="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7" name="Google Shape;1087;g28120ce3749_2_4"/>
          <p:cNvSpPr/>
          <p:nvPr/>
        </p:nvSpPr>
        <p:spPr>
          <a:xfrm>
            <a:off x="688150" y="2978050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 b="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8" name="Google Shape;1088;g28120ce3749_2_4"/>
          <p:cNvSpPr/>
          <p:nvPr/>
        </p:nvSpPr>
        <p:spPr>
          <a:xfrm>
            <a:off x="4120525" y="235002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일반인을 위한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자재전문 쇼핑몰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9" name="Google Shape;1089;g28120ce3749_2_4"/>
          <p:cNvSpPr txBox="1"/>
          <p:nvPr/>
        </p:nvSpPr>
        <p:spPr>
          <a:xfrm>
            <a:off x="4997100" y="320212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0" name="Google Shape;1090;g28120ce3749_2_4"/>
          <p:cNvSpPr/>
          <p:nvPr/>
        </p:nvSpPr>
        <p:spPr>
          <a:xfrm>
            <a:off x="5584425" y="235002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사업자를 위한 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자재입찰 시스템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1" name="Google Shape;1091;g28120ce3749_2_4"/>
          <p:cNvSpPr txBox="1"/>
          <p:nvPr/>
        </p:nvSpPr>
        <p:spPr>
          <a:xfrm>
            <a:off x="4120400" y="2726239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팬타온 ICT마켓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2" name="Google Shape;1092;g28120ce3749_2_4"/>
          <p:cNvSpPr txBox="1"/>
          <p:nvPr/>
        </p:nvSpPr>
        <p:spPr>
          <a:xfrm>
            <a:off x="5584425" y="2712148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전자입찰 시스템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3" name="Google Shape;1093;g28120ce3749_2_4"/>
          <p:cNvSpPr/>
          <p:nvPr/>
        </p:nvSpPr>
        <p:spPr>
          <a:xfrm>
            <a:off x="5584425" y="319162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4" name="Google Shape;1094;g28120ce3749_2_4"/>
          <p:cNvSpPr txBox="1"/>
          <p:nvPr/>
        </p:nvSpPr>
        <p:spPr>
          <a:xfrm>
            <a:off x="6452200" y="320212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5" name="Google Shape;1095;g28120ce3749_2_4"/>
          <p:cNvSpPr/>
          <p:nvPr/>
        </p:nvSpPr>
        <p:spPr>
          <a:xfrm>
            <a:off x="0" y="3957400"/>
            <a:ext cx="7574100" cy="2369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6" name="Google Shape;1096;g28120ce3749_2_4"/>
          <p:cNvSpPr/>
          <p:nvPr/>
        </p:nvSpPr>
        <p:spPr>
          <a:xfrm>
            <a:off x="637350" y="4165680"/>
            <a:ext cx="10269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 소개</a:t>
            </a:r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7" name="Google Shape;1097;g28120ce3749_2_4"/>
          <p:cNvSpPr/>
          <p:nvPr/>
        </p:nvSpPr>
        <p:spPr>
          <a:xfrm>
            <a:off x="637350" y="5235400"/>
            <a:ext cx="984600" cy="895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8" name="Google Shape;1098;g28120ce3749_2_4"/>
          <p:cNvSpPr/>
          <p:nvPr/>
        </p:nvSpPr>
        <p:spPr>
          <a:xfrm>
            <a:off x="679800" y="5585345"/>
            <a:ext cx="8997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구매비용 절감 Solution 제공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B2B 자재공급 시장의 정보화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자재협력사와의 공동 개발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9" name="Google Shape;1099;g28120ce3749_2_4"/>
          <p:cNvSpPr/>
          <p:nvPr/>
        </p:nvSpPr>
        <p:spPr>
          <a:xfrm>
            <a:off x="679800" y="5312042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통합 솔루션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0" name="Google Shape;1100;g28120ce3749_2_4"/>
          <p:cNvSpPr/>
          <p:nvPr/>
        </p:nvSpPr>
        <p:spPr>
          <a:xfrm>
            <a:off x="1699004" y="5235400"/>
            <a:ext cx="984600" cy="895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1" name="Google Shape;1101;g28120ce3749_2_4"/>
          <p:cNvSpPr/>
          <p:nvPr/>
        </p:nvSpPr>
        <p:spPr>
          <a:xfrm>
            <a:off x="1743947" y="5589258"/>
            <a:ext cx="8997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구매/정산의 One Stop 서비스 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경쟁입찰을 통한 공정성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실시간 납품 정보 서비스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2" name="Google Shape;1102;g28120ce3749_2_4"/>
          <p:cNvSpPr/>
          <p:nvPr/>
        </p:nvSpPr>
        <p:spPr>
          <a:xfrm>
            <a:off x="1743947" y="5315955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B2B 전자상거래 시스템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3" name="Google Shape;1103;g28120ce3749_2_4"/>
          <p:cNvSpPr/>
          <p:nvPr/>
        </p:nvSpPr>
        <p:spPr>
          <a:xfrm>
            <a:off x="2765648" y="5235400"/>
            <a:ext cx="984600" cy="895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4" name="Google Shape;1104;g28120ce3749_2_4"/>
          <p:cNvSpPr/>
          <p:nvPr/>
        </p:nvSpPr>
        <p:spPr>
          <a:xfrm>
            <a:off x="2803100" y="5589258"/>
            <a:ext cx="8997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 평가 및 BMT 실시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 관리 시스템 운영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 품질 규격 도입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5" name="Google Shape;1105;g28120ce3749_2_4"/>
          <p:cNvSpPr/>
          <p:nvPr/>
        </p:nvSpPr>
        <p:spPr>
          <a:xfrm>
            <a:off x="2803100" y="5315955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6" name="Google Shape;1106;g28120ce3749_2_4"/>
          <p:cNvSpPr/>
          <p:nvPr/>
        </p:nvSpPr>
        <p:spPr>
          <a:xfrm>
            <a:off x="1637175" y="4085443"/>
            <a:ext cx="41895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 컨설팅을 통한 품질 개선, 비용절감까지,</a:t>
            </a: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팬택씨앤아이엔지니어링 은 구매 경쟁력 개선 분야의 혁신을 만들어가고 있습니다.</a:t>
            </a: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7" name="Google Shape;1107;g28120ce3749_2_4"/>
          <p:cNvSpPr/>
          <p:nvPr/>
        </p:nvSpPr>
        <p:spPr>
          <a:xfrm>
            <a:off x="637350" y="4701900"/>
            <a:ext cx="3112800" cy="323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최고 품질의 자재공급 체제 운영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08" name="Google Shape;1108;g28120ce3749_2_4"/>
          <p:cNvCxnSpPr>
            <a:stCxn id="1107" idx="2"/>
            <a:endCxn id="1097" idx="0"/>
          </p:cNvCxnSpPr>
          <p:nvPr/>
        </p:nvCxnSpPr>
        <p:spPr>
          <a:xfrm rot="5400000">
            <a:off x="1556550" y="4598100"/>
            <a:ext cx="210300" cy="1064100"/>
          </a:xfrm>
          <a:prstGeom prst="bentConnector3">
            <a:avLst>
              <a:gd name="adj1" fmla="val 50024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9" name="Google Shape;1109;g28120ce3749_2_4"/>
          <p:cNvCxnSpPr>
            <a:stCxn id="1107" idx="2"/>
            <a:endCxn id="1103" idx="0"/>
          </p:cNvCxnSpPr>
          <p:nvPr/>
        </p:nvCxnSpPr>
        <p:spPr>
          <a:xfrm rot="-5400000" flipH="1">
            <a:off x="2620650" y="4598100"/>
            <a:ext cx="210300" cy="1064100"/>
          </a:xfrm>
          <a:prstGeom prst="bentConnector3">
            <a:avLst>
              <a:gd name="adj1" fmla="val 50024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110" name="Google Shape;1110;g28120ce3749_2_4"/>
          <p:cNvGraphicFramePr/>
          <p:nvPr/>
        </p:nvGraphicFramePr>
        <p:xfrm>
          <a:off x="3955900" y="4701929"/>
          <a:ext cx="2965500" cy="1444150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74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8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철탑류, 철가류</a:t>
                      </a:r>
                      <a:endParaRPr sz="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RF류</a:t>
                      </a:r>
                      <a:endParaRPr sz="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Optlc류</a:t>
                      </a:r>
                      <a:endParaRPr sz="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선로류</a:t>
                      </a:r>
                      <a:endParaRPr sz="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콘크리트전주, 통신Rack, </a:t>
                      </a:r>
                      <a:endParaRPr sz="500" u="none" strike="noStrike" cap="none">
                        <a:solidFill>
                          <a:srgbClr val="70707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나대지철탑, 사각철탑 등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커플러, 디바이더,감쇠기, RF케이블, 안테나 등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광점퍼코드, 다심케이블, 광어댑터 등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강연선, 강관주, 지선밴드, 콘크리트전주 등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케이블류</a:t>
                      </a:r>
                      <a:endParaRPr sz="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함체류</a:t>
                      </a:r>
                      <a:endParaRPr sz="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관로, 지장이설류</a:t>
                      </a:r>
                      <a:endParaRPr sz="6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관류</a:t>
                      </a:r>
                      <a:endParaRPr sz="6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광케이블, 동축케이블, 세경케이블, 배선케이블, 동축케이블, UTP케이블 등</a:t>
                      </a:r>
                      <a:endParaRPr sz="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광접속함체, 광분배반 등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맨홀, 광접속함체, 광분배반, 지선밴드, 철개 등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FC관, SCD관, PE내관,  마이크로덕트, 반할관, 플랙시블전선관 등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전선류</a:t>
                      </a:r>
                      <a:endParaRPr sz="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접지류</a:t>
                      </a:r>
                      <a:endParaRPr sz="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공통자재</a:t>
                      </a:r>
                      <a:endParaRPr sz="6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원재료</a:t>
                      </a:r>
                      <a:endParaRPr sz="6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접지선, 전원선,  광전복합케이블 등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접속단자, 피뢰침, 접지봉, 압착터미널,  수축슬리브 등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결속자재, 방수재, 공구 등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철강재, 전선, 관로재 등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11" name="Google Shape;1111;g28120ce3749_2_4"/>
          <p:cNvSpPr/>
          <p:nvPr/>
        </p:nvSpPr>
        <p:spPr>
          <a:xfrm>
            <a:off x="325750" y="4157075"/>
            <a:ext cx="6977100" cy="211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스크롤시 보이는 영역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내용은 다음페이지참조)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g28120ce3749_2_4"/>
          <p:cNvSpPr/>
          <p:nvPr/>
        </p:nvSpPr>
        <p:spPr>
          <a:xfrm>
            <a:off x="280500" y="9228250"/>
            <a:ext cx="7776000" cy="396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3" name="Google Shape;1113;g28120ce3749_2_4"/>
          <p:cNvSpPr/>
          <p:nvPr/>
        </p:nvSpPr>
        <p:spPr>
          <a:xfrm>
            <a:off x="216600" y="9206950"/>
            <a:ext cx="8997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OK플라자 상품</a:t>
            </a:r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14" name="Google Shape;1114;g28120ce3749_2_4"/>
          <p:cNvGrpSpPr/>
          <p:nvPr/>
        </p:nvGrpSpPr>
        <p:grpSpPr>
          <a:xfrm>
            <a:off x="1633200" y="9711625"/>
            <a:ext cx="1080000" cy="1440000"/>
            <a:chOff x="360000" y="11194750"/>
            <a:chExt cx="1080000" cy="1440000"/>
          </a:xfrm>
        </p:grpSpPr>
        <p:sp>
          <p:nvSpPr>
            <p:cNvPr id="1115" name="Google Shape;1115;g28120ce3749_2_4"/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6" name="Google Shape;1116;g28120ce3749_2_4"/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철강재 이미지</a:t>
              </a:r>
              <a:endParaRPr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7" name="Google Shape;1117;g28120ce3749_2_4"/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철강재, 전선, 관로재 등</a:t>
              </a:r>
              <a:endParaRPr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8" name="Google Shape;1118;g28120ce3749_2_4"/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원재료</a:t>
              </a:r>
              <a:endParaRPr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19" name="Google Shape;1119;g28120ce3749_2_4"/>
          <p:cNvGrpSpPr/>
          <p:nvPr/>
        </p:nvGrpSpPr>
        <p:grpSpPr>
          <a:xfrm>
            <a:off x="2920800" y="9711625"/>
            <a:ext cx="1080000" cy="1440000"/>
            <a:chOff x="360000" y="11194750"/>
            <a:chExt cx="1080000" cy="1440000"/>
          </a:xfrm>
        </p:grpSpPr>
        <p:sp>
          <p:nvSpPr>
            <p:cNvPr id="1120" name="Google Shape;1120;g28120ce3749_2_4"/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1" name="Google Shape;1121;g28120ce3749_2_4"/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2" name="Google Shape;1122;g28120ce3749_2_4"/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접지선, 전원선, 광전복합케이블 등</a:t>
              </a:r>
              <a:endParaRPr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3" name="Google Shape;1123;g28120ce3749_2_4"/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전선류</a:t>
              </a:r>
              <a:endParaRPr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24" name="Google Shape;1124;g28120ce3749_2_4"/>
          <p:cNvGrpSpPr/>
          <p:nvPr/>
        </p:nvGrpSpPr>
        <p:grpSpPr>
          <a:xfrm>
            <a:off x="4208400" y="9711625"/>
            <a:ext cx="1080000" cy="1440000"/>
            <a:chOff x="360000" y="11194750"/>
            <a:chExt cx="1080000" cy="1440000"/>
          </a:xfrm>
        </p:grpSpPr>
        <p:sp>
          <p:nvSpPr>
            <p:cNvPr id="1125" name="Google Shape;1125;g28120ce3749_2_4"/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6" name="Google Shape;1126;g28120ce3749_2_4"/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7" name="Google Shape;1127;g28120ce3749_2_4"/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접속단자, 피뢰침, 접지봉, 압착터미널, 수축슬리브 등</a:t>
              </a:r>
              <a:endParaRPr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8" name="Google Shape;1128;g28120ce3749_2_4"/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접지류</a:t>
              </a:r>
              <a:endParaRPr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29" name="Google Shape;1129;g28120ce3749_2_4"/>
          <p:cNvGrpSpPr/>
          <p:nvPr/>
        </p:nvGrpSpPr>
        <p:grpSpPr>
          <a:xfrm>
            <a:off x="5496000" y="9711625"/>
            <a:ext cx="1080000" cy="1440000"/>
            <a:chOff x="360000" y="11194750"/>
            <a:chExt cx="1080000" cy="1440000"/>
          </a:xfrm>
        </p:grpSpPr>
        <p:sp>
          <p:nvSpPr>
            <p:cNvPr id="1130" name="Google Shape;1130;g28120ce3749_2_4"/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1" name="Google Shape;1131;g28120ce3749_2_4"/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2" name="Google Shape;1132;g28120ce3749_2_4"/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강연선, 강관주, 지선밴드, 콘크리트전주 등</a:t>
              </a:r>
              <a:endParaRPr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3" name="Google Shape;1133;g28120ce3749_2_4"/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선로류</a:t>
              </a:r>
              <a:endParaRPr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34" name="Google Shape;1134;g28120ce3749_2_4"/>
          <p:cNvGrpSpPr/>
          <p:nvPr/>
        </p:nvGrpSpPr>
        <p:grpSpPr>
          <a:xfrm>
            <a:off x="6783600" y="9679150"/>
            <a:ext cx="1080000" cy="1440000"/>
            <a:chOff x="360000" y="11194750"/>
            <a:chExt cx="1080000" cy="1440000"/>
          </a:xfrm>
        </p:grpSpPr>
        <p:sp>
          <p:nvSpPr>
            <p:cNvPr id="1135" name="Google Shape;1135;g28120ce3749_2_4"/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6" name="Google Shape;1136;g28120ce3749_2_4"/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7" name="Google Shape;1137;g28120ce3749_2_4"/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광케이블, 동축케이블, 세경케이블, 배선케이블, 동축케이블, UTP케이블 등</a:t>
              </a:r>
              <a:endParaRPr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8" name="Google Shape;1138;g28120ce3749_2_4"/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케이블류</a:t>
              </a:r>
              <a:endParaRPr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39" name="Google Shape;1139;g28120ce3749_2_4"/>
          <p:cNvGrpSpPr/>
          <p:nvPr/>
        </p:nvGrpSpPr>
        <p:grpSpPr>
          <a:xfrm>
            <a:off x="345600" y="9711625"/>
            <a:ext cx="1080000" cy="1440000"/>
            <a:chOff x="360000" y="11194750"/>
            <a:chExt cx="1080000" cy="1440000"/>
          </a:xfrm>
        </p:grpSpPr>
        <p:sp>
          <p:nvSpPr>
            <p:cNvPr id="1140" name="Google Shape;1140;g28120ce3749_2_4"/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1" name="Google Shape;1141;g28120ce3749_2_4"/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공구 이미지</a:t>
              </a:r>
              <a:endParaRPr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2" name="Google Shape;1142;g28120ce3749_2_4"/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결속자재, 방수재, 공구 등</a:t>
              </a:r>
              <a:endParaRPr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3" name="Google Shape;1143;g28120ce3749_2_4"/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공통자재</a:t>
              </a:r>
              <a:endParaRPr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44" name="Google Shape;1144;g28120ce3749_2_4"/>
          <p:cNvGrpSpPr/>
          <p:nvPr/>
        </p:nvGrpSpPr>
        <p:grpSpPr>
          <a:xfrm>
            <a:off x="1633200" y="11411825"/>
            <a:ext cx="1080000" cy="1440000"/>
            <a:chOff x="360000" y="11194750"/>
            <a:chExt cx="1080000" cy="1440000"/>
          </a:xfrm>
        </p:grpSpPr>
        <p:sp>
          <p:nvSpPr>
            <p:cNvPr id="1145" name="Google Shape;1145;g28120ce3749_2_4"/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6" name="Google Shape;1146;g28120ce3749_2_4"/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7" name="Google Shape;1147;g28120ce3749_2_4"/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맨홀, 광접속함체, 광분배반, 지선밴드, 철개 등</a:t>
              </a:r>
              <a:endParaRPr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8" name="Google Shape;1148;g28120ce3749_2_4"/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관로, 지장이설류</a:t>
              </a:r>
              <a:endParaRPr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49" name="Google Shape;1149;g28120ce3749_2_4"/>
          <p:cNvGrpSpPr/>
          <p:nvPr/>
        </p:nvGrpSpPr>
        <p:grpSpPr>
          <a:xfrm>
            <a:off x="2920800" y="11411825"/>
            <a:ext cx="1080000" cy="1440000"/>
            <a:chOff x="360000" y="11194750"/>
            <a:chExt cx="1080000" cy="1440000"/>
          </a:xfrm>
        </p:grpSpPr>
        <p:sp>
          <p:nvSpPr>
            <p:cNvPr id="1150" name="Google Shape;1150;g28120ce3749_2_4"/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1" name="Google Shape;1151;g28120ce3749_2_4"/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2" name="Google Shape;1152;g28120ce3749_2_4"/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FC관, SCD관, PE내관, 마이크로덕트, 반할관, 플랙시블전선관 등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3" name="Google Shape;1153;g28120ce3749_2_4"/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관류</a:t>
              </a:r>
              <a:endParaRPr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54" name="Google Shape;1154;g28120ce3749_2_4"/>
          <p:cNvGrpSpPr/>
          <p:nvPr/>
        </p:nvGrpSpPr>
        <p:grpSpPr>
          <a:xfrm>
            <a:off x="4208400" y="11411825"/>
            <a:ext cx="1080000" cy="1440000"/>
            <a:chOff x="360000" y="11194750"/>
            <a:chExt cx="1080000" cy="1440000"/>
          </a:xfrm>
        </p:grpSpPr>
        <p:sp>
          <p:nvSpPr>
            <p:cNvPr id="1155" name="Google Shape;1155;g28120ce3749_2_4"/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6" name="Google Shape;1156;g28120ce3749_2_4"/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7" name="Google Shape;1157;g28120ce3749_2_4"/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콘크리트전주, 통신Rack, 나대지철탑, 사각철탑 등</a:t>
              </a:r>
              <a:endParaRPr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8" name="Google Shape;1158;g28120ce3749_2_4"/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철탑류, 철가류</a:t>
              </a:r>
              <a:endParaRPr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59" name="Google Shape;1159;g28120ce3749_2_4"/>
          <p:cNvGrpSpPr/>
          <p:nvPr/>
        </p:nvGrpSpPr>
        <p:grpSpPr>
          <a:xfrm>
            <a:off x="5496000" y="11411825"/>
            <a:ext cx="1080000" cy="1440000"/>
            <a:chOff x="360000" y="11194750"/>
            <a:chExt cx="1080000" cy="1440000"/>
          </a:xfrm>
        </p:grpSpPr>
        <p:sp>
          <p:nvSpPr>
            <p:cNvPr id="1160" name="Google Shape;1160;g28120ce3749_2_4"/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1" name="Google Shape;1161;g28120ce3749_2_4"/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2" name="Google Shape;1162;g28120ce3749_2_4"/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커플러, 디바이더, 감쇠기, RF케이블, 안테나 등</a:t>
              </a:r>
              <a:endParaRPr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3" name="Google Shape;1163;g28120ce3749_2_4"/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RF류</a:t>
              </a:r>
              <a:endParaRPr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64" name="Google Shape;1164;g28120ce3749_2_4"/>
          <p:cNvGrpSpPr/>
          <p:nvPr/>
        </p:nvGrpSpPr>
        <p:grpSpPr>
          <a:xfrm>
            <a:off x="6783600" y="11379350"/>
            <a:ext cx="1080000" cy="1440000"/>
            <a:chOff x="360000" y="11194750"/>
            <a:chExt cx="1080000" cy="1440000"/>
          </a:xfrm>
        </p:grpSpPr>
        <p:sp>
          <p:nvSpPr>
            <p:cNvPr id="1165" name="Google Shape;1165;g28120ce3749_2_4"/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6" name="Google Shape;1166;g28120ce3749_2_4"/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7" name="Google Shape;1167;g28120ce3749_2_4"/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광점퍼코드, 다심케이블, 광어댑터 등</a:t>
              </a:r>
              <a:endParaRPr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8" name="Google Shape;1168;g28120ce3749_2_4"/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Optic류</a:t>
              </a:r>
              <a:endParaRPr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69" name="Google Shape;1169;g28120ce3749_2_4"/>
          <p:cNvGrpSpPr/>
          <p:nvPr/>
        </p:nvGrpSpPr>
        <p:grpSpPr>
          <a:xfrm>
            <a:off x="345600" y="11411825"/>
            <a:ext cx="1080000" cy="1440000"/>
            <a:chOff x="360000" y="11194750"/>
            <a:chExt cx="1080000" cy="1440000"/>
          </a:xfrm>
        </p:grpSpPr>
        <p:sp>
          <p:nvSpPr>
            <p:cNvPr id="1170" name="Google Shape;1170;g28120ce3749_2_4"/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1" name="Google Shape;1171;g28120ce3749_2_4"/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2" name="Google Shape;1172;g28120ce3749_2_4"/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광접속함체, 광분배반 등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3" name="Google Shape;1173;g28120ce3749_2_4"/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함체류</a:t>
              </a:r>
              <a:endParaRPr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74" name="Google Shape;1174;g28120ce3749_2_4"/>
          <p:cNvSpPr/>
          <p:nvPr/>
        </p:nvSpPr>
        <p:spPr>
          <a:xfrm>
            <a:off x="216600" y="13166950"/>
            <a:ext cx="77760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5" name="Google Shape;1175;g28120ce3749_2_4"/>
          <p:cNvSpPr/>
          <p:nvPr/>
        </p:nvSpPr>
        <p:spPr>
          <a:xfrm>
            <a:off x="280500" y="13243150"/>
            <a:ext cx="13626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OK플라자 서비스 소개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sng" strike="noStrike" cap="none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5"/>
              </a:rPr>
              <a:t>참조 URL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6" name="Google Shape;1176;g28120ce3749_2_4"/>
          <p:cNvSpPr/>
          <p:nvPr/>
        </p:nvSpPr>
        <p:spPr>
          <a:xfrm>
            <a:off x="4208400" y="13337525"/>
            <a:ext cx="1080000" cy="1181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7" name="Google Shape;1177;g28120ce3749_2_4"/>
          <p:cNvSpPr/>
          <p:nvPr/>
        </p:nvSpPr>
        <p:spPr>
          <a:xfrm>
            <a:off x="4298550" y="14045649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구매비용 절감 Solution 제공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B2B 자재공급 시장의 정보화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자재협력사와의 공동 개발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8" name="Google Shape;1178;g28120ce3749_2_4"/>
          <p:cNvSpPr/>
          <p:nvPr/>
        </p:nvSpPr>
        <p:spPr>
          <a:xfrm>
            <a:off x="4298550" y="13579555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통합 솔루션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9" name="Google Shape;1179;g28120ce3749_2_4"/>
          <p:cNvSpPr/>
          <p:nvPr/>
        </p:nvSpPr>
        <p:spPr>
          <a:xfrm>
            <a:off x="5496000" y="13337525"/>
            <a:ext cx="1080000" cy="1181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0" name="Google Shape;1180;g28120ce3749_2_4"/>
          <p:cNvSpPr/>
          <p:nvPr/>
        </p:nvSpPr>
        <p:spPr>
          <a:xfrm>
            <a:off x="5586150" y="14045649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구매/정산의 One Stop 서비스 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경쟁입찰을 통한 공정성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실시간 납품 정보 서비스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1" name="Google Shape;1181;g28120ce3749_2_4"/>
          <p:cNvSpPr/>
          <p:nvPr/>
        </p:nvSpPr>
        <p:spPr>
          <a:xfrm>
            <a:off x="5586150" y="13579555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B2B 전자상거래 시스템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2" name="Google Shape;1182;g28120ce3749_2_4"/>
          <p:cNvSpPr/>
          <p:nvPr/>
        </p:nvSpPr>
        <p:spPr>
          <a:xfrm>
            <a:off x="6783600" y="13337525"/>
            <a:ext cx="1080000" cy="1181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3" name="Google Shape;1183;g28120ce3749_2_4"/>
          <p:cNvSpPr/>
          <p:nvPr/>
        </p:nvSpPr>
        <p:spPr>
          <a:xfrm>
            <a:off x="6873750" y="14045649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 평가 및 BMT 실시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 관리 시스템 운영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 품질 규격 도입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4" name="Google Shape;1184;g28120ce3749_2_4"/>
          <p:cNvSpPr/>
          <p:nvPr/>
        </p:nvSpPr>
        <p:spPr>
          <a:xfrm>
            <a:off x="6873750" y="13579555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5" name="Google Shape;1185;g28120ce3749_2_4"/>
          <p:cNvSpPr/>
          <p:nvPr/>
        </p:nvSpPr>
        <p:spPr>
          <a:xfrm>
            <a:off x="280500" y="13904475"/>
            <a:ext cx="37203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 컨설팅을 통한 품질 개선, 비용절감까지,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팬택씨앤아이엔지니어링 은 구매 경쟁력 개선 분야의 혁신을 만들어가고 있습니다.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86" name="Google Shape;1186;g28120ce3749_2_4" descr="무료 사진 평면도 기계 도구 배열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5600" y="9969925"/>
            <a:ext cx="720000" cy="480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7" name="Google Shape;1187;g28120ce3749_2_4" descr="G마켓 - 접지선 검색결과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00800" y="985015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8" name="Google Shape;1188;g28120ce3749_2_4" descr="원자재값 들썩 철강재값 '예측불허' &lt; LE Top 뉴스 &lt; 건설정책 &lt; 기사본문 - 국토경제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813200" y="9967463"/>
            <a:ext cx="720000" cy="485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9" name="Google Shape;1189;g28120ce3749_2_4" descr="컴스마트"/>
          <p:cNvPicPr preferRelativeResize="0"/>
          <p:nvPr/>
        </p:nvPicPr>
        <p:blipFill rotWithShape="1">
          <a:blip r:embed="rId9">
            <a:alphaModFix/>
          </a:blip>
          <a:srcRect l="26449" t="26449" r="23548" b="23548"/>
          <a:stretch/>
        </p:blipFill>
        <p:spPr>
          <a:xfrm>
            <a:off x="4388400" y="985015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0" name="Google Shape;1190;g28120ce3749_2_4" descr="광접속함체(FTTH) – Network Cable – 네트워크케이블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25600" y="11654700"/>
            <a:ext cx="720000" cy="540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1" name="Google Shape;1191;g28120ce3749_2_4" descr="전기용 맨홀 원형 BS Ø648mm 소형차 주차장용 - 인텔리어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813200" y="1156482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2" name="Google Shape;1192;g28120ce3749_2_4" descr="1m(3.3피트) Cat6 Snagless Unshielded(UTP) 이더넷 네트워크 패치 케이블, 주황색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963600" y="981570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3" name="Google Shape;1193;g28120ce3749_2_4" descr="케이유피피 플러스 - COD관 수중 포설 | Facebook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100800" y="1152602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4" name="Google Shape;1194;g28120ce3749_2_4" descr="서광아이엔씨 - 통신철탑 조립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388400" y="11671900"/>
            <a:ext cx="720000" cy="428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5" name="Google Shape;1195;g28120ce3749_2_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676000" y="1156482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6" name="Google Shape;1196;g28120ce3749_2_4" descr="롯데하이마트 | 광점퍼코드 광패치코드 LC-SC 20M 멀티 NEXT-LS220MM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963600" y="1152602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7" name="Google Shape;1197;g28120ce3749_2_4" descr="콘크리트 전주/전봇대(Electric Pole) 규격 - 길이,직경,하중,중량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676000" y="9996175"/>
            <a:ext cx="720000" cy="40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fc35ecc8f_0_0"/>
          <p:cNvSpPr/>
          <p:nvPr/>
        </p:nvSpPr>
        <p:spPr>
          <a:xfrm>
            <a:off x="2844000" y="1679749"/>
            <a:ext cx="919500" cy="329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g27fc35ecc8f_0_0"/>
          <p:cNvSpPr/>
          <p:nvPr/>
        </p:nvSpPr>
        <p:spPr>
          <a:xfrm>
            <a:off x="3954690" y="1679749"/>
            <a:ext cx="4587300" cy="329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g27fc35ecc8f_0_0"/>
          <p:cNvSpPr/>
          <p:nvPr/>
        </p:nvSpPr>
        <p:spPr>
          <a:xfrm>
            <a:off x="2844000" y="2068689"/>
            <a:ext cx="5695800" cy="261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g27fc35ecc8f_0_0"/>
          <p:cNvSpPr/>
          <p:nvPr/>
        </p:nvSpPr>
        <p:spPr>
          <a:xfrm>
            <a:off x="2844000" y="1324800"/>
            <a:ext cx="5695800" cy="261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 menu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3" name="Google Shape;93;g27fc35ecc8f_0_0"/>
          <p:cNvGraphicFramePr/>
          <p:nvPr/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검색 페이지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디자인 시안 (일반구매사, OKSafety, 홈앤서비스)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4" name="Google Shape;94;g27fc35ecc8f_0_0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27fc35ecc8f_0_0"/>
          <p:cNvSpPr/>
          <p:nvPr/>
        </p:nvSpPr>
        <p:spPr>
          <a:xfrm>
            <a:off x="3954690" y="2433325"/>
            <a:ext cx="4508400" cy="3924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검색필터/검색어, pagination설정, sort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g27fc35ecc8f_0_0"/>
          <p:cNvSpPr/>
          <p:nvPr/>
        </p:nvSpPr>
        <p:spPr>
          <a:xfrm>
            <a:off x="3954690" y="2917075"/>
            <a:ext cx="4508400" cy="19569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결과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g27fc35ecc8f_0_0"/>
          <p:cNvSpPr/>
          <p:nvPr/>
        </p:nvSpPr>
        <p:spPr>
          <a:xfrm>
            <a:off x="3954690" y="4942154"/>
            <a:ext cx="4508400" cy="3924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pagination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g27fc35ecc8f_0_0"/>
          <p:cNvSpPr/>
          <p:nvPr/>
        </p:nvSpPr>
        <p:spPr>
          <a:xfrm>
            <a:off x="2844000" y="5436825"/>
            <a:ext cx="5695800" cy="3924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g27fc35ecc8f_0_0"/>
          <p:cNvSpPr/>
          <p:nvPr/>
        </p:nvSpPr>
        <p:spPr>
          <a:xfrm>
            <a:off x="2899820" y="2447874"/>
            <a:ext cx="861600" cy="28878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필터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g27fc35ecc8f_0_0"/>
          <p:cNvSpPr/>
          <p:nvPr/>
        </p:nvSpPr>
        <p:spPr>
          <a:xfrm>
            <a:off x="145875" y="3621774"/>
            <a:ext cx="2523300" cy="540000"/>
          </a:xfrm>
          <a:prstGeom prst="roundRect">
            <a:avLst>
              <a:gd name="adj" fmla="val 5191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필터 영역에 3depth 카테고리를 노출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g27fc35ecc8f_0_0"/>
          <p:cNvSpPr/>
          <p:nvPr/>
        </p:nvSpPr>
        <p:spPr>
          <a:xfrm>
            <a:off x="145875" y="2179525"/>
            <a:ext cx="2523300" cy="900000"/>
          </a:xfrm>
          <a:prstGeom prst="roundRect">
            <a:avLst>
              <a:gd name="adj" fmla="val 5191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검색어, 검색필터를 chip으로 구현.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결과에 적용되어 있는 검색어 및 필터 확인을 용이하게 함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g27fc35ecc8f_0_0"/>
          <p:cNvSpPr/>
          <p:nvPr/>
        </p:nvSpPr>
        <p:spPr>
          <a:xfrm>
            <a:off x="145875" y="4672300"/>
            <a:ext cx="2523300" cy="720000"/>
          </a:xfrm>
          <a:prstGeom prst="roundRect">
            <a:avLst>
              <a:gd name="adj" fmla="val 5191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사용자들의 업무특성상 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자주 주문하는 상품은 상세페이지 이동 없이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검색 결과 페이지에서 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세부사항</a:t>
            </a: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 선택 후 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장바구니에 담음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하여, 검색 결과 영역에서 상품 주요 정보 및 장바구니 담기 기능을 제공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3" name="Google Shape;103;g27fc35ecc8f_0_0"/>
          <p:cNvCxnSpPr>
            <a:stCxn id="95" idx="1"/>
            <a:endCxn id="101" idx="3"/>
          </p:cNvCxnSpPr>
          <p:nvPr/>
        </p:nvCxnSpPr>
        <p:spPr>
          <a:xfrm flipH="1">
            <a:off x="2669190" y="2629525"/>
            <a:ext cx="12855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g27fc35ecc8f_0_0"/>
          <p:cNvCxnSpPr>
            <a:stCxn id="99" idx="1"/>
            <a:endCxn id="100" idx="3"/>
          </p:cNvCxnSpPr>
          <p:nvPr/>
        </p:nvCxnSpPr>
        <p:spPr>
          <a:xfrm flipH="1">
            <a:off x="2669120" y="3891774"/>
            <a:ext cx="230700" cy="6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" name="Google Shape;105;g27fc35ecc8f_0_0"/>
          <p:cNvCxnSpPr>
            <a:stCxn id="96" idx="2"/>
            <a:endCxn id="102" idx="3"/>
          </p:cNvCxnSpPr>
          <p:nvPr/>
        </p:nvCxnSpPr>
        <p:spPr>
          <a:xfrm rot="5400000">
            <a:off x="4359840" y="3183325"/>
            <a:ext cx="158400" cy="3539700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2f44a8c572f_1_290"/>
          <p:cNvSpPr/>
          <p:nvPr/>
        </p:nvSpPr>
        <p:spPr>
          <a:xfrm>
            <a:off x="63900" y="427987"/>
            <a:ext cx="7776000" cy="396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3" name="Google Shape;1203;g2f44a8c572f_1_290"/>
          <p:cNvSpPr/>
          <p:nvPr/>
        </p:nvSpPr>
        <p:spPr>
          <a:xfrm>
            <a:off x="0" y="406687"/>
            <a:ext cx="8997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OK플라자 상품</a:t>
            </a:r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04" name="Google Shape;1204;g2f44a8c572f_1_290"/>
          <p:cNvGrpSpPr/>
          <p:nvPr/>
        </p:nvGrpSpPr>
        <p:grpSpPr>
          <a:xfrm>
            <a:off x="1416600" y="911362"/>
            <a:ext cx="1080000" cy="1440000"/>
            <a:chOff x="360000" y="11194750"/>
            <a:chExt cx="1080000" cy="1440000"/>
          </a:xfrm>
        </p:grpSpPr>
        <p:sp>
          <p:nvSpPr>
            <p:cNvPr id="1205" name="Google Shape;1205;g2f44a8c572f_1_290"/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6" name="Google Shape;1206;g2f44a8c572f_1_290"/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철강재 이미지</a:t>
              </a:r>
              <a:endParaRPr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7" name="Google Shape;1207;g2f44a8c572f_1_290"/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철강재, 전선, 관로재 등</a:t>
              </a:r>
              <a:endParaRPr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8" name="Google Shape;1208;g2f44a8c572f_1_290"/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원재료</a:t>
              </a:r>
              <a:endParaRPr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09" name="Google Shape;1209;g2f44a8c572f_1_290"/>
          <p:cNvGrpSpPr/>
          <p:nvPr/>
        </p:nvGrpSpPr>
        <p:grpSpPr>
          <a:xfrm>
            <a:off x="2704200" y="911362"/>
            <a:ext cx="1080000" cy="1440000"/>
            <a:chOff x="360000" y="11194750"/>
            <a:chExt cx="1080000" cy="1440000"/>
          </a:xfrm>
        </p:grpSpPr>
        <p:sp>
          <p:nvSpPr>
            <p:cNvPr id="1210" name="Google Shape;1210;g2f44a8c572f_1_290"/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1" name="Google Shape;1211;g2f44a8c572f_1_290"/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2" name="Google Shape;1212;g2f44a8c572f_1_290"/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접지선, 전원선, 광전복합케이블 등</a:t>
              </a:r>
              <a:endParaRPr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3" name="Google Shape;1213;g2f44a8c572f_1_290"/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전선류</a:t>
              </a:r>
              <a:endParaRPr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14" name="Google Shape;1214;g2f44a8c572f_1_290"/>
          <p:cNvGrpSpPr/>
          <p:nvPr/>
        </p:nvGrpSpPr>
        <p:grpSpPr>
          <a:xfrm>
            <a:off x="3991800" y="911362"/>
            <a:ext cx="1080000" cy="1440000"/>
            <a:chOff x="360000" y="11194750"/>
            <a:chExt cx="1080000" cy="1440000"/>
          </a:xfrm>
        </p:grpSpPr>
        <p:sp>
          <p:nvSpPr>
            <p:cNvPr id="1215" name="Google Shape;1215;g2f44a8c572f_1_290"/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6" name="Google Shape;1216;g2f44a8c572f_1_290"/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7" name="Google Shape;1217;g2f44a8c572f_1_290"/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접속단자, 피뢰침, 접지봉, 압착터미널, 수축슬리브 등</a:t>
              </a:r>
              <a:endParaRPr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8" name="Google Shape;1218;g2f44a8c572f_1_290"/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접지류</a:t>
              </a:r>
              <a:endParaRPr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19" name="Google Shape;1219;g2f44a8c572f_1_290"/>
          <p:cNvGrpSpPr/>
          <p:nvPr/>
        </p:nvGrpSpPr>
        <p:grpSpPr>
          <a:xfrm>
            <a:off x="5279400" y="911362"/>
            <a:ext cx="1080000" cy="1440000"/>
            <a:chOff x="360000" y="11194750"/>
            <a:chExt cx="1080000" cy="1440000"/>
          </a:xfrm>
        </p:grpSpPr>
        <p:sp>
          <p:nvSpPr>
            <p:cNvPr id="1220" name="Google Shape;1220;g2f44a8c572f_1_290"/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1" name="Google Shape;1221;g2f44a8c572f_1_290"/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2" name="Google Shape;1222;g2f44a8c572f_1_290"/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강연선, 강관주, 지선밴드, 콘크리트전주 등</a:t>
              </a:r>
              <a:endParaRPr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3" name="Google Shape;1223;g2f44a8c572f_1_290"/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선로류</a:t>
              </a:r>
              <a:endParaRPr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24" name="Google Shape;1224;g2f44a8c572f_1_290"/>
          <p:cNvGrpSpPr/>
          <p:nvPr/>
        </p:nvGrpSpPr>
        <p:grpSpPr>
          <a:xfrm>
            <a:off x="6567000" y="878887"/>
            <a:ext cx="1080000" cy="1440000"/>
            <a:chOff x="360000" y="11194750"/>
            <a:chExt cx="1080000" cy="1440000"/>
          </a:xfrm>
        </p:grpSpPr>
        <p:sp>
          <p:nvSpPr>
            <p:cNvPr id="1225" name="Google Shape;1225;g2f44a8c572f_1_290"/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6" name="Google Shape;1226;g2f44a8c572f_1_290"/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7" name="Google Shape;1227;g2f44a8c572f_1_290"/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광케이블, 동축케이블, 세경케이블, 배선케이블, 동축케이블, UTP케이블 등</a:t>
              </a:r>
              <a:endParaRPr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8" name="Google Shape;1228;g2f44a8c572f_1_290"/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케이블류</a:t>
              </a:r>
              <a:endParaRPr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29" name="Google Shape;1229;g2f44a8c572f_1_290"/>
          <p:cNvGrpSpPr/>
          <p:nvPr/>
        </p:nvGrpSpPr>
        <p:grpSpPr>
          <a:xfrm>
            <a:off x="129000" y="911362"/>
            <a:ext cx="1080000" cy="1440000"/>
            <a:chOff x="360000" y="11194750"/>
            <a:chExt cx="1080000" cy="1440000"/>
          </a:xfrm>
        </p:grpSpPr>
        <p:sp>
          <p:nvSpPr>
            <p:cNvPr id="1230" name="Google Shape;1230;g2f44a8c572f_1_290"/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1" name="Google Shape;1231;g2f44a8c572f_1_290"/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공구 이미지</a:t>
              </a:r>
              <a:endParaRPr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2" name="Google Shape;1232;g2f44a8c572f_1_290"/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결속자재, 방수재, 공구 등</a:t>
              </a:r>
              <a:endParaRPr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3" name="Google Shape;1233;g2f44a8c572f_1_290"/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공통자재</a:t>
              </a:r>
              <a:endParaRPr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34" name="Google Shape;1234;g2f44a8c572f_1_290"/>
          <p:cNvGrpSpPr/>
          <p:nvPr/>
        </p:nvGrpSpPr>
        <p:grpSpPr>
          <a:xfrm>
            <a:off x="1416600" y="2611562"/>
            <a:ext cx="1080000" cy="1440000"/>
            <a:chOff x="360000" y="11194750"/>
            <a:chExt cx="1080000" cy="1440000"/>
          </a:xfrm>
        </p:grpSpPr>
        <p:sp>
          <p:nvSpPr>
            <p:cNvPr id="1235" name="Google Shape;1235;g2f44a8c572f_1_290"/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6" name="Google Shape;1236;g2f44a8c572f_1_290"/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7" name="Google Shape;1237;g2f44a8c572f_1_290"/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맨홀, 광접속함체, 광분배반, 지선밴드, 철개 등</a:t>
              </a:r>
              <a:endParaRPr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8" name="Google Shape;1238;g2f44a8c572f_1_290"/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관로, 지장이설류</a:t>
              </a:r>
              <a:endParaRPr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39" name="Google Shape;1239;g2f44a8c572f_1_290"/>
          <p:cNvGrpSpPr/>
          <p:nvPr/>
        </p:nvGrpSpPr>
        <p:grpSpPr>
          <a:xfrm>
            <a:off x="2704200" y="2611562"/>
            <a:ext cx="1080000" cy="1440000"/>
            <a:chOff x="360000" y="11194750"/>
            <a:chExt cx="1080000" cy="1440000"/>
          </a:xfrm>
        </p:grpSpPr>
        <p:sp>
          <p:nvSpPr>
            <p:cNvPr id="1240" name="Google Shape;1240;g2f44a8c572f_1_290"/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1" name="Google Shape;1241;g2f44a8c572f_1_290"/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2" name="Google Shape;1242;g2f44a8c572f_1_290"/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FC관, SCD관, PE내관, 마이크로덕트, 반할관, 플랙시블전선관 등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3" name="Google Shape;1243;g2f44a8c572f_1_290"/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관류</a:t>
              </a:r>
              <a:endParaRPr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44" name="Google Shape;1244;g2f44a8c572f_1_290"/>
          <p:cNvGrpSpPr/>
          <p:nvPr/>
        </p:nvGrpSpPr>
        <p:grpSpPr>
          <a:xfrm>
            <a:off x="3991800" y="2611562"/>
            <a:ext cx="1080000" cy="1440000"/>
            <a:chOff x="360000" y="11194750"/>
            <a:chExt cx="1080000" cy="1440000"/>
          </a:xfrm>
        </p:grpSpPr>
        <p:sp>
          <p:nvSpPr>
            <p:cNvPr id="1245" name="Google Shape;1245;g2f44a8c572f_1_290"/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6" name="Google Shape;1246;g2f44a8c572f_1_290"/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7" name="Google Shape;1247;g2f44a8c572f_1_290"/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콘크리트전주, 통신Rack, 나대지철탑, 사각철탑 등</a:t>
              </a:r>
              <a:endParaRPr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8" name="Google Shape;1248;g2f44a8c572f_1_290"/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철탑류, 철가류</a:t>
              </a:r>
              <a:endParaRPr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49" name="Google Shape;1249;g2f44a8c572f_1_290"/>
          <p:cNvGrpSpPr/>
          <p:nvPr/>
        </p:nvGrpSpPr>
        <p:grpSpPr>
          <a:xfrm>
            <a:off x="5279400" y="2611562"/>
            <a:ext cx="1080000" cy="1440000"/>
            <a:chOff x="360000" y="11194750"/>
            <a:chExt cx="1080000" cy="1440000"/>
          </a:xfrm>
        </p:grpSpPr>
        <p:sp>
          <p:nvSpPr>
            <p:cNvPr id="1250" name="Google Shape;1250;g2f44a8c572f_1_290"/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1" name="Google Shape;1251;g2f44a8c572f_1_290"/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2" name="Google Shape;1252;g2f44a8c572f_1_290"/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커플러, 디바이더, 감쇠기, RF케이블, 안테나 등</a:t>
              </a:r>
              <a:endParaRPr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3" name="Google Shape;1253;g2f44a8c572f_1_290"/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RF류</a:t>
              </a:r>
              <a:endParaRPr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54" name="Google Shape;1254;g2f44a8c572f_1_290"/>
          <p:cNvGrpSpPr/>
          <p:nvPr/>
        </p:nvGrpSpPr>
        <p:grpSpPr>
          <a:xfrm>
            <a:off x="6567000" y="2579087"/>
            <a:ext cx="1080000" cy="1440000"/>
            <a:chOff x="360000" y="11194750"/>
            <a:chExt cx="1080000" cy="1440000"/>
          </a:xfrm>
        </p:grpSpPr>
        <p:sp>
          <p:nvSpPr>
            <p:cNvPr id="1255" name="Google Shape;1255;g2f44a8c572f_1_290"/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6" name="Google Shape;1256;g2f44a8c572f_1_290"/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7" name="Google Shape;1257;g2f44a8c572f_1_290"/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광점퍼코드, 다심케이블, 광어댑터 등</a:t>
              </a:r>
              <a:endParaRPr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8" name="Google Shape;1258;g2f44a8c572f_1_290"/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Optic류</a:t>
              </a:r>
              <a:endParaRPr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59" name="Google Shape;1259;g2f44a8c572f_1_290"/>
          <p:cNvGrpSpPr/>
          <p:nvPr/>
        </p:nvGrpSpPr>
        <p:grpSpPr>
          <a:xfrm>
            <a:off x="129000" y="2611562"/>
            <a:ext cx="1080000" cy="1440000"/>
            <a:chOff x="360000" y="11194750"/>
            <a:chExt cx="1080000" cy="1440000"/>
          </a:xfrm>
        </p:grpSpPr>
        <p:sp>
          <p:nvSpPr>
            <p:cNvPr id="1260" name="Google Shape;1260;g2f44a8c572f_1_290"/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1" name="Google Shape;1261;g2f44a8c572f_1_290"/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2" name="Google Shape;1262;g2f44a8c572f_1_290"/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광접속함체, 광분배반 등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3" name="Google Shape;1263;g2f44a8c572f_1_290"/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함체류</a:t>
              </a:r>
              <a:endParaRPr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64" name="Google Shape;1264;g2f44a8c572f_1_290"/>
          <p:cNvSpPr/>
          <p:nvPr/>
        </p:nvSpPr>
        <p:spPr>
          <a:xfrm>
            <a:off x="0" y="4366687"/>
            <a:ext cx="77760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5" name="Google Shape;1265;g2f44a8c572f_1_290"/>
          <p:cNvSpPr/>
          <p:nvPr/>
        </p:nvSpPr>
        <p:spPr>
          <a:xfrm>
            <a:off x="63900" y="4442887"/>
            <a:ext cx="13626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OK플라자</a:t>
            </a: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서비스 소개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6" name="Google Shape;1266;g2f44a8c572f_1_290"/>
          <p:cNvSpPr/>
          <p:nvPr/>
        </p:nvSpPr>
        <p:spPr>
          <a:xfrm>
            <a:off x="3991800" y="4537262"/>
            <a:ext cx="1080000" cy="1181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7" name="Google Shape;1267;g2f44a8c572f_1_290"/>
          <p:cNvSpPr/>
          <p:nvPr/>
        </p:nvSpPr>
        <p:spPr>
          <a:xfrm>
            <a:off x="4081950" y="5245386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구매비용 절감 Solution 제공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B2B 자재공급 시장의 정보화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자재협력사와의 공동 개발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8" name="Google Shape;1268;g2f44a8c572f_1_290"/>
          <p:cNvSpPr/>
          <p:nvPr/>
        </p:nvSpPr>
        <p:spPr>
          <a:xfrm>
            <a:off x="4081950" y="4779292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통합 솔루션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9" name="Google Shape;1269;g2f44a8c572f_1_290"/>
          <p:cNvSpPr/>
          <p:nvPr/>
        </p:nvSpPr>
        <p:spPr>
          <a:xfrm>
            <a:off x="5279400" y="4537262"/>
            <a:ext cx="1080000" cy="1181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0" name="Google Shape;1270;g2f44a8c572f_1_290"/>
          <p:cNvSpPr/>
          <p:nvPr/>
        </p:nvSpPr>
        <p:spPr>
          <a:xfrm>
            <a:off x="5369550" y="5245386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구매/정산의 One Stop 서비스 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경쟁입찰을 통한 공정성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실시간 납품 정보 서비스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1" name="Google Shape;1271;g2f44a8c572f_1_290"/>
          <p:cNvSpPr/>
          <p:nvPr/>
        </p:nvSpPr>
        <p:spPr>
          <a:xfrm>
            <a:off x="5369550" y="4779292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B2B 전자상거래 시스템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2" name="Google Shape;1272;g2f44a8c572f_1_290"/>
          <p:cNvSpPr/>
          <p:nvPr/>
        </p:nvSpPr>
        <p:spPr>
          <a:xfrm>
            <a:off x="6567000" y="4537262"/>
            <a:ext cx="1080000" cy="1181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3" name="Google Shape;1273;g2f44a8c572f_1_290"/>
          <p:cNvSpPr/>
          <p:nvPr/>
        </p:nvSpPr>
        <p:spPr>
          <a:xfrm>
            <a:off x="6657150" y="5245386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 평가 및 BMT 실시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 관리 시스템 운영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 품질 규격 도입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4" name="Google Shape;1274;g2f44a8c572f_1_290"/>
          <p:cNvSpPr/>
          <p:nvPr/>
        </p:nvSpPr>
        <p:spPr>
          <a:xfrm>
            <a:off x="6657150" y="4779292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5" name="Google Shape;1275;g2f44a8c572f_1_290"/>
          <p:cNvSpPr/>
          <p:nvPr/>
        </p:nvSpPr>
        <p:spPr>
          <a:xfrm>
            <a:off x="63900" y="5223486"/>
            <a:ext cx="37203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 컨설팅을 통한 품질 개선, 비용절감까지,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팬택씨앤아이엔지니어링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은 구매 경쟁력 개선 분야의 혁신을 만들어가고 있습니다.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76" name="Google Shape;1276;g2f44a8c572f_1_290" descr="무료 사진 평면도 기계 도구 배열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000" y="1169662"/>
            <a:ext cx="720000" cy="480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7" name="Google Shape;1277;g2f44a8c572f_1_290" descr="G마켓 - 접지선 검색결과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4200" y="1049887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8" name="Google Shape;1278;g2f44a8c572f_1_290" descr="원자재값 들썩 철강재값 '예측불허' &lt; LE Top 뉴스 &lt; 건설정책 &lt; 기사본문 - 국토경제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96600" y="1167200"/>
            <a:ext cx="720000" cy="485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9" name="Google Shape;1279;g2f44a8c572f_1_290" descr="컴스마트"/>
          <p:cNvPicPr preferRelativeResize="0"/>
          <p:nvPr/>
        </p:nvPicPr>
        <p:blipFill rotWithShape="1">
          <a:blip r:embed="rId6">
            <a:alphaModFix/>
          </a:blip>
          <a:srcRect l="26449" t="26449" r="23548" b="23548"/>
          <a:stretch/>
        </p:blipFill>
        <p:spPr>
          <a:xfrm>
            <a:off x="4171800" y="1049887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0" name="Google Shape;1280;g2f44a8c572f_1_290" descr="광접속함체(FTTH) – Network Cable – 네트워크케이블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9000" y="2854437"/>
            <a:ext cx="720000" cy="540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1" name="Google Shape;1281;g2f44a8c572f_1_290" descr="전기용 맨홀 원형 BS Ø648mm 소형차 주차장용 - 인텔리어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96600" y="2764562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2" name="Google Shape;1282;g2f44a8c572f_1_290" descr="1m(3.3피트) Cat6 Snagless Unshielded(UTP) 이더넷 네트워크 패치 케이블, 주황색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747000" y="1015437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3" name="Google Shape;1283;g2f44a8c572f_1_290" descr="케이유피피 플러스 - COD관 수중 포설 | Facebook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884200" y="2725762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4" name="Google Shape;1284;g2f44a8c572f_1_290" descr="서광아이엔씨 - 통신철탑 조립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171800" y="2871637"/>
            <a:ext cx="720000" cy="428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5" name="Google Shape;1285;g2f44a8c572f_1_29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459400" y="2764562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6" name="Google Shape;1286;g2f44a8c572f_1_290" descr="롯데하이마트 | 광점퍼코드 광패치코드 LC-SC 20M 멀티 NEXT-LS220MM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747000" y="2725762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7" name="Google Shape;1287;g2f44a8c572f_1_290" descr="콘크리트 전주/전봇대(Electric Pole) 규격 - 길이,직경,하중,중량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459400" y="1195912"/>
            <a:ext cx="720000" cy="4035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8" name="Google Shape;1288;g2f44a8c572f_1_290"/>
          <p:cNvGraphicFramePr/>
          <p:nvPr>
            <p:extLst>
              <p:ext uri="{D42A27DB-BD31-4B8C-83A1-F6EECF244321}">
                <p14:modId xmlns:p14="http://schemas.microsoft.com/office/powerpoint/2010/main" val="2597329403"/>
              </p:ext>
            </p:extLst>
          </p:nvPr>
        </p:nvGraphicFramePr>
        <p:xfrm>
          <a:off x="2886113" y="6103743"/>
          <a:ext cx="2597525" cy="210300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60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 안내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화면공유 상담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공동인증프로그램 설치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공동인증서안내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89" name="Google Shape;1289;g2f44a8c572f_1_290"/>
          <p:cNvCxnSpPr/>
          <p:nvPr/>
        </p:nvCxnSpPr>
        <p:spPr>
          <a:xfrm>
            <a:off x="0" y="5973062"/>
            <a:ext cx="7560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90" name="Google Shape;1290;g2f44a8c572f_1_290" descr="OK plaza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46500" y="6019087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Google Shape;1291;g2f44a8c572f_1_290"/>
          <p:cNvSpPr txBox="1"/>
          <p:nvPr/>
        </p:nvSpPr>
        <p:spPr>
          <a:xfrm>
            <a:off x="1286474" y="6120687"/>
            <a:ext cx="1686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</a:t>
            </a:r>
            <a:endParaRPr sz="500" b="0" i="0" u="none" strike="noStrike" cap="none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Pantech C&amp;I Eng. All Rights Reserved.                                                                                                                  </a:t>
            </a:r>
            <a:endParaRPr sz="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2" name="Google Shape;1292;g2f44a8c572f_1_290"/>
          <p:cNvSpPr txBox="1"/>
          <p:nvPr/>
        </p:nvSpPr>
        <p:spPr>
          <a:xfrm>
            <a:off x="5508750" y="6071587"/>
            <a:ext cx="14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ㅣ 이메일무단 수집거부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fc35ecc8f_0_48"/>
          <p:cNvSpPr/>
          <p:nvPr/>
        </p:nvSpPr>
        <p:spPr>
          <a:xfrm>
            <a:off x="2156325" y="4624950"/>
            <a:ext cx="6308400" cy="8724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g27fc35ecc8f_0_48"/>
          <p:cNvSpPr/>
          <p:nvPr/>
        </p:nvSpPr>
        <p:spPr>
          <a:xfrm>
            <a:off x="2150650" y="2824950"/>
            <a:ext cx="6314100" cy="8724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2" name="Google Shape;112;g27fc35ecc8f_0_48"/>
          <p:cNvGraphicFramePr/>
          <p:nvPr/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검색 페이지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디자인 시안 (일반구매사, OKSafety, 홈앤서비스)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3" name="Google Shape;113;g27fc35ecc8f_0_48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7fc35ecc8f_0_48"/>
          <p:cNvSpPr/>
          <p:nvPr/>
        </p:nvSpPr>
        <p:spPr>
          <a:xfrm>
            <a:off x="757738" y="1149875"/>
            <a:ext cx="1177500" cy="4518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27fc35ecc8f_0_48"/>
          <p:cNvSpPr/>
          <p:nvPr/>
        </p:nvSpPr>
        <p:spPr>
          <a:xfrm>
            <a:off x="782188" y="2240375"/>
            <a:ext cx="11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8" marR="0" lvl="0" indent="-899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상품유형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g27fc35ecc8f_0_48"/>
          <p:cNvSpPr/>
          <p:nvPr/>
        </p:nvSpPr>
        <p:spPr>
          <a:xfrm>
            <a:off x="782188" y="2545175"/>
            <a:ext cx="117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▢  전체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▣  지정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▢  일반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▢  공구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▣  안전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▣  안전KCS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▢  보안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▢  등록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▣  SKB전용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27fc35ecc8f_0_48"/>
          <p:cNvSpPr/>
          <p:nvPr/>
        </p:nvSpPr>
        <p:spPr>
          <a:xfrm>
            <a:off x="782188" y="1168475"/>
            <a:ext cx="11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8" marR="0" lvl="0" indent="-899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필터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8" name="Google Shape;118;g27fc35ecc8f_0_48"/>
          <p:cNvGrpSpPr/>
          <p:nvPr/>
        </p:nvGrpSpPr>
        <p:grpSpPr>
          <a:xfrm>
            <a:off x="4103388" y="5538225"/>
            <a:ext cx="2265000" cy="180000"/>
            <a:chOff x="4065288" y="6528825"/>
            <a:chExt cx="2265000" cy="180000"/>
          </a:xfrm>
        </p:grpSpPr>
        <p:sp>
          <p:nvSpPr>
            <p:cNvPr id="119" name="Google Shape;119;g27fc35ecc8f_0_48"/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g27fc35ecc8f_0_48"/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g27fc35ecc8f_0_48"/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122;g27fc35ecc8f_0_48"/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123;g27fc35ecc8f_0_48"/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124;g27fc35ecc8f_0_48"/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g27fc35ecc8f_0_48"/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126;g27fc35ecc8f_0_48"/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127;g27fc35ecc8f_0_48"/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8" name="Google Shape;128;g27fc35ecc8f_0_48"/>
          <p:cNvSpPr/>
          <p:nvPr/>
        </p:nvSpPr>
        <p:spPr>
          <a:xfrm>
            <a:off x="761488" y="3542375"/>
            <a:ext cx="11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8" marR="0" lvl="0" indent="-899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filter title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g27fc35ecc8f_0_48"/>
          <p:cNvSpPr/>
          <p:nvPr/>
        </p:nvSpPr>
        <p:spPr>
          <a:xfrm>
            <a:off x="761488" y="3847175"/>
            <a:ext cx="117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▢  전체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▣  label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▢  label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g27fc35ecc8f_0_48"/>
          <p:cNvSpPr/>
          <p:nvPr/>
        </p:nvSpPr>
        <p:spPr>
          <a:xfrm>
            <a:off x="782188" y="4165775"/>
            <a:ext cx="11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8" marR="0" lvl="0" indent="-899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금액범위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1" name="Google Shape;131;g27fc35ecc8f_0_48"/>
          <p:cNvCxnSpPr/>
          <p:nvPr/>
        </p:nvCxnSpPr>
        <p:spPr>
          <a:xfrm>
            <a:off x="796705" y="4459216"/>
            <a:ext cx="1066200" cy="1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32" name="Google Shape;132;g27fc35ecc8f_0_48"/>
          <p:cNvSpPr/>
          <p:nvPr/>
        </p:nvSpPr>
        <p:spPr>
          <a:xfrm>
            <a:off x="955481" y="4428466"/>
            <a:ext cx="179400" cy="627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27fc35ecc8f_0_48"/>
          <p:cNvSpPr/>
          <p:nvPr/>
        </p:nvSpPr>
        <p:spPr>
          <a:xfrm>
            <a:off x="1336481" y="4428466"/>
            <a:ext cx="179400" cy="627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g27fc35ecc8f_0_48"/>
          <p:cNvCxnSpPr>
            <a:stCxn id="132" idx="3"/>
            <a:endCxn id="133" idx="1"/>
          </p:cNvCxnSpPr>
          <p:nvPr/>
        </p:nvCxnSpPr>
        <p:spPr>
          <a:xfrm>
            <a:off x="1134881" y="4459816"/>
            <a:ext cx="201600" cy="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g27fc35ecc8f_0_48"/>
          <p:cNvSpPr/>
          <p:nvPr/>
        </p:nvSpPr>
        <p:spPr>
          <a:xfrm>
            <a:off x="796701" y="4636763"/>
            <a:ext cx="450000" cy="180000"/>
          </a:xfrm>
          <a:prstGeom prst="roundRect">
            <a:avLst>
              <a:gd name="adj" fmla="val 19828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20,000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g27fc35ecc8f_0_48"/>
          <p:cNvSpPr/>
          <p:nvPr/>
        </p:nvSpPr>
        <p:spPr>
          <a:xfrm>
            <a:off x="1412905" y="4636763"/>
            <a:ext cx="450000" cy="180000"/>
          </a:xfrm>
          <a:prstGeom prst="roundRect">
            <a:avLst>
              <a:gd name="adj" fmla="val 19828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400,000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g27fc35ecc8f_0_48"/>
          <p:cNvSpPr/>
          <p:nvPr/>
        </p:nvSpPr>
        <p:spPr>
          <a:xfrm>
            <a:off x="1260299" y="4636775"/>
            <a:ext cx="162000" cy="180000"/>
          </a:xfrm>
          <a:prstGeom prst="roundRect">
            <a:avLst>
              <a:gd name="adj" fmla="val 19828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g27fc35ecc8f_0_48"/>
          <p:cNvSpPr/>
          <p:nvPr/>
        </p:nvSpPr>
        <p:spPr>
          <a:xfrm>
            <a:off x="796701" y="4484363"/>
            <a:ext cx="450000" cy="180000"/>
          </a:xfrm>
          <a:prstGeom prst="roundRect">
            <a:avLst>
              <a:gd name="adj" fmla="val 19828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3,000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g27fc35ecc8f_0_48"/>
          <p:cNvSpPr/>
          <p:nvPr/>
        </p:nvSpPr>
        <p:spPr>
          <a:xfrm>
            <a:off x="1412905" y="4484363"/>
            <a:ext cx="450000" cy="180000"/>
          </a:xfrm>
          <a:prstGeom prst="roundRect">
            <a:avLst>
              <a:gd name="adj" fmla="val 19828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1,200,0000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g27fc35ecc8f_0_48"/>
          <p:cNvSpPr/>
          <p:nvPr/>
        </p:nvSpPr>
        <p:spPr>
          <a:xfrm>
            <a:off x="7649350" y="1444500"/>
            <a:ext cx="720000" cy="268500"/>
          </a:xfrm>
          <a:prstGeom prst="roundRect">
            <a:avLst>
              <a:gd name="adj" fmla="val 1982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가나다</a:t>
            </a:r>
            <a:r>
              <a:rPr lang="ko-KR" altLang="en-US" sz="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7fc35ecc8f_0_48"/>
          <p:cNvSpPr/>
          <p:nvPr/>
        </p:nvSpPr>
        <p:spPr>
          <a:xfrm>
            <a:off x="6894000" y="1444500"/>
            <a:ext cx="720000" cy="268500"/>
          </a:xfrm>
          <a:prstGeom prst="roundRect">
            <a:avLst>
              <a:gd name="adj" fmla="val 1982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10개씩 보기</a:t>
            </a: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27fc35ecc8f_0_48"/>
          <p:cNvSpPr/>
          <p:nvPr/>
        </p:nvSpPr>
        <p:spPr>
          <a:xfrm>
            <a:off x="744813" y="4897625"/>
            <a:ext cx="11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결과내 검색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g27fc35ecc8f_0_48"/>
          <p:cNvSpPr/>
          <p:nvPr/>
        </p:nvSpPr>
        <p:spPr>
          <a:xfrm>
            <a:off x="796713" y="5168025"/>
            <a:ext cx="693300" cy="180000"/>
          </a:xfrm>
          <a:prstGeom prst="roundRect">
            <a:avLst>
              <a:gd name="adj" fmla="val 18852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키보드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g27fc35ecc8f_0_48"/>
          <p:cNvSpPr/>
          <p:nvPr/>
        </p:nvSpPr>
        <p:spPr>
          <a:xfrm>
            <a:off x="1552713" y="5168025"/>
            <a:ext cx="316800" cy="180000"/>
          </a:xfrm>
          <a:prstGeom prst="roundRect">
            <a:avLst>
              <a:gd name="adj" fmla="val 18445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g27fc35ecc8f_0_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1113" y="5197690"/>
            <a:ext cx="120000" cy="12067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27fc35ecc8f_0_48"/>
          <p:cNvSpPr/>
          <p:nvPr/>
        </p:nvSpPr>
        <p:spPr>
          <a:xfrm>
            <a:off x="761488" y="5400875"/>
            <a:ext cx="117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▣ 결과내 검색  ▢  검색어 제외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7" name="Google Shape;147;g27fc35ecc8f_0_48"/>
          <p:cNvGrpSpPr/>
          <p:nvPr/>
        </p:nvGrpSpPr>
        <p:grpSpPr>
          <a:xfrm>
            <a:off x="2241029" y="2001137"/>
            <a:ext cx="6147475" cy="720011"/>
            <a:chOff x="2160000" y="8236714"/>
            <a:chExt cx="6147475" cy="720011"/>
          </a:xfrm>
        </p:grpSpPr>
        <p:sp>
          <p:nvSpPr>
            <p:cNvPr id="148" name="Google Shape;148;g27fc35ecc8f_0_48"/>
            <p:cNvSpPr/>
            <p:nvPr/>
          </p:nvSpPr>
          <p:spPr>
            <a:xfrm>
              <a:off x="2160000" y="8236714"/>
              <a:ext cx="720000" cy="720000"/>
            </a:xfrm>
            <a:prstGeom prst="roundRect">
              <a:avLst>
                <a:gd name="adj" fmla="val 576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 image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149;g27fc35ecc8f_0_48"/>
            <p:cNvSpPr/>
            <p:nvPr/>
          </p:nvSpPr>
          <p:spPr>
            <a:xfrm>
              <a:off x="3022802" y="8236714"/>
              <a:ext cx="1440000" cy="18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sz="6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휴대용 3단접이식 블루투스 키보드 세 ᠁</a:t>
              </a:r>
              <a:endParaRPr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0" name="Google Shape;150;g27fc35ecc8f_0_48"/>
            <p:cNvSpPr/>
            <p:nvPr/>
          </p:nvSpPr>
          <p:spPr>
            <a:xfrm>
              <a:off x="3022802" y="8776725"/>
              <a:ext cx="1440000" cy="18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상품코드 : 2217836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1" name="Google Shape;151;g27fc35ecc8f_0_48"/>
            <p:cNvSpPr/>
            <p:nvPr/>
          </p:nvSpPr>
          <p:spPr>
            <a:xfrm>
              <a:off x="3022802" y="8416719"/>
              <a:ext cx="1440000" cy="36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피스넷, 3단접이식, 블루투스, 89*146*16(mm)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피스넷, 3단접이식, 블루투스, 89*146*1 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52" name="Google Shape;152;g27fc35ecc8f_0_48"/>
            <p:cNvGrpSpPr/>
            <p:nvPr/>
          </p:nvGrpSpPr>
          <p:grpSpPr>
            <a:xfrm>
              <a:off x="7411063" y="8236714"/>
              <a:ext cx="896412" cy="720000"/>
              <a:chOff x="7477513" y="3167500"/>
              <a:chExt cx="896412" cy="720000"/>
            </a:xfrm>
          </p:grpSpPr>
          <p:sp>
            <p:nvSpPr>
              <p:cNvPr id="153" name="Google Shape;153;g27fc35ecc8f_0_48"/>
              <p:cNvSpPr/>
              <p:nvPr/>
            </p:nvSpPr>
            <p:spPr>
              <a:xfrm>
                <a:off x="7477525" y="3167500"/>
                <a:ext cx="896400" cy="3324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4" name="Google Shape;154;g27fc35ecc8f_0_48"/>
              <p:cNvSpPr/>
              <p:nvPr/>
            </p:nvSpPr>
            <p:spPr>
              <a:xfrm>
                <a:off x="7477513" y="3707500"/>
                <a:ext cx="896400" cy="180000"/>
              </a:xfrm>
              <a:prstGeom prst="roundRect">
                <a:avLst>
                  <a:gd name="adj" fmla="val 50000"/>
                </a:avLst>
              </a:prstGeom>
              <a:solidFill>
                <a:srgbClr val="F3F3F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4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관심상품 등록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5" name="Google Shape;155;g27fc35ecc8f_0_48"/>
              <p:cNvSpPr/>
              <p:nvPr/>
            </p:nvSpPr>
            <p:spPr>
              <a:xfrm>
                <a:off x="7477513" y="3513700"/>
                <a:ext cx="896400" cy="180000"/>
              </a:xfrm>
              <a:prstGeom prst="roundRect">
                <a:avLst>
                  <a:gd name="adj" fmla="val 50000"/>
                </a:avLst>
              </a:prstGeom>
              <a:solidFill>
                <a:srgbClr val="F3F3F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4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장바구니 담기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56" name="Google Shape;156;g27fc35ecc8f_0_48"/>
            <p:cNvSpPr/>
            <p:nvPr/>
          </p:nvSpPr>
          <p:spPr>
            <a:xfrm>
              <a:off x="4681804" y="8236714"/>
              <a:ext cx="1080000" cy="72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⭕</a:t>
              </a:r>
              <a:r>
                <a:rPr lang="ko-KR" sz="4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오케이플라자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◯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주식회사 에스씨엘네트웍스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◯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강원전자 주식회사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◯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주식회사 팬택씨앤아이엔지 ᠁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57" name="Google Shape;157;g27fc35ecc8f_0_48"/>
            <p:cNvGrpSpPr/>
            <p:nvPr/>
          </p:nvGrpSpPr>
          <p:grpSpPr>
            <a:xfrm>
              <a:off x="5905431" y="8236714"/>
              <a:ext cx="1362832" cy="720011"/>
              <a:chOff x="5936766" y="7259850"/>
              <a:chExt cx="1362832" cy="720011"/>
            </a:xfrm>
          </p:grpSpPr>
          <p:sp>
            <p:nvSpPr>
              <p:cNvPr id="158" name="Google Shape;158;g27fc35ecc8f_0_48"/>
              <p:cNvSpPr/>
              <p:nvPr/>
            </p:nvSpPr>
            <p:spPr>
              <a:xfrm>
                <a:off x="5936766" y="7259850"/>
                <a:ext cx="444300" cy="7200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제조사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표준납기일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최소구매수량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재고수량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판매가격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59" name="Google Shape;159;g27fc35ecc8f_0_48"/>
              <p:cNvSpPr/>
              <p:nvPr/>
            </p:nvSpPr>
            <p:spPr>
              <a:xfrm>
                <a:off x="6399598" y="7259861"/>
                <a:ext cx="900000" cy="7200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주식회사 팬택씨앤아이엔지 ᠁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5 영업일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 개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2,300 개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40,660 원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160" name="Google Shape;160;g27fc35ecc8f_0_4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215215" y="8236725"/>
              <a:ext cx="609599" cy="720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1" name="Google Shape;161;g27fc35ecc8f_0_48"/>
            <p:cNvGrpSpPr/>
            <p:nvPr/>
          </p:nvGrpSpPr>
          <p:grpSpPr>
            <a:xfrm>
              <a:off x="2258964" y="8849752"/>
              <a:ext cx="522000" cy="90000"/>
              <a:chOff x="2628000" y="4050000"/>
              <a:chExt cx="1044000" cy="180000"/>
            </a:xfrm>
          </p:grpSpPr>
          <p:sp>
            <p:nvSpPr>
              <p:cNvPr id="162" name="Google Shape;162;g27fc35ecc8f_0_48"/>
              <p:cNvSpPr/>
              <p:nvPr/>
            </p:nvSpPr>
            <p:spPr>
              <a:xfrm>
                <a:off x="2628000" y="4050000"/>
                <a:ext cx="324000" cy="180000"/>
              </a:xfrm>
              <a:prstGeom prst="roundRect">
                <a:avLst>
                  <a:gd name="adj" fmla="val 0"/>
                </a:avLst>
              </a:pr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200" b="1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안전</a:t>
                </a:r>
                <a:endParaRPr sz="2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3" name="Google Shape;163;g27fc35ecc8f_0_48"/>
              <p:cNvSpPr/>
              <p:nvPr/>
            </p:nvSpPr>
            <p:spPr>
              <a:xfrm>
                <a:off x="2988000" y="4050000"/>
                <a:ext cx="324000" cy="180000"/>
              </a:xfrm>
              <a:prstGeom prst="round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200" b="1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SKB 전용</a:t>
                </a:r>
                <a:endParaRPr sz="2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4" name="Google Shape;164;g27fc35ecc8f_0_48"/>
              <p:cNvSpPr/>
              <p:nvPr/>
            </p:nvSpPr>
            <p:spPr>
              <a:xfrm>
                <a:off x="3348000" y="4050000"/>
                <a:ext cx="324000" cy="180000"/>
              </a:xfrm>
              <a:prstGeom prst="roundRect">
                <a:avLst>
                  <a:gd name="adj" fmla="val 0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200" b="1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옵션</a:t>
                </a:r>
                <a:endParaRPr sz="2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65" name="Google Shape;165;g27fc35ecc8f_0_48"/>
            <p:cNvSpPr/>
            <p:nvPr/>
          </p:nvSpPr>
          <p:spPr>
            <a:xfrm>
              <a:off x="7716537" y="8384550"/>
              <a:ext cx="571500" cy="180000"/>
            </a:xfrm>
            <a:prstGeom prst="roundRect">
              <a:avLst>
                <a:gd name="adj" fmla="val 16930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35999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6" name="Google Shape;166;g27fc35ecc8f_0_48"/>
            <p:cNvSpPr/>
            <p:nvPr/>
          </p:nvSpPr>
          <p:spPr>
            <a:xfrm>
              <a:off x="7411051" y="8384539"/>
              <a:ext cx="270000" cy="180000"/>
            </a:xfrm>
            <a:prstGeom prst="roundRect">
              <a:avLst>
                <a:gd name="adj" fmla="val 1693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수량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67" name="Google Shape;167;g27fc35ecc8f_0_48"/>
          <p:cNvGrpSpPr/>
          <p:nvPr/>
        </p:nvGrpSpPr>
        <p:grpSpPr>
          <a:xfrm>
            <a:off x="2241029" y="2901137"/>
            <a:ext cx="6147475" cy="720011"/>
            <a:chOff x="2160000" y="9038464"/>
            <a:chExt cx="6147475" cy="720011"/>
          </a:xfrm>
        </p:grpSpPr>
        <p:sp>
          <p:nvSpPr>
            <p:cNvPr id="168" name="Google Shape;168;g27fc35ecc8f_0_48"/>
            <p:cNvSpPr/>
            <p:nvPr/>
          </p:nvSpPr>
          <p:spPr>
            <a:xfrm>
              <a:off x="2160000" y="9038464"/>
              <a:ext cx="720000" cy="720000"/>
            </a:xfrm>
            <a:prstGeom prst="roundRect">
              <a:avLst>
                <a:gd name="adj" fmla="val 576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 image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69" name="Google Shape;169;g27fc35ecc8f_0_4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248662" y="9038475"/>
              <a:ext cx="528000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g27fc35ecc8f_0_48"/>
            <p:cNvSpPr/>
            <p:nvPr/>
          </p:nvSpPr>
          <p:spPr>
            <a:xfrm>
              <a:off x="3022802" y="9038464"/>
              <a:ext cx="1440000" cy="18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sz="6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고속 충전 보조배터리 (20000mAh)</a:t>
              </a:r>
              <a:endParaRPr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1" name="Google Shape;171;g27fc35ecc8f_0_48"/>
            <p:cNvSpPr/>
            <p:nvPr/>
          </p:nvSpPr>
          <p:spPr>
            <a:xfrm>
              <a:off x="3022802" y="9578475"/>
              <a:ext cx="1440000" cy="18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상품코드 : 2217837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2" name="Google Shape;172;g27fc35ecc8f_0_48"/>
            <p:cNvSpPr/>
            <p:nvPr/>
          </p:nvSpPr>
          <p:spPr>
            <a:xfrm>
              <a:off x="3022802" y="9218469"/>
              <a:ext cx="1440000" cy="36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스카이필 PD20 LCD 디스플레이 고속 충전 보조배터리 20000mAh 22.5W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73" name="Google Shape;173;g27fc35ecc8f_0_48"/>
            <p:cNvGrpSpPr/>
            <p:nvPr/>
          </p:nvGrpSpPr>
          <p:grpSpPr>
            <a:xfrm>
              <a:off x="7411063" y="9038464"/>
              <a:ext cx="896412" cy="720000"/>
              <a:chOff x="7477513" y="3167500"/>
              <a:chExt cx="896412" cy="720000"/>
            </a:xfrm>
          </p:grpSpPr>
          <p:sp>
            <p:nvSpPr>
              <p:cNvPr id="174" name="Google Shape;174;g27fc35ecc8f_0_48"/>
              <p:cNvSpPr/>
              <p:nvPr/>
            </p:nvSpPr>
            <p:spPr>
              <a:xfrm>
                <a:off x="7477525" y="3167500"/>
                <a:ext cx="896400" cy="3324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5" name="Google Shape;175;g27fc35ecc8f_0_48"/>
              <p:cNvSpPr/>
              <p:nvPr/>
            </p:nvSpPr>
            <p:spPr>
              <a:xfrm>
                <a:off x="7477513" y="3707500"/>
                <a:ext cx="896400" cy="180000"/>
              </a:xfrm>
              <a:prstGeom prst="roundRect">
                <a:avLst>
                  <a:gd name="adj" fmla="val 50000"/>
                </a:avLst>
              </a:prstGeom>
              <a:solidFill>
                <a:srgbClr val="F3F3F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4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관심상품 등록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76" name="Google Shape;176;g27fc35ecc8f_0_48"/>
              <p:cNvSpPr/>
              <p:nvPr/>
            </p:nvSpPr>
            <p:spPr>
              <a:xfrm>
                <a:off x="7477513" y="3513700"/>
                <a:ext cx="896400" cy="180000"/>
              </a:xfrm>
              <a:prstGeom prst="roundRect">
                <a:avLst>
                  <a:gd name="adj" fmla="val 50000"/>
                </a:avLst>
              </a:prstGeom>
              <a:solidFill>
                <a:srgbClr val="F3F3F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4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장바구니 담기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77" name="Google Shape;177;g27fc35ecc8f_0_48"/>
            <p:cNvSpPr/>
            <p:nvPr/>
          </p:nvSpPr>
          <p:spPr>
            <a:xfrm>
              <a:off x="4681804" y="9038464"/>
              <a:ext cx="1080000" cy="72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⭕</a:t>
              </a:r>
              <a:r>
                <a:rPr lang="ko-KR" sz="4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오케이플라자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◯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주식회사 에스씨엘네트웍스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◯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강원전자 주식회사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◯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주식회사 팬택씨앤아이엔지 ᠁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78" name="Google Shape;178;g27fc35ecc8f_0_48"/>
            <p:cNvGrpSpPr/>
            <p:nvPr/>
          </p:nvGrpSpPr>
          <p:grpSpPr>
            <a:xfrm>
              <a:off x="5905431" y="9038464"/>
              <a:ext cx="1362832" cy="720011"/>
              <a:chOff x="5936766" y="7259850"/>
              <a:chExt cx="1362832" cy="720011"/>
            </a:xfrm>
          </p:grpSpPr>
          <p:sp>
            <p:nvSpPr>
              <p:cNvPr id="179" name="Google Shape;179;g27fc35ecc8f_0_48"/>
              <p:cNvSpPr/>
              <p:nvPr/>
            </p:nvSpPr>
            <p:spPr>
              <a:xfrm>
                <a:off x="5936766" y="7259850"/>
                <a:ext cx="444300" cy="7200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제조사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표준납기일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최소구매수량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재고수량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판매가격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0" name="Google Shape;180;g27fc35ecc8f_0_48"/>
              <p:cNvSpPr/>
              <p:nvPr/>
            </p:nvSpPr>
            <p:spPr>
              <a:xfrm>
                <a:off x="6399598" y="7259861"/>
                <a:ext cx="900000" cy="7200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주식회사 팬택씨앤아이엔지 ᠁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5 영업일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 개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2,300 개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24,360 원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81" name="Google Shape;181;g27fc35ecc8f_0_48"/>
            <p:cNvGrpSpPr/>
            <p:nvPr/>
          </p:nvGrpSpPr>
          <p:grpSpPr>
            <a:xfrm>
              <a:off x="2258964" y="9651502"/>
              <a:ext cx="342000" cy="90000"/>
              <a:chOff x="2628000" y="4050000"/>
              <a:chExt cx="684000" cy="180000"/>
            </a:xfrm>
          </p:grpSpPr>
          <p:sp>
            <p:nvSpPr>
              <p:cNvPr id="182" name="Google Shape;182;g27fc35ecc8f_0_48"/>
              <p:cNvSpPr/>
              <p:nvPr/>
            </p:nvSpPr>
            <p:spPr>
              <a:xfrm>
                <a:off x="2628000" y="4050000"/>
                <a:ext cx="324000" cy="180000"/>
              </a:xfrm>
              <a:prstGeom prst="roundRect">
                <a:avLst>
                  <a:gd name="adj" fmla="val 0"/>
                </a:avLst>
              </a:pr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200" b="1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안전</a:t>
                </a:r>
                <a:endParaRPr sz="2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3" name="Google Shape;183;g27fc35ecc8f_0_48"/>
              <p:cNvSpPr/>
              <p:nvPr/>
            </p:nvSpPr>
            <p:spPr>
              <a:xfrm>
                <a:off x="2988000" y="4050000"/>
                <a:ext cx="324000" cy="180000"/>
              </a:xfrm>
              <a:prstGeom prst="round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200" b="1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SKB 전용</a:t>
                </a:r>
                <a:endParaRPr sz="2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84" name="Google Shape;184;g27fc35ecc8f_0_48"/>
            <p:cNvSpPr/>
            <p:nvPr/>
          </p:nvSpPr>
          <p:spPr>
            <a:xfrm>
              <a:off x="7716537" y="9186300"/>
              <a:ext cx="571500" cy="180000"/>
            </a:xfrm>
            <a:prstGeom prst="roundRect">
              <a:avLst>
                <a:gd name="adj" fmla="val 16930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35999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5" name="Google Shape;185;g27fc35ecc8f_0_48"/>
            <p:cNvSpPr/>
            <p:nvPr/>
          </p:nvSpPr>
          <p:spPr>
            <a:xfrm>
              <a:off x="7411051" y="9186289"/>
              <a:ext cx="270000" cy="180000"/>
            </a:xfrm>
            <a:prstGeom prst="roundRect">
              <a:avLst>
                <a:gd name="adj" fmla="val 1693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수량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6" name="Google Shape;186;g27fc35ecc8f_0_48"/>
          <p:cNvGrpSpPr/>
          <p:nvPr/>
        </p:nvGrpSpPr>
        <p:grpSpPr>
          <a:xfrm>
            <a:off x="2241029" y="3801138"/>
            <a:ext cx="6147522" cy="720012"/>
            <a:chOff x="2138266" y="9919226"/>
            <a:chExt cx="6147522" cy="720012"/>
          </a:xfrm>
        </p:grpSpPr>
        <p:sp>
          <p:nvSpPr>
            <p:cNvPr id="187" name="Google Shape;187;g27fc35ecc8f_0_48"/>
            <p:cNvSpPr/>
            <p:nvPr/>
          </p:nvSpPr>
          <p:spPr>
            <a:xfrm>
              <a:off x="2138313" y="9919226"/>
              <a:ext cx="720000" cy="720000"/>
            </a:xfrm>
            <a:prstGeom prst="roundRect">
              <a:avLst>
                <a:gd name="adj" fmla="val 576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 image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88" name="Google Shape;188;g27fc35ecc8f_0_4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138266" y="991923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g27fc35ecc8f_0_48"/>
            <p:cNvSpPr/>
            <p:nvPr/>
          </p:nvSpPr>
          <p:spPr>
            <a:xfrm>
              <a:off x="3001115" y="9919226"/>
              <a:ext cx="1440000" cy="18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sz="6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스마트리모컨허브</a:t>
              </a:r>
              <a:endParaRPr sz="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0" name="Google Shape;190;g27fc35ecc8f_0_48"/>
            <p:cNvSpPr/>
            <p:nvPr/>
          </p:nvSpPr>
          <p:spPr>
            <a:xfrm>
              <a:off x="3001115" y="10459238"/>
              <a:ext cx="1440000" cy="18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상품코드 : 2217838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1" name="Google Shape;191;g27fc35ecc8f_0_48"/>
            <p:cNvSpPr/>
            <p:nvPr/>
          </p:nvSpPr>
          <p:spPr>
            <a:xfrm>
              <a:off x="3001115" y="10099232"/>
              <a:ext cx="1440000" cy="36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GKW-IR021, IoT리모컨, IR방식, 무선랜, 스마트폰연결, 작동거리:8m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92" name="Google Shape;192;g27fc35ecc8f_0_48"/>
            <p:cNvGrpSpPr/>
            <p:nvPr/>
          </p:nvGrpSpPr>
          <p:grpSpPr>
            <a:xfrm>
              <a:off x="7389376" y="9919226"/>
              <a:ext cx="896412" cy="720000"/>
              <a:chOff x="7477513" y="3167500"/>
              <a:chExt cx="896412" cy="720000"/>
            </a:xfrm>
          </p:grpSpPr>
          <p:sp>
            <p:nvSpPr>
              <p:cNvPr id="193" name="Google Shape;193;g27fc35ecc8f_0_48"/>
              <p:cNvSpPr/>
              <p:nvPr/>
            </p:nvSpPr>
            <p:spPr>
              <a:xfrm>
                <a:off x="7477525" y="3167500"/>
                <a:ext cx="896400" cy="3324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4" name="Google Shape;194;g27fc35ecc8f_0_48"/>
              <p:cNvSpPr/>
              <p:nvPr/>
            </p:nvSpPr>
            <p:spPr>
              <a:xfrm>
                <a:off x="7477513" y="3707500"/>
                <a:ext cx="896400" cy="180000"/>
              </a:xfrm>
              <a:prstGeom prst="roundRect">
                <a:avLst>
                  <a:gd name="adj" fmla="val 50000"/>
                </a:avLst>
              </a:prstGeom>
              <a:solidFill>
                <a:srgbClr val="F3F3F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4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관심상품 등록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5" name="Google Shape;195;g27fc35ecc8f_0_48"/>
              <p:cNvSpPr/>
              <p:nvPr/>
            </p:nvSpPr>
            <p:spPr>
              <a:xfrm>
                <a:off x="7477513" y="3513700"/>
                <a:ext cx="896400" cy="180000"/>
              </a:xfrm>
              <a:prstGeom prst="roundRect">
                <a:avLst>
                  <a:gd name="adj" fmla="val 50000"/>
                </a:avLst>
              </a:prstGeom>
              <a:solidFill>
                <a:srgbClr val="F3F3F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4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장바구니 담기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96" name="Google Shape;196;g27fc35ecc8f_0_48"/>
            <p:cNvSpPr/>
            <p:nvPr/>
          </p:nvSpPr>
          <p:spPr>
            <a:xfrm>
              <a:off x="4660117" y="9919226"/>
              <a:ext cx="1080000" cy="72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⭕</a:t>
              </a:r>
              <a:r>
                <a:rPr lang="ko-KR" sz="4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오케이플라자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◯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주식회사 에스씨엘네트웍스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◯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강원전자 주식회사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◯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주식회사 팬택씨앤아이엔지 ᠁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97" name="Google Shape;197;g27fc35ecc8f_0_48"/>
            <p:cNvGrpSpPr/>
            <p:nvPr/>
          </p:nvGrpSpPr>
          <p:grpSpPr>
            <a:xfrm>
              <a:off x="5883744" y="9919226"/>
              <a:ext cx="1362832" cy="720011"/>
              <a:chOff x="5936766" y="7259850"/>
              <a:chExt cx="1362832" cy="720011"/>
            </a:xfrm>
          </p:grpSpPr>
          <p:sp>
            <p:nvSpPr>
              <p:cNvPr id="198" name="Google Shape;198;g27fc35ecc8f_0_48"/>
              <p:cNvSpPr/>
              <p:nvPr/>
            </p:nvSpPr>
            <p:spPr>
              <a:xfrm>
                <a:off x="5936766" y="7259850"/>
                <a:ext cx="444300" cy="7200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제조사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표준납기일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최소구매수량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재고수량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판매가격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9" name="Google Shape;199;g27fc35ecc8f_0_48"/>
              <p:cNvSpPr/>
              <p:nvPr/>
            </p:nvSpPr>
            <p:spPr>
              <a:xfrm>
                <a:off x="6399598" y="7259861"/>
                <a:ext cx="900000" cy="7200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주식회사 팬택씨앤아이엔지 ᠁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5 영업일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 개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2,300 개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24,360 원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00" name="Google Shape;200;g27fc35ecc8f_0_48"/>
            <p:cNvGrpSpPr/>
            <p:nvPr/>
          </p:nvGrpSpPr>
          <p:grpSpPr>
            <a:xfrm>
              <a:off x="2237276" y="10532265"/>
              <a:ext cx="342000" cy="90000"/>
              <a:chOff x="2628000" y="4050000"/>
              <a:chExt cx="684000" cy="180000"/>
            </a:xfrm>
          </p:grpSpPr>
          <p:sp>
            <p:nvSpPr>
              <p:cNvPr id="201" name="Google Shape;201;g27fc35ecc8f_0_48"/>
              <p:cNvSpPr/>
              <p:nvPr/>
            </p:nvSpPr>
            <p:spPr>
              <a:xfrm>
                <a:off x="2628000" y="4050000"/>
                <a:ext cx="324000" cy="180000"/>
              </a:xfrm>
              <a:prstGeom prst="roundRect">
                <a:avLst>
                  <a:gd name="adj" fmla="val 0"/>
                </a:avLst>
              </a:pr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200" b="1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안전</a:t>
                </a:r>
                <a:endParaRPr sz="2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2" name="Google Shape;202;g27fc35ecc8f_0_48"/>
              <p:cNvSpPr/>
              <p:nvPr/>
            </p:nvSpPr>
            <p:spPr>
              <a:xfrm>
                <a:off x="2988000" y="4050000"/>
                <a:ext cx="324000" cy="180000"/>
              </a:xfrm>
              <a:prstGeom prst="round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200" b="1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SKB 전용</a:t>
                </a:r>
                <a:endParaRPr sz="2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03" name="Google Shape;203;g27fc35ecc8f_0_48"/>
            <p:cNvSpPr/>
            <p:nvPr/>
          </p:nvSpPr>
          <p:spPr>
            <a:xfrm>
              <a:off x="7694850" y="10067063"/>
              <a:ext cx="571500" cy="180000"/>
            </a:xfrm>
            <a:prstGeom prst="roundRect">
              <a:avLst>
                <a:gd name="adj" fmla="val 16930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35999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" name="Google Shape;204;g27fc35ecc8f_0_48"/>
            <p:cNvSpPr/>
            <p:nvPr/>
          </p:nvSpPr>
          <p:spPr>
            <a:xfrm>
              <a:off x="7389363" y="10067051"/>
              <a:ext cx="270000" cy="180000"/>
            </a:xfrm>
            <a:prstGeom prst="roundRect">
              <a:avLst>
                <a:gd name="adj" fmla="val 1693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수량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5" name="Google Shape;205;g27fc35ecc8f_0_48"/>
          <p:cNvGrpSpPr/>
          <p:nvPr/>
        </p:nvGrpSpPr>
        <p:grpSpPr>
          <a:xfrm>
            <a:off x="2241029" y="4701138"/>
            <a:ext cx="6147475" cy="720013"/>
            <a:chOff x="2160013" y="10776825"/>
            <a:chExt cx="6147475" cy="720013"/>
          </a:xfrm>
        </p:grpSpPr>
        <p:sp>
          <p:nvSpPr>
            <p:cNvPr id="206" name="Google Shape;206;g27fc35ecc8f_0_48"/>
            <p:cNvSpPr/>
            <p:nvPr/>
          </p:nvSpPr>
          <p:spPr>
            <a:xfrm>
              <a:off x="3022815" y="10956832"/>
              <a:ext cx="1440000" cy="36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재질(고밀도폴리에틸렌), 크기(L70 * W136 * H172cm)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g27fc35ecc8f_0_48"/>
            <p:cNvSpPr/>
            <p:nvPr/>
          </p:nvSpPr>
          <p:spPr>
            <a:xfrm>
              <a:off x="2160013" y="10776826"/>
              <a:ext cx="720000" cy="720000"/>
            </a:xfrm>
            <a:prstGeom prst="roundRect">
              <a:avLst>
                <a:gd name="adj" fmla="val 5768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 image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08" name="Google Shape;208;g27fc35ecc8f_0_4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215218" y="10776825"/>
              <a:ext cx="609599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g27fc35ecc8f_0_48"/>
            <p:cNvSpPr/>
            <p:nvPr/>
          </p:nvSpPr>
          <p:spPr>
            <a:xfrm>
              <a:off x="3022815" y="10776826"/>
              <a:ext cx="1440000" cy="18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sz="600" b="1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라이프타임 버티컬 조립식 창고</a:t>
              </a:r>
              <a:endParaRPr sz="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" name="Google Shape;210;g27fc35ecc8f_0_48"/>
            <p:cNvSpPr/>
            <p:nvPr/>
          </p:nvSpPr>
          <p:spPr>
            <a:xfrm>
              <a:off x="3022815" y="11316838"/>
              <a:ext cx="1440000" cy="18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상품코드 : 2217839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11" name="Google Shape;211;g27fc35ecc8f_0_48"/>
            <p:cNvGrpSpPr/>
            <p:nvPr/>
          </p:nvGrpSpPr>
          <p:grpSpPr>
            <a:xfrm>
              <a:off x="7411076" y="10776826"/>
              <a:ext cx="896412" cy="720000"/>
              <a:chOff x="7477513" y="3167500"/>
              <a:chExt cx="896412" cy="720000"/>
            </a:xfrm>
          </p:grpSpPr>
          <p:sp>
            <p:nvSpPr>
              <p:cNvPr id="212" name="Google Shape;212;g27fc35ecc8f_0_48"/>
              <p:cNvSpPr/>
              <p:nvPr/>
            </p:nvSpPr>
            <p:spPr>
              <a:xfrm>
                <a:off x="7477525" y="3167500"/>
                <a:ext cx="896400" cy="3324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3" name="Google Shape;213;g27fc35ecc8f_0_48"/>
              <p:cNvSpPr/>
              <p:nvPr/>
            </p:nvSpPr>
            <p:spPr>
              <a:xfrm>
                <a:off x="7477513" y="3707500"/>
                <a:ext cx="896400" cy="180000"/>
              </a:xfrm>
              <a:prstGeom prst="roundRect">
                <a:avLst>
                  <a:gd name="adj" fmla="val 50000"/>
                </a:avLst>
              </a:prstGeom>
              <a:solidFill>
                <a:srgbClr val="F3F3F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4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관심상품 등록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4" name="Google Shape;214;g27fc35ecc8f_0_48"/>
              <p:cNvSpPr/>
              <p:nvPr/>
            </p:nvSpPr>
            <p:spPr>
              <a:xfrm>
                <a:off x="7477513" y="3513700"/>
                <a:ext cx="896400" cy="180000"/>
              </a:xfrm>
              <a:prstGeom prst="roundRect">
                <a:avLst>
                  <a:gd name="adj" fmla="val 50000"/>
                </a:avLst>
              </a:prstGeom>
              <a:solidFill>
                <a:srgbClr val="F3F3F3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49803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장바구니 담기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15" name="Google Shape;215;g27fc35ecc8f_0_48"/>
            <p:cNvSpPr/>
            <p:nvPr/>
          </p:nvSpPr>
          <p:spPr>
            <a:xfrm>
              <a:off x="4681817" y="10776826"/>
              <a:ext cx="1080000" cy="72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⭕</a:t>
              </a:r>
              <a:r>
                <a:rPr lang="ko-KR" sz="4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오케이플라자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◯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주식회사 에스씨엘네트웍스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◯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강원전자 주식회사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◯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주식회사 팬택씨앤아이엔지 ᠁</a:t>
              </a:r>
              <a:endParaRPr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16" name="Google Shape;216;g27fc35ecc8f_0_48"/>
            <p:cNvGrpSpPr/>
            <p:nvPr/>
          </p:nvGrpSpPr>
          <p:grpSpPr>
            <a:xfrm>
              <a:off x="5905444" y="10776826"/>
              <a:ext cx="1362832" cy="720011"/>
              <a:chOff x="5936766" y="7259850"/>
              <a:chExt cx="1362832" cy="720011"/>
            </a:xfrm>
          </p:grpSpPr>
          <p:sp>
            <p:nvSpPr>
              <p:cNvPr id="217" name="Google Shape;217;g27fc35ecc8f_0_48"/>
              <p:cNvSpPr/>
              <p:nvPr/>
            </p:nvSpPr>
            <p:spPr>
              <a:xfrm>
                <a:off x="5936766" y="7259850"/>
                <a:ext cx="444300" cy="7200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제조사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표준납기일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최소구매수량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재고수량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판매가격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8" name="Google Shape;218;g27fc35ecc8f_0_48"/>
              <p:cNvSpPr/>
              <p:nvPr/>
            </p:nvSpPr>
            <p:spPr>
              <a:xfrm>
                <a:off x="6399598" y="7259861"/>
                <a:ext cx="900000" cy="7200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주식회사 팬택씨앤아이엔지 ᠁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5 영업일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 개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2,300 개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r>
                  <a:rPr lang="ko-KR" sz="5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24,360 원</a:t>
                </a:r>
                <a:endParaRPr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19" name="Google Shape;219;g27fc35ecc8f_0_48"/>
            <p:cNvGrpSpPr/>
            <p:nvPr/>
          </p:nvGrpSpPr>
          <p:grpSpPr>
            <a:xfrm>
              <a:off x="2258976" y="11389865"/>
              <a:ext cx="342000" cy="90000"/>
              <a:chOff x="2628000" y="4050000"/>
              <a:chExt cx="684000" cy="180000"/>
            </a:xfrm>
          </p:grpSpPr>
          <p:sp>
            <p:nvSpPr>
              <p:cNvPr id="220" name="Google Shape;220;g27fc35ecc8f_0_48"/>
              <p:cNvSpPr/>
              <p:nvPr/>
            </p:nvSpPr>
            <p:spPr>
              <a:xfrm>
                <a:off x="2628000" y="4050000"/>
                <a:ext cx="324000" cy="180000"/>
              </a:xfrm>
              <a:prstGeom prst="roundRect">
                <a:avLst>
                  <a:gd name="adj" fmla="val 0"/>
                </a:avLst>
              </a:pr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200" b="1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안전</a:t>
                </a:r>
                <a:endParaRPr sz="2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1" name="Google Shape;221;g27fc35ecc8f_0_48"/>
              <p:cNvSpPr/>
              <p:nvPr/>
            </p:nvSpPr>
            <p:spPr>
              <a:xfrm>
                <a:off x="2988000" y="4050000"/>
                <a:ext cx="324000" cy="180000"/>
              </a:xfrm>
              <a:prstGeom prst="roundRect">
                <a:avLst>
                  <a:gd name="adj" fmla="val 0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200" b="1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SKB 전용</a:t>
                </a:r>
                <a:endParaRPr sz="2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22" name="Google Shape;222;g27fc35ecc8f_0_48"/>
            <p:cNvSpPr/>
            <p:nvPr/>
          </p:nvSpPr>
          <p:spPr>
            <a:xfrm>
              <a:off x="7716550" y="10924663"/>
              <a:ext cx="571500" cy="180000"/>
            </a:xfrm>
            <a:prstGeom prst="roundRect">
              <a:avLst>
                <a:gd name="adj" fmla="val 16930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35999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3" name="Google Shape;223;g27fc35ecc8f_0_48"/>
            <p:cNvSpPr/>
            <p:nvPr/>
          </p:nvSpPr>
          <p:spPr>
            <a:xfrm>
              <a:off x="7411063" y="10924651"/>
              <a:ext cx="270000" cy="180000"/>
            </a:xfrm>
            <a:prstGeom prst="roundRect">
              <a:avLst>
                <a:gd name="adj" fmla="val 1693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수량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24" name="Google Shape;224;g27fc35ecc8f_0_48"/>
          <p:cNvSpPr/>
          <p:nvPr/>
        </p:nvSpPr>
        <p:spPr>
          <a:xfrm>
            <a:off x="782188" y="1402175"/>
            <a:ext cx="11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8" marR="0" lvl="0" indent="-899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상품구분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g27fc35ecc8f_0_48"/>
          <p:cNvSpPr/>
          <p:nvPr/>
        </p:nvSpPr>
        <p:spPr>
          <a:xfrm>
            <a:off x="782188" y="1706975"/>
            <a:ext cx="117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▢  전체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▣  전자제품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▢  작업소모품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▢  사무비품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g27fc35ecc8f_0_48"/>
          <p:cNvSpPr/>
          <p:nvPr/>
        </p:nvSpPr>
        <p:spPr>
          <a:xfrm>
            <a:off x="3079229" y="1488751"/>
            <a:ext cx="72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전자제품</a:t>
            </a: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27fc35ecc8f_0_48"/>
          <p:cNvSpPr/>
          <p:nvPr/>
        </p:nvSpPr>
        <p:spPr>
          <a:xfrm>
            <a:off x="3652200" y="1524751"/>
            <a:ext cx="108000" cy="108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5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g27fc35ecc8f_0_48"/>
          <p:cNvSpPr/>
          <p:nvPr/>
        </p:nvSpPr>
        <p:spPr>
          <a:xfrm>
            <a:off x="3828600" y="1488751"/>
            <a:ext cx="54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</a:t>
            </a: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27fc35ecc8f_0_48"/>
          <p:cNvSpPr/>
          <p:nvPr/>
        </p:nvSpPr>
        <p:spPr>
          <a:xfrm>
            <a:off x="4212000" y="1524751"/>
            <a:ext cx="108000" cy="108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5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g27fc35ecc8f_0_48"/>
          <p:cNvSpPr/>
          <p:nvPr/>
        </p:nvSpPr>
        <p:spPr>
          <a:xfrm>
            <a:off x="4423800" y="1488751"/>
            <a:ext cx="54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</a:t>
            </a: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27fc35ecc8f_0_48"/>
          <p:cNvSpPr/>
          <p:nvPr/>
        </p:nvSpPr>
        <p:spPr>
          <a:xfrm>
            <a:off x="4807200" y="1524751"/>
            <a:ext cx="108000" cy="108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5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g27fc35ecc8f_0_48"/>
          <p:cNvSpPr/>
          <p:nvPr/>
        </p:nvSpPr>
        <p:spPr>
          <a:xfrm>
            <a:off x="5020771" y="1488751"/>
            <a:ext cx="54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안전KCS</a:t>
            </a: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27fc35ecc8f_0_48"/>
          <p:cNvSpPr/>
          <p:nvPr/>
        </p:nvSpPr>
        <p:spPr>
          <a:xfrm>
            <a:off x="5404171" y="1524751"/>
            <a:ext cx="108000" cy="108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5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g27fc35ecc8f_0_48"/>
          <p:cNvSpPr/>
          <p:nvPr/>
        </p:nvSpPr>
        <p:spPr>
          <a:xfrm>
            <a:off x="5617750" y="1488751"/>
            <a:ext cx="54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키보드</a:t>
            </a: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27fc35ecc8f_0_48"/>
          <p:cNvSpPr/>
          <p:nvPr/>
        </p:nvSpPr>
        <p:spPr>
          <a:xfrm>
            <a:off x="6001150" y="1524751"/>
            <a:ext cx="108000" cy="108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5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g27fc35ecc8f_0_48"/>
          <p:cNvSpPr/>
          <p:nvPr/>
        </p:nvSpPr>
        <p:spPr>
          <a:xfrm>
            <a:off x="2226438" y="1158375"/>
            <a:ext cx="2160000" cy="268500"/>
          </a:xfrm>
          <a:prstGeom prst="roundRect">
            <a:avLst>
              <a:gd name="adj" fmla="val 1982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68개의 상품이 검색되었습니다.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27fc35ecc8f_0_48"/>
          <p:cNvSpPr/>
          <p:nvPr/>
        </p:nvSpPr>
        <p:spPr>
          <a:xfrm>
            <a:off x="1372175" y="4978625"/>
            <a:ext cx="108000" cy="108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8" name="Google Shape;238;g27fc35ecc8f_0_4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13150" y="1488750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27fc35ecc8f_0_48"/>
          <p:cNvSpPr/>
          <p:nvPr/>
        </p:nvSpPr>
        <p:spPr>
          <a:xfrm>
            <a:off x="3079229" y="1717351"/>
            <a:ext cx="72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케이블 </a:t>
            </a:r>
            <a:r>
              <a:rPr lang="ko-KR" sz="500" b="1" i="0" u="none" strike="noStrike" cap="none">
                <a:solidFill>
                  <a:srgbClr val="E69138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제외</a:t>
            </a:r>
            <a:endParaRPr sz="500" b="1" i="0" u="none" strike="noStrike" cap="none">
              <a:solidFill>
                <a:srgbClr val="E691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27fc35ecc8f_0_48"/>
          <p:cNvSpPr/>
          <p:nvPr/>
        </p:nvSpPr>
        <p:spPr>
          <a:xfrm>
            <a:off x="3652200" y="1753351"/>
            <a:ext cx="108000" cy="108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5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g27fc35ecc8f_0_48"/>
          <p:cNvSpPr/>
          <p:nvPr/>
        </p:nvSpPr>
        <p:spPr>
          <a:xfrm>
            <a:off x="2241029" y="1488751"/>
            <a:ext cx="720000" cy="180000"/>
          </a:xfrm>
          <a:prstGeom prst="roundRect">
            <a:avLst>
              <a:gd name="adj" fmla="val 18914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초기화</a:t>
            </a: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27fc35ecc8f_0_48"/>
          <p:cNvSpPr/>
          <p:nvPr/>
        </p:nvSpPr>
        <p:spPr>
          <a:xfrm>
            <a:off x="6227350" y="1488751"/>
            <a:ext cx="54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마우스</a:t>
            </a: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27fc35ecc8f_0_48"/>
          <p:cNvSpPr/>
          <p:nvPr/>
        </p:nvSpPr>
        <p:spPr>
          <a:xfrm>
            <a:off x="6610750" y="1524751"/>
            <a:ext cx="108000" cy="108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5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g27fc35ecc8f_0_48"/>
          <p:cNvSpPr/>
          <p:nvPr/>
        </p:nvSpPr>
        <p:spPr>
          <a:xfrm>
            <a:off x="720000" y="720000"/>
            <a:ext cx="7776000" cy="36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(로고, Util메뉴, 카테고리메뉴, 업무메뉴, 통합검색)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g27fc35ecc8f_0_48"/>
          <p:cNvSpPr/>
          <p:nvPr/>
        </p:nvSpPr>
        <p:spPr>
          <a:xfrm>
            <a:off x="720000" y="5787600"/>
            <a:ext cx="7776000" cy="3078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0" name="Google Shape;250;g2f166c33f44_0_308"/>
          <p:cNvGraphicFramePr/>
          <p:nvPr/>
        </p:nvGraphicFramePr>
        <p:xfrm>
          <a:off x="273275" y="3017550"/>
          <a:ext cx="9359450" cy="807660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935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262626"/>
                          </a:solidFill>
                        </a:rPr>
                        <a:t>디자인 시안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상품 상세 페이지 (OK플라자, OKSafety, 홈앤서비스)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5" name="Google Shape;255;g2f2558950df_0_0"/>
          <p:cNvGraphicFramePr/>
          <p:nvPr/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상세페이지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와이어프레임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56" name="Google Shape;256;g2f2558950df_0_0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2f2558950df_0_0"/>
          <p:cNvSpPr/>
          <p:nvPr/>
        </p:nvSpPr>
        <p:spPr>
          <a:xfrm>
            <a:off x="2370075" y="1001864"/>
            <a:ext cx="5623200" cy="4833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g2f2558950df_0_0"/>
          <p:cNvSpPr/>
          <p:nvPr/>
        </p:nvSpPr>
        <p:spPr>
          <a:xfrm>
            <a:off x="2370075" y="1848279"/>
            <a:ext cx="1989900" cy="181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상품이미지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g2f2558950df_0_0"/>
          <p:cNvSpPr/>
          <p:nvPr/>
        </p:nvSpPr>
        <p:spPr>
          <a:xfrm>
            <a:off x="4427750" y="1848279"/>
            <a:ext cx="1989900" cy="181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상품정보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g2f2558950df_0_0"/>
          <p:cNvSpPr/>
          <p:nvPr/>
        </p:nvSpPr>
        <p:spPr>
          <a:xfrm>
            <a:off x="2370075" y="3711625"/>
            <a:ext cx="4047600" cy="684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연관상품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g2f2558950df_0_0"/>
          <p:cNvSpPr/>
          <p:nvPr/>
        </p:nvSpPr>
        <p:spPr>
          <a:xfrm>
            <a:off x="2370075" y="4445350"/>
            <a:ext cx="4047600" cy="981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상세이미지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g2f2558950df_0_0"/>
          <p:cNvSpPr/>
          <p:nvPr/>
        </p:nvSpPr>
        <p:spPr>
          <a:xfrm>
            <a:off x="2370075" y="5476525"/>
            <a:ext cx="5633100" cy="314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g2f2558950df_0_0"/>
          <p:cNvSpPr/>
          <p:nvPr/>
        </p:nvSpPr>
        <p:spPr>
          <a:xfrm>
            <a:off x="6475575" y="3661775"/>
            <a:ext cx="1517700" cy="17649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g2f2558950df_0_0"/>
          <p:cNvSpPr/>
          <p:nvPr/>
        </p:nvSpPr>
        <p:spPr>
          <a:xfrm>
            <a:off x="2379925" y="1534900"/>
            <a:ext cx="5623200" cy="2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타이틀 영역(상품명, 브레드크럼) 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g2f2558950df_0_0"/>
          <p:cNvSpPr/>
          <p:nvPr/>
        </p:nvSpPr>
        <p:spPr>
          <a:xfrm>
            <a:off x="6475575" y="1848275"/>
            <a:ext cx="1517700" cy="18135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주문정보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(고정영역 : 스크롤 되지 않고 화면에 고정되도록 구현)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f2558950df_0_15"/>
          <p:cNvSpPr txBox="1"/>
          <p:nvPr/>
        </p:nvSpPr>
        <p:spPr>
          <a:xfrm>
            <a:off x="295222" y="1031791"/>
            <a:ext cx="3707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안전화 버팔로 BFL-402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g2f2558950df_0_15"/>
          <p:cNvSpPr/>
          <p:nvPr/>
        </p:nvSpPr>
        <p:spPr>
          <a:xfrm>
            <a:off x="1815075" y="1124893"/>
            <a:ext cx="386700" cy="157200"/>
          </a:xfrm>
          <a:prstGeom prst="roundRect">
            <a:avLst>
              <a:gd name="adj" fmla="val 16667"/>
            </a:avLst>
          </a:prstGeom>
          <a:solidFill>
            <a:srgbClr val="4EA72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 KCS</a:t>
            </a:r>
            <a:endParaRPr sz="6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g2f2558950df_0_15"/>
          <p:cNvSpPr/>
          <p:nvPr/>
        </p:nvSpPr>
        <p:spPr>
          <a:xfrm>
            <a:off x="357675" y="5571325"/>
            <a:ext cx="4520100" cy="1204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3" name="Google Shape;273;g2f2558950df_0_15"/>
          <p:cNvGraphicFramePr/>
          <p:nvPr/>
        </p:nvGraphicFramePr>
        <p:xfrm>
          <a:off x="360613" y="1386758"/>
          <a:ext cx="2189850" cy="2530475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72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582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#1</a:t>
                      </a: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#1</a:t>
                      </a: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#1</a:t>
                      </a: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4" name="Google Shape;274;g2f2558950df_0_15"/>
          <p:cNvSpPr/>
          <p:nvPr/>
        </p:nvSpPr>
        <p:spPr>
          <a:xfrm>
            <a:off x="360875" y="4274675"/>
            <a:ext cx="4520100" cy="1247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5" name="Google Shape;275;g2f2558950df_0_15"/>
          <p:cNvGraphicFramePr/>
          <p:nvPr/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상세페이지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디자인 시안 (일반구매사, OKSafety, 홈앤서비스)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6" name="Google Shape;276;g2f2558950df_0_15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g2f2558950df_0_15"/>
          <p:cNvCxnSpPr/>
          <p:nvPr/>
        </p:nvCxnSpPr>
        <p:spPr>
          <a:xfrm>
            <a:off x="14100" y="1037475"/>
            <a:ext cx="75777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8" name="Google Shape;278;g2f2558950df_0_15"/>
          <p:cNvSpPr/>
          <p:nvPr/>
        </p:nvSpPr>
        <p:spPr>
          <a:xfrm>
            <a:off x="4938225" y="1390100"/>
            <a:ext cx="1992000" cy="5119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9" name="Google Shape;279;g2f2558950df_0_15"/>
          <p:cNvSpPr/>
          <p:nvPr/>
        </p:nvSpPr>
        <p:spPr>
          <a:xfrm>
            <a:off x="2232375" y="1123616"/>
            <a:ext cx="375000" cy="1572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</a:t>
            </a:r>
            <a:endParaRPr sz="5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g2f2558950df_0_15"/>
          <p:cNvSpPr/>
          <p:nvPr/>
        </p:nvSpPr>
        <p:spPr>
          <a:xfrm>
            <a:off x="360600" y="755102"/>
            <a:ext cx="6560700" cy="2769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1" name="Google Shape;281;g2f2558950df_0_15"/>
          <p:cNvCxnSpPr/>
          <p:nvPr/>
        </p:nvCxnSpPr>
        <p:spPr>
          <a:xfrm>
            <a:off x="14100" y="1337900"/>
            <a:ext cx="75777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2" name="Google Shape;282;g2f2558950df_0_15"/>
          <p:cNvSpPr/>
          <p:nvPr/>
        </p:nvSpPr>
        <p:spPr>
          <a:xfrm>
            <a:off x="360600" y="4010625"/>
            <a:ext cx="4520100" cy="27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상품과 비슷한 상품                                                                                1 </a:t>
            </a:r>
            <a:r>
              <a:rPr lang="ko-KR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 3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g2f2558950df_0_15"/>
          <p:cNvSpPr/>
          <p:nvPr/>
        </p:nvSpPr>
        <p:spPr>
          <a:xfrm>
            <a:off x="408724" y="4349525"/>
            <a:ext cx="833400" cy="1117200"/>
          </a:xfrm>
          <a:prstGeom prst="roundRect">
            <a:avLst>
              <a:gd name="adj" fmla="val 511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2f2558950df_0_15"/>
          <p:cNvSpPr/>
          <p:nvPr/>
        </p:nvSpPr>
        <p:spPr>
          <a:xfrm>
            <a:off x="1304763" y="4349525"/>
            <a:ext cx="833400" cy="1117200"/>
          </a:xfrm>
          <a:prstGeom prst="roundRect">
            <a:avLst>
              <a:gd name="adj" fmla="val 511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2f2558950df_0_15"/>
          <p:cNvSpPr/>
          <p:nvPr/>
        </p:nvSpPr>
        <p:spPr>
          <a:xfrm>
            <a:off x="2200803" y="4349525"/>
            <a:ext cx="833400" cy="1117200"/>
          </a:xfrm>
          <a:prstGeom prst="roundRect">
            <a:avLst>
              <a:gd name="adj" fmla="val 511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2f2558950df_0_15"/>
          <p:cNvSpPr/>
          <p:nvPr/>
        </p:nvSpPr>
        <p:spPr>
          <a:xfrm>
            <a:off x="3096842" y="4349525"/>
            <a:ext cx="833400" cy="1117200"/>
          </a:xfrm>
          <a:prstGeom prst="roundRect">
            <a:avLst>
              <a:gd name="adj" fmla="val 511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2f2558950df_0_15"/>
          <p:cNvSpPr/>
          <p:nvPr/>
        </p:nvSpPr>
        <p:spPr>
          <a:xfrm>
            <a:off x="3992882" y="4349525"/>
            <a:ext cx="833400" cy="1117200"/>
          </a:xfrm>
          <a:prstGeom prst="roundRect">
            <a:avLst>
              <a:gd name="adj" fmla="val 511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2f2558950df_0_15"/>
          <p:cNvSpPr txBox="1"/>
          <p:nvPr/>
        </p:nvSpPr>
        <p:spPr>
          <a:xfrm>
            <a:off x="1386254" y="5013796"/>
            <a:ext cx="76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 i="0" u="none" strike="noStrike" cap="none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6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 E2</a:t>
            </a:r>
            <a:r>
              <a:rPr lang="ko-KR"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sz="6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g2f2558950df_0_15"/>
          <p:cNvSpPr txBox="1"/>
          <p:nvPr/>
        </p:nvSpPr>
        <p:spPr>
          <a:xfrm>
            <a:off x="2356440" y="5013796"/>
            <a:ext cx="54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</a:t>
            </a:r>
            <a:r>
              <a:rPr lang="ko-KR" sz="6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600" b="1" i="0" u="none" strike="noStrike" cap="none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K2</a:t>
            </a:r>
            <a:r>
              <a:rPr lang="ko-KR" sz="6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KG-60</a:t>
            </a:r>
            <a:endParaRPr sz="6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g2f2558950df_0_15"/>
          <p:cNvSpPr txBox="1"/>
          <p:nvPr/>
        </p:nvSpPr>
        <p:spPr>
          <a:xfrm>
            <a:off x="4096675" y="5013799"/>
            <a:ext cx="626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 i="0" u="none" strike="noStrike" cap="none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푸마</a:t>
            </a:r>
            <a:r>
              <a:rPr lang="ko-KR" sz="6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PM-61</a:t>
            </a:r>
            <a:endParaRPr sz="6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g2f2558950df_0_15"/>
          <p:cNvSpPr/>
          <p:nvPr/>
        </p:nvSpPr>
        <p:spPr>
          <a:xfrm>
            <a:off x="408723" y="5338026"/>
            <a:ext cx="833400" cy="128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P/N : 2317471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g2f2558950df_0_15"/>
          <p:cNvSpPr/>
          <p:nvPr/>
        </p:nvSpPr>
        <p:spPr>
          <a:xfrm>
            <a:off x="1304766" y="5334638"/>
            <a:ext cx="833400" cy="128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P/N : 2315140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g2f2558950df_0_15"/>
          <p:cNvSpPr/>
          <p:nvPr/>
        </p:nvSpPr>
        <p:spPr>
          <a:xfrm>
            <a:off x="2200798" y="5334626"/>
            <a:ext cx="833400" cy="128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P/N : 2415498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g2f2558950df_0_15"/>
          <p:cNvSpPr/>
          <p:nvPr/>
        </p:nvSpPr>
        <p:spPr>
          <a:xfrm>
            <a:off x="3096829" y="5334626"/>
            <a:ext cx="833400" cy="128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P/N : 2415656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g2f2558950df_0_15"/>
          <p:cNvSpPr/>
          <p:nvPr/>
        </p:nvSpPr>
        <p:spPr>
          <a:xfrm>
            <a:off x="3992977" y="5336413"/>
            <a:ext cx="833400" cy="128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P/N : </a:t>
            </a:r>
            <a:r>
              <a:rPr lang="ko-KR" sz="500" b="0" i="0" u="none" strike="noStrike" cap="none">
                <a:solidFill>
                  <a:srgbClr val="343434"/>
                </a:solidFill>
                <a:latin typeface="Malgun Gothic"/>
                <a:ea typeface="Malgun Gothic"/>
                <a:cs typeface="Malgun Gothic"/>
                <a:sym typeface="Malgun Gothic"/>
              </a:rPr>
              <a:t>2316299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6" name="Google Shape;296;g2f2558950df_0_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55369" y="4384962"/>
            <a:ext cx="686800" cy="737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2f2558950df_0_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30319" y="4384962"/>
            <a:ext cx="686800" cy="737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2f2558950df_0_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2844" y="4384963"/>
            <a:ext cx="686800" cy="737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2f2558950df_0_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59813" y="4384962"/>
            <a:ext cx="744791" cy="738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g2f2558950df_0_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169515" y="4384962"/>
            <a:ext cx="686802" cy="73724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2f2558950df_0_15"/>
          <p:cNvSpPr/>
          <p:nvPr/>
        </p:nvSpPr>
        <p:spPr>
          <a:xfrm>
            <a:off x="4642007" y="4073005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g2f2558950df_0_15"/>
          <p:cNvSpPr/>
          <p:nvPr/>
        </p:nvSpPr>
        <p:spPr>
          <a:xfrm rot="10800000">
            <a:off x="4093436" y="4073005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g2f2558950df_0_15"/>
          <p:cNvSpPr/>
          <p:nvPr/>
        </p:nvSpPr>
        <p:spPr>
          <a:xfrm>
            <a:off x="417694" y="4356800"/>
            <a:ext cx="222300" cy="112500"/>
          </a:xfrm>
          <a:prstGeom prst="roundRect">
            <a:avLst>
              <a:gd name="adj" fmla="val 16667"/>
            </a:avLst>
          </a:prstGeom>
          <a:solidFill>
            <a:srgbClr val="4EA72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ko-KR" sz="4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</a:t>
            </a:r>
            <a:endParaRPr sz="4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g2f2558950df_0_15"/>
          <p:cNvSpPr/>
          <p:nvPr/>
        </p:nvSpPr>
        <p:spPr>
          <a:xfrm>
            <a:off x="3096843" y="4353637"/>
            <a:ext cx="222300" cy="112500"/>
          </a:xfrm>
          <a:prstGeom prst="roundRect">
            <a:avLst>
              <a:gd name="adj" fmla="val 16667"/>
            </a:avLst>
          </a:prstGeom>
          <a:solidFill>
            <a:srgbClr val="4EA72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ko-KR" sz="4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 KCS</a:t>
            </a:r>
            <a:endParaRPr sz="4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g2f2558950df_0_15"/>
          <p:cNvSpPr/>
          <p:nvPr/>
        </p:nvSpPr>
        <p:spPr>
          <a:xfrm>
            <a:off x="1312600" y="4353552"/>
            <a:ext cx="222300" cy="112500"/>
          </a:xfrm>
          <a:prstGeom prst="roundRect">
            <a:avLst>
              <a:gd name="adj" fmla="val 16667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ko-KR" sz="4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</a:t>
            </a:r>
            <a:endParaRPr sz="4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g2f2558950df_0_15"/>
          <p:cNvSpPr/>
          <p:nvPr/>
        </p:nvSpPr>
        <p:spPr>
          <a:xfrm>
            <a:off x="3992883" y="4353637"/>
            <a:ext cx="222300" cy="112500"/>
          </a:xfrm>
          <a:prstGeom prst="roundRect">
            <a:avLst>
              <a:gd name="adj" fmla="val 16667"/>
            </a:avLst>
          </a:prstGeom>
          <a:solidFill>
            <a:srgbClr val="4EA72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ko-KR" sz="4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</a:t>
            </a:r>
            <a:endParaRPr sz="4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7" name="Google Shape;307;g2f2558950df_0_15"/>
          <p:cNvPicPr preferRelativeResize="0"/>
          <p:nvPr/>
        </p:nvPicPr>
        <p:blipFill rotWithShape="1">
          <a:blip r:embed="rId10">
            <a:alphaModFix/>
          </a:blip>
          <a:srcRect t="16523" b="16849"/>
          <a:stretch/>
        </p:blipFill>
        <p:spPr>
          <a:xfrm>
            <a:off x="435524" y="1779300"/>
            <a:ext cx="1992019" cy="13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2f2558950df_0_15" title="    .jpg"/>
          <p:cNvPicPr preferRelativeResize="0"/>
          <p:nvPr/>
        </p:nvPicPr>
        <p:blipFill rotWithShape="1">
          <a:blip r:embed="rId11">
            <a:alphaModFix/>
          </a:blip>
          <a:srcRect t="2281" b="89938"/>
          <a:stretch/>
        </p:blipFill>
        <p:spPr>
          <a:xfrm>
            <a:off x="360600" y="5564600"/>
            <a:ext cx="4520100" cy="94530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2f2558950df_0_15"/>
          <p:cNvSpPr txBox="1"/>
          <p:nvPr/>
        </p:nvSpPr>
        <p:spPr>
          <a:xfrm>
            <a:off x="3220381" y="1038478"/>
            <a:ext cx="3707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홈 &gt; 안전 &gt; 보호구 &gt; 안전화</a:t>
            </a: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0" name="Google Shape;310;g2f2558950df_0_15"/>
          <p:cNvGraphicFramePr/>
          <p:nvPr/>
        </p:nvGraphicFramePr>
        <p:xfrm>
          <a:off x="2550476" y="1385576"/>
          <a:ext cx="2330200" cy="2530525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71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4인치 230~295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🔘(주)대일안전(02-465-2478)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버팔로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5일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1켤레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 1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BFL - 402.jpg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 2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11" name="Google Shape;311;g2f2558950df_0_15"/>
          <p:cNvGraphicFramePr/>
          <p:nvPr/>
        </p:nvGraphicFramePr>
        <p:xfrm>
          <a:off x="5004472" y="1442349"/>
          <a:ext cx="1753775" cy="972900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64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100개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옵션을 선택해주세요   ▼ </a:t>
                      </a: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2" name="Google Shape;312;g2f2558950df_0_15"/>
          <p:cNvSpPr/>
          <p:nvPr/>
        </p:nvSpPr>
        <p:spPr>
          <a:xfrm>
            <a:off x="5004475" y="3688775"/>
            <a:ext cx="6297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7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g2f2558950df_0_15"/>
          <p:cNvSpPr/>
          <p:nvPr/>
        </p:nvSpPr>
        <p:spPr>
          <a:xfrm>
            <a:off x="5659384" y="3688775"/>
            <a:ext cx="590400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4" name="Google Shape;314;g2f2558950df_0_15"/>
          <p:cNvGraphicFramePr/>
          <p:nvPr/>
        </p:nvGraphicFramePr>
        <p:xfrm>
          <a:off x="5004472" y="3383587"/>
          <a:ext cx="1865900" cy="243225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5" name="Google Shape;315;g2f2558950df_0_15"/>
          <p:cNvSpPr/>
          <p:nvPr/>
        </p:nvSpPr>
        <p:spPr>
          <a:xfrm>
            <a:off x="6280099" y="3688775"/>
            <a:ext cx="590400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신규상품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g2f2558950df_0_15"/>
          <p:cNvSpPr/>
          <p:nvPr/>
        </p:nvSpPr>
        <p:spPr>
          <a:xfrm>
            <a:off x="6797275" y="1390100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g2f2558950df_0_15"/>
          <p:cNvSpPr/>
          <p:nvPr/>
        </p:nvSpPr>
        <p:spPr>
          <a:xfrm>
            <a:off x="4720550" y="1638325"/>
            <a:ext cx="130200" cy="1051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0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g2f2558950df_0_15"/>
          <p:cNvSpPr/>
          <p:nvPr/>
        </p:nvSpPr>
        <p:spPr>
          <a:xfrm>
            <a:off x="4957488" y="1409723"/>
            <a:ext cx="1956600" cy="1834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2f2558950df_0_15"/>
          <p:cNvSpPr txBox="1"/>
          <p:nvPr/>
        </p:nvSpPr>
        <p:spPr>
          <a:xfrm>
            <a:off x="463325" y="5044548"/>
            <a:ext cx="706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 i="0" u="none" strike="noStrike" cap="none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지벤</a:t>
            </a:r>
            <a:r>
              <a:rPr lang="ko-KR" sz="6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ZB-231</a:t>
            </a:r>
            <a:endParaRPr sz="6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g2f2558950df_0_15"/>
          <p:cNvSpPr/>
          <p:nvPr/>
        </p:nvSpPr>
        <p:spPr>
          <a:xfrm>
            <a:off x="2581984" y="1673313"/>
            <a:ext cx="2260800" cy="972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2f2558950df_0_15"/>
          <p:cNvSpPr txBox="1"/>
          <p:nvPr/>
        </p:nvSpPr>
        <p:spPr>
          <a:xfrm>
            <a:off x="3140050" y="5044549"/>
            <a:ext cx="74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 i="0" u="none" strike="noStrike" cap="none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밀레</a:t>
            </a:r>
            <a:r>
              <a:rPr lang="ko-KR" sz="6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L-55</a:t>
            </a:r>
            <a:endParaRPr sz="6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g2f2558950df_0_15"/>
          <p:cNvSpPr txBox="1"/>
          <p:nvPr/>
        </p:nvSpPr>
        <p:spPr>
          <a:xfrm>
            <a:off x="7787400" y="3916100"/>
            <a:ext cx="1956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 : 멀티 공급사를 위한 영역확장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공급사 최대 5개까지 보여지고 6개이상시 스크롤 처리함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공급사 선택시 상품정보 변경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(제조사/표준납기일/최소구매수량/첨부파일/판매가/재고수량) 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3" name="Google Shape;323;g2f2558950df_0_15"/>
          <p:cNvSpPr txBox="1"/>
          <p:nvPr/>
        </p:nvSpPr>
        <p:spPr>
          <a:xfrm>
            <a:off x="7787400" y="5044550"/>
            <a:ext cx="1668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주문정보 : 옵션선택에 따라 영여확장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옵션 선택에 따라 영역이 확장되도록 스크롤 처리함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옵션선택은 총 3가지로 구분함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(옵션선택, 추가상품, 수량추가)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다음페이지 상품유형별 참조</a:t>
            </a:r>
            <a:endParaRPr sz="700" b="0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4" name="Google Shape;324;g2f2558950df_0_15"/>
          <p:cNvCxnSpPr>
            <a:stCxn id="320" idx="2"/>
            <a:endCxn id="322" idx="1"/>
          </p:cNvCxnSpPr>
          <p:nvPr/>
        </p:nvCxnSpPr>
        <p:spPr>
          <a:xfrm rot="-5400000" flipH="1">
            <a:off x="4907134" y="1451463"/>
            <a:ext cx="1685400" cy="40749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5" name="Google Shape;325;g2f2558950df_0_15"/>
          <p:cNvCxnSpPr>
            <a:stCxn id="318" idx="2"/>
            <a:endCxn id="323" idx="1"/>
          </p:cNvCxnSpPr>
          <p:nvPr/>
        </p:nvCxnSpPr>
        <p:spPr>
          <a:xfrm rot="-5400000" flipH="1">
            <a:off x="5753388" y="3426323"/>
            <a:ext cx="2216400" cy="18516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6" name="Google Shape;326;g2f2558950df_0_15"/>
          <p:cNvSpPr/>
          <p:nvPr/>
        </p:nvSpPr>
        <p:spPr>
          <a:xfrm>
            <a:off x="0" y="6549600"/>
            <a:ext cx="7591800" cy="3078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1" name="Google Shape;331;g2f2558950df_0_84"/>
          <p:cNvGraphicFramePr/>
          <p:nvPr/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상세페이지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디자인 시안 (일반구매사, OKSafety, 홈앤서비스)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32" name="Google Shape;332;g2f2558950df_0_84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2f2558950df_0_84"/>
          <p:cNvSpPr/>
          <p:nvPr/>
        </p:nvSpPr>
        <p:spPr>
          <a:xfrm>
            <a:off x="145875" y="1624194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4" name="Google Shape;334;g2f2558950df_0_84"/>
          <p:cNvGraphicFramePr/>
          <p:nvPr/>
        </p:nvGraphicFramePr>
        <p:xfrm>
          <a:off x="212122" y="1676437"/>
          <a:ext cx="1865900" cy="729675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69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100개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5" name="Google Shape;335;g2f2558950df_0_84"/>
          <p:cNvSpPr/>
          <p:nvPr/>
        </p:nvSpPr>
        <p:spPr>
          <a:xfrm>
            <a:off x="212125" y="3846663"/>
            <a:ext cx="6297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7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g2f2558950df_0_84"/>
          <p:cNvSpPr/>
          <p:nvPr/>
        </p:nvSpPr>
        <p:spPr>
          <a:xfrm>
            <a:off x="867034" y="3846663"/>
            <a:ext cx="590400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7" name="Google Shape;337;g2f2558950df_0_84"/>
          <p:cNvGraphicFramePr/>
          <p:nvPr/>
        </p:nvGraphicFramePr>
        <p:xfrm>
          <a:off x="212122" y="3541474"/>
          <a:ext cx="1865900" cy="243225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8" name="Google Shape;338;g2f2558950df_0_84"/>
          <p:cNvSpPr/>
          <p:nvPr/>
        </p:nvSpPr>
        <p:spPr>
          <a:xfrm>
            <a:off x="1487749" y="3846663"/>
            <a:ext cx="590400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신규상품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" name="Google Shape;339;g2f2558950df_0_84"/>
          <p:cNvSpPr/>
          <p:nvPr/>
        </p:nvSpPr>
        <p:spPr>
          <a:xfrm>
            <a:off x="2501716" y="1624175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40" name="Google Shape;340;g2f2558950df_0_84"/>
          <p:cNvGraphicFramePr/>
          <p:nvPr/>
        </p:nvGraphicFramePr>
        <p:xfrm>
          <a:off x="2567959" y="1676424"/>
          <a:ext cx="1782025" cy="486450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옵션을 선택해주세요 ▼ </a:t>
                      </a: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1" name="Google Shape;341;g2f2558950df_0_84"/>
          <p:cNvSpPr/>
          <p:nvPr/>
        </p:nvSpPr>
        <p:spPr>
          <a:xfrm>
            <a:off x="2567963" y="3846650"/>
            <a:ext cx="6297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7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2" name="Google Shape;342;g2f2558950df_0_84"/>
          <p:cNvSpPr/>
          <p:nvPr/>
        </p:nvSpPr>
        <p:spPr>
          <a:xfrm>
            <a:off x="3222871" y="3846650"/>
            <a:ext cx="590400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43" name="Google Shape;343;g2f2558950df_0_84"/>
          <p:cNvGraphicFramePr/>
          <p:nvPr/>
        </p:nvGraphicFramePr>
        <p:xfrm>
          <a:off x="2567959" y="3541462"/>
          <a:ext cx="1865900" cy="243225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4" name="Google Shape;344;g2f2558950df_0_84"/>
          <p:cNvSpPr/>
          <p:nvPr/>
        </p:nvSpPr>
        <p:spPr>
          <a:xfrm>
            <a:off x="3843586" y="3846650"/>
            <a:ext cx="590400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신규상품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g2f2558950df_0_84"/>
          <p:cNvSpPr/>
          <p:nvPr/>
        </p:nvSpPr>
        <p:spPr>
          <a:xfrm>
            <a:off x="4857556" y="1624200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46" name="Google Shape;346;g2f2558950df_0_84"/>
          <p:cNvGraphicFramePr/>
          <p:nvPr/>
        </p:nvGraphicFramePr>
        <p:xfrm>
          <a:off x="4923797" y="1676449"/>
          <a:ext cx="1782025" cy="972900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59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100개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추가상품을 선택해주세요 ▼</a:t>
                      </a: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7" name="Google Shape;347;g2f2558950df_0_84"/>
          <p:cNvSpPr/>
          <p:nvPr/>
        </p:nvSpPr>
        <p:spPr>
          <a:xfrm>
            <a:off x="4923800" y="3846675"/>
            <a:ext cx="6297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7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g2f2558950df_0_84"/>
          <p:cNvSpPr/>
          <p:nvPr/>
        </p:nvSpPr>
        <p:spPr>
          <a:xfrm>
            <a:off x="5578709" y="3846675"/>
            <a:ext cx="590400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49" name="Google Shape;349;g2f2558950df_0_84"/>
          <p:cNvGraphicFramePr/>
          <p:nvPr/>
        </p:nvGraphicFramePr>
        <p:xfrm>
          <a:off x="4923797" y="3541487"/>
          <a:ext cx="1865900" cy="243225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0" name="Google Shape;350;g2f2558950df_0_84"/>
          <p:cNvSpPr/>
          <p:nvPr/>
        </p:nvSpPr>
        <p:spPr>
          <a:xfrm>
            <a:off x="6199424" y="3846675"/>
            <a:ext cx="590400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신규상품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g2f2558950df_0_84"/>
          <p:cNvSpPr/>
          <p:nvPr/>
        </p:nvSpPr>
        <p:spPr>
          <a:xfrm>
            <a:off x="1356179" y="2208257"/>
            <a:ext cx="513600" cy="160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2f2558950df_0_84"/>
          <p:cNvSpPr/>
          <p:nvPr/>
        </p:nvSpPr>
        <p:spPr>
          <a:xfrm>
            <a:off x="5976875" y="2208257"/>
            <a:ext cx="513600" cy="160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g2f2558950df_0_84"/>
          <p:cNvSpPr/>
          <p:nvPr/>
        </p:nvSpPr>
        <p:spPr>
          <a:xfrm>
            <a:off x="7213372" y="1624200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4" name="Google Shape;354;g2f2558950df_0_84"/>
          <p:cNvGraphicFramePr/>
          <p:nvPr/>
        </p:nvGraphicFramePr>
        <p:xfrm>
          <a:off x="7279609" y="1676449"/>
          <a:ext cx="1753775" cy="972900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59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 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수량선택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주문수량을 입력해주세요 ▼</a:t>
                      </a: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5" name="Google Shape;355;g2f2558950df_0_84"/>
          <p:cNvSpPr/>
          <p:nvPr/>
        </p:nvSpPr>
        <p:spPr>
          <a:xfrm>
            <a:off x="7279613" y="3846675"/>
            <a:ext cx="6297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7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g2f2558950df_0_84"/>
          <p:cNvSpPr/>
          <p:nvPr/>
        </p:nvSpPr>
        <p:spPr>
          <a:xfrm>
            <a:off x="7934521" y="3846675"/>
            <a:ext cx="590400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7" name="Google Shape;357;g2f2558950df_0_84"/>
          <p:cNvGraphicFramePr/>
          <p:nvPr/>
        </p:nvGraphicFramePr>
        <p:xfrm>
          <a:off x="7279609" y="3541487"/>
          <a:ext cx="1865900" cy="243225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8" name="Google Shape;358;g2f2558950df_0_84"/>
          <p:cNvSpPr/>
          <p:nvPr/>
        </p:nvSpPr>
        <p:spPr>
          <a:xfrm>
            <a:off x="9072413" y="1624200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g2f2558950df_0_84"/>
          <p:cNvSpPr/>
          <p:nvPr/>
        </p:nvSpPr>
        <p:spPr>
          <a:xfrm>
            <a:off x="8555236" y="3846675"/>
            <a:ext cx="590400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신규상품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g2f2558950df_0_84"/>
          <p:cNvSpPr/>
          <p:nvPr/>
        </p:nvSpPr>
        <p:spPr>
          <a:xfrm>
            <a:off x="8312661" y="2208257"/>
            <a:ext cx="513600" cy="160500"/>
          </a:xfrm>
          <a:prstGeom prst="roundRect">
            <a:avLst>
              <a:gd name="adj" fmla="val 1776"/>
            </a:avLst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61" name="Google Shape;361;g2f2558950df_0_84"/>
          <p:cNvGraphicFramePr/>
          <p:nvPr/>
        </p:nvGraphicFramePr>
        <p:xfrm>
          <a:off x="7276432" y="2672994"/>
          <a:ext cx="1782025" cy="842510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4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길이(m)</a:t>
                      </a: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주문수량(드럼)</a:t>
                      </a: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정조장</a:t>
                      </a: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난조장</a:t>
                      </a: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합계</a:t>
                      </a: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2" name="Google Shape;362;g2f2558950df_0_84"/>
          <p:cNvSpPr/>
          <p:nvPr/>
        </p:nvSpPr>
        <p:spPr>
          <a:xfrm>
            <a:off x="7662300" y="2843669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g2f2558950df_0_84"/>
          <p:cNvSpPr/>
          <p:nvPr/>
        </p:nvSpPr>
        <p:spPr>
          <a:xfrm>
            <a:off x="8264850" y="2843669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4" name="Google Shape;364;g2f2558950df_0_84"/>
          <p:cNvSpPr/>
          <p:nvPr/>
        </p:nvSpPr>
        <p:spPr>
          <a:xfrm>
            <a:off x="7662300" y="3020582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2f2558950df_0_84"/>
          <p:cNvSpPr/>
          <p:nvPr/>
        </p:nvSpPr>
        <p:spPr>
          <a:xfrm>
            <a:off x="8264850" y="3020582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2f2558950df_0_84"/>
          <p:cNvSpPr/>
          <p:nvPr/>
        </p:nvSpPr>
        <p:spPr>
          <a:xfrm>
            <a:off x="8834875" y="3018388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7" name="Google Shape;367;g2f2558950df_0_84"/>
          <p:cNvCxnSpPr/>
          <p:nvPr/>
        </p:nvCxnSpPr>
        <p:spPr>
          <a:xfrm>
            <a:off x="7319025" y="3346775"/>
            <a:ext cx="17211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8" name="Google Shape;368;g2f2558950df_0_84"/>
          <p:cNvSpPr/>
          <p:nvPr/>
        </p:nvSpPr>
        <p:spPr>
          <a:xfrm>
            <a:off x="7662300" y="3368122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g2f2558950df_0_84"/>
          <p:cNvSpPr/>
          <p:nvPr/>
        </p:nvSpPr>
        <p:spPr>
          <a:xfrm>
            <a:off x="7662300" y="3183682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2f2558950df_0_84"/>
          <p:cNvSpPr/>
          <p:nvPr/>
        </p:nvSpPr>
        <p:spPr>
          <a:xfrm>
            <a:off x="8264850" y="3183682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2f2558950df_0_84"/>
          <p:cNvSpPr/>
          <p:nvPr/>
        </p:nvSpPr>
        <p:spPr>
          <a:xfrm>
            <a:off x="8834875" y="3181488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000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2" name="Google Shape;372;g2f2558950df_0_84"/>
          <p:cNvGraphicFramePr/>
          <p:nvPr/>
        </p:nvGraphicFramePr>
        <p:xfrm>
          <a:off x="2567066" y="2168501"/>
          <a:ext cx="1782025" cy="1333800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32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2117141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245mm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2117142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250mm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37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2117143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255mm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53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2117144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260mm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46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2117145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265mm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34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2117146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270mm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67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2117147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275mm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2117148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280mm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34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73" name="Google Shape;373;g2f2558950df_0_84"/>
          <p:cNvSpPr/>
          <p:nvPr/>
        </p:nvSpPr>
        <p:spPr>
          <a:xfrm>
            <a:off x="4360763" y="1617836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g2f2558950df_0_84"/>
          <p:cNvSpPr/>
          <p:nvPr/>
        </p:nvSpPr>
        <p:spPr>
          <a:xfrm>
            <a:off x="4014207" y="2335626"/>
            <a:ext cx="314100" cy="1089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2f2558950df_0_84"/>
          <p:cNvSpPr/>
          <p:nvPr/>
        </p:nvSpPr>
        <p:spPr>
          <a:xfrm>
            <a:off x="4014207" y="2483611"/>
            <a:ext cx="314100" cy="1089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2f2558950df_0_84"/>
          <p:cNvSpPr/>
          <p:nvPr/>
        </p:nvSpPr>
        <p:spPr>
          <a:xfrm>
            <a:off x="4014207" y="2631576"/>
            <a:ext cx="314100" cy="1089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2f2558950df_0_84"/>
          <p:cNvSpPr/>
          <p:nvPr/>
        </p:nvSpPr>
        <p:spPr>
          <a:xfrm>
            <a:off x="4014207" y="2779561"/>
            <a:ext cx="314100" cy="1089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2f2558950df_0_84"/>
          <p:cNvSpPr/>
          <p:nvPr/>
        </p:nvSpPr>
        <p:spPr>
          <a:xfrm>
            <a:off x="4014207" y="2931918"/>
            <a:ext cx="314100" cy="1089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2f2558950df_0_84"/>
          <p:cNvSpPr/>
          <p:nvPr/>
        </p:nvSpPr>
        <p:spPr>
          <a:xfrm>
            <a:off x="4014207" y="3079904"/>
            <a:ext cx="314100" cy="1089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2f2558950df_0_84"/>
          <p:cNvSpPr/>
          <p:nvPr/>
        </p:nvSpPr>
        <p:spPr>
          <a:xfrm>
            <a:off x="4014207" y="3227868"/>
            <a:ext cx="314100" cy="1089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2f2558950df_0_84"/>
          <p:cNvSpPr/>
          <p:nvPr/>
        </p:nvSpPr>
        <p:spPr>
          <a:xfrm>
            <a:off x="4014207" y="3375854"/>
            <a:ext cx="314100" cy="1089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2f2558950df_0_84"/>
          <p:cNvSpPr/>
          <p:nvPr/>
        </p:nvSpPr>
        <p:spPr>
          <a:xfrm>
            <a:off x="6719325" y="1617861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3" name="Google Shape;383;g2f2558950df_0_84"/>
          <p:cNvGraphicFramePr/>
          <p:nvPr/>
        </p:nvGraphicFramePr>
        <p:xfrm>
          <a:off x="4928698" y="2658517"/>
          <a:ext cx="1782025" cy="559680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🔘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 (단자함 장착용)</a:t>
                      </a:r>
                      <a:endParaRPr sz="6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: Slave(conn,有 ),8분기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: 10000010166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 : 3일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: 오케이플라자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원</a:t>
                      </a:r>
                      <a:endParaRPr sz="6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4" name="Google Shape;384;g2f2558950df_0_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48559" y="2757045"/>
            <a:ext cx="380650" cy="3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2f2558950df_0_84"/>
          <p:cNvSpPr txBox="1"/>
          <p:nvPr/>
        </p:nvSpPr>
        <p:spPr>
          <a:xfrm>
            <a:off x="145875" y="1312300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[일반 상품]</a:t>
            </a: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6" name="Google Shape;386;g2f2558950df_0_84"/>
          <p:cNvSpPr txBox="1"/>
          <p:nvPr/>
        </p:nvSpPr>
        <p:spPr>
          <a:xfrm>
            <a:off x="2501713" y="1312288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[옵션 상품]</a:t>
            </a: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" name="Google Shape;387;g2f2558950df_0_84"/>
          <p:cNvSpPr txBox="1"/>
          <p:nvPr/>
        </p:nvSpPr>
        <p:spPr>
          <a:xfrm>
            <a:off x="4857550" y="1312300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[추가 상품]</a:t>
            </a: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" name="Google Shape;388;g2f2558950df_0_84"/>
          <p:cNvSpPr txBox="1"/>
          <p:nvPr/>
        </p:nvSpPr>
        <p:spPr>
          <a:xfrm>
            <a:off x="7213375" y="1312300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[수량추가 상품]</a:t>
            </a:r>
            <a:endParaRPr sz="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3" name="Google Shape;393;g2f166c33f44_0_21"/>
          <p:cNvGraphicFramePr/>
          <p:nvPr/>
        </p:nvGraphicFramePr>
        <p:xfrm>
          <a:off x="273275" y="3017550"/>
          <a:ext cx="9359450" cy="807660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935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262626"/>
                          </a:solidFill>
                        </a:rPr>
                        <a:t>디자인 시안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장바구니 페이지 (OK플라자, OKSafety, 홈앤서비스)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8" name="Google Shape;398;g27fe52d962f_1_4044"/>
          <p:cNvGraphicFramePr/>
          <p:nvPr/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{8ECD541A-8CC6-40BC-AF01-0DEC0B393FEF}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디자인 시안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99" name="Google Shape;399;g27fe52d962f_1_4044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g27fe52d962f_1_4044"/>
          <p:cNvSpPr/>
          <p:nvPr/>
        </p:nvSpPr>
        <p:spPr>
          <a:xfrm>
            <a:off x="2370075" y="1001864"/>
            <a:ext cx="5623200" cy="4833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1" name="Google Shape;401;g27fe52d962f_1_4044"/>
          <p:cNvSpPr/>
          <p:nvPr/>
        </p:nvSpPr>
        <p:spPr>
          <a:xfrm>
            <a:off x="2370075" y="1848279"/>
            <a:ext cx="19899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 정보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2" name="Google Shape;402;g27fe52d962f_1_4044"/>
          <p:cNvSpPr/>
          <p:nvPr/>
        </p:nvSpPr>
        <p:spPr>
          <a:xfrm>
            <a:off x="4427750" y="1848279"/>
            <a:ext cx="19899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3" name="Google Shape;403;g27fe52d962f_1_4044"/>
          <p:cNvSpPr/>
          <p:nvPr/>
        </p:nvSpPr>
        <p:spPr>
          <a:xfrm>
            <a:off x="2370075" y="2450675"/>
            <a:ext cx="4047600" cy="2976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상품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4" name="Google Shape;404;g27fe52d962f_1_4044"/>
          <p:cNvSpPr/>
          <p:nvPr/>
        </p:nvSpPr>
        <p:spPr>
          <a:xfrm>
            <a:off x="2370075" y="5476525"/>
            <a:ext cx="5633100" cy="314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" name="Google Shape;405;g27fe52d962f_1_4044"/>
          <p:cNvSpPr/>
          <p:nvPr/>
        </p:nvSpPr>
        <p:spPr>
          <a:xfrm>
            <a:off x="6475575" y="2450675"/>
            <a:ext cx="1517700" cy="2976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총계 및 주문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" name="Google Shape;406;g27fe52d962f_1_4044"/>
          <p:cNvSpPr/>
          <p:nvPr/>
        </p:nvSpPr>
        <p:spPr>
          <a:xfrm>
            <a:off x="2379925" y="1534900"/>
            <a:ext cx="5623200" cy="2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관리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g27fe52d962f_1_4044"/>
          <p:cNvSpPr/>
          <p:nvPr/>
        </p:nvSpPr>
        <p:spPr>
          <a:xfrm>
            <a:off x="6485425" y="1854625"/>
            <a:ext cx="15177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주문자 및 승인자 정보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 예산 또는 여신 정보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g27fe52d962f_1_4044"/>
          <p:cNvSpPr/>
          <p:nvPr/>
        </p:nvSpPr>
        <p:spPr>
          <a:xfrm>
            <a:off x="8229050" y="3827875"/>
            <a:ext cx="15177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고정영역 : 스크롤 되지 않고 화면에 고정되도록 구현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" name="Google Shape;409;g27fe52d962f_1_4044"/>
          <p:cNvSpPr/>
          <p:nvPr/>
        </p:nvSpPr>
        <p:spPr>
          <a:xfrm>
            <a:off x="6485425" y="1854625"/>
            <a:ext cx="1517700" cy="35721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0" name="Google Shape;410;g27fe52d962f_1_4044"/>
          <p:cNvCxnSpPr>
            <a:stCxn id="409" idx="3"/>
            <a:endCxn id="408" idx="0"/>
          </p:cNvCxnSpPr>
          <p:nvPr/>
        </p:nvCxnSpPr>
        <p:spPr>
          <a:xfrm>
            <a:off x="8003125" y="3640675"/>
            <a:ext cx="984900" cy="187200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3723</Words>
  <Application>Microsoft Macintosh PowerPoint</Application>
  <PresentationFormat>A4 용지(210x297mm)</PresentationFormat>
  <Paragraphs>1543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Arial</vt:lpstr>
      <vt:lpstr>Malgun Gothic</vt:lpstr>
      <vt:lpstr>Play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DA41707</dc:creator>
  <cp:lastModifiedBy>DA41707</cp:lastModifiedBy>
  <cp:revision>1</cp:revision>
  <dcterms:created xsi:type="dcterms:W3CDTF">2024-07-08T00:37:41Z</dcterms:created>
  <dcterms:modified xsi:type="dcterms:W3CDTF">2024-08-21T00:49:58Z</dcterms:modified>
</cp:coreProperties>
</file>