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57" r:id="rId4"/>
    <p:sldId id="264" r:id="rId5"/>
    <p:sldId id="259" r:id="rId6"/>
    <p:sldId id="265" r:id="rId7"/>
    <p:sldId id="266" r:id="rId8"/>
    <p:sldId id="267" r:id="rId9"/>
    <p:sldId id="268" r:id="rId10"/>
    <p:sldId id="260" r:id="rId11"/>
    <p:sldId id="261" r:id="rId12"/>
    <p:sldId id="270" r:id="rId13"/>
    <p:sldId id="262" r:id="rId14"/>
  </p:sldIdLst>
  <p:sldSz cx="9906000" cy="6858000" type="A4"/>
  <p:notesSz cx="6858000" cy="9144000"/>
  <p:embeddedFontLst>
    <p:embeddedFont>
      <p:font typeface="Play" panose="020B0600000101010101" charset="0"/>
      <p:regular r:id="rId16"/>
      <p:bold r:id="rId17"/>
    </p:embeddedFont>
    <p:embeddedFont>
      <p:font typeface="Malgun Gothic" panose="020B0503020000020004" pitchFamily="50" charset="-127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gm4KFmQx4z68pw7Ao3KfBlizW+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09FA5D-2E08-4A19-9B9B-CF21BD839F4E}">
  <a:tblStyle styleId="{3A09FA5D-2E08-4A19-9B9B-CF21BD839F4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2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c99f20382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g2ec99f20382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c99f20382_0_7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g2ec99f20382_0_7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c99f20382_0_7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" name="Google Shape;199;g2ec99f20382_0_7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51852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ec99f20382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g2ec99f20382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c99f20382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2ec99f20382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c99f20382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2ec99f20382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862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dd30e814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g2edd30e814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dd30e814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g2edd30e814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1174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c99f20382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2ec99f20382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7418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c99f20382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2ec99f20382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17030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c99f20382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2ec99f20382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6232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c99f20382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4" name="Google Shape;174;g2ec99f20382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2777332" y="-270668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5251054" y="2203054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917179" y="128984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4211340" y="987426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4211340" y="987426"/>
            <a:ext cx="501491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g2ec99f20382_0_466"/>
          <p:cNvGraphicFramePr/>
          <p:nvPr/>
        </p:nvGraphicFramePr>
        <p:xfrm>
          <a:off x="273275" y="3017550"/>
          <a:ext cx="9359450" cy="80766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935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262626"/>
                          </a:solidFill>
                        </a:rPr>
                        <a:t>메뉴 구조도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Google Shape;176;g2ec99f20382_0_685"/>
          <p:cNvGraphicFramePr/>
          <p:nvPr>
            <p:extLst>
              <p:ext uri="{D42A27DB-BD31-4B8C-83A1-F6EECF244321}">
                <p14:modId xmlns:p14="http://schemas.microsoft.com/office/powerpoint/2010/main" val="1391075159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메뉴구조도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77" name="Google Shape;177;g2ec99f20382_0_685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2ec99f20382_0_685"/>
          <p:cNvSpPr/>
          <p:nvPr/>
        </p:nvSpPr>
        <p:spPr>
          <a:xfrm>
            <a:off x="4412988" y="144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g2ec99f20382_0_685"/>
          <p:cNvSpPr/>
          <p:nvPr/>
        </p:nvSpPr>
        <p:spPr>
          <a:xfrm>
            <a:off x="2318400" y="2340013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</a:t>
            </a:r>
            <a:r>
              <a:rPr lang="en-US" alt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g2ec99f20382_0_685"/>
          <p:cNvSpPr/>
          <p:nvPr/>
        </p:nvSpPr>
        <p:spPr>
          <a:xfrm>
            <a:off x="2318400" y="2873416"/>
            <a:ext cx="1260000" cy="16113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주문인수대기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반품신청</a:t>
            </a:r>
            <a:r>
              <a:rPr lang="en-US" altLang="ko-KR" sz="70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현황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인수이력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g2ec99f20382_0_685"/>
          <p:cNvSpPr/>
          <p:nvPr/>
        </p:nvSpPr>
        <p:spPr>
          <a:xfrm>
            <a:off x="4327200" y="2340013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정산관리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g2ec99f20382_0_685"/>
          <p:cNvSpPr/>
          <p:nvPr/>
        </p:nvSpPr>
        <p:spPr>
          <a:xfrm>
            <a:off x="4327200" y="2873416"/>
            <a:ext cx="1260000" cy="16113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세금계산서 확인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채권관리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g2ec99f20382_0_685"/>
          <p:cNvSpPr/>
          <p:nvPr/>
        </p:nvSpPr>
        <p:spPr>
          <a:xfrm>
            <a:off x="309600" y="2340013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g2ec99f20382_0_685"/>
          <p:cNvSpPr/>
          <p:nvPr/>
        </p:nvSpPr>
        <p:spPr>
          <a:xfrm>
            <a:off x="309600" y="2873416"/>
            <a:ext cx="1260000" cy="16113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주문접수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배송처리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주문이력조회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주문진척도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주문내역서 출력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역주문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통합물류센터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g2ec99f20382_0_685"/>
          <p:cNvSpPr/>
          <p:nvPr/>
        </p:nvSpPr>
        <p:spPr>
          <a:xfrm>
            <a:off x="8344800" y="234675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센터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g2ec99f20382_0_685"/>
          <p:cNvSpPr/>
          <p:nvPr/>
        </p:nvSpPr>
        <p:spPr>
          <a:xfrm>
            <a:off x="8344800" y="2882019"/>
            <a:ext cx="1260000" cy="16113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고객의소리</a:t>
            </a:r>
            <a:r>
              <a:rPr lang="en-US" altLang="ko-KR" sz="70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70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시스템장애/개선요청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담당자안내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g2ec99f20382_0_685"/>
          <p:cNvSpPr/>
          <p:nvPr/>
        </p:nvSpPr>
        <p:spPr>
          <a:xfrm>
            <a:off x="6336000" y="234675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g2ec99f20382_0_685"/>
          <p:cNvSpPr/>
          <p:nvPr/>
        </p:nvSpPr>
        <p:spPr>
          <a:xfrm>
            <a:off x="6336000" y="2882019"/>
            <a:ext cx="1260000" cy="16113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상품관리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재고관리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상품변경요청조회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전자입찰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자재혁신제안 현황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자재혁신제안 공고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0" name="Google Shape;190;g2ec99f20382_0_685"/>
          <p:cNvCxnSpPr>
            <a:stCxn id="179" idx="2"/>
            <a:endCxn id="184" idx="0"/>
          </p:cNvCxnSpPr>
          <p:nvPr/>
        </p:nvCxnSpPr>
        <p:spPr>
          <a:xfrm rot="5400000">
            <a:off x="2766288" y="153300"/>
            <a:ext cx="360000" cy="4013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1" name="Google Shape;191;g2ec99f20382_0_685"/>
          <p:cNvCxnSpPr>
            <a:stCxn id="179" idx="2"/>
            <a:endCxn id="180" idx="0"/>
          </p:cNvCxnSpPr>
          <p:nvPr/>
        </p:nvCxnSpPr>
        <p:spPr>
          <a:xfrm rot="5400000">
            <a:off x="3770688" y="1157700"/>
            <a:ext cx="360000" cy="2004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2" name="Google Shape;192;g2ec99f20382_0_685"/>
          <p:cNvCxnSpPr>
            <a:stCxn id="179" idx="2"/>
            <a:endCxn id="182" idx="0"/>
          </p:cNvCxnSpPr>
          <p:nvPr/>
        </p:nvCxnSpPr>
        <p:spPr>
          <a:xfrm rot="-5400000" flipH="1">
            <a:off x="4775088" y="2157900"/>
            <a:ext cx="360000" cy="4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3" name="Google Shape;193;g2ec99f20382_0_685"/>
          <p:cNvCxnSpPr>
            <a:stCxn id="179" idx="2"/>
            <a:endCxn id="188" idx="0"/>
          </p:cNvCxnSpPr>
          <p:nvPr/>
        </p:nvCxnSpPr>
        <p:spPr>
          <a:xfrm rot="-5400000" flipH="1">
            <a:off x="5776038" y="1156950"/>
            <a:ext cx="366900" cy="2013000"/>
          </a:xfrm>
          <a:prstGeom prst="bentConnector3">
            <a:avLst>
              <a:gd name="adj1" fmla="val 49978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" name="Google Shape;194;g2ec99f20382_0_685"/>
          <p:cNvCxnSpPr>
            <a:stCxn id="179" idx="2"/>
            <a:endCxn id="186" idx="0"/>
          </p:cNvCxnSpPr>
          <p:nvPr/>
        </p:nvCxnSpPr>
        <p:spPr>
          <a:xfrm rot="-5400000" flipH="1">
            <a:off x="6780438" y="152550"/>
            <a:ext cx="366900" cy="4021800"/>
          </a:xfrm>
          <a:prstGeom prst="bentConnector3">
            <a:avLst>
              <a:gd name="adj1" fmla="val 49978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5" name="Google Shape;195;g2ec99f20382_0_685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 메뉴 구조도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94;g2ec99f20382_0_257"/>
          <p:cNvSpPr/>
          <p:nvPr/>
        </p:nvSpPr>
        <p:spPr>
          <a:xfrm>
            <a:off x="6283550" y="1575000"/>
            <a:ext cx="3207900" cy="27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내정보(수정) | 로그아웃 | </a:t>
            </a:r>
            <a:r>
              <a:rPr lang="ko-KR" sz="7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조직</a:t>
            </a:r>
            <a:r>
              <a:rPr lang="ko-KR" sz="700" b="1" smtClean="0">
                <a:latin typeface="Malgun Gothic"/>
                <a:ea typeface="Malgun Gothic"/>
                <a:cs typeface="Malgun Gothic"/>
                <a:sym typeface="Malgun Gothic"/>
              </a:rPr>
              <a:t>이동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Google Shape;201;g2ec99f20382_0_791"/>
          <p:cNvGraphicFramePr/>
          <p:nvPr>
            <p:extLst>
              <p:ext uri="{D42A27DB-BD31-4B8C-83A1-F6EECF244321}">
                <p14:modId xmlns:p14="http://schemas.microsoft.com/office/powerpoint/2010/main" val="30619821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운영사메뉴 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메뉴구조도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2" name="Google Shape;202;g2ec99f20382_0_791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2ec99f20382_0_791"/>
          <p:cNvSpPr/>
          <p:nvPr/>
        </p:nvSpPr>
        <p:spPr>
          <a:xfrm>
            <a:off x="4664658" y="144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g2ec99f20382_0_791"/>
          <p:cNvSpPr/>
          <p:nvPr/>
        </p:nvSpPr>
        <p:spPr>
          <a:xfrm>
            <a:off x="1489361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g2ec99f20382_0_791"/>
          <p:cNvSpPr/>
          <p:nvPr/>
        </p:nvSpPr>
        <p:spPr>
          <a:xfrm>
            <a:off x="1489361" y="2873425"/>
            <a:ext cx="1260000" cy="34602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주문관리</a:t>
            </a:r>
            <a:endParaRPr lang="en-US" altLang="ko-KR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수동주문처리</a:t>
            </a:r>
            <a:endParaRPr lang="en-US" altLang="ko-KR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선입금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여신초과 주문처리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주문단가수정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 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주문접수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배송처리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진척도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인수</a:t>
            </a:r>
            <a:r>
              <a:rPr lang="en-US" altLang="ko-KR" sz="700" smtClean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반품관리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인수확인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인수내역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반품신청</a:t>
            </a:r>
            <a:endParaRPr lang="en-US" altLang="ko-KR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반품이력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실적조회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물류매입 실적조회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해지선 수거이력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2ec99f20382_0_791"/>
          <p:cNvSpPr/>
          <p:nvPr/>
        </p:nvSpPr>
        <p:spPr>
          <a:xfrm>
            <a:off x="4314161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팬타온</a:t>
            </a:r>
            <a:endParaRPr sz="900" b="1" i="0" u="none" strike="noStrike" cap="none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2ec99f20382_0_791"/>
          <p:cNvSpPr/>
          <p:nvPr/>
        </p:nvSpPr>
        <p:spPr>
          <a:xfrm>
            <a:off x="4314161" y="2873391"/>
            <a:ext cx="1260000" cy="346029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사이트관리</a:t>
            </a:r>
            <a:endParaRPr sz="700" b="0" i="0" u="none" strike="noStrike" cap="none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</a:t>
            </a:r>
            <a:endParaRPr sz="700" b="0" i="0" u="none" strike="noStrike" cap="none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기획전</a:t>
            </a:r>
            <a:endParaRPr sz="700" b="0" i="0" u="none" strike="noStrike" cap="none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주문관리</a:t>
            </a:r>
            <a:endParaRPr sz="700" b="0" i="0" u="none" strike="noStrike" cap="none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g2ec99f20382_0_791"/>
          <p:cNvSpPr/>
          <p:nvPr/>
        </p:nvSpPr>
        <p:spPr>
          <a:xfrm>
            <a:off x="5726561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g2ec99f20382_0_791"/>
          <p:cNvSpPr/>
          <p:nvPr/>
        </p:nvSpPr>
        <p:spPr>
          <a:xfrm>
            <a:off x="2901761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g2ec99f20382_0_791"/>
          <p:cNvSpPr/>
          <p:nvPr/>
        </p:nvSpPr>
        <p:spPr>
          <a:xfrm>
            <a:off x="2901761" y="2873391"/>
            <a:ext cx="1260000" cy="346029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 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법인조회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사업장조회</a:t>
            </a:r>
            <a:endParaRPr lang="en-US" altLang="ko-KR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사용자조회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계약현황조회</a:t>
            </a:r>
            <a:endParaRPr lang="en-US" altLang="ko-KR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HNS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 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등록요청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 사이트관리</a:t>
            </a:r>
            <a:endParaRPr lang="en-US" altLang="ko-KR" sz="700" smtClean="0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 조회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공급사조회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사용자조회</a:t>
            </a:r>
            <a:endParaRPr lang="en-US" altLang="ko-KR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계약현황조회</a:t>
            </a:r>
            <a:endParaRPr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 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공급협력사 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모집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대상품목 관리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평가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합격업체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업체평가 승인</a:t>
            </a:r>
            <a:endParaRPr lang="en-US" altLang="ko-KR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임시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업체관리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 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현황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g2ec99f20382_0_791"/>
          <p:cNvSpPr/>
          <p:nvPr/>
        </p:nvSpPr>
        <p:spPr>
          <a:xfrm>
            <a:off x="7138961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smtClean="0"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7" name="Google Shape;217;g2ec99f20382_0_791"/>
          <p:cNvCxnSpPr>
            <a:stCxn id="204" idx="2"/>
            <a:endCxn id="211" idx="0"/>
          </p:cNvCxnSpPr>
          <p:nvPr/>
        </p:nvCxnSpPr>
        <p:spPr>
          <a:xfrm rot="5400000">
            <a:off x="4188216" y="1323546"/>
            <a:ext cx="359988" cy="167289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8" name="Google Shape;218;g2ec99f20382_0_791"/>
          <p:cNvCxnSpPr>
            <a:stCxn id="204" idx="2"/>
            <a:endCxn id="207" idx="0"/>
          </p:cNvCxnSpPr>
          <p:nvPr/>
        </p:nvCxnSpPr>
        <p:spPr>
          <a:xfrm rot="5400000">
            <a:off x="4894416" y="2029746"/>
            <a:ext cx="359988" cy="26049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9" name="Google Shape;219;g2ec99f20382_0_791"/>
          <p:cNvCxnSpPr>
            <a:stCxn id="204" idx="2"/>
            <a:endCxn id="209" idx="0"/>
          </p:cNvCxnSpPr>
          <p:nvPr/>
        </p:nvCxnSpPr>
        <p:spPr>
          <a:xfrm rot="16200000" flipH="1">
            <a:off x="5600615" y="1584042"/>
            <a:ext cx="359988" cy="115190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g2ec99f20382_0_791"/>
          <p:cNvCxnSpPr>
            <a:stCxn id="204" idx="2"/>
            <a:endCxn id="215" idx="0"/>
          </p:cNvCxnSpPr>
          <p:nvPr/>
        </p:nvCxnSpPr>
        <p:spPr>
          <a:xfrm rot="16200000" flipH="1">
            <a:off x="6306815" y="877842"/>
            <a:ext cx="359988" cy="256430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g2ec99f20382_0_791"/>
          <p:cNvCxnSpPr>
            <a:stCxn id="204" idx="2"/>
            <a:endCxn id="205" idx="0"/>
          </p:cNvCxnSpPr>
          <p:nvPr/>
        </p:nvCxnSpPr>
        <p:spPr>
          <a:xfrm rot="5400000">
            <a:off x="3482016" y="617346"/>
            <a:ext cx="359988" cy="308529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" name="Google Shape;222;g2ec99f20382_0_791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운영사 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</a:t>
            </a:r>
            <a:r>
              <a:rPr lang="en-US" alt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구조도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Google Shape;231;g2ec99f20382_0_791"/>
          <p:cNvSpPr/>
          <p:nvPr/>
        </p:nvSpPr>
        <p:spPr>
          <a:xfrm>
            <a:off x="127295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대시보드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g2ec99f20382_0_791"/>
          <p:cNvSpPr/>
          <p:nvPr/>
        </p:nvSpPr>
        <p:spPr>
          <a:xfrm>
            <a:off x="127295" y="2890050"/>
            <a:ext cx="1260000" cy="16113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999" indent="-134449">
              <a:spcBef>
                <a:spcPts val="300"/>
              </a:spcBef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indent="-134449">
              <a:spcBef>
                <a:spcPts val="300"/>
              </a:spcBef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채권현황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indent="-134449">
              <a:spcBef>
                <a:spcPts val="300"/>
              </a:spcBef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VOC 현황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indent="-134449">
              <a:spcBef>
                <a:spcPts val="300"/>
              </a:spcBef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고객사 현황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indent="-134449">
              <a:spcBef>
                <a:spcPts val="300"/>
              </a:spcBef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현황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indent="-134449">
              <a:spcBef>
                <a:spcPts val="300"/>
              </a:spcBef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자재혁신제안 현황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indent="-134449">
              <a:spcBef>
                <a:spcPts val="300"/>
              </a:spcBef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승인요청 현황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" name="Google Shape;220;g2ec99f20382_0_791"/>
          <p:cNvCxnSpPr>
            <a:stCxn id="204" idx="2"/>
            <a:endCxn id="24" idx="0"/>
          </p:cNvCxnSpPr>
          <p:nvPr/>
        </p:nvCxnSpPr>
        <p:spPr>
          <a:xfrm rot="16200000" flipH="1">
            <a:off x="6997693" y="186965"/>
            <a:ext cx="370050" cy="395612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15;g2ec99f20382_0_791"/>
          <p:cNvSpPr/>
          <p:nvPr/>
        </p:nvSpPr>
        <p:spPr>
          <a:xfrm>
            <a:off x="8530778" y="235005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16;g2ec99f20382_0_791"/>
          <p:cNvSpPr/>
          <p:nvPr/>
        </p:nvSpPr>
        <p:spPr>
          <a:xfrm>
            <a:off x="8530778" y="2892056"/>
            <a:ext cx="1260000" cy="16113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품질관리 실적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규격서/절차서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10;g2ec99f20382_0_791"/>
          <p:cNvSpPr/>
          <p:nvPr/>
        </p:nvSpPr>
        <p:spPr>
          <a:xfrm>
            <a:off x="7138961" y="2873391"/>
            <a:ext cx="1260000" cy="346029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옵션상품가격 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상품변경이력 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상품일괄 등록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 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 카테고리</a:t>
            </a:r>
            <a:endParaRPr sz="700" b="0" i="0" u="none" strike="noStrike" cap="none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재고관리(자재BP)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상품등록요청 조회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 상품등록 요청 조회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상품종료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단가변경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 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지정자재 품종관리</a:t>
            </a:r>
            <a:endParaRPr lang="en-US" altLang="ko-KR" sz="700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지정자재 품종설정</a:t>
            </a:r>
            <a:endParaRPr lang="en-US" altLang="ko-KR" sz="700" smtClean="0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품종 적격</a:t>
            </a:r>
            <a:r>
              <a:rPr lang="en-US" altLang="ko-KR" sz="700" b="0" i="0" u="none" strike="noStrike" cap="none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b="0" i="0" u="none" strike="noStrike" cap="none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 관리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지정저자 입찰</a:t>
            </a:r>
            <a:endParaRPr lang="ko-KR" altLang="en-US" sz="700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지정자재 상품입찰</a:t>
            </a:r>
            <a:endParaRPr lang="ko-KR" altLang="en-US" sz="700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품종 콤퍼넌트 입찰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지정자재 품종실적</a:t>
            </a:r>
            <a:endParaRPr lang="ko-KR" altLang="en-US" sz="700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품종상품 실적집계</a:t>
            </a:r>
            <a:endParaRPr lang="ko-KR" altLang="en-US" sz="700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품종 콤포넌트 실적집계</a:t>
            </a:r>
            <a:endParaRPr lang="en-US" altLang="ko-KR" sz="700" smtClean="0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품종상품 입찰집계</a:t>
            </a:r>
            <a:endParaRPr lang="en-US" altLang="ko-KR" sz="700" b="0" i="0" u="none" strike="noStrike" cap="none" smtClean="0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품종 콤포넌트 입찰집계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전자입찰</a:t>
            </a:r>
            <a:r>
              <a:rPr lang="en-US" altLang="ko-KR" sz="700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/>
            </a:r>
            <a:br>
              <a:rPr lang="en-US" altLang="ko-KR" sz="700" smtClean="0">
                <a:solidFill>
                  <a:schemeClr val="accent2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700" b="0" i="0" u="none" strike="noStrike" cap="none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08;g2ec99f20382_0_791"/>
          <p:cNvSpPr/>
          <p:nvPr/>
        </p:nvSpPr>
        <p:spPr>
          <a:xfrm>
            <a:off x="5726561" y="2890050"/>
            <a:ext cx="1260000" cy="346029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 승인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 승인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승인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재고조사 승인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재고조정 승인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고객사 상품 승인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매입주문 승인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" name="Google Shape;220;g2ec99f20382_0_791"/>
          <p:cNvCxnSpPr>
            <a:stCxn id="204" idx="2"/>
          </p:cNvCxnSpPr>
          <p:nvPr/>
        </p:nvCxnSpPr>
        <p:spPr>
          <a:xfrm rot="16200000" flipH="1">
            <a:off x="7392388" y="-207731"/>
            <a:ext cx="179993" cy="4555453"/>
          </a:xfrm>
          <a:prstGeom prst="bentConnector2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Google Shape;201;g2ec99f20382_0_791"/>
          <p:cNvGraphicFramePr/>
          <p:nvPr>
            <p:extLst>
              <p:ext uri="{D42A27DB-BD31-4B8C-83A1-F6EECF244321}">
                <p14:modId xmlns:p14="http://schemas.microsoft.com/office/powerpoint/2010/main" val="826016974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운영사메뉴 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메뉴구조도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2" name="Google Shape;202;g2ec99f20382_0_791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2ec99f20382_0_791"/>
          <p:cNvSpPr/>
          <p:nvPr/>
        </p:nvSpPr>
        <p:spPr>
          <a:xfrm>
            <a:off x="4664658" y="144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g2ec99f20382_0_791"/>
          <p:cNvSpPr/>
          <p:nvPr/>
        </p:nvSpPr>
        <p:spPr>
          <a:xfrm>
            <a:off x="1749420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정산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g2ec99f20382_0_791"/>
          <p:cNvSpPr/>
          <p:nvPr/>
        </p:nvSpPr>
        <p:spPr>
          <a:xfrm>
            <a:off x="1749420" y="2873425"/>
            <a:ext cx="1260000" cy="34602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0000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정산생성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매출확정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매입확정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매입확정</a:t>
            </a:r>
            <a:r>
              <a:rPr lang="en-US" altLang="ko-KR" sz="700" smtClean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선매입</a:t>
            </a:r>
            <a:r>
              <a:rPr lang="en-US" altLang="ko-KR" sz="700" smtClean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정산수불부</a:t>
            </a:r>
            <a:endParaRPr lang="en-US" altLang="ko-KR" sz="70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매출전송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매출전송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매출전송내역</a:t>
            </a:r>
            <a:endParaRPr lang="en-US" altLang="ko-KR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매출반제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입금현황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매입전송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매입전송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매입전송내역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매입반제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지급현황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세금계산서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 세금계산서 확인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 세금계산서 확인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2ec99f20382_0_791"/>
          <p:cNvSpPr/>
          <p:nvPr/>
        </p:nvSpPr>
        <p:spPr>
          <a:xfrm>
            <a:off x="4574220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경영관리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g2ec99f20382_0_791"/>
          <p:cNvSpPr/>
          <p:nvPr/>
        </p:nvSpPr>
        <p:spPr>
          <a:xfrm>
            <a:off x="4574220" y="2873391"/>
            <a:ext cx="1260000" cy="346029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경영정보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매출상세정보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매입상세정보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품목별매출실적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품목별매출실적</a:t>
            </a:r>
            <a:r>
              <a:rPr lang="en-US" altLang="ko-KR" sz="700" smtClean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통계</a:t>
            </a:r>
            <a:r>
              <a:rPr lang="en-US" altLang="ko-KR" sz="700" smtClean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총괄실적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총괄실적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품목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매입가와 매출원가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월별매입가와 매출원가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전표 매출원가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전표 매입가</a:t>
            </a:r>
            <a:endParaRPr lang="en-US" altLang="ko-KR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정산재고와 실물재고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g2ec99f20382_0_791"/>
          <p:cNvSpPr/>
          <p:nvPr/>
        </p:nvSpPr>
        <p:spPr>
          <a:xfrm>
            <a:off x="5986620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g2ec99f20382_0_791"/>
          <p:cNvSpPr/>
          <p:nvPr/>
        </p:nvSpPr>
        <p:spPr>
          <a:xfrm>
            <a:off x="5986620" y="2873391"/>
            <a:ext cx="1260000" cy="346029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질의응답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유지보수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 제안현황</a:t>
            </a:r>
            <a:endParaRPr sz="700" b="0" i="0" u="none" strike="noStrike" cap="none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상품요청현황</a:t>
            </a:r>
            <a:endParaRPr sz="700" b="0" i="0" u="none" strike="noStrike" cap="none">
              <a:solidFill>
                <a:schemeClr val="accent2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g2ec99f20382_0_791"/>
          <p:cNvSpPr/>
          <p:nvPr/>
        </p:nvSpPr>
        <p:spPr>
          <a:xfrm>
            <a:off x="3161820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채권채무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g2ec99f20382_0_791"/>
          <p:cNvSpPr/>
          <p:nvPr/>
        </p:nvSpPr>
        <p:spPr>
          <a:xfrm>
            <a:off x="3161820" y="2873391"/>
            <a:ext cx="1260000" cy="346029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채권현황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채권관리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채무관리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g2ec99f20382_0_791"/>
          <p:cNvSpPr/>
          <p:nvPr/>
        </p:nvSpPr>
        <p:spPr>
          <a:xfrm>
            <a:off x="7399020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g2ec99f20382_0_791"/>
          <p:cNvSpPr/>
          <p:nvPr/>
        </p:nvSpPr>
        <p:spPr>
          <a:xfrm>
            <a:off x="7399020" y="2881993"/>
            <a:ext cx="1260000" cy="345169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권한관리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권한관리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권한메뉴조회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권한사용자조회</a:t>
            </a:r>
            <a:endParaRPr lang="en-US" altLang="ko-KR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코드관리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화면권한관리</a:t>
            </a:r>
            <a:endParaRPr lang="en-US" altLang="ko-KR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영역관리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조직관리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운영사관리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4150" indent="-144000">
              <a:buSzPts val="700"/>
              <a:buFont typeface="Arial" panose="020B0604020202020204" pitchFamily="34" charset="0"/>
              <a:buChar char="•"/>
            </a:pP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ERP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미등록 조직관리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계약서관리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지정자재 단가 계약서관리</a:t>
            </a:r>
            <a:endParaRPr lang="en-US" altLang="ko-KR" sz="700" smtClean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휴일관리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자재 재고관리 대상 설정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7" name="Google Shape;217;g2ec99f20382_0_791"/>
          <p:cNvCxnSpPr>
            <a:stCxn id="204" idx="2"/>
            <a:endCxn id="211" idx="0"/>
          </p:cNvCxnSpPr>
          <p:nvPr/>
        </p:nvCxnSpPr>
        <p:spPr>
          <a:xfrm rot="5400000">
            <a:off x="4318245" y="1453575"/>
            <a:ext cx="359988" cy="141283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8" name="Google Shape;218;g2ec99f20382_0_791"/>
          <p:cNvCxnSpPr>
            <a:stCxn id="204" idx="2"/>
            <a:endCxn id="207" idx="0"/>
          </p:cNvCxnSpPr>
          <p:nvPr/>
        </p:nvCxnSpPr>
        <p:spPr>
          <a:xfrm rot="5400000">
            <a:off x="5024445" y="2159775"/>
            <a:ext cx="359988" cy="43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9" name="Google Shape;219;g2ec99f20382_0_791"/>
          <p:cNvCxnSpPr>
            <a:stCxn id="204" idx="2"/>
            <a:endCxn id="209" idx="0"/>
          </p:cNvCxnSpPr>
          <p:nvPr/>
        </p:nvCxnSpPr>
        <p:spPr>
          <a:xfrm rot="16200000" flipH="1">
            <a:off x="5730645" y="1454013"/>
            <a:ext cx="359988" cy="141196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0" name="Google Shape;220;g2ec99f20382_0_791"/>
          <p:cNvCxnSpPr>
            <a:stCxn id="204" idx="2"/>
            <a:endCxn id="215" idx="0"/>
          </p:cNvCxnSpPr>
          <p:nvPr/>
        </p:nvCxnSpPr>
        <p:spPr>
          <a:xfrm rot="16200000" flipH="1">
            <a:off x="6436845" y="747813"/>
            <a:ext cx="359988" cy="282436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1" name="Google Shape;221;g2ec99f20382_0_791"/>
          <p:cNvCxnSpPr>
            <a:stCxn id="204" idx="2"/>
            <a:endCxn id="205" idx="0"/>
          </p:cNvCxnSpPr>
          <p:nvPr/>
        </p:nvCxnSpPr>
        <p:spPr>
          <a:xfrm rot="5400000">
            <a:off x="3612045" y="747375"/>
            <a:ext cx="359988" cy="282523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2" name="Google Shape;222;g2ec99f20382_0_791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운영사 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</a:t>
            </a:r>
            <a:r>
              <a:rPr lang="en-US" alt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구조도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" name="Google Shape;220;g2ec99f20382_0_791"/>
          <p:cNvCxnSpPr>
            <a:stCxn id="204" idx="2"/>
          </p:cNvCxnSpPr>
          <p:nvPr/>
        </p:nvCxnSpPr>
        <p:spPr>
          <a:xfrm rot="5400000">
            <a:off x="3054644" y="5956"/>
            <a:ext cx="175971" cy="4124058"/>
          </a:xfrm>
          <a:prstGeom prst="bentConnector2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943109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Google Shape;237;g2ec99f20382_0_892"/>
          <p:cNvGraphicFramePr/>
          <p:nvPr/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메뉴구조도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38" name="Google Shape;238;g2ec99f20382_0_892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2ec99f20382_0_892"/>
          <p:cNvSpPr/>
          <p:nvPr/>
        </p:nvSpPr>
        <p:spPr>
          <a:xfrm>
            <a:off x="4413288" y="144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g2ec99f20382_0_892"/>
          <p:cNvSpPr/>
          <p:nvPr/>
        </p:nvSpPr>
        <p:spPr>
          <a:xfrm>
            <a:off x="1299732" y="2340000"/>
            <a:ext cx="90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특별 계약서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g2ec99f20382_0_892"/>
          <p:cNvSpPr/>
          <p:nvPr/>
        </p:nvSpPr>
        <p:spPr>
          <a:xfrm>
            <a:off x="2367676" y="2340000"/>
            <a:ext cx="90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윤리 계약서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g2ec99f20382_0_892"/>
          <p:cNvSpPr/>
          <p:nvPr/>
        </p:nvSpPr>
        <p:spPr>
          <a:xfrm>
            <a:off x="231788" y="2340000"/>
            <a:ext cx="90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물품공급 기본계약서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g2ec99f20382_0_892"/>
          <p:cNvSpPr/>
          <p:nvPr/>
        </p:nvSpPr>
        <p:spPr>
          <a:xfrm>
            <a:off x="3435619" y="2346738"/>
            <a:ext cx="90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고객의 소리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g2ec99f20382_0_892"/>
          <p:cNvSpPr/>
          <p:nvPr/>
        </p:nvSpPr>
        <p:spPr>
          <a:xfrm>
            <a:off x="4503563" y="2346738"/>
            <a:ext cx="90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담당자 안내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g2ec99f20382_0_892"/>
          <p:cNvSpPr/>
          <p:nvPr/>
        </p:nvSpPr>
        <p:spPr>
          <a:xfrm>
            <a:off x="5571507" y="2340013"/>
            <a:ext cx="8997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 공유 상담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g2ec99f20382_0_892"/>
          <p:cNvSpPr/>
          <p:nvPr/>
        </p:nvSpPr>
        <p:spPr>
          <a:xfrm>
            <a:off x="6639151" y="2340013"/>
            <a:ext cx="8997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자제혁신제안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g2ec99f20382_0_892"/>
          <p:cNvSpPr/>
          <p:nvPr/>
        </p:nvSpPr>
        <p:spPr>
          <a:xfrm>
            <a:off x="7706794" y="2346738"/>
            <a:ext cx="8997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g2ec99f20382_0_892"/>
          <p:cNvSpPr/>
          <p:nvPr/>
        </p:nvSpPr>
        <p:spPr>
          <a:xfrm>
            <a:off x="8774438" y="2346738"/>
            <a:ext cx="8997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이메일무단수집거부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0" name="Google Shape;250;g2ec99f20382_0_892"/>
          <p:cNvCxnSpPr>
            <a:stCxn id="240" idx="2"/>
            <a:endCxn id="243" idx="0"/>
          </p:cNvCxnSpPr>
          <p:nvPr/>
        </p:nvCxnSpPr>
        <p:spPr>
          <a:xfrm rot="5400000">
            <a:off x="2637588" y="24300"/>
            <a:ext cx="360000" cy="42714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1" name="Google Shape;251;g2ec99f20382_0_892"/>
          <p:cNvCxnSpPr>
            <a:stCxn id="240" idx="2"/>
            <a:endCxn id="241" idx="0"/>
          </p:cNvCxnSpPr>
          <p:nvPr/>
        </p:nvCxnSpPr>
        <p:spPr>
          <a:xfrm rot="5400000">
            <a:off x="3171438" y="558150"/>
            <a:ext cx="360000" cy="32037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2" name="Google Shape;252;g2ec99f20382_0_892"/>
          <p:cNvCxnSpPr>
            <a:stCxn id="240" idx="2"/>
            <a:endCxn id="242" idx="0"/>
          </p:cNvCxnSpPr>
          <p:nvPr/>
        </p:nvCxnSpPr>
        <p:spPr>
          <a:xfrm rot="5400000">
            <a:off x="3705438" y="1092150"/>
            <a:ext cx="360000" cy="21357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3" name="Google Shape;253;g2ec99f20382_0_892"/>
          <p:cNvCxnSpPr>
            <a:stCxn id="240" idx="2"/>
            <a:endCxn id="244" idx="0"/>
          </p:cNvCxnSpPr>
          <p:nvPr/>
        </p:nvCxnSpPr>
        <p:spPr>
          <a:xfrm rot="5400000">
            <a:off x="4236138" y="1629450"/>
            <a:ext cx="366600" cy="1067700"/>
          </a:xfrm>
          <a:prstGeom prst="bentConnector3">
            <a:avLst>
              <a:gd name="adj1" fmla="val 50018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4" name="Google Shape;254;g2ec99f20382_0_892"/>
          <p:cNvCxnSpPr>
            <a:stCxn id="240" idx="2"/>
            <a:endCxn id="245" idx="0"/>
          </p:cNvCxnSpPr>
          <p:nvPr/>
        </p:nvCxnSpPr>
        <p:spPr>
          <a:xfrm rot="-5400000" flipH="1">
            <a:off x="4770288" y="2163000"/>
            <a:ext cx="366600" cy="600"/>
          </a:xfrm>
          <a:prstGeom prst="bentConnector3">
            <a:avLst>
              <a:gd name="adj1" fmla="val 50018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5" name="Google Shape;255;g2ec99f20382_0_892"/>
          <p:cNvCxnSpPr>
            <a:stCxn id="240" idx="2"/>
            <a:endCxn id="246" idx="0"/>
          </p:cNvCxnSpPr>
          <p:nvPr/>
        </p:nvCxnSpPr>
        <p:spPr>
          <a:xfrm rot="-5400000" flipH="1">
            <a:off x="5307288" y="1626000"/>
            <a:ext cx="360000" cy="10680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6" name="Google Shape;256;g2ec99f20382_0_892"/>
          <p:cNvCxnSpPr>
            <a:stCxn id="240" idx="2"/>
            <a:endCxn id="247" idx="0"/>
          </p:cNvCxnSpPr>
          <p:nvPr/>
        </p:nvCxnSpPr>
        <p:spPr>
          <a:xfrm rot="-5400000" flipH="1">
            <a:off x="5841138" y="1092150"/>
            <a:ext cx="360000" cy="21357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7" name="Google Shape;257;g2ec99f20382_0_892"/>
          <p:cNvCxnSpPr>
            <a:stCxn id="240" idx="2"/>
            <a:endCxn id="248" idx="0"/>
          </p:cNvCxnSpPr>
          <p:nvPr/>
        </p:nvCxnSpPr>
        <p:spPr>
          <a:xfrm rot="-5400000" flipH="1">
            <a:off x="6371688" y="561600"/>
            <a:ext cx="366600" cy="3203400"/>
          </a:xfrm>
          <a:prstGeom prst="bentConnector3">
            <a:avLst>
              <a:gd name="adj1" fmla="val 50018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8" name="Google Shape;258;g2ec99f20382_0_892"/>
          <p:cNvCxnSpPr>
            <a:stCxn id="240" idx="2"/>
            <a:endCxn id="249" idx="0"/>
          </p:cNvCxnSpPr>
          <p:nvPr/>
        </p:nvCxnSpPr>
        <p:spPr>
          <a:xfrm rot="-5400000" flipH="1">
            <a:off x="6905538" y="27750"/>
            <a:ext cx="366600" cy="4271100"/>
          </a:xfrm>
          <a:prstGeom prst="bentConnector3">
            <a:avLst>
              <a:gd name="adj1" fmla="val 50018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9" name="Google Shape;259;g2ec99f20382_0_892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 Navigation Bar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g2ec99f20382_0_892"/>
          <p:cNvSpPr/>
          <p:nvPr/>
        </p:nvSpPr>
        <p:spPr>
          <a:xfrm>
            <a:off x="3943263" y="4159100"/>
            <a:ext cx="2340000" cy="720000"/>
          </a:xfrm>
          <a:prstGeom prst="roundRect">
            <a:avLst>
              <a:gd name="adj" fmla="val 5191"/>
            </a:avLst>
          </a:prstGeom>
          <a:solidFill>
            <a:srgbClr val="FFFF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OKSafety 와 홈앤서비스 Footer 는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개인정보처리방침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이메일무단수집거부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메뉴만 제공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90;g2ec99f20382_0_257"/>
          <p:cNvGraphicFramePr/>
          <p:nvPr>
            <p:extLst>
              <p:ext uri="{D42A27DB-BD31-4B8C-83A1-F6EECF244321}">
                <p14:modId xmlns:p14="http://schemas.microsoft.com/office/powerpoint/2010/main" val="1259750310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권한별 메뉴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8" y="1885002"/>
            <a:ext cx="9731140" cy="37423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5886" y="1375794"/>
            <a:ext cx="364082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50000"/>
                    <a:lumOff val="50000"/>
                  </a:schemeClr>
                </a:solidFill>
              </a:rPr>
              <a:t>OK</a:t>
            </a:r>
            <a:r>
              <a:rPr lang="ko-KR" altLang="en-US">
                <a:solidFill>
                  <a:schemeClr val="bg2">
                    <a:lumMod val="50000"/>
                    <a:lumOff val="50000"/>
                  </a:schemeClr>
                </a:solidFill>
              </a:rPr>
              <a:t>플라자통합</a:t>
            </a:r>
            <a:r>
              <a:rPr lang="en-US" altLang="ko-KR">
                <a:solidFill>
                  <a:schemeClr val="bg2">
                    <a:lumMod val="50000"/>
                    <a:lumOff val="50000"/>
                  </a:schemeClr>
                </a:solidFill>
              </a:rPr>
              <a:t>_</a:t>
            </a:r>
            <a:r>
              <a:rPr lang="ko-KR" altLang="en-US">
                <a:solidFill>
                  <a:schemeClr val="bg2">
                    <a:lumMod val="50000"/>
                    <a:lumOff val="50000"/>
                  </a:schemeClr>
                </a:solidFill>
              </a:rPr>
              <a:t>권한메뉴구조</a:t>
            </a:r>
            <a:r>
              <a:rPr lang="en-US" altLang="ko-KR">
                <a:solidFill>
                  <a:schemeClr val="bg2">
                    <a:lumMod val="50000"/>
                    <a:lumOff val="50000"/>
                  </a:schemeClr>
                </a:solidFill>
              </a:rPr>
              <a:t>.</a:t>
            </a:r>
            <a:r>
              <a:rPr lang="en-US" altLang="ko-KR" smtClean="0">
                <a:solidFill>
                  <a:schemeClr val="bg2">
                    <a:lumMod val="50000"/>
                    <a:lumOff val="50000"/>
                  </a:schemeClr>
                </a:solidFill>
              </a:rPr>
              <a:t>xlsx</a:t>
            </a:r>
            <a:r>
              <a:rPr lang="en-US" altLang="ko-KR" smtClean="0"/>
              <a:t> </a:t>
            </a:r>
            <a:r>
              <a:rPr lang="ko-KR" altLang="en-US" smtClean="0"/>
              <a:t>참조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90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g2ec99f20382_0_257"/>
          <p:cNvGraphicFramePr/>
          <p:nvPr>
            <p:extLst>
              <p:ext uri="{D42A27DB-BD31-4B8C-83A1-F6EECF244321}">
                <p14:modId xmlns:p14="http://schemas.microsoft.com/office/powerpoint/2010/main" val="1727685168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ko-KR" sz="800" b="1" i="0" u="none" strike="noStrike" cap="none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OK플라자(구매사)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메뉴구조도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일반사용자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1" name="Google Shape;91;g2ec99f20382_0_257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2ec99f20382_0_257"/>
          <p:cNvSpPr/>
          <p:nvPr/>
        </p:nvSpPr>
        <p:spPr>
          <a:xfrm>
            <a:off x="4412988" y="144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g2ec99f20382_0_257"/>
          <p:cNvSpPr/>
          <p:nvPr/>
        </p:nvSpPr>
        <p:spPr>
          <a:xfrm>
            <a:off x="6283550" y="1575000"/>
            <a:ext cx="3207900" cy="27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내정보(수정) | 로그아웃 | 조직</a:t>
            </a: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이동</a:t>
            </a: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| 사업장 상태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g2ec99f20382_0_257"/>
          <p:cNvSpPr/>
          <p:nvPr/>
        </p:nvSpPr>
        <p:spPr>
          <a:xfrm>
            <a:off x="16488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g2ec99f20382_0_257"/>
          <p:cNvSpPr/>
          <p:nvPr/>
        </p:nvSpPr>
        <p:spPr>
          <a:xfrm>
            <a:off x="1648800" y="2873416"/>
            <a:ext cx="1260000" cy="216938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주문이력조회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주문진척도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주문승인 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선입금주문내역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g2ec99f20382_0_257"/>
          <p:cNvSpPr/>
          <p:nvPr/>
        </p:nvSpPr>
        <p:spPr>
          <a:xfrm>
            <a:off x="29889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인수/반품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g2ec99f20382_0_257"/>
          <p:cNvSpPr/>
          <p:nvPr/>
        </p:nvSpPr>
        <p:spPr>
          <a:xfrm>
            <a:off x="2988900" y="2880791"/>
            <a:ext cx="1260000" cy="216938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상품인수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반품신청/현황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인수이력조회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g2ec99f20382_0_257"/>
          <p:cNvSpPr/>
          <p:nvPr/>
        </p:nvSpPr>
        <p:spPr>
          <a:xfrm>
            <a:off x="308688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상품카테고리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g2ec99f20382_0_257"/>
          <p:cNvSpPr/>
          <p:nvPr/>
        </p:nvSpPr>
        <p:spPr>
          <a:xfrm>
            <a:off x="308688" y="2890040"/>
            <a:ext cx="1260000" cy="216013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공통자재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전기/통신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소방/방재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토목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건축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비품/관리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제조 원재료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건설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전기차 충전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MRO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안전(OK플라자)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OKSafety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g2ec99f20382_0_257"/>
          <p:cNvSpPr/>
          <p:nvPr/>
        </p:nvSpPr>
        <p:spPr>
          <a:xfrm>
            <a:off x="43290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g2ec99f20382_0_257"/>
          <p:cNvSpPr/>
          <p:nvPr/>
        </p:nvSpPr>
        <p:spPr>
          <a:xfrm>
            <a:off x="4329000" y="2891444"/>
            <a:ext cx="1260000" cy="216938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상품소싱요청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자재혁신제안</a:t>
            </a:r>
            <a:endParaRPr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g2ec99f20382_0_257"/>
          <p:cNvSpPr/>
          <p:nvPr/>
        </p:nvSpPr>
        <p:spPr>
          <a:xfrm>
            <a:off x="5667625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r>
              <a:rPr lang="en-US" alt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g2ec99f20382_0_257"/>
          <p:cNvSpPr/>
          <p:nvPr/>
        </p:nvSpPr>
        <p:spPr>
          <a:xfrm>
            <a:off x="5667625" y="2890981"/>
            <a:ext cx="1260000" cy="216938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예산관리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8" name="Google Shape;108;g2ec99f20382_0_257"/>
          <p:cNvCxnSpPr>
            <a:stCxn id="93" idx="2"/>
            <a:endCxn id="95" idx="0"/>
          </p:cNvCxnSpPr>
          <p:nvPr/>
        </p:nvCxnSpPr>
        <p:spPr>
          <a:xfrm rot="5400000">
            <a:off x="3435888" y="822900"/>
            <a:ext cx="360000" cy="26742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g2ec99f20382_0_257"/>
          <p:cNvCxnSpPr>
            <a:stCxn id="93" idx="2"/>
            <a:endCxn id="97" idx="0"/>
          </p:cNvCxnSpPr>
          <p:nvPr/>
        </p:nvCxnSpPr>
        <p:spPr>
          <a:xfrm rot="5400000">
            <a:off x="4105938" y="1492950"/>
            <a:ext cx="360000" cy="13341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g2ec99f20382_0_257"/>
          <p:cNvCxnSpPr>
            <a:stCxn id="93" idx="2"/>
            <a:endCxn id="101" idx="0"/>
          </p:cNvCxnSpPr>
          <p:nvPr/>
        </p:nvCxnSpPr>
        <p:spPr>
          <a:xfrm rot="-5400000" flipH="1">
            <a:off x="4775988" y="2157000"/>
            <a:ext cx="360000" cy="60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g2ec99f20382_0_257"/>
          <p:cNvCxnSpPr>
            <a:stCxn id="93" idx="2"/>
            <a:endCxn id="103" idx="0"/>
          </p:cNvCxnSpPr>
          <p:nvPr/>
        </p:nvCxnSpPr>
        <p:spPr>
          <a:xfrm rot="-5400000" flipH="1">
            <a:off x="5445288" y="1487700"/>
            <a:ext cx="360000" cy="13446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12;g2ec99f20382_0_257"/>
          <p:cNvCxnSpPr>
            <a:stCxn id="93" idx="2"/>
            <a:endCxn id="26" idx="0"/>
          </p:cNvCxnSpPr>
          <p:nvPr/>
        </p:nvCxnSpPr>
        <p:spPr>
          <a:xfrm rot="16200000" flipH="1">
            <a:off x="6109593" y="823395"/>
            <a:ext cx="370041" cy="26832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" name="Google Shape;113;g2ec99f20382_0_257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OK플라자(구매사) 메뉴 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구조도</a:t>
            </a:r>
            <a:endParaRPr lang="en-US" altLang="ko-KR" sz="900" b="1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일반사용자</a:t>
            </a: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03;g2ec99f20382_0_257"/>
          <p:cNvSpPr/>
          <p:nvPr/>
        </p:nvSpPr>
        <p:spPr>
          <a:xfrm>
            <a:off x="7006238" y="2350041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센터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04;g2ec99f20382_0_257"/>
          <p:cNvSpPr/>
          <p:nvPr/>
        </p:nvSpPr>
        <p:spPr>
          <a:xfrm>
            <a:off x="7006238" y="2901022"/>
            <a:ext cx="1260000" cy="216938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고객의소리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시스템장애/개선요청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담당자 안내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g2ec99f20382_0_257"/>
          <p:cNvGraphicFramePr/>
          <p:nvPr>
            <p:extLst>
              <p:ext uri="{D42A27DB-BD31-4B8C-83A1-F6EECF244321}">
                <p14:modId xmlns:p14="http://schemas.microsoft.com/office/powerpoint/2010/main" val="2031690523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ko-KR" sz="800" b="1" i="0" u="none" strike="noStrike" cap="none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OK플라자(구매사)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메뉴구조도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법인담당자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1" name="Google Shape;91;g2ec99f20382_0_257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2ec99f20382_0_257"/>
          <p:cNvSpPr/>
          <p:nvPr/>
        </p:nvSpPr>
        <p:spPr>
          <a:xfrm>
            <a:off x="4412988" y="144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g2ec99f20382_0_257"/>
          <p:cNvSpPr/>
          <p:nvPr/>
        </p:nvSpPr>
        <p:spPr>
          <a:xfrm>
            <a:off x="6283550" y="1575000"/>
            <a:ext cx="3207900" cy="27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내정보(수정) | 로그아웃 | 조직</a:t>
            </a: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이동</a:t>
            </a: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| 사업장 상태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g2ec99f20382_0_257"/>
          <p:cNvSpPr/>
          <p:nvPr/>
        </p:nvSpPr>
        <p:spPr>
          <a:xfrm>
            <a:off x="16488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g2ec99f20382_0_257"/>
          <p:cNvSpPr/>
          <p:nvPr/>
        </p:nvSpPr>
        <p:spPr>
          <a:xfrm>
            <a:off x="1648800" y="2873415"/>
            <a:ext cx="1260000" cy="2235479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주문이력조회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주문진척도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주문승인 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선입금주문내역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g2ec99f20382_0_257"/>
          <p:cNvSpPr/>
          <p:nvPr/>
        </p:nvSpPr>
        <p:spPr>
          <a:xfrm>
            <a:off x="29889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인수/반품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g2ec99f20382_0_257"/>
          <p:cNvSpPr/>
          <p:nvPr/>
        </p:nvSpPr>
        <p:spPr>
          <a:xfrm>
            <a:off x="2988900" y="2880790"/>
            <a:ext cx="1260000" cy="2235479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상품인수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반품신청/현황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인수이력조회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g2ec99f20382_0_257"/>
          <p:cNvSpPr/>
          <p:nvPr/>
        </p:nvSpPr>
        <p:spPr>
          <a:xfrm>
            <a:off x="308688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상품카테고리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g2ec99f20382_0_257"/>
          <p:cNvSpPr/>
          <p:nvPr/>
        </p:nvSpPr>
        <p:spPr>
          <a:xfrm>
            <a:off x="308688" y="2890040"/>
            <a:ext cx="1260000" cy="2235479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공통자재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전기/통신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소방/방재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토목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건축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비품/관리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제조 원재료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건설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전기차 충전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MRO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안전(OK플라자)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OKSafety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g2ec99f20382_0_257"/>
          <p:cNvSpPr/>
          <p:nvPr/>
        </p:nvSpPr>
        <p:spPr>
          <a:xfrm>
            <a:off x="43290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g2ec99f20382_0_257"/>
          <p:cNvSpPr/>
          <p:nvPr/>
        </p:nvSpPr>
        <p:spPr>
          <a:xfrm>
            <a:off x="4329000" y="2891443"/>
            <a:ext cx="1260000" cy="2235479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상품소싱요청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자재혁신제안</a:t>
            </a:r>
            <a:endParaRPr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g2ec99f20382_0_257"/>
          <p:cNvSpPr/>
          <p:nvPr/>
        </p:nvSpPr>
        <p:spPr>
          <a:xfrm>
            <a:off x="5667625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r>
              <a:rPr lang="en-US" alt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g2ec99f20382_0_257"/>
          <p:cNvSpPr/>
          <p:nvPr/>
        </p:nvSpPr>
        <p:spPr>
          <a:xfrm>
            <a:off x="5667625" y="2890980"/>
            <a:ext cx="1260000" cy="2235479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예산관리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g2ec99f20382_0_257"/>
          <p:cNvSpPr/>
          <p:nvPr/>
        </p:nvSpPr>
        <p:spPr>
          <a:xfrm>
            <a:off x="8346338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g2ec99f20382_0_257"/>
          <p:cNvSpPr/>
          <p:nvPr/>
        </p:nvSpPr>
        <p:spPr>
          <a:xfrm>
            <a:off x="8346350" y="2873400"/>
            <a:ext cx="1260000" cy="223549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조직 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관리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관리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실적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010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실적조회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01050" lvl="0" indent="-171450">
              <a:buSzPts val="700"/>
              <a:buFont typeface="Arial" panose="020B0604020202020204" pitchFamily="34" charset="0"/>
              <a:buChar char="•"/>
            </a:pPr>
            <a:r>
              <a:rPr lang="ko-KR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세금계산서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010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채무관리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r>
              <a:rPr lang="ko-KR" sz="7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사업장별 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r>
              <a:rPr 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8" name="Google Shape;108;g2ec99f20382_0_257"/>
          <p:cNvCxnSpPr>
            <a:stCxn id="93" idx="2"/>
            <a:endCxn id="95" idx="0"/>
          </p:cNvCxnSpPr>
          <p:nvPr/>
        </p:nvCxnSpPr>
        <p:spPr>
          <a:xfrm rot="5400000">
            <a:off x="3435888" y="822900"/>
            <a:ext cx="360000" cy="26742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g2ec99f20382_0_257"/>
          <p:cNvCxnSpPr>
            <a:stCxn id="93" idx="2"/>
            <a:endCxn id="97" idx="0"/>
          </p:cNvCxnSpPr>
          <p:nvPr/>
        </p:nvCxnSpPr>
        <p:spPr>
          <a:xfrm rot="5400000">
            <a:off x="4105938" y="1492950"/>
            <a:ext cx="360000" cy="13341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g2ec99f20382_0_257"/>
          <p:cNvCxnSpPr>
            <a:stCxn id="93" idx="2"/>
            <a:endCxn id="101" idx="0"/>
          </p:cNvCxnSpPr>
          <p:nvPr/>
        </p:nvCxnSpPr>
        <p:spPr>
          <a:xfrm rot="-5400000" flipH="1">
            <a:off x="4775988" y="2157000"/>
            <a:ext cx="360000" cy="60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g2ec99f20382_0_257"/>
          <p:cNvCxnSpPr>
            <a:stCxn id="93" idx="2"/>
            <a:endCxn id="103" idx="0"/>
          </p:cNvCxnSpPr>
          <p:nvPr/>
        </p:nvCxnSpPr>
        <p:spPr>
          <a:xfrm rot="-5400000" flipH="1">
            <a:off x="5445288" y="1487700"/>
            <a:ext cx="360000" cy="13446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12;g2ec99f20382_0_257"/>
          <p:cNvCxnSpPr>
            <a:stCxn id="93" idx="2"/>
            <a:endCxn id="105" idx="0"/>
          </p:cNvCxnSpPr>
          <p:nvPr/>
        </p:nvCxnSpPr>
        <p:spPr>
          <a:xfrm rot="-5400000" flipH="1">
            <a:off x="6784638" y="148350"/>
            <a:ext cx="360000" cy="40233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" name="Google Shape;113;g2ec99f20382_0_257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OK플라자(구매사) 메뉴 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구조도</a:t>
            </a:r>
            <a:endParaRPr lang="en-US" altLang="ko-KR" sz="900" b="1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법인담당자</a:t>
            </a: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03;g2ec99f20382_0_257"/>
          <p:cNvSpPr/>
          <p:nvPr/>
        </p:nvSpPr>
        <p:spPr>
          <a:xfrm>
            <a:off x="7006238" y="2350041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센터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04;g2ec99f20382_0_257"/>
          <p:cNvSpPr/>
          <p:nvPr/>
        </p:nvSpPr>
        <p:spPr>
          <a:xfrm>
            <a:off x="7006238" y="2901021"/>
            <a:ext cx="1260000" cy="2235479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고객의소리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시스템장애/개선요청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담당자 안내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" name="Google Shape;112;g2ec99f20382_0_257"/>
          <p:cNvCxnSpPr>
            <a:stCxn id="93" idx="2"/>
            <a:endCxn id="26" idx="0"/>
          </p:cNvCxnSpPr>
          <p:nvPr/>
        </p:nvCxnSpPr>
        <p:spPr>
          <a:xfrm rot="16200000" flipH="1">
            <a:off x="6109593" y="823395"/>
            <a:ext cx="370041" cy="26832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40401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Google Shape;146;g2edd30e814b_0_32"/>
          <p:cNvGraphicFramePr/>
          <p:nvPr>
            <p:extLst>
              <p:ext uri="{D42A27DB-BD31-4B8C-83A1-F6EECF244321}">
                <p14:modId xmlns:p14="http://schemas.microsoft.com/office/powerpoint/2010/main" val="2899982316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ko-KR" sz="800" b="1" i="0" u="none" strike="noStrike" cap="none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홈앤서비스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메뉴구조도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(HNS</a:t>
                      </a:r>
                      <a:r>
                        <a:rPr lang="ko-KR" altLang="en-US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7" name="Google Shape;147;g2edd30e814b_0_32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2edd30e814b_0_32"/>
          <p:cNvSpPr/>
          <p:nvPr/>
        </p:nvSpPr>
        <p:spPr>
          <a:xfrm>
            <a:off x="4412988" y="144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g2edd30e814b_0_32"/>
          <p:cNvSpPr/>
          <p:nvPr/>
        </p:nvSpPr>
        <p:spPr>
          <a:xfrm>
            <a:off x="6283550" y="1575000"/>
            <a:ext cx="3207900" cy="27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내정보(수정) | 로그아웃 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g2edd30e814b_0_32"/>
          <p:cNvSpPr/>
          <p:nvPr/>
        </p:nvSpPr>
        <p:spPr>
          <a:xfrm>
            <a:off x="1648296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g2edd30e814b_0_32"/>
          <p:cNvSpPr/>
          <p:nvPr/>
        </p:nvSpPr>
        <p:spPr>
          <a:xfrm>
            <a:off x="2987904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인수/반품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g2edd30e814b_0_32"/>
          <p:cNvSpPr/>
          <p:nvPr/>
        </p:nvSpPr>
        <p:spPr>
          <a:xfrm>
            <a:off x="2987919" y="2873425"/>
            <a:ext cx="1260000" cy="250391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상품인수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반품신청/현황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인수이력조회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안전</a:t>
            </a:r>
            <a:r>
              <a:rPr lang="en-US" altLang="ko-KR" sz="700" smtClean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지급</a:t>
            </a:r>
            <a:r>
              <a:rPr lang="en-US" altLang="ko-KR" sz="700" smtClean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g2edd30e814b_0_32"/>
          <p:cNvSpPr/>
          <p:nvPr/>
        </p:nvSpPr>
        <p:spPr>
          <a:xfrm>
            <a:off x="308688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상품카테고리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g2edd30e814b_0_32"/>
          <p:cNvSpPr/>
          <p:nvPr/>
        </p:nvSpPr>
        <p:spPr>
          <a:xfrm>
            <a:off x="308700" y="2893194"/>
            <a:ext cx="1260000" cy="250391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AI 로봇클린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[ADT캡스]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케이블(개통)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전기차충전기 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FTTH부대자재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HFC부대자재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UTP부대자재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CCTV부대자재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ONU부대자재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랙/단자함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작업소모품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작업공구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작업공구 (Biz)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안전용품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무선자재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g2edd30e814b_0_32"/>
          <p:cNvSpPr/>
          <p:nvPr/>
        </p:nvSpPr>
        <p:spPr>
          <a:xfrm>
            <a:off x="4327513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g2edd30e814b_0_32"/>
          <p:cNvSpPr/>
          <p:nvPr/>
        </p:nvSpPr>
        <p:spPr>
          <a:xfrm>
            <a:off x="4327530" y="2895428"/>
            <a:ext cx="1260000" cy="250391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상품소싱요청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자재혁신제안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g2edd30e814b_0_32"/>
          <p:cNvSpPr/>
          <p:nvPr/>
        </p:nvSpPr>
        <p:spPr>
          <a:xfrm>
            <a:off x="7006729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센터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4" name="Google Shape;164;g2edd30e814b_0_32"/>
          <p:cNvCxnSpPr>
            <a:stCxn id="149" idx="2"/>
            <a:endCxn id="151" idx="0"/>
          </p:cNvCxnSpPr>
          <p:nvPr/>
        </p:nvCxnSpPr>
        <p:spPr>
          <a:xfrm rot="5400000">
            <a:off x="3435588" y="822600"/>
            <a:ext cx="360000" cy="26748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5" name="Google Shape;165;g2edd30e814b_0_32"/>
          <p:cNvCxnSpPr>
            <a:stCxn id="149" idx="2"/>
            <a:endCxn id="153" idx="0"/>
          </p:cNvCxnSpPr>
          <p:nvPr/>
        </p:nvCxnSpPr>
        <p:spPr>
          <a:xfrm rot="5400000">
            <a:off x="4105488" y="1492500"/>
            <a:ext cx="360000" cy="13350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6" name="Google Shape;166;g2edd30e814b_0_32"/>
          <p:cNvCxnSpPr>
            <a:stCxn id="149" idx="2"/>
            <a:endCxn id="157" idx="0"/>
          </p:cNvCxnSpPr>
          <p:nvPr/>
        </p:nvCxnSpPr>
        <p:spPr>
          <a:xfrm rot="-5400000" flipH="1">
            <a:off x="4775238" y="2157750"/>
            <a:ext cx="360000" cy="45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" name="Google Shape;167;g2edd30e814b_0_32"/>
          <p:cNvCxnSpPr>
            <a:stCxn id="149" idx="2"/>
            <a:endCxn id="159" idx="0"/>
          </p:cNvCxnSpPr>
          <p:nvPr/>
        </p:nvCxnSpPr>
        <p:spPr>
          <a:xfrm rot="-5400000" flipH="1">
            <a:off x="6114888" y="818100"/>
            <a:ext cx="360000" cy="26838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9" name="Google Shape;169;g2edd30e814b_0_32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홈앤서비스 메뉴 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구조도</a:t>
            </a:r>
            <a:endParaRPr lang="en-US" altLang="ko-KR" sz="900" b="1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HNS</a:t>
            </a:r>
            <a:r>
              <a:rPr lang="ko-KR" altLang="en-US" sz="900" b="1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</a:t>
            </a: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g2edd30e814b_0_32"/>
          <p:cNvSpPr/>
          <p:nvPr/>
        </p:nvSpPr>
        <p:spPr>
          <a:xfrm>
            <a:off x="5667121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재고/예산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g2edd30e814b_0_32"/>
          <p:cNvSpPr/>
          <p:nvPr/>
        </p:nvSpPr>
        <p:spPr>
          <a:xfrm>
            <a:off x="5667139" y="2894312"/>
            <a:ext cx="1260000" cy="250391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재고관리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96;g2ec99f20382_0_257"/>
          <p:cNvSpPr/>
          <p:nvPr/>
        </p:nvSpPr>
        <p:spPr>
          <a:xfrm>
            <a:off x="1648800" y="2873415"/>
            <a:ext cx="1260000" cy="250393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주문이력조회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주문진척도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주문승인 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선입금주문내역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04;g2ec99f20382_0_257"/>
          <p:cNvSpPr/>
          <p:nvPr/>
        </p:nvSpPr>
        <p:spPr>
          <a:xfrm>
            <a:off x="7006238" y="2901021"/>
            <a:ext cx="1260000" cy="2493689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고객의소리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시스템장애/개선요청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담당자 안내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" name="Google Shape;167;g2edd30e814b_0_32"/>
          <p:cNvCxnSpPr>
            <a:stCxn id="149" idx="2"/>
            <a:endCxn id="170" idx="0"/>
          </p:cNvCxnSpPr>
          <p:nvPr/>
        </p:nvCxnSpPr>
        <p:spPr>
          <a:xfrm rot="16200000" flipH="1">
            <a:off x="5445060" y="1487927"/>
            <a:ext cx="359988" cy="134413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Google Shape;146;g2edd30e814b_0_32"/>
          <p:cNvGraphicFramePr/>
          <p:nvPr>
            <p:extLst>
              <p:ext uri="{D42A27DB-BD31-4B8C-83A1-F6EECF244321}">
                <p14:modId xmlns:p14="http://schemas.microsoft.com/office/powerpoint/2010/main" val="3546660669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ko-KR" sz="800" b="1" i="0" u="none" strike="noStrike" cap="none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홈앤서비스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메뉴구조도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(HNS</a:t>
                      </a:r>
                      <a:r>
                        <a:rPr lang="ko-KR" altLang="en-US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그룹관리자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/HNS</a:t>
                      </a:r>
                      <a:r>
                        <a:rPr lang="ko-KR" altLang="en-US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본사관리자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47" name="Google Shape;147;g2edd30e814b_0_32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2edd30e814b_0_32"/>
          <p:cNvSpPr/>
          <p:nvPr/>
        </p:nvSpPr>
        <p:spPr>
          <a:xfrm>
            <a:off x="4412988" y="144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g2edd30e814b_0_32"/>
          <p:cNvSpPr/>
          <p:nvPr/>
        </p:nvSpPr>
        <p:spPr>
          <a:xfrm>
            <a:off x="6283550" y="1575000"/>
            <a:ext cx="3207900" cy="27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내정보(수정) | 로그아웃 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g2edd30e814b_0_32"/>
          <p:cNvSpPr/>
          <p:nvPr/>
        </p:nvSpPr>
        <p:spPr>
          <a:xfrm>
            <a:off x="1648296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g2edd30e814b_0_32"/>
          <p:cNvSpPr/>
          <p:nvPr/>
        </p:nvSpPr>
        <p:spPr>
          <a:xfrm>
            <a:off x="2987904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인수/반품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g2edd30e814b_0_32"/>
          <p:cNvSpPr/>
          <p:nvPr/>
        </p:nvSpPr>
        <p:spPr>
          <a:xfrm>
            <a:off x="2987919" y="2873424"/>
            <a:ext cx="1260000" cy="243158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상품인수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반품신청/현황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인수이력조회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안전</a:t>
            </a:r>
            <a:r>
              <a:rPr lang="en-US" altLang="ko-KR" sz="700" smtClean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지급</a:t>
            </a:r>
            <a:r>
              <a:rPr lang="en-US" altLang="ko-KR" sz="700" smtClean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55;g2edd30e814b_0_32"/>
          <p:cNvSpPr/>
          <p:nvPr/>
        </p:nvSpPr>
        <p:spPr>
          <a:xfrm>
            <a:off x="308688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상품카테고리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g2edd30e814b_0_32"/>
          <p:cNvSpPr/>
          <p:nvPr/>
        </p:nvSpPr>
        <p:spPr>
          <a:xfrm>
            <a:off x="308700" y="2893193"/>
            <a:ext cx="1260000" cy="243158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AI 로봇클린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[ADT캡스]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케이블(개통)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전기차충전기 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FTTH부대자재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HFC부대자재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UTP부대자재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CCTV부대자재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ONU부대자재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랙/단자함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작업소모품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작업공구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작업공구 (Biz)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안전용품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무선자재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g2edd30e814b_0_32"/>
          <p:cNvSpPr/>
          <p:nvPr/>
        </p:nvSpPr>
        <p:spPr>
          <a:xfrm>
            <a:off x="4327513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g2edd30e814b_0_32"/>
          <p:cNvSpPr/>
          <p:nvPr/>
        </p:nvSpPr>
        <p:spPr>
          <a:xfrm>
            <a:off x="4327530" y="2895427"/>
            <a:ext cx="1260000" cy="243158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상품소싱요청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자재혁신제안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g2edd30e814b_0_32"/>
          <p:cNvSpPr/>
          <p:nvPr/>
        </p:nvSpPr>
        <p:spPr>
          <a:xfrm>
            <a:off x="7006729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센터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g2edd30e814b_0_32"/>
          <p:cNvSpPr/>
          <p:nvPr/>
        </p:nvSpPr>
        <p:spPr>
          <a:xfrm>
            <a:off x="8346338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g2edd30e814b_0_32"/>
          <p:cNvSpPr/>
          <p:nvPr/>
        </p:nvSpPr>
        <p:spPr>
          <a:xfrm>
            <a:off x="8346350" y="2873400"/>
            <a:ext cx="1260000" cy="2453609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조직관리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사업자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탭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실적 관리</a:t>
            </a:r>
            <a:endParaRPr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010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실적조회</a:t>
            </a:r>
            <a:endParaRPr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010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세금계산서</a:t>
            </a:r>
            <a:endParaRPr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010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채무관리</a:t>
            </a:r>
            <a:endParaRPr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사업장별 재고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</a:p>
          <a:p>
            <a:pPr marL="273600" lvl="0" indent="-17145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상품승인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lvl="0" indent="-17145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상품진열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4" name="Google Shape;164;g2edd30e814b_0_32"/>
          <p:cNvCxnSpPr>
            <a:stCxn id="149" idx="2"/>
            <a:endCxn id="151" idx="0"/>
          </p:cNvCxnSpPr>
          <p:nvPr/>
        </p:nvCxnSpPr>
        <p:spPr>
          <a:xfrm rot="5400000">
            <a:off x="3435588" y="822600"/>
            <a:ext cx="360000" cy="26748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5" name="Google Shape;165;g2edd30e814b_0_32"/>
          <p:cNvCxnSpPr>
            <a:stCxn id="149" idx="2"/>
            <a:endCxn id="153" idx="0"/>
          </p:cNvCxnSpPr>
          <p:nvPr/>
        </p:nvCxnSpPr>
        <p:spPr>
          <a:xfrm rot="5400000">
            <a:off x="4105488" y="1492500"/>
            <a:ext cx="360000" cy="13350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6" name="Google Shape;166;g2edd30e814b_0_32"/>
          <p:cNvCxnSpPr>
            <a:stCxn id="149" idx="2"/>
            <a:endCxn id="157" idx="0"/>
          </p:cNvCxnSpPr>
          <p:nvPr/>
        </p:nvCxnSpPr>
        <p:spPr>
          <a:xfrm rot="-5400000" flipH="1">
            <a:off x="4775238" y="2157750"/>
            <a:ext cx="360000" cy="45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" name="Google Shape;167;g2edd30e814b_0_32"/>
          <p:cNvCxnSpPr>
            <a:stCxn id="149" idx="2"/>
            <a:endCxn id="159" idx="0"/>
          </p:cNvCxnSpPr>
          <p:nvPr/>
        </p:nvCxnSpPr>
        <p:spPr>
          <a:xfrm rot="-5400000" flipH="1">
            <a:off x="6114888" y="818100"/>
            <a:ext cx="360000" cy="26838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" name="Google Shape;168;g2edd30e814b_0_32"/>
          <p:cNvCxnSpPr>
            <a:stCxn id="149" idx="2"/>
            <a:endCxn id="161" idx="0"/>
          </p:cNvCxnSpPr>
          <p:nvPr/>
        </p:nvCxnSpPr>
        <p:spPr>
          <a:xfrm rot="-5400000" flipH="1">
            <a:off x="6784638" y="148350"/>
            <a:ext cx="360000" cy="40233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9" name="Google Shape;169;g2edd30e814b_0_32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홈앤서비스 메뉴 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구조도</a:t>
            </a:r>
            <a:endParaRPr lang="en-US" altLang="ko-KR" sz="900" b="1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HNS</a:t>
            </a:r>
            <a:r>
              <a:rPr lang="ko-KR" altLang="en-US" sz="900" b="1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그룹관리자 </a:t>
            </a:r>
            <a:r>
              <a:rPr lang="en-US" altLang="ko-KR" sz="900" b="1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 HNS</a:t>
            </a:r>
            <a:r>
              <a:rPr lang="ko-KR" altLang="en-US" sz="900" b="1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본사관리자</a:t>
            </a: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g2edd30e814b_0_32"/>
          <p:cNvSpPr/>
          <p:nvPr/>
        </p:nvSpPr>
        <p:spPr>
          <a:xfrm>
            <a:off x="5667121" y="2339988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재고/예산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g2edd30e814b_0_32"/>
          <p:cNvSpPr/>
          <p:nvPr/>
        </p:nvSpPr>
        <p:spPr>
          <a:xfrm>
            <a:off x="5667139" y="2894311"/>
            <a:ext cx="1260000" cy="243158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재고관리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96;g2ec99f20382_0_257"/>
          <p:cNvSpPr/>
          <p:nvPr/>
        </p:nvSpPr>
        <p:spPr>
          <a:xfrm>
            <a:off x="1648800" y="2873415"/>
            <a:ext cx="1260000" cy="2431592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주문이력조회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주문진척도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주문승인 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선입금주문내역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04;g2ec99f20382_0_257"/>
          <p:cNvSpPr/>
          <p:nvPr/>
        </p:nvSpPr>
        <p:spPr>
          <a:xfrm>
            <a:off x="7006238" y="2901021"/>
            <a:ext cx="1260000" cy="242164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고객의소리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시스템장애/개선요청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7001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담당자 안내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" name="Google Shape;167;g2edd30e814b_0_32"/>
          <p:cNvCxnSpPr>
            <a:stCxn id="149" idx="2"/>
            <a:endCxn id="170" idx="0"/>
          </p:cNvCxnSpPr>
          <p:nvPr/>
        </p:nvCxnSpPr>
        <p:spPr>
          <a:xfrm rot="16200000" flipH="1">
            <a:off x="5445060" y="1487927"/>
            <a:ext cx="359988" cy="134413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953809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g2ec99f20382_0_257"/>
          <p:cNvGraphicFramePr/>
          <p:nvPr>
            <p:extLst>
              <p:ext uri="{D42A27DB-BD31-4B8C-83A1-F6EECF244321}">
                <p14:modId xmlns:p14="http://schemas.microsoft.com/office/powerpoint/2010/main" val="2184777505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ko-KR" sz="800" b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OKSafety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메뉴구조도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안전몰 일반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안전몰 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 </a:t>
                      </a:r>
                      <a:r>
                        <a:rPr lang="ko-KR" altLang="en-US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1" name="Google Shape;91;g2ec99f20382_0_257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2ec99f20382_0_257"/>
          <p:cNvSpPr/>
          <p:nvPr/>
        </p:nvSpPr>
        <p:spPr>
          <a:xfrm>
            <a:off x="4412988" y="144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g2ec99f20382_0_257"/>
          <p:cNvSpPr/>
          <p:nvPr/>
        </p:nvSpPr>
        <p:spPr>
          <a:xfrm>
            <a:off x="6283550" y="1575000"/>
            <a:ext cx="3207900" cy="27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내정보(수정) | 로그아웃 | 조직</a:t>
            </a: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이동</a:t>
            </a: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| 사업장 상태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g2ec99f20382_0_257"/>
          <p:cNvSpPr/>
          <p:nvPr/>
        </p:nvSpPr>
        <p:spPr>
          <a:xfrm>
            <a:off x="16488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g2ec99f20382_0_257"/>
          <p:cNvSpPr/>
          <p:nvPr/>
        </p:nvSpPr>
        <p:spPr>
          <a:xfrm>
            <a:off x="1648800" y="2873415"/>
            <a:ext cx="1260000" cy="206032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주문이력조회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145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주문진척도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주문승인 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선입금주문내역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g2ec99f20382_0_257"/>
          <p:cNvSpPr/>
          <p:nvPr/>
        </p:nvSpPr>
        <p:spPr>
          <a:xfrm>
            <a:off x="29889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인수/반품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g2ec99f20382_0_257"/>
          <p:cNvSpPr/>
          <p:nvPr/>
        </p:nvSpPr>
        <p:spPr>
          <a:xfrm>
            <a:off x="2988900" y="2880790"/>
            <a:ext cx="1260000" cy="206032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상품인수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반품신청/현황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인수이력조회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g2ec99f20382_0_257"/>
          <p:cNvSpPr/>
          <p:nvPr/>
        </p:nvSpPr>
        <p:spPr>
          <a:xfrm>
            <a:off x="308688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상품카테고리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g2ec99f20382_0_257"/>
          <p:cNvSpPr/>
          <p:nvPr/>
        </p:nvSpPr>
        <p:spPr>
          <a:xfrm>
            <a:off x="308688" y="2890040"/>
            <a:ext cx="1260000" cy="206032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공통자재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전기/통신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소방/방재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토목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건축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비품/관리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제조 원재료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건설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전기차 충전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MRO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안전(OK플라자)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OKSafety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g2ec99f20382_0_257"/>
          <p:cNvSpPr/>
          <p:nvPr/>
        </p:nvSpPr>
        <p:spPr>
          <a:xfrm>
            <a:off x="43290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g2ec99f20382_0_257"/>
          <p:cNvSpPr/>
          <p:nvPr/>
        </p:nvSpPr>
        <p:spPr>
          <a:xfrm>
            <a:off x="4329000" y="2891443"/>
            <a:ext cx="1260000" cy="206032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상품소싱요청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자재혁신제안</a:t>
            </a:r>
            <a:endParaRPr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g2ec99f20382_0_257"/>
          <p:cNvSpPr/>
          <p:nvPr/>
        </p:nvSpPr>
        <p:spPr>
          <a:xfrm>
            <a:off x="5667625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r>
              <a:rPr lang="en-US" alt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g2ec99f20382_0_257"/>
          <p:cNvSpPr/>
          <p:nvPr/>
        </p:nvSpPr>
        <p:spPr>
          <a:xfrm>
            <a:off x="5667625" y="2890980"/>
            <a:ext cx="1260000" cy="206032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예산관리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8" name="Google Shape;108;g2ec99f20382_0_257"/>
          <p:cNvCxnSpPr>
            <a:stCxn id="93" idx="2"/>
            <a:endCxn id="95" idx="0"/>
          </p:cNvCxnSpPr>
          <p:nvPr/>
        </p:nvCxnSpPr>
        <p:spPr>
          <a:xfrm rot="5400000">
            <a:off x="3435888" y="822900"/>
            <a:ext cx="360000" cy="26742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g2ec99f20382_0_257"/>
          <p:cNvCxnSpPr>
            <a:stCxn id="93" idx="2"/>
            <a:endCxn id="97" idx="0"/>
          </p:cNvCxnSpPr>
          <p:nvPr/>
        </p:nvCxnSpPr>
        <p:spPr>
          <a:xfrm rot="5400000">
            <a:off x="4105938" y="1492950"/>
            <a:ext cx="360000" cy="13341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g2ec99f20382_0_257"/>
          <p:cNvCxnSpPr>
            <a:stCxn id="93" idx="2"/>
            <a:endCxn id="101" idx="0"/>
          </p:cNvCxnSpPr>
          <p:nvPr/>
        </p:nvCxnSpPr>
        <p:spPr>
          <a:xfrm rot="-5400000" flipH="1">
            <a:off x="4775988" y="2157000"/>
            <a:ext cx="360000" cy="60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g2ec99f20382_0_257"/>
          <p:cNvCxnSpPr>
            <a:stCxn id="93" idx="2"/>
            <a:endCxn id="103" idx="0"/>
          </p:cNvCxnSpPr>
          <p:nvPr/>
        </p:nvCxnSpPr>
        <p:spPr>
          <a:xfrm rot="-5400000" flipH="1">
            <a:off x="5445288" y="1487700"/>
            <a:ext cx="360000" cy="13446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12;g2ec99f20382_0_257"/>
          <p:cNvCxnSpPr>
            <a:stCxn id="93" idx="2"/>
            <a:endCxn id="26" idx="0"/>
          </p:cNvCxnSpPr>
          <p:nvPr/>
        </p:nvCxnSpPr>
        <p:spPr>
          <a:xfrm rot="16200000" flipH="1">
            <a:off x="6109593" y="823395"/>
            <a:ext cx="370041" cy="26832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" name="Google Shape;113;g2ec99f20382_0_257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900"/>
            </a:pPr>
            <a:r>
              <a:rPr lang="ko-KR" altLang="ko-KR" sz="900" b="1">
                <a:latin typeface="Malgun Gothic"/>
                <a:ea typeface="Malgun Gothic"/>
                <a:cs typeface="Malgun Gothic"/>
                <a:sym typeface="Malgun Gothic"/>
              </a:rPr>
              <a:t>OKSafety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구조도</a:t>
            </a:r>
            <a:endParaRPr lang="en-US" altLang="ko-KR" sz="900" b="1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buSzPts val="900"/>
            </a:pPr>
            <a:r>
              <a:rPr lang="ko-KR" altLang="en-US" sz="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안전몰 일반</a:t>
            </a:r>
            <a:r>
              <a:rPr lang="en-US" altLang="ko-KR" sz="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안전몰 </a:t>
            </a:r>
            <a:r>
              <a:rPr lang="en-US" altLang="ko-KR" sz="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SKB </a:t>
            </a:r>
            <a:r>
              <a:rPr lang="ko-KR" altLang="en-US" sz="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</a:t>
            </a: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03;g2ec99f20382_0_257"/>
          <p:cNvSpPr/>
          <p:nvPr/>
        </p:nvSpPr>
        <p:spPr>
          <a:xfrm>
            <a:off x="7006238" y="2350041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센터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04;g2ec99f20382_0_257"/>
          <p:cNvSpPr/>
          <p:nvPr/>
        </p:nvSpPr>
        <p:spPr>
          <a:xfrm>
            <a:off x="7006238" y="2901021"/>
            <a:ext cx="1260000" cy="206032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고객의소리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시스템장애/개선요청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담당자 안내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02970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g2ec99f20382_0_257"/>
          <p:cNvGraphicFramePr/>
          <p:nvPr>
            <p:extLst>
              <p:ext uri="{D42A27DB-BD31-4B8C-83A1-F6EECF244321}">
                <p14:modId xmlns:p14="http://schemas.microsoft.com/office/powerpoint/2010/main" val="1601602028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ko-KR" sz="800" b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OKSafety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메뉴구조도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안전몰 도급사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1" name="Google Shape;91;g2ec99f20382_0_257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2ec99f20382_0_257"/>
          <p:cNvSpPr/>
          <p:nvPr/>
        </p:nvSpPr>
        <p:spPr>
          <a:xfrm>
            <a:off x="4412988" y="144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g2ec99f20382_0_257"/>
          <p:cNvSpPr/>
          <p:nvPr/>
        </p:nvSpPr>
        <p:spPr>
          <a:xfrm>
            <a:off x="6283550" y="1575000"/>
            <a:ext cx="3207900" cy="27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내정보(수정) | 로그아웃 | 조직</a:t>
            </a: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이동</a:t>
            </a: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| 사업장 상태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g2ec99f20382_0_257"/>
          <p:cNvSpPr/>
          <p:nvPr/>
        </p:nvSpPr>
        <p:spPr>
          <a:xfrm>
            <a:off x="16488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g2ec99f20382_0_257"/>
          <p:cNvSpPr/>
          <p:nvPr/>
        </p:nvSpPr>
        <p:spPr>
          <a:xfrm>
            <a:off x="1648800" y="2873415"/>
            <a:ext cx="1260000" cy="233716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주문이력조회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주문진척도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주문승인 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선입금주문내역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g2ec99f20382_0_257"/>
          <p:cNvSpPr/>
          <p:nvPr/>
        </p:nvSpPr>
        <p:spPr>
          <a:xfrm>
            <a:off x="29889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인수/반품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g2ec99f20382_0_257"/>
          <p:cNvSpPr/>
          <p:nvPr/>
        </p:nvSpPr>
        <p:spPr>
          <a:xfrm>
            <a:off x="2988900" y="2880790"/>
            <a:ext cx="1260000" cy="233716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상품인수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반품신청/현황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인수이력조회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g2ec99f20382_0_257"/>
          <p:cNvSpPr/>
          <p:nvPr/>
        </p:nvSpPr>
        <p:spPr>
          <a:xfrm>
            <a:off x="308688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상품카테고리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g2ec99f20382_0_257"/>
          <p:cNvSpPr/>
          <p:nvPr/>
        </p:nvSpPr>
        <p:spPr>
          <a:xfrm>
            <a:off x="308688" y="2890040"/>
            <a:ext cx="1260000" cy="233716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공통자재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전기/통신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소방/방재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토목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건축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비품/관리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제조 원재료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건설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전기차 충전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MRO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안전(OK플라자)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OKSafety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g2ec99f20382_0_257"/>
          <p:cNvSpPr/>
          <p:nvPr/>
        </p:nvSpPr>
        <p:spPr>
          <a:xfrm>
            <a:off x="43290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g2ec99f20382_0_257"/>
          <p:cNvSpPr/>
          <p:nvPr/>
        </p:nvSpPr>
        <p:spPr>
          <a:xfrm>
            <a:off x="4329000" y="2891443"/>
            <a:ext cx="1260000" cy="233716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상품소싱요청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자재혁신제안</a:t>
            </a:r>
            <a:endParaRPr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g2ec99f20382_0_257"/>
          <p:cNvSpPr/>
          <p:nvPr/>
        </p:nvSpPr>
        <p:spPr>
          <a:xfrm>
            <a:off x="5667625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r>
              <a:rPr lang="en-US" alt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g2ec99f20382_0_257"/>
          <p:cNvSpPr/>
          <p:nvPr/>
        </p:nvSpPr>
        <p:spPr>
          <a:xfrm>
            <a:off x="5667625" y="2890980"/>
            <a:ext cx="1260000" cy="233716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예산관리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g2ec99f20382_0_257"/>
          <p:cNvSpPr/>
          <p:nvPr/>
        </p:nvSpPr>
        <p:spPr>
          <a:xfrm>
            <a:off x="8346338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g2ec99f20382_0_257"/>
          <p:cNvSpPr/>
          <p:nvPr/>
        </p:nvSpPr>
        <p:spPr>
          <a:xfrm>
            <a:off x="8346350" y="2873400"/>
            <a:ext cx="1260000" cy="2344552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조직 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관리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</a:t>
            </a:r>
            <a:r>
              <a:rPr 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실적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실적조회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lvl="0" indent="-144000">
              <a:buSzPts val="700"/>
              <a:buFont typeface="Arial" panose="020B0604020202020204" pitchFamily="34" charset="0"/>
              <a:buChar char="•"/>
            </a:pPr>
            <a:r>
              <a:rPr lang="ko-KR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세금계산서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채무관리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재고조회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사업장별 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r>
              <a:rPr 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산업안전보건관리비</a:t>
            </a:r>
            <a:endParaRPr lang="ko-KR" altLang="en-US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lvl="0" indent="-144000"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산업안전보건관리비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lvl="0" indent="-144000"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산업안전관리비 월별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사용내역</a:t>
            </a:r>
            <a:endParaRPr lang="en-US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8" name="Google Shape;108;g2ec99f20382_0_257"/>
          <p:cNvCxnSpPr>
            <a:stCxn id="93" idx="2"/>
            <a:endCxn id="95" idx="0"/>
          </p:cNvCxnSpPr>
          <p:nvPr/>
        </p:nvCxnSpPr>
        <p:spPr>
          <a:xfrm rot="5400000">
            <a:off x="3435888" y="822900"/>
            <a:ext cx="360000" cy="26742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g2ec99f20382_0_257"/>
          <p:cNvCxnSpPr>
            <a:stCxn id="93" idx="2"/>
            <a:endCxn id="97" idx="0"/>
          </p:cNvCxnSpPr>
          <p:nvPr/>
        </p:nvCxnSpPr>
        <p:spPr>
          <a:xfrm rot="5400000">
            <a:off x="4105938" y="1492950"/>
            <a:ext cx="360000" cy="13341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g2ec99f20382_0_257"/>
          <p:cNvCxnSpPr>
            <a:stCxn id="93" idx="2"/>
            <a:endCxn id="101" idx="0"/>
          </p:cNvCxnSpPr>
          <p:nvPr/>
        </p:nvCxnSpPr>
        <p:spPr>
          <a:xfrm rot="-5400000" flipH="1">
            <a:off x="4775988" y="2157000"/>
            <a:ext cx="360000" cy="60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g2ec99f20382_0_257"/>
          <p:cNvCxnSpPr>
            <a:stCxn id="93" idx="2"/>
            <a:endCxn id="103" idx="0"/>
          </p:cNvCxnSpPr>
          <p:nvPr/>
        </p:nvCxnSpPr>
        <p:spPr>
          <a:xfrm rot="-5400000" flipH="1">
            <a:off x="5445288" y="1487700"/>
            <a:ext cx="360000" cy="13446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12;g2ec99f20382_0_257"/>
          <p:cNvCxnSpPr>
            <a:stCxn id="93" idx="2"/>
            <a:endCxn id="105" idx="0"/>
          </p:cNvCxnSpPr>
          <p:nvPr/>
        </p:nvCxnSpPr>
        <p:spPr>
          <a:xfrm rot="-5400000" flipH="1">
            <a:off x="6784638" y="148350"/>
            <a:ext cx="360000" cy="40233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" name="Google Shape;113;g2ec99f20382_0_257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900"/>
            </a:pPr>
            <a:r>
              <a:rPr lang="ko-KR" altLang="ko-KR" sz="900" b="1">
                <a:latin typeface="Malgun Gothic"/>
                <a:ea typeface="Malgun Gothic"/>
                <a:cs typeface="Malgun Gothic"/>
                <a:sym typeface="Malgun Gothic"/>
              </a:rPr>
              <a:t>OKSafety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구조도</a:t>
            </a:r>
            <a:endParaRPr lang="en-US" altLang="ko-KR" sz="900" b="1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buSzPts val="900"/>
            </a:pPr>
            <a:r>
              <a:rPr lang="ko-KR" altLang="en-US" sz="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안전몰 도급사</a:t>
            </a: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03;g2ec99f20382_0_257"/>
          <p:cNvSpPr/>
          <p:nvPr/>
        </p:nvSpPr>
        <p:spPr>
          <a:xfrm>
            <a:off x="7006238" y="2350041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센터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04;g2ec99f20382_0_257"/>
          <p:cNvSpPr/>
          <p:nvPr/>
        </p:nvSpPr>
        <p:spPr>
          <a:xfrm>
            <a:off x="7006238" y="2901021"/>
            <a:ext cx="1260000" cy="233716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고객의소리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시스템장애/개선요청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담당자 안내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" name="Google Shape;112;g2ec99f20382_0_257"/>
          <p:cNvCxnSpPr>
            <a:stCxn id="93" idx="2"/>
            <a:endCxn id="26" idx="0"/>
          </p:cNvCxnSpPr>
          <p:nvPr/>
        </p:nvCxnSpPr>
        <p:spPr>
          <a:xfrm rot="16200000" flipH="1">
            <a:off x="6109593" y="823395"/>
            <a:ext cx="370041" cy="26832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39853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g2ec99f20382_0_257"/>
          <p:cNvGraphicFramePr/>
          <p:nvPr>
            <p:extLst>
              <p:ext uri="{D42A27DB-BD31-4B8C-83A1-F6EECF244321}">
                <p14:modId xmlns:p14="http://schemas.microsoft.com/office/powerpoint/2010/main" val="2620673720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{3A09FA5D-2E08-4A19-9B9B-CF21BD839F4E}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ko-KR" sz="800" b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OKSafety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메뉴구조도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안전몰 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r>
                        <a:rPr lang="ko-KR" altLang="en-US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관리자</a:t>
                      </a:r>
                      <a:r>
                        <a:rPr lang="en-US" altLang="ko-KR" sz="8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1" name="Google Shape;91;g2ec99f20382_0_257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2ec99f20382_0_257"/>
          <p:cNvSpPr/>
          <p:nvPr/>
        </p:nvSpPr>
        <p:spPr>
          <a:xfrm>
            <a:off x="4412988" y="144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g2ec99f20382_0_257"/>
          <p:cNvSpPr/>
          <p:nvPr/>
        </p:nvSpPr>
        <p:spPr>
          <a:xfrm>
            <a:off x="6283550" y="1575000"/>
            <a:ext cx="3207900" cy="27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내정보(수정) | 로그아웃 | 조직</a:t>
            </a: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이동</a:t>
            </a: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| 사업장 상태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g2ec99f20382_0_257"/>
          <p:cNvSpPr/>
          <p:nvPr/>
        </p:nvSpPr>
        <p:spPr>
          <a:xfrm>
            <a:off x="16488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g2ec99f20382_0_257"/>
          <p:cNvSpPr/>
          <p:nvPr/>
        </p:nvSpPr>
        <p:spPr>
          <a:xfrm>
            <a:off x="29889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인수/반품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g2ec99f20382_0_257"/>
          <p:cNvSpPr/>
          <p:nvPr/>
        </p:nvSpPr>
        <p:spPr>
          <a:xfrm>
            <a:off x="308688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상품카테고리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g2ec99f20382_0_257"/>
          <p:cNvSpPr/>
          <p:nvPr/>
        </p:nvSpPr>
        <p:spPr>
          <a:xfrm>
            <a:off x="4329000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g2ec99f20382_0_257"/>
          <p:cNvSpPr/>
          <p:nvPr/>
        </p:nvSpPr>
        <p:spPr>
          <a:xfrm>
            <a:off x="5667625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r>
              <a:rPr lang="en-US" alt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g2ec99f20382_0_257"/>
          <p:cNvSpPr/>
          <p:nvPr/>
        </p:nvSpPr>
        <p:spPr>
          <a:xfrm>
            <a:off x="8346338" y="234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 관리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8" name="Google Shape;108;g2ec99f20382_0_257"/>
          <p:cNvCxnSpPr>
            <a:stCxn id="93" idx="2"/>
            <a:endCxn id="95" idx="0"/>
          </p:cNvCxnSpPr>
          <p:nvPr/>
        </p:nvCxnSpPr>
        <p:spPr>
          <a:xfrm rot="5400000">
            <a:off x="3435888" y="822900"/>
            <a:ext cx="360000" cy="26742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9" name="Google Shape;109;g2ec99f20382_0_257"/>
          <p:cNvCxnSpPr>
            <a:stCxn id="93" idx="2"/>
            <a:endCxn id="97" idx="0"/>
          </p:cNvCxnSpPr>
          <p:nvPr/>
        </p:nvCxnSpPr>
        <p:spPr>
          <a:xfrm rot="5400000">
            <a:off x="4105938" y="1492950"/>
            <a:ext cx="360000" cy="13341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110;g2ec99f20382_0_257"/>
          <p:cNvCxnSpPr>
            <a:stCxn id="93" idx="2"/>
            <a:endCxn id="101" idx="0"/>
          </p:cNvCxnSpPr>
          <p:nvPr/>
        </p:nvCxnSpPr>
        <p:spPr>
          <a:xfrm rot="-5400000" flipH="1">
            <a:off x="4775988" y="2157000"/>
            <a:ext cx="360000" cy="60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111;g2ec99f20382_0_257"/>
          <p:cNvCxnSpPr>
            <a:stCxn id="93" idx="2"/>
            <a:endCxn id="103" idx="0"/>
          </p:cNvCxnSpPr>
          <p:nvPr/>
        </p:nvCxnSpPr>
        <p:spPr>
          <a:xfrm rot="-5400000" flipH="1">
            <a:off x="5445288" y="1487700"/>
            <a:ext cx="360000" cy="13446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2" name="Google Shape;112;g2ec99f20382_0_257"/>
          <p:cNvCxnSpPr>
            <a:stCxn id="93" idx="2"/>
            <a:endCxn id="105" idx="0"/>
          </p:cNvCxnSpPr>
          <p:nvPr/>
        </p:nvCxnSpPr>
        <p:spPr>
          <a:xfrm rot="-5400000" flipH="1">
            <a:off x="6784638" y="148350"/>
            <a:ext cx="360000" cy="40233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" name="Google Shape;113;g2ec99f20382_0_257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900"/>
            </a:pPr>
            <a:r>
              <a:rPr lang="ko-KR" altLang="ko-KR" sz="900" b="1">
                <a:latin typeface="Malgun Gothic"/>
                <a:ea typeface="Malgun Gothic"/>
                <a:cs typeface="Malgun Gothic"/>
                <a:sym typeface="Malgun Gothic"/>
              </a:rPr>
              <a:t>OKSafety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</a:t>
            </a:r>
            <a:r>
              <a:rPr lang="ko-KR" sz="9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구조도</a:t>
            </a:r>
            <a:endParaRPr lang="en-US" altLang="ko-KR" sz="900" b="1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lvl="0" algn="ctr">
              <a:buSzPts val="900"/>
            </a:pPr>
            <a:r>
              <a:rPr lang="ko-KR" altLang="en-US" sz="9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안전몰 </a:t>
            </a:r>
            <a:r>
              <a:rPr lang="en-US" altLang="ko-KR" sz="900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SKB </a:t>
            </a:r>
            <a:r>
              <a:rPr lang="ko-KR" altLang="en-US" sz="900" smtClean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관리자</a:t>
            </a: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03;g2ec99f20382_0_257"/>
          <p:cNvSpPr/>
          <p:nvPr/>
        </p:nvSpPr>
        <p:spPr>
          <a:xfrm>
            <a:off x="7006238" y="2350041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 센터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" name="Google Shape;112;g2ec99f20382_0_257"/>
          <p:cNvCxnSpPr>
            <a:stCxn id="93" idx="2"/>
            <a:endCxn id="26" idx="0"/>
          </p:cNvCxnSpPr>
          <p:nvPr/>
        </p:nvCxnSpPr>
        <p:spPr>
          <a:xfrm rot="16200000" flipH="1">
            <a:off x="6109593" y="823395"/>
            <a:ext cx="370041" cy="26832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96;g2ec99f20382_0_257"/>
          <p:cNvSpPr/>
          <p:nvPr/>
        </p:nvSpPr>
        <p:spPr>
          <a:xfrm>
            <a:off x="1648800" y="2900096"/>
            <a:ext cx="1260000" cy="2722163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lvl="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주문이력조회</a:t>
            </a: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주문진척도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주문승인 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선입금주문내역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98;g2ec99f20382_0_257"/>
          <p:cNvSpPr/>
          <p:nvPr/>
        </p:nvSpPr>
        <p:spPr>
          <a:xfrm>
            <a:off x="2988900" y="2907471"/>
            <a:ext cx="1260000" cy="2722163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상품인수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반품신청/현황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인수이력조회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00;g2ec99f20382_0_257"/>
          <p:cNvSpPr/>
          <p:nvPr/>
        </p:nvSpPr>
        <p:spPr>
          <a:xfrm>
            <a:off x="308688" y="2916721"/>
            <a:ext cx="1260000" cy="2722163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공통자재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전기/통신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소방/방재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토목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건축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비품/관리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제조 원재료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건설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전기차 충전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MRO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안전(OK플라자)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134449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algun Gothic"/>
              <a:buChar char="-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OKSafety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02;g2ec99f20382_0_257"/>
          <p:cNvSpPr/>
          <p:nvPr/>
        </p:nvSpPr>
        <p:spPr>
          <a:xfrm>
            <a:off x="4329000" y="2918124"/>
            <a:ext cx="1260000" cy="2722163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상품소싱요청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자재혁신제안</a:t>
            </a:r>
            <a:endParaRPr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04;g2ec99f20382_0_257"/>
          <p:cNvSpPr/>
          <p:nvPr/>
        </p:nvSpPr>
        <p:spPr>
          <a:xfrm>
            <a:off x="5667625" y="2917661"/>
            <a:ext cx="1260000" cy="2722163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예산관리</a:t>
            </a:r>
            <a:endParaRPr lang="en-US" altLang="ko-KR" sz="700" b="0" i="0" u="none" strike="noStrike" cap="none" smtClean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06;g2ec99f20382_0_257"/>
          <p:cNvSpPr/>
          <p:nvPr/>
        </p:nvSpPr>
        <p:spPr>
          <a:xfrm>
            <a:off x="8346350" y="2900082"/>
            <a:ext cx="1260000" cy="2730772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조직 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관리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</a:t>
            </a:r>
            <a:r>
              <a:rPr 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실적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실적조회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lvl="0" indent="-144000">
              <a:buSzPts val="700"/>
              <a:buFont typeface="Arial" panose="020B0604020202020204" pitchFamily="34" charset="0"/>
              <a:buChar char="•"/>
            </a:pPr>
            <a:r>
              <a:rPr lang="ko-KR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세금계산서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채무관리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재고조회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marR="0" lvl="0" indent="-14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사업장별 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endParaRPr sz="700" b="0" i="0" u="none" strike="noStrike" cap="none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lvl="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</a:t>
            </a:r>
            <a:r>
              <a:rPr 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조회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예산운영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상품관리</a:t>
            </a:r>
            <a:endParaRPr lang="ko-KR" altLang="en-US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lvl="0" indent="-144000"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상품승인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lvl="0" indent="-144000">
              <a:buSzPts val="700"/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상품진열</a:t>
            </a:r>
            <a:endParaRPr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lvl="0" indent="-172800">
              <a:spcBef>
                <a:spcPts val="300"/>
              </a:spcBef>
              <a:buSzPts val="700"/>
              <a:buFont typeface="Wingdings" panose="05000000000000000000" pitchFamily="2" charset="2"/>
              <a:buChar char="Ø"/>
            </a:pP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산업안전보건관리비</a:t>
            </a:r>
            <a:endParaRPr lang="ko-KR" altLang="en-US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lvl="0" indent="-144000"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산업안전보건관리비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lvl="0" indent="-144000"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산업안전관리비 월별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사용내역</a:t>
            </a:r>
            <a:endParaRPr lang="en-US" altLang="ko-KR" sz="700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73600" lvl="0" indent="-144000">
              <a:buClr>
                <a:schemeClr val="dk1"/>
              </a:buClr>
              <a:buSzPts val="700"/>
              <a:buFont typeface="Arial" panose="020B0604020202020204" pitchFamily="34" charset="0"/>
              <a:buChar char="•"/>
            </a:pPr>
            <a:r>
              <a:rPr 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SKB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산업안전보건관리비 월별 사용내역</a:t>
            </a:r>
            <a:endParaRPr lang="en-US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04;g2ec99f20382_0_257"/>
          <p:cNvSpPr/>
          <p:nvPr/>
        </p:nvSpPr>
        <p:spPr>
          <a:xfrm>
            <a:off x="7006238" y="2927702"/>
            <a:ext cx="1260000" cy="2722163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고객의소리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QnA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자유게시판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시스템장애/개선요청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16000" marR="0" lvl="0" indent="-172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Wingdings" panose="05000000000000000000" pitchFamily="2" charset="2"/>
              <a:buChar char="Ø"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담당자 안내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24848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1225</Words>
  <Application>Microsoft Office PowerPoint</Application>
  <PresentationFormat>A4 용지(210x297mm)</PresentationFormat>
  <Paragraphs>653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Play</vt:lpstr>
      <vt:lpstr>Arial</vt:lpstr>
      <vt:lpstr>Malgun Gothic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DA41707</dc:creator>
  <cp:lastModifiedBy>kang james</cp:lastModifiedBy>
  <cp:revision>36</cp:revision>
  <dcterms:created xsi:type="dcterms:W3CDTF">2024-07-08T00:37:41Z</dcterms:created>
  <dcterms:modified xsi:type="dcterms:W3CDTF">2024-11-06T00:29:55Z</dcterms:modified>
</cp:coreProperties>
</file>