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4" r:id="rId5"/>
    <p:sldId id="25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0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657DD-F090-FDC9-0781-AB4DB288A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2E4619F7-CABB-E314-86DC-14AA958984F9}"/>
              </a:ext>
            </a:extLst>
          </p:cNvPr>
          <p:cNvSpPr/>
          <p:nvPr/>
        </p:nvSpPr>
        <p:spPr bwMode="auto">
          <a:xfrm>
            <a:off x="964735" y="926326"/>
            <a:ext cx="10133900" cy="58204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391F0A8-78E3-3052-CB0E-7F92EA3BA336}"/>
              </a:ext>
            </a:extLst>
          </p:cNvPr>
          <p:cNvSpPr/>
          <p:nvPr/>
        </p:nvSpPr>
        <p:spPr bwMode="auto">
          <a:xfrm>
            <a:off x="3804248" y="2012195"/>
            <a:ext cx="4295955" cy="428896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557747F6-F232-7010-7D3A-0DFDB142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7429" y="914227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033F30C8-23C6-6681-49A5-25124C04E12E}"/>
              </a:ext>
            </a:extLst>
          </p:cNvPr>
          <p:cNvSpPr/>
          <p:nvPr/>
        </p:nvSpPr>
        <p:spPr>
          <a:xfrm>
            <a:off x="1979801" y="2241889"/>
            <a:ext cx="7373923" cy="1464376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26701DF5-EC9F-0A35-031F-A287222CF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88487" y="2241889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69C4073F-D829-835F-79BE-4A7657F75DD8}"/>
              </a:ext>
            </a:extLst>
          </p:cNvPr>
          <p:cNvSpPr/>
          <p:nvPr/>
        </p:nvSpPr>
        <p:spPr>
          <a:xfrm>
            <a:off x="1518407" y="1710520"/>
            <a:ext cx="8380602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C7068C68-1741-B4A9-8AD8-562CC6522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30456" y="1707023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22A22953-A9E9-9E52-18F9-AB47CE4A7EBB}"/>
              </a:ext>
            </a:extLst>
          </p:cNvPr>
          <p:cNvSpPr/>
          <p:nvPr/>
        </p:nvSpPr>
        <p:spPr>
          <a:xfrm>
            <a:off x="1988487" y="3843834"/>
            <a:ext cx="7365237" cy="258587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0174987B-68C3-D48C-3C7A-5CE6526E0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996876" y="3848878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F01542-8236-4D9C-3EA3-6EBC2980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88" y="5349650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970330BC-9B1F-1ACB-FBF4-B44B1F0C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671330" y="4216245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1BF6E-9DA6-08D9-9D37-2FA8B488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12" y="14588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86C8E40-4744-5640-B4C7-48B29ECD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71" y="6136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99B08A7-D1DF-DBE9-C3D5-D69483BD8DB3}"/>
              </a:ext>
            </a:extLst>
          </p:cNvPr>
          <p:cNvSpPr txBox="1"/>
          <p:nvPr/>
        </p:nvSpPr>
        <p:spPr>
          <a:xfrm>
            <a:off x="5390976" y="5897604"/>
            <a:ext cx="107020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DB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(eng-ecom-db-dev)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10.15.72.145</a:t>
            </a:r>
            <a:endParaRPr lang="ko-KR" altLang="en-US" sz="750" b="1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84E084-3F09-D5EC-EF80-ECA63DFEB326}"/>
              </a:ext>
            </a:extLst>
          </p:cNvPr>
          <p:cNvSpPr txBox="1"/>
          <p:nvPr/>
        </p:nvSpPr>
        <p:spPr>
          <a:xfrm>
            <a:off x="5330594" y="4636883"/>
            <a:ext cx="113204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WEB/WAS1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(eng-ecom-app-dev)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10.15.67.255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6D218B09-2857-FA39-0097-5B206B1B7EE6}"/>
              </a:ext>
            </a:extLst>
          </p:cNvPr>
          <p:cNvCxnSpPr>
            <a:cxnSpLocks/>
            <a:stCxn id="29" idx="0"/>
            <a:endCxn id="1034" idx="2"/>
          </p:cNvCxnSpPr>
          <p:nvPr/>
        </p:nvCxnSpPr>
        <p:spPr>
          <a:xfrm flipH="1" flipV="1">
            <a:off x="5887677" y="2087010"/>
            <a:ext cx="3359" cy="212923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8E8789CA-70FE-F246-DA16-4F9F96A1EED8}"/>
              </a:ext>
            </a:extLst>
          </p:cNvPr>
          <p:cNvCxnSpPr>
            <a:cxnSpLocks/>
            <a:stCxn id="1028" idx="0"/>
            <a:endCxn id="49" idx="2"/>
          </p:cNvCxnSpPr>
          <p:nvPr/>
        </p:nvCxnSpPr>
        <p:spPr>
          <a:xfrm flipH="1" flipV="1">
            <a:off x="5896614" y="5075465"/>
            <a:ext cx="11674" cy="274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551BD5CE-DD28-8FE1-8E4A-035502277DBD}"/>
              </a:ext>
            </a:extLst>
          </p:cNvPr>
          <p:cNvCxnSpPr>
            <a:cxnSpLocks/>
            <a:stCxn id="1034" idx="0"/>
            <a:endCxn id="1038" idx="2"/>
          </p:cNvCxnSpPr>
          <p:nvPr/>
        </p:nvCxnSpPr>
        <p:spPr>
          <a:xfrm flipH="1" flipV="1">
            <a:off x="5883836" y="1241810"/>
            <a:ext cx="3841" cy="21707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36378F-4EB1-34CD-6764-862CF847C398}"/>
              </a:ext>
            </a:extLst>
          </p:cNvPr>
          <p:cNvSpPr txBox="1"/>
          <p:nvPr/>
        </p:nvSpPr>
        <p:spPr>
          <a:xfrm>
            <a:off x="5906648" y="1135269"/>
            <a:ext cx="6527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AWS WAF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635451-53A2-2496-2E43-5E19577B963A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+mn-ea"/>
              </a:rPr>
              <a:t>AWS </a:t>
            </a:r>
            <a:r>
              <a:rPr lang="en-US" altLang="ko-KR">
                <a:latin typeface="+mn-ea"/>
              </a:rPr>
              <a:t>Cloud Okplaza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Dev</a:t>
            </a:r>
            <a:r>
              <a:rPr lang="en-US" altLang="ko-KR">
                <a:latin typeface="+mn-ea"/>
              </a:rPr>
              <a:t> H/W </a:t>
            </a:r>
            <a:r>
              <a:rPr lang="ko-KR" altLang="en-US">
                <a:latin typeface="+mn-ea"/>
              </a:rPr>
              <a:t>구성도</a:t>
            </a:r>
            <a:endParaRPr lang="ko-KR" altLang="en-US" dirty="0">
              <a:latin typeface="+mn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0BDA17C-9322-625E-0974-206C451726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2865" y="3602425"/>
            <a:ext cx="446259" cy="43012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39EC850-E89F-6204-96CE-737FE7202984}"/>
              </a:ext>
            </a:extLst>
          </p:cNvPr>
          <p:cNvSpPr txBox="1"/>
          <p:nvPr/>
        </p:nvSpPr>
        <p:spPr>
          <a:xfrm>
            <a:off x="9946125" y="4004457"/>
            <a:ext cx="108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n-ea"/>
              </a:rPr>
              <a:t>IMG/File</a:t>
            </a:r>
          </a:p>
          <a:p>
            <a:pPr algn="ctr"/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</a:rPr>
              <a:t>(Amazon S3)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0" name="Graphic 5">
            <a:extLst>
              <a:ext uri="{FF2B5EF4-FFF2-40B4-BE49-F238E27FC236}">
                <a16:creationId xmlns:a16="http://schemas.microsoft.com/office/drawing/2014/main" id="{6D2875E5-AE50-E180-6512-2B069B92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929110" y="4214249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7DA25DA-10FA-F2B9-1262-742014BA3B8A}"/>
              </a:ext>
            </a:extLst>
          </p:cNvPr>
          <p:cNvSpPr txBox="1"/>
          <p:nvPr/>
        </p:nvSpPr>
        <p:spPr>
          <a:xfrm>
            <a:off x="6636981" y="4636883"/>
            <a:ext cx="10294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Solution, Batch/IF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(eng-ecom-ci-dev)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10.15.69.12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1782FD28-7D8F-F852-E632-E7950914DFC6}"/>
              </a:ext>
            </a:extLst>
          </p:cNvPr>
          <p:cNvCxnSpPr>
            <a:cxnSpLocks/>
            <a:stCxn id="1028" idx="0"/>
            <a:endCxn id="61" idx="2"/>
          </p:cNvCxnSpPr>
          <p:nvPr/>
        </p:nvCxnSpPr>
        <p:spPr>
          <a:xfrm flipV="1">
            <a:off x="5908288" y="5075465"/>
            <a:ext cx="1243418" cy="274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279C6C92-A8BD-4FD0-B63B-3321BA2FDA49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148816" y="3377713"/>
            <a:ext cx="2890" cy="8365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>
            <a:extLst>
              <a:ext uri="{FF2B5EF4-FFF2-40B4-BE49-F238E27FC236}">
                <a16:creationId xmlns:a16="http://schemas.microsoft.com/office/drawing/2014/main" id="{7C23BD36-5306-36C8-5AAB-9D081D15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66" y="2615071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4FC23-B31C-77C0-ADEE-D3D006BDE3D1}"/>
              </a:ext>
            </a:extLst>
          </p:cNvPr>
          <p:cNvSpPr txBox="1"/>
          <p:nvPr/>
        </p:nvSpPr>
        <p:spPr>
          <a:xfrm>
            <a:off x="5716137" y="3169964"/>
            <a:ext cx="36260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ALB</a:t>
            </a:r>
            <a:endParaRPr lang="ko-KR" altLang="en-US" sz="750" b="1" dirty="0">
              <a:latin typeface="+mn-ea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32DA25B-34D1-DBFE-ACC0-0E951C7C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56" y="2616642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E39C3-F7B0-9944-E47E-1A18A1FF7266}"/>
              </a:ext>
            </a:extLst>
          </p:cNvPr>
          <p:cNvSpPr txBox="1"/>
          <p:nvPr/>
        </p:nvSpPr>
        <p:spPr>
          <a:xfrm>
            <a:off x="6990327" y="3171535"/>
            <a:ext cx="36260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ALB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9" name="Straight Arrow Connector 42">
            <a:extLst>
              <a:ext uri="{FF2B5EF4-FFF2-40B4-BE49-F238E27FC236}">
                <a16:creationId xmlns:a16="http://schemas.microsoft.com/office/drawing/2014/main" id="{FCAE4D00-942F-94CD-568E-0F44085A2A7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891036" y="2087010"/>
            <a:ext cx="955220" cy="844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A8962-2A73-04EC-9398-AD1FF146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159A57-C1E8-DEBE-3E8E-79251305FA4F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>
                <a:latin typeface="+mn-ea"/>
              </a:rPr>
              <a:t>OK </a:t>
            </a:r>
            <a:r>
              <a:rPr lang="ko-KR" altLang="en-US">
                <a:latin typeface="+mn-ea"/>
              </a:rPr>
              <a:t>플라자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Dev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S/W </a:t>
            </a:r>
            <a:r>
              <a:rPr lang="ko-KR" altLang="en-US">
                <a:latin typeface="+mn-ea"/>
              </a:rPr>
              <a:t>구성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EFB269C-1E4A-B705-7BA9-A57A2B787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04622"/>
              </p:ext>
            </p:extLst>
          </p:nvPr>
        </p:nvGraphicFramePr>
        <p:xfrm>
          <a:off x="830511" y="964734"/>
          <a:ext cx="10449027" cy="48886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5323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1844840">
                  <a:extLst>
                    <a:ext uri="{9D8B030D-6E8A-4147-A177-3AD203B41FA5}">
                      <a16:colId xmlns:a16="http://schemas.microsoft.com/office/drawing/2014/main" val="2261355134"/>
                    </a:ext>
                  </a:extLst>
                </a:gridCol>
                <a:gridCol w="2476994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  <a:gridCol w="4088921">
                  <a:extLst>
                    <a:ext uri="{9D8B030D-6E8A-4147-A177-3AD203B41FA5}">
                      <a16:colId xmlns:a16="http://schemas.microsoft.com/office/drawing/2014/main" val="1571593990"/>
                    </a:ext>
                  </a:extLst>
                </a:gridCol>
                <a:gridCol w="832949">
                  <a:extLst>
                    <a:ext uri="{9D8B030D-6E8A-4147-A177-3AD203B41FA5}">
                      <a16:colId xmlns:a16="http://schemas.microsoft.com/office/drawing/2014/main" val="2815147934"/>
                    </a:ext>
                  </a:extLst>
                </a:gridCol>
              </a:tblGrid>
              <a:tr h="25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59144">
                <a:tc rowSpan="2"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/ Was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eng-ecom-app-dev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02400" indent="-2304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10.15.67.255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Apache/2.4.63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271249">
                <a:tc vMerge="1">
                  <a:txBody>
                    <a:bodyPr/>
                    <a:lstStyle/>
                    <a:p>
                      <a:pPr marL="72000"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00600" indent="-228600" algn="l" fontAlgn="ctr">
                        <a:buAutoNum type="arabicPeriod"/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Boot v2.7.18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 Tool Kit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CrossCert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PKI CS Suite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009184"/>
                  </a:ext>
                </a:extLst>
              </a:tr>
              <a:tr h="158718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Solution</a:t>
                      </a:r>
                    </a:p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/ IF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eng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ecom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-solution-dev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10.15.69.12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Server</a:t>
                      </a:r>
                    </a:p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신용정보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JDK17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 (Spring Schedule)</a:t>
                      </a:r>
                    </a:p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Search Formula-1 v5.3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MySuit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Report</a:t>
                      </a:r>
                    </a:p>
                    <a:p>
                      <a:pPr marL="7200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마젤란 설치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(JDK 17)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신용정보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32867"/>
                  </a:ext>
                </a:extLst>
              </a:tr>
              <a:tr h="464574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Image/File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s3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77080"/>
                  </a:ext>
                </a:extLst>
              </a:tr>
              <a:tr h="65744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eng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ecom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db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-dev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10.15.72.145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Base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nn-NO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Microsoft SQL Server 2022 (RTM) - 16.0.1000.6 (X64)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90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3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61F5BF-6925-75F4-B546-1BEB78337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38968"/>
              </p:ext>
            </p:extLst>
          </p:nvPr>
        </p:nvGraphicFramePr>
        <p:xfrm>
          <a:off x="450209" y="881594"/>
          <a:ext cx="11291582" cy="575573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306484">
                  <a:extLst>
                    <a:ext uri="{9D8B030D-6E8A-4147-A177-3AD203B41FA5}">
                      <a16:colId xmlns:a16="http://schemas.microsoft.com/office/drawing/2014/main" val="3106877728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1939602219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301194744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2395232792"/>
                    </a:ext>
                  </a:extLst>
                </a:gridCol>
                <a:gridCol w="1699654">
                  <a:extLst>
                    <a:ext uri="{9D8B030D-6E8A-4147-A177-3AD203B41FA5}">
                      <a16:colId xmlns:a16="http://schemas.microsoft.com/office/drawing/2014/main" val="4202066190"/>
                    </a:ext>
                  </a:extLst>
                </a:gridCol>
                <a:gridCol w="957452">
                  <a:extLst>
                    <a:ext uri="{9D8B030D-6E8A-4147-A177-3AD203B41FA5}">
                      <a16:colId xmlns:a16="http://schemas.microsoft.com/office/drawing/2014/main" val="149071466"/>
                    </a:ext>
                  </a:extLst>
                </a:gridCol>
                <a:gridCol w="1040793">
                  <a:extLst>
                    <a:ext uri="{9D8B030D-6E8A-4147-A177-3AD203B41FA5}">
                      <a16:colId xmlns:a16="http://schemas.microsoft.com/office/drawing/2014/main" val="1190029356"/>
                    </a:ext>
                  </a:extLst>
                </a:gridCol>
                <a:gridCol w="1106890">
                  <a:extLst>
                    <a:ext uri="{9D8B030D-6E8A-4147-A177-3AD203B41FA5}">
                      <a16:colId xmlns:a16="http://schemas.microsoft.com/office/drawing/2014/main" val="3225608590"/>
                    </a:ext>
                  </a:extLst>
                </a:gridCol>
                <a:gridCol w="1260857">
                  <a:extLst>
                    <a:ext uri="{9D8B030D-6E8A-4147-A177-3AD203B41FA5}">
                      <a16:colId xmlns:a16="http://schemas.microsoft.com/office/drawing/2014/main" val="822652617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시스템명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영문명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Java 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</a:rPr>
                        <a:t>IP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S.Port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AJP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1868561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통합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okplaza-front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altLang="ko-KR" sz="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80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02410167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운영사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9387070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팬타온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okstore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28427636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전자입찰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bidding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0114566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통합물류시스템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wms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6995319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배치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okplaza-batch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502755307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검색엔진</a:t>
                      </a:r>
                      <a:r>
                        <a:rPr lang="en-US" altLang="ko-KR" sz="1000" kern="100">
                          <a:effectLst/>
                        </a:rPr>
                        <a:t>(API</a:t>
                      </a:r>
                      <a:r>
                        <a:rPr lang="ko-KR" altLang="en-US" sz="1000" kern="100">
                          <a:effectLst/>
                        </a:rPr>
                        <a:t>용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89705141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1000" kern="100">
                          <a:effectLst/>
                        </a:rPr>
                        <a:t>검색엔진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7000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16969411"/>
                  </a:ext>
                </a:extLst>
              </a:tr>
              <a:tr h="353008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검색엔진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관리도구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7800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24208367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유비폼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리포팅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Open JDK 17</a:t>
                      </a:r>
                      <a:endParaRPr lang="ko-KR" altLang="ko-KR" sz="10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</a:rPr>
                        <a:t>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3776530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>
                          <a:effectLst/>
                        </a:rPr>
                        <a:t>유비폼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마젤란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Open JDK 17</a:t>
                      </a:r>
                      <a:endParaRPr lang="ko-KR" altLang="ko-KR" sz="10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43919726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KLINK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effectLst/>
                        </a:rPr>
                        <a:t>Open JDK 1.8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67573431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Git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eng-b2b-app-dev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(10.15.73.20)</a:t>
                      </a:r>
                      <a:endParaRPr lang="ko-KR" altLang="ko-KR" sz="800" kern="10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9418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0981587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Jenkins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effectLst/>
                        </a:rPr>
                        <a:t>Open JDK 1.8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8083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0482267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MSSQL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eng-ecom-db-dev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(10.15.72.145)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1443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998845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151E090-613C-9BC8-843A-FE1C5E428D68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>
                <a:latin typeface="+mn-ea"/>
              </a:rPr>
              <a:t>OK </a:t>
            </a:r>
            <a:r>
              <a:rPr lang="ko-KR" altLang="en-US">
                <a:latin typeface="+mn-ea"/>
              </a:rPr>
              <a:t>플라자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Dev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S/W </a:t>
            </a:r>
            <a:r>
              <a:rPr lang="ko-KR" altLang="en-US">
                <a:latin typeface="+mn-ea"/>
              </a:rPr>
              <a:t>구성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17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5">
            <a:extLst>
              <a:ext uri="{FF2B5EF4-FFF2-40B4-BE49-F238E27FC236}">
                <a16:creationId xmlns:a16="http://schemas.microsoft.com/office/drawing/2014/main" id="{A6417C99-EE4D-463D-D267-9870FDA4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840841" y="427252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578A4C-1738-28E8-C2F5-5A5B56EC61A4}"/>
              </a:ext>
            </a:extLst>
          </p:cNvPr>
          <p:cNvSpPr/>
          <p:nvPr/>
        </p:nvSpPr>
        <p:spPr bwMode="auto">
          <a:xfrm>
            <a:off x="964735" y="926326"/>
            <a:ext cx="10133900" cy="58204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670D433-7BEC-1332-A21F-D2DFF215E5EF}"/>
              </a:ext>
            </a:extLst>
          </p:cNvPr>
          <p:cNvSpPr/>
          <p:nvPr/>
        </p:nvSpPr>
        <p:spPr bwMode="auto">
          <a:xfrm>
            <a:off x="3220684" y="2012195"/>
            <a:ext cx="2095997" cy="437381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87775F1-4BF0-B712-06D8-20C5BB394BED}"/>
              </a:ext>
            </a:extLst>
          </p:cNvPr>
          <p:cNvSpPr/>
          <p:nvPr/>
        </p:nvSpPr>
        <p:spPr bwMode="auto">
          <a:xfrm>
            <a:off x="6456551" y="2012192"/>
            <a:ext cx="2062007" cy="437381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6A4AF2FF-B627-0402-E1EC-8146F0A9C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67429" y="914227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13E3B1CB-F7E8-820B-07BE-E1DCF4512F42}"/>
              </a:ext>
            </a:extLst>
          </p:cNvPr>
          <p:cNvSpPr/>
          <p:nvPr/>
        </p:nvSpPr>
        <p:spPr>
          <a:xfrm>
            <a:off x="1979801" y="2241890"/>
            <a:ext cx="7373923" cy="156342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09ECE61B-98D8-80DB-B80B-4D6967AA8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88487" y="2241889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85943908-6E00-8B31-5CB2-188504EAF671}"/>
              </a:ext>
            </a:extLst>
          </p:cNvPr>
          <p:cNvSpPr/>
          <p:nvPr/>
        </p:nvSpPr>
        <p:spPr>
          <a:xfrm>
            <a:off x="1518407" y="1710520"/>
            <a:ext cx="8380602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3AF321CF-B011-BE6A-40E1-856B35728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30456" y="1707023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D3DDDDFC-7478-897E-BE60-FD2C5E9AD319}"/>
              </a:ext>
            </a:extLst>
          </p:cNvPr>
          <p:cNvSpPr/>
          <p:nvPr/>
        </p:nvSpPr>
        <p:spPr>
          <a:xfrm>
            <a:off x="1988487" y="3879673"/>
            <a:ext cx="7365237" cy="255003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19BE4121-A3A0-5854-EC4A-7D5BAFB12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996876" y="3886978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740CE-CA20-0C38-75B3-607BA6A5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95" y="5383119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EBA5A-2A32-2B06-93E0-3B93D262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02" y="5409272"/>
            <a:ext cx="550800" cy="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3B297084-F862-83E3-29D6-6BD64CF7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458989" y="428781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61E1E-C917-D6A5-096C-4E2B6F15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41" y="2291221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606085" y="428781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0046B2-E82D-8E07-3A60-34C5BAD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12" y="14588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D08D34-B796-BD8D-68BA-B48D167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71" y="6136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25D90F-078C-353A-CDCE-2A29DF09C11E}"/>
              </a:ext>
            </a:extLst>
          </p:cNvPr>
          <p:cNvSpPr txBox="1"/>
          <p:nvPr/>
        </p:nvSpPr>
        <p:spPr>
          <a:xfrm>
            <a:off x="5366979" y="2819987"/>
            <a:ext cx="10294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web-prod-ext-alb)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3414516" y="4672348"/>
            <a:ext cx="83067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Batch/IF (EC2)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batch-prod)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9C5C9-4194-110C-6B87-C0BF7E04771F}"/>
              </a:ext>
            </a:extLst>
          </p:cNvPr>
          <p:cNvSpPr txBox="1"/>
          <p:nvPr/>
        </p:nvSpPr>
        <p:spPr>
          <a:xfrm>
            <a:off x="4250854" y="5947426"/>
            <a:ext cx="86754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750" b="1">
                <a:latin typeface="+mn-ea"/>
              </a:defRPr>
            </a:lvl1pPr>
          </a:lstStyle>
          <a:p>
            <a:r>
              <a:rPr lang="en-US" altLang="ko-KR"/>
              <a:t>DB(Active EC2)</a:t>
            </a: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(eng-ecom-</a:t>
            </a: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db-prod-a)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C12263-48C6-C3A6-B2F4-8C005DA90E1D}"/>
              </a:ext>
            </a:extLst>
          </p:cNvPr>
          <p:cNvSpPr txBox="1"/>
          <p:nvPr/>
        </p:nvSpPr>
        <p:spPr>
          <a:xfrm>
            <a:off x="6600806" y="5956951"/>
            <a:ext cx="96372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 dirty="0">
                <a:latin typeface="+mn-ea"/>
              </a:rPr>
              <a:t>DB</a:t>
            </a:r>
            <a:r>
              <a:rPr lang="en-US" altLang="ko-KR" sz="750" b="1">
                <a:latin typeface="+mn-ea"/>
              </a:rPr>
              <a:t>(Standby EC2)</a:t>
            </a:r>
          </a:p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(eng-ecom-</a:t>
            </a:r>
          </a:p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db-prod-c)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4311414" y="4670352"/>
            <a:ext cx="74571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WAS1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app-prod-a)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DFF9D05C-61BD-71BC-4D07-ED9FD7FCE5DE}"/>
              </a:ext>
            </a:extLst>
          </p:cNvPr>
          <p:cNvCxnSpPr>
            <a:cxnSpLocks/>
            <a:stCxn id="1032" idx="0"/>
            <a:endCxn id="1034" idx="2"/>
          </p:cNvCxnSpPr>
          <p:nvPr/>
        </p:nvCxnSpPr>
        <p:spPr>
          <a:xfrm flipV="1">
            <a:off x="5877091" y="2087010"/>
            <a:ext cx="10586" cy="20421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42">
            <a:extLst>
              <a:ext uri="{FF2B5EF4-FFF2-40B4-BE49-F238E27FC236}">
                <a16:creationId xmlns:a16="http://schemas.microsoft.com/office/drawing/2014/main" id="{E1DC1920-62E5-1968-8D6B-5C77EF73285D}"/>
              </a:ext>
            </a:extLst>
          </p:cNvPr>
          <p:cNvCxnSpPr>
            <a:cxnSpLocks/>
            <a:stCxn id="1028" idx="0"/>
            <a:endCxn id="76" idx="1"/>
          </p:cNvCxnSpPr>
          <p:nvPr/>
        </p:nvCxnSpPr>
        <p:spPr>
          <a:xfrm flipV="1">
            <a:off x="4678695" y="4889643"/>
            <a:ext cx="2012198" cy="49347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49" idx="2"/>
          </p:cNvCxnSpPr>
          <p:nvPr/>
        </p:nvCxnSpPr>
        <p:spPr>
          <a:xfrm flipV="1">
            <a:off x="4678695" y="5108934"/>
            <a:ext cx="5578" cy="274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2">
            <a:extLst>
              <a:ext uri="{FF2B5EF4-FFF2-40B4-BE49-F238E27FC236}">
                <a16:creationId xmlns:a16="http://schemas.microsoft.com/office/drawing/2014/main" id="{46A45353-2DEF-058D-18BD-74ED063D3840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4954095" y="5718244"/>
            <a:ext cx="1830307" cy="34428"/>
          </a:xfrm>
          <a:prstGeom prst="straightConnector1">
            <a:avLst/>
          </a:prstGeom>
          <a:ln w="15875">
            <a:solidFill>
              <a:srgbClr val="0070C0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3C8F14AC-CECB-6D29-A0BE-2A2183BF0B2A}"/>
              </a:ext>
            </a:extLst>
          </p:cNvPr>
          <p:cNvCxnSpPr>
            <a:cxnSpLocks/>
            <a:stCxn id="1034" idx="0"/>
            <a:endCxn id="1038" idx="2"/>
          </p:cNvCxnSpPr>
          <p:nvPr/>
        </p:nvCxnSpPr>
        <p:spPr>
          <a:xfrm flipH="1" flipV="1">
            <a:off x="5883836" y="1241810"/>
            <a:ext cx="3841" cy="21707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5F35F4-8F86-D061-A3C3-61F17E10A760}"/>
              </a:ext>
            </a:extLst>
          </p:cNvPr>
          <p:cNvSpPr txBox="1"/>
          <p:nvPr/>
        </p:nvSpPr>
        <p:spPr>
          <a:xfrm>
            <a:off x="5906648" y="1135269"/>
            <a:ext cx="6527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AWS WAF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+mn-ea"/>
              </a:rPr>
              <a:t>AWS </a:t>
            </a:r>
            <a:r>
              <a:rPr lang="en-US" altLang="ko-KR">
                <a:latin typeface="+mn-ea"/>
              </a:rPr>
              <a:t>Cloud Okplaza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Real</a:t>
            </a:r>
            <a:r>
              <a:rPr lang="en-US" altLang="ko-KR">
                <a:latin typeface="+mn-ea"/>
              </a:rPr>
              <a:t> H/W </a:t>
            </a:r>
            <a:r>
              <a:rPr lang="ko-KR" altLang="en-US">
                <a:latin typeface="+mn-ea"/>
              </a:rPr>
              <a:t>구성도</a:t>
            </a:r>
            <a:endParaRPr lang="ko-KR" altLang="en-US" dirty="0"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52865" y="3735775"/>
            <a:ext cx="446259" cy="43012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946125" y="4137807"/>
            <a:ext cx="108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n-ea"/>
              </a:rPr>
              <a:t>IMG/File</a:t>
            </a:r>
          </a:p>
          <a:p>
            <a:pPr algn="ctr"/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</a:rPr>
              <a:t>(Amazon S3)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0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37913" y="427252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7536353" y="4657062"/>
            <a:ext cx="84830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Solution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solution-prod)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63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45" idx="2"/>
          </p:cNvCxnSpPr>
          <p:nvPr/>
        </p:nvCxnSpPr>
        <p:spPr>
          <a:xfrm flipH="1" flipV="1">
            <a:off x="3829855" y="5110930"/>
            <a:ext cx="848840" cy="2721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61" idx="2"/>
          </p:cNvCxnSpPr>
          <p:nvPr/>
        </p:nvCxnSpPr>
        <p:spPr>
          <a:xfrm flipV="1">
            <a:off x="4678695" y="5095644"/>
            <a:ext cx="3281813" cy="28747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6690893" y="4670352"/>
            <a:ext cx="7393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WAS2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app-prod-c)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1A7A3E08-C741-44CC-957A-0D8A2CDB2216}"/>
              </a:ext>
            </a:extLst>
          </p:cNvPr>
          <p:cNvCxnSpPr>
            <a:cxnSpLocks/>
            <a:stCxn id="60" idx="0"/>
            <a:endCxn id="5" idx="2"/>
          </p:cNvCxnSpPr>
          <p:nvPr/>
        </p:nvCxnSpPr>
        <p:spPr>
          <a:xfrm flipH="1" flipV="1">
            <a:off x="7957074" y="3327471"/>
            <a:ext cx="545" cy="94505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>
            <a:extLst>
              <a:ext uri="{FF2B5EF4-FFF2-40B4-BE49-F238E27FC236}">
                <a16:creationId xmlns:a16="http://schemas.microsoft.com/office/drawing/2014/main" id="{908D854B-B181-67FC-EDA3-C7252975F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21" y="2333996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E50BB-D23A-4D01-9C95-CD4552E3715E}"/>
              </a:ext>
            </a:extLst>
          </p:cNvPr>
          <p:cNvSpPr txBox="1"/>
          <p:nvPr/>
        </p:nvSpPr>
        <p:spPr>
          <a:xfrm>
            <a:off x="7352581" y="2888889"/>
            <a:ext cx="12089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solution-prod-ext-alb)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7" name="Straight Arrow Connector 42">
            <a:extLst>
              <a:ext uri="{FF2B5EF4-FFF2-40B4-BE49-F238E27FC236}">
                <a16:creationId xmlns:a16="http://schemas.microsoft.com/office/drawing/2014/main" id="{7F42A4C1-91CE-6A6C-1C2A-C11714951773}"/>
              </a:ext>
            </a:extLst>
          </p:cNvPr>
          <p:cNvCxnSpPr>
            <a:cxnSpLocks/>
            <a:stCxn id="4" idx="1"/>
            <a:endCxn id="1034" idx="2"/>
          </p:cNvCxnSpPr>
          <p:nvPr/>
        </p:nvCxnSpPr>
        <p:spPr>
          <a:xfrm flipH="1" flipV="1">
            <a:off x="5887677" y="2087010"/>
            <a:ext cx="1741744" cy="5615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5">
            <a:extLst>
              <a:ext uri="{FF2B5EF4-FFF2-40B4-BE49-F238E27FC236}">
                <a16:creationId xmlns:a16="http://schemas.microsoft.com/office/drawing/2014/main" id="{B29B8427-E49A-B34F-10C2-706B4CE5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458578" y="2968322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4C6800-DC98-1B2E-3079-8807BF522758}"/>
              </a:ext>
            </a:extLst>
          </p:cNvPr>
          <p:cNvSpPr txBox="1"/>
          <p:nvPr/>
        </p:nvSpPr>
        <p:spPr>
          <a:xfrm>
            <a:off x="4302989" y="3350860"/>
            <a:ext cx="76174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Web1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web-prod-a)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EBCF6C4E-4FB4-9E47-6944-D2F2288ECC59}"/>
              </a:ext>
            </a:extLst>
          </p:cNvPr>
          <p:cNvCxnSpPr>
            <a:cxnSpLocks/>
            <a:stCxn id="12" idx="0"/>
            <a:endCxn id="1032" idx="1"/>
          </p:cNvCxnSpPr>
          <p:nvPr/>
        </p:nvCxnSpPr>
        <p:spPr>
          <a:xfrm flipV="1">
            <a:off x="4678284" y="2605771"/>
            <a:ext cx="884257" cy="36255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5">
            <a:extLst>
              <a:ext uri="{FF2B5EF4-FFF2-40B4-BE49-F238E27FC236}">
                <a16:creationId xmlns:a16="http://schemas.microsoft.com/office/drawing/2014/main" id="{853C4A44-A814-3612-F10F-43DD6218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840841" y="2967256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6CF816-1315-2AE2-7D85-39CDC4209084}"/>
              </a:ext>
            </a:extLst>
          </p:cNvPr>
          <p:cNvSpPr txBox="1"/>
          <p:nvPr/>
        </p:nvSpPr>
        <p:spPr>
          <a:xfrm>
            <a:off x="6682879" y="3365080"/>
            <a:ext cx="7553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Web2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web-prod-c)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Straight Arrow Connector 42">
            <a:extLst>
              <a:ext uri="{FF2B5EF4-FFF2-40B4-BE49-F238E27FC236}">
                <a16:creationId xmlns:a16="http://schemas.microsoft.com/office/drawing/2014/main" id="{6FB4FA77-12FD-725D-841C-CE9A870661F0}"/>
              </a:ext>
            </a:extLst>
          </p:cNvPr>
          <p:cNvCxnSpPr>
            <a:cxnSpLocks/>
            <a:stCxn id="28" idx="0"/>
            <a:endCxn id="1032" idx="3"/>
          </p:cNvCxnSpPr>
          <p:nvPr/>
        </p:nvCxnSpPr>
        <p:spPr>
          <a:xfrm flipH="1" flipV="1">
            <a:off x="6191641" y="2605771"/>
            <a:ext cx="868906" cy="3614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2">
            <a:extLst>
              <a:ext uri="{FF2B5EF4-FFF2-40B4-BE49-F238E27FC236}">
                <a16:creationId xmlns:a16="http://schemas.microsoft.com/office/drawing/2014/main" id="{9CD5FCBF-7C68-D6AD-D424-40B0368B6A98}"/>
              </a:ext>
            </a:extLst>
          </p:cNvPr>
          <p:cNvCxnSpPr>
            <a:cxnSpLocks/>
          </p:cNvCxnSpPr>
          <p:nvPr/>
        </p:nvCxnSpPr>
        <p:spPr>
          <a:xfrm flipH="1" flipV="1">
            <a:off x="4897990" y="3219962"/>
            <a:ext cx="884022" cy="51463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>
            <a:extLst>
              <a:ext uri="{FF2B5EF4-FFF2-40B4-BE49-F238E27FC236}">
                <a16:creationId xmlns:a16="http://schemas.microsoft.com/office/drawing/2014/main" id="{1F4F6A6F-648D-A123-0552-DC7CF7755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62" y="3653185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1B5C0-25F9-C4B3-5FF6-97F1FCF8FB39}"/>
              </a:ext>
            </a:extLst>
          </p:cNvPr>
          <p:cNvSpPr txBox="1"/>
          <p:nvPr/>
        </p:nvSpPr>
        <p:spPr>
          <a:xfrm>
            <a:off x="5363405" y="4199369"/>
            <a:ext cx="99418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app-prod-int-alb)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11" name="Straight Arrow Connector 42">
            <a:extLst>
              <a:ext uri="{FF2B5EF4-FFF2-40B4-BE49-F238E27FC236}">
                <a16:creationId xmlns:a16="http://schemas.microsoft.com/office/drawing/2014/main" id="{78A46A20-F838-CE5C-7DEF-80C086D23B9B}"/>
              </a:ext>
            </a:extLst>
          </p:cNvPr>
          <p:cNvCxnSpPr>
            <a:cxnSpLocks/>
          </p:cNvCxnSpPr>
          <p:nvPr/>
        </p:nvCxnSpPr>
        <p:spPr>
          <a:xfrm flipV="1">
            <a:off x="6014442" y="3171961"/>
            <a:ext cx="803851" cy="59229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3EFFF0BD-7DB8-CFF7-6781-76D426760C61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678695" y="4075534"/>
            <a:ext cx="957755" cy="21228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2">
            <a:extLst>
              <a:ext uri="{FF2B5EF4-FFF2-40B4-BE49-F238E27FC236}">
                <a16:creationId xmlns:a16="http://schemas.microsoft.com/office/drawing/2014/main" id="{E95049DB-337E-AF80-B5EE-7F81FCC969D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115318" y="4091117"/>
            <a:ext cx="945229" cy="18141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8">
            <a:extLst>
              <a:ext uri="{FF2B5EF4-FFF2-40B4-BE49-F238E27FC236}">
                <a16:creationId xmlns:a16="http://schemas.microsoft.com/office/drawing/2014/main" id="{563F4ECE-7A6E-042C-6CE5-6A6965BF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87" y="2328880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E246BF-E946-E3F5-C241-2D04C64A1CAB}"/>
              </a:ext>
            </a:extLst>
          </p:cNvPr>
          <p:cNvSpPr txBox="1"/>
          <p:nvPr/>
        </p:nvSpPr>
        <p:spPr>
          <a:xfrm>
            <a:off x="3271138" y="2866022"/>
            <a:ext cx="109356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batch-prod-ext-alb)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48" name="Straight Arrow Connector 42">
            <a:extLst>
              <a:ext uri="{FF2B5EF4-FFF2-40B4-BE49-F238E27FC236}">
                <a16:creationId xmlns:a16="http://schemas.microsoft.com/office/drawing/2014/main" id="{EC20496E-648A-B348-A9B7-CED3E879DA75}"/>
              </a:ext>
            </a:extLst>
          </p:cNvPr>
          <p:cNvCxnSpPr>
            <a:cxnSpLocks/>
            <a:stCxn id="43" idx="3"/>
            <a:endCxn id="1034" idx="2"/>
          </p:cNvCxnSpPr>
          <p:nvPr/>
        </p:nvCxnSpPr>
        <p:spPr>
          <a:xfrm flipV="1">
            <a:off x="4152687" y="2087010"/>
            <a:ext cx="1734990" cy="5564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EEDCC901-915D-7370-32F7-859CFC7D1A16}"/>
              </a:ext>
            </a:extLst>
          </p:cNvPr>
          <p:cNvCxnSpPr>
            <a:cxnSpLocks/>
            <a:stCxn id="34" idx="0"/>
            <a:endCxn id="44" idx="2"/>
          </p:cNvCxnSpPr>
          <p:nvPr/>
        </p:nvCxnSpPr>
        <p:spPr>
          <a:xfrm flipH="1" flipV="1">
            <a:off x="3817923" y="3304604"/>
            <a:ext cx="7868" cy="9832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+mn-ea"/>
              </a:rPr>
              <a:t>OK </a:t>
            </a:r>
            <a:r>
              <a:rPr lang="ko-KR" altLang="en-US">
                <a:latin typeface="+mn-ea"/>
              </a:rPr>
              <a:t>플라자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Real</a:t>
            </a:r>
            <a:r>
              <a:rPr lang="en-US" altLang="ko-KR">
                <a:latin typeface="+mn-ea"/>
              </a:rPr>
              <a:t> S/W </a:t>
            </a:r>
            <a:r>
              <a:rPr lang="ko-KR" altLang="en-US">
                <a:latin typeface="+mn-ea"/>
              </a:rPr>
              <a:t>구성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84513"/>
              </p:ext>
            </p:extLst>
          </p:nvPr>
        </p:nvGraphicFramePr>
        <p:xfrm>
          <a:off x="830511" y="755184"/>
          <a:ext cx="10486238" cy="48612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618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1880756">
                  <a:extLst>
                    <a:ext uri="{9D8B030D-6E8A-4147-A177-3AD203B41FA5}">
                      <a16:colId xmlns:a16="http://schemas.microsoft.com/office/drawing/2014/main" val="2261355134"/>
                    </a:ext>
                  </a:extLst>
                </a:gridCol>
                <a:gridCol w="2431157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  <a:gridCol w="4179193">
                  <a:extLst>
                    <a:ext uri="{9D8B030D-6E8A-4147-A177-3AD203B41FA5}">
                      <a16:colId xmlns:a16="http://schemas.microsoft.com/office/drawing/2014/main" val="1571593990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815147934"/>
                    </a:ext>
                  </a:extLst>
                </a:gridCol>
              </a:tblGrid>
              <a:tr h="25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2515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Apache/2.4.63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124601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Boot v2.7.18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</a:t>
                      </a:r>
                      <a:endParaRPr lang="en-US" altLang="ko-KR" sz="1100" b="0" i="0" u="none" strike="noStrike" baseline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 Tool Kit (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CrossCert PKI CS Suite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009184"/>
                  </a:ext>
                </a:extLst>
              </a:tr>
              <a:tr h="655607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/ IF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 (Spring Schedule)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32867"/>
                  </a:ext>
                </a:extLst>
              </a:tr>
              <a:tr h="145829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Solution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신용정보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Search Formula-1 v5.3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MySuit Report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sng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0" i="0" u="none" strike="sng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마젤란 설치</a:t>
                      </a:r>
                      <a:r>
                        <a:rPr lang="en-US" altLang="ko-KR" sz="1100" b="0" i="0" u="none" strike="sng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(JDK 17)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신용정보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77080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IMG / File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S3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AutoNum type="arabicPeriod"/>
                      </a:pP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15299"/>
                  </a:ext>
                </a:extLst>
              </a:tr>
              <a:tr h="65744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Win2022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Base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nn-NO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Microsoft SQL Server 2022 (RTM) - 16.0.1000.6 (X64)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9045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0511" y="5609211"/>
            <a:ext cx="473978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u="sng" dirty="0">
                <a:latin typeface="+mn-ea"/>
              </a:rPr>
              <a:t>※ Was </a:t>
            </a:r>
            <a:r>
              <a:rPr lang="ko-KR" altLang="en-US" sz="1200" b="1" u="sng" dirty="0">
                <a:latin typeface="+mn-ea"/>
              </a:rPr>
              <a:t>서비스</a:t>
            </a:r>
            <a:endParaRPr lang="en-US" altLang="ko-KR" sz="1200" b="1" u="sng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en-US" altLang="ko-KR" sz="1000" dirty="0">
                <a:latin typeface="+mn-ea"/>
              </a:rPr>
              <a:t>OK</a:t>
            </a:r>
            <a:r>
              <a:rPr lang="ko-KR" altLang="en-US" sz="1000" dirty="0">
                <a:latin typeface="+mn-ea"/>
              </a:rPr>
              <a:t>플라자 </a:t>
            </a:r>
            <a:r>
              <a:rPr lang="en-US" altLang="ko-KR" sz="1000" dirty="0">
                <a:latin typeface="+mn-ea"/>
              </a:rPr>
              <a:t>(Front) : </a:t>
            </a:r>
            <a:r>
              <a:rPr lang="ko-KR" altLang="en-US" sz="1000" dirty="0">
                <a:latin typeface="+mn-ea"/>
              </a:rPr>
              <a:t>일반구매사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홈앤서비스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OKSafety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공급사</a:t>
            </a:r>
            <a:endParaRPr lang="en-US" altLang="ko-KR" sz="1000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en-US" altLang="ko-KR" sz="1000" dirty="0">
                <a:latin typeface="+mn-ea"/>
              </a:rPr>
              <a:t>OK</a:t>
            </a:r>
            <a:r>
              <a:rPr lang="ko-KR" altLang="en-US" sz="1000" dirty="0">
                <a:latin typeface="+mn-ea"/>
              </a:rPr>
              <a:t>플라자 </a:t>
            </a:r>
            <a:r>
              <a:rPr lang="en-US" altLang="ko-KR" sz="1000" dirty="0">
                <a:latin typeface="+mn-ea"/>
              </a:rPr>
              <a:t>(Admin) : </a:t>
            </a:r>
            <a:r>
              <a:rPr lang="ko-KR" altLang="en-US" sz="1000" dirty="0" err="1">
                <a:latin typeface="+mn-ea"/>
              </a:rPr>
              <a:t>운영사</a:t>
            </a:r>
            <a:endParaRPr lang="en-US" altLang="ko-KR" sz="1000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ko-KR" altLang="en-US" sz="1000" dirty="0" err="1">
                <a:latin typeface="+mn-ea"/>
              </a:rPr>
              <a:t>팬타온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 B2C Front</a:t>
            </a:r>
          </a:p>
          <a:p>
            <a:pPr marL="360000" lvl="1" indent="-171450">
              <a:buFontTx/>
              <a:buChar char="-"/>
            </a:pPr>
            <a:r>
              <a:rPr lang="ko-KR" altLang="en-US" sz="1000" dirty="0">
                <a:latin typeface="+mn-ea"/>
              </a:rPr>
              <a:t>전자입찰</a:t>
            </a:r>
            <a:endParaRPr lang="en-US" altLang="ko-KR" sz="1000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en-US" altLang="ko-KR" sz="1000" dirty="0">
                <a:latin typeface="+mn-ea"/>
              </a:rPr>
              <a:t>WMS : OK</a:t>
            </a:r>
            <a:r>
              <a:rPr lang="ko-KR" altLang="en-US" sz="1000" dirty="0">
                <a:latin typeface="+mn-ea"/>
              </a:rPr>
              <a:t>플라자 물류시스템</a:t>
            </a:r>
          </a:p>
        </p:txBody>
      </p:sp>
    </p:spTree>
    <p:extLst>
      <p:ext uri="{BB962C8B-B14F-4D97-AF65-F5344CB8AC3E}">
        <p14:creationId xmlns:p14="http://schemas.microsoft.com/office/powerpoint/2010/main" val="35832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61F5BF-6925-75F4-B546-1BEB78337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33584"/>
              </p:ext>
            </p:extLst>
          </p:nvPr>
        </p:nvGraphicFramePr>
        <p:xfrm>
          <a:off x="450209" y="881594"/>
          <a:ext cx="11291582" cy="564235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306484">
                  <a:extLst>
                    <a:ext uri="{9D8B030D-6E8A-4147-A177-3AD203B41FA5}">
                      <a16:colId xmlns:a16="http://schemas.microsoft.com/office/drawing/2014/main" val="3106877728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1939602219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301194744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2395232792"/>
                    </a:ext>
                  </a:extLst>
                </a:gridCol>
                <a:gridCol w="1699654">
                  <a:extLst>
                    <a:ext uri="{9D8B030D-6E8A-4147-A177-3AD203B41FA5}">
                      <a16:colId xmlns:a16="http://schemas.microsoft.com/office/drawing/2014/main" val="4202066190"/>
                    </a:ext>
                  </a:extLst>
                </a:gridCol>
                <a:gridCol w="957452">
                  <a:extLst>
                    <a:ext uri="{9D8B030D-6E8A-4147-A177-3AD203B41FA5}">
                      <a16:colId xmlns:a16="http://schemas.microsoft.com/office/drawing/2014/main" val="149071466"/>
                    </a:ext>
                  </a:extLst>
                </a:gridCol>
                <a:gridCol w="1040793">
                  <a:extLst>
                    <a:ext uri="{9D8B030D-6E8A-4147-A177-3AD203B41FA5}">
                      <a16:colId xmlns:a16="http://schemas.microsoft.com/office/drawing/2014/main" val="1190029356"/>
                    </a:ext>
                  </a:extLst>
                </a:gridCol>
                <a:gridCol w="1106890">
                  <a:extLst>
                    <a:ext uri="{9D8B030D-6E8A-4147-A177-3AD203B41FA5}">
                      <a16:colId xmlns:a16="http://schemas.microsoft.com/office/drawing/2014/main" val="3225608590"/>
                    </a:ext>
                  </a:extLst>
                </a:gridCol>
                <a:gridCol w="1260857">
                  <a:extLst>
                    <a:ext uri="{9D8B030D-6E8A-4147-A177-3AD203B41FA5}">
                      <a16:colId xmlns:a16="http://schemas.microsoft.com/office/drawing/2014/main" val="822652617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시스템명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영문명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Java 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</a:rPr>
                        <a:t>IP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S.Port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AJP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1868561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통합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okplaza-front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eng-ecom-web-prod-a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10.15.43.166)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eng-ecom-web-prod-c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10.15.72.215)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eng-ecom-app-prod-a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10.15.44.50)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eng-ecom-app-prod-c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10.15.71.104)</a:t>
                      </a:r>
                      <a:endParaRPr lang="ko-KR" altLang="en-US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80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02410167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운영사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eng-ecom-web-prod-c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altLang="ko-KR" sz="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9387070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팬타온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okstore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eng-ecom-web-prod-c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altLang="ko-KR" sz="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28427636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전자입찰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bidding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eng-ecom-app-prod-a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10.15.44.50)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0114566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통합물류시스템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wms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6995319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배치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okplaza-batch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eng-ecom-batch-prod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10.15.35.68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502755307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검색엔진</a:t>
                      </a:r>
                      <a:r>
                        <a:rPr lang="en-US" altLang="ko-KR" sz="1000" kern="100">
                          <a:effectLst/>
                        </a:rPr>
                        <a:t>(API</a:t>
                      </a:r>
                      <a:r>
                        <a:rPr lang="ko-KR" altLang="en-US" sz="1000" kern="100">
                          <a:effectLst/>
                        </a:rPr>
                        <a:t>용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eng-ecom-soultion-prod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10.15.45.145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89705141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1000" kern="100">
                          <a:effectLst/>
                        </a:rPr>
                        <a:t>검색엔진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7000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16969411"/>
                  </a:ext>
                </a:extLst>
              </a:tr>
              <a:tr h="353008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검색엔진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관리도구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7800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24208367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유비폼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리포팅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Open JDK 17</a:t>
                      </a:r>
                      <a:endParaRPr lang="ko-KR" altLang="ko-KR" sz="10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</a:rPr>
                        <a:t>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3776530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KLINK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effectLst/>
                        </a:rPr>
                        <a:t>Open JDK 1.8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67573431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Git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eng-b2b-app-dev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(10.15.73.20)</a:t>
                      </a:r>
                      <a:endParaRPr lang="ko-KR" altLang="ko-KR" sz="800" kern="10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9418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0981587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Jenkins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effectLst/>
                        </a:rPr>
                        <a:t>Open JDK 1.8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8083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0482267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MSSQL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eng-ecom-db-prod-a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(10.15.42.253)</a:t>
                      </a:r>
                      <a:b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eng-ecom-db-prod-c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(10.15.70.169)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1443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998845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151E090-613C-9BC8-843A-FE1C5E428D68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>
                <a:latin typeface="+mn-ea"/>
              </a:rPr>
              <a:t>OK </a:t>
            </a:r>
            <a:r>
              <a:rPr lang="ko-KR" altLang="en-US">
                <a:latin typeface="+mn-ea"/>
              </a:rPr>
              <a:t>플라자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Real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S/W </a:t>
            </a:r>
            <a:r>
              <a:rPr lang="ko-KR" altLang="en-US">
                <a:latin typeface="+mn-ea"/>
              </a:rPr>
              <a:t>구성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9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6725</TotalTime>
  <Words>832</Words>
  <Application>Microsoft Office PowerPoint</Application>
  <PresentationFormat>와이드스크린</PresentationFormat>
  <Paragraphs>359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135</cp:revision>
  <dcterms:created xsi:type="dcterms:W3CDTF">2023-06-12T05:40:21Z</dcterms:created>
  <dcterms:modified xsi:type="dcterms:W3CDTF">2025-07-01T03:59:58Z</dcterms:modified>
</cp:coreProperties>
</file>