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99" r:id="rId2"/>
    <p:sldId id="421" r:id="rId3"/>
    <p:sldId id="423" r:id="rId4"/>
    <p:sldId id="420" r:id="rId5"/>
    <p:sldId id="422" r:id="rId6"/>
    <p:sldId id="426" r:id="rId7"/>
    <p:sldId id="424" r:id="rId8"/>
    <p:sldId id="425" r:id="rId9"/>
    <p:sldId id="428" r:id="rId10"/>
    <p:sldId id="427" r:id="rId11"/>
    <p:sldId id="429" r:id="rId12"/>
    <p:sldId id="430" r:id="rId13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A02B93"/>
    <a:srgbClr val="000000"/>
    <a:srgbClr val="FFC000"/>
    <a:srgbClr val="F2CFEE"/>
    <a:srgbClr val="7F7F7F"/>
    <a:srgbClr val="E35600"/>
    <a:srgbClr val="FF0000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80" autoAdjust="0"/>
    <p:restoredTop sz="96259"/>
  </p:normalViewPr>
  <p:slideViewPr>
    <p:cSldViewPr snapToGrid="0">
      <p:cViewPr>
        <p:scale>
          <a:sx n="101" d="100"/>
          <a:sy n="101" d="100"/>
        </p:scale>
        <p:origin x="952" y="6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8" d="100"/>
          <a:sy n="108" d="100"/>
        </p:scale>
        <p:origin x="307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2025. 5. 21.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F0E52-94A4-0A9A-93F5-F92C8FA5B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0959796-080E-54CC-2CD7-7C00338C2D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ABE763D-917C-A65D-FEBC-214AE6A02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2358B3-C6B8-AC24-2FF7-790F860A25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13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698B0-9A16-6849-A1A8-270F37A30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B85C29-1A63-1B8C-48D4-CB3F7ACEFE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8705644-D8A4-8CB8-24F0-57C0F9EEE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1A778A-CAAE-813D-9FFC-B497943BA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393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6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BD12D-C48F-B543-C65F-D71475688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B230435-2E99-FFD5-B737-F7CFDFBBBB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BDD92A9-F70A-EEBD-3F43-BA345EF409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4C774F-36F1-2992-8FDB-04BCB304F1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070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7877D-C90E-B219-54BE-934C77E36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3EACA14-6391-87D6-B30A-874BDAC4C5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7948A34-2968-55AA-E49E-0F381153B1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5B38B3-5E08-6F03-62CB-4F9198DC59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70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458BF-9807-288B-5818-7BE1221D0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3474548-A96A-D8C1-A655-891F5D158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0A973C9-0760-67E3-B668-A6F9726BDD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8876F9-1CEE-2F82-2CD2-7C7469D822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526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12F16-F4E9-2688-018E-0863270E7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A0AF510-E158-D467-8232-08DDB7AA3C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1AF418-644C-BD7A-AA19-AC046C56A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9B7477-6F91-8D0C-C081-81DE0D9F0B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399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6E743-29EA-A98D-794E-81B2D8BD2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9440E59-19D5-DC39-8ECD-F006C4E89E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F8B0AA1-1CE4-08C6-9A66-E47B6C487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8F9CA7-B0A5-EB33-5DB2-29A4B6E14E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131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BB5EC-8525-5537-285A-9BA2D6675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74DDC58-FD9C-4A7E-A3DB-566E0B1576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F0F4A3E-7F83-3BA0-C39F-06283EB423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4F7071-8AB5-B3A3-33EF-B03D775DDC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91192829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전자입찰</a:t>
                      </a:r>
                      <a:endParaRPr lang="en-US" altLang="ko-KR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박동혁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63008"/>
              </p:ext>
            </p:extLst>
          </p:nvPr>
        </p:nvGraphicFramePr>
        <p:xfrm>
          <a:off x="266700" y="3050540"/>
          <a:ext cx="9410700" cy="177800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수정 요청 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228600" indent="-228600" fontAlgn="t">
                        <a:buAutoNum type="arabicPeriod"/>
                      </a:pP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메뉴얼 메뉴 추가</a:t>
                      </a:r>
                      <a:endParaRPr lang="en-US" altLang="ko-KR" sz="12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28600" marR="0" lvl="0" indent="-22860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메인 배너별 클릭 이벤트 정의</a:t>
                      </a:r>
                      <a:endParaRPr lang="en-US" altLang="ko-KR" sz="12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page 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안내문구 변경</a:t>
                      </a:r>
                      <a:endParaRPr lang="en-US" altLang="ko-KR" sz="12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 title 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</a:t>
                      </a:r>
                      <a:endParaRPr lang="en-US" altLang="ko-KR" sz="12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 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안내문구 변경</a:t>
                      </a:r>
                      <a:endParaRPr lang="en-US" altLang="ko-KR" sz="12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 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안내문구 변경</a:t>
                      </a:r>
                      <a:endParaRPr lang="en-US" altLang="ko-KR" sz="12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28600" marR="0" lvl="0" indent="-22860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 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안내문구 변경</a:t>
                      </a:r>
                      <a:endParaRPr lang="en-US" altLang="ko-KR" sz="12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72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91EFC-7F4D-C02C-C87E-4C75CB7F5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D967277-5A73-A7F0-A639-1912DBC51F7F}"/>
              </a:ext>
            </a:extLst>
          </p:cNvPr>
          <p:cNvSpPr/>
          <p:nvPr/>
        </p:nvSpPr>
        <p:spPr>
          <a:xfrm>
            <a:off x="186794" y="710011"/>
            <a:ext cx="9532411" cy="498663"/>
          </a:xfrm>
          <a:prstGeom prst="roundRect">
            <a:avLst>
              <a:gd name="adj" fmla="val 65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GNB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메뉴얼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menu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수정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buNone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path : </a:t>
            </a:r>
            <a:r>
              <a:rPr lang="en-US" altLang="ko-KR" sz="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OKSafety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&gt; GNB menu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그림 1" descr="텍스트, 소프트웨어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0ED1434-DFCD-A876-3547-621DFBF88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3" y="1344613"/>
            <a:ext cx="8563325" cy="4413250"/>
          </a:xfrm>
          <a:prstGeom prst="rect">
            <a:avLst/>
          </a:prstGeom>
        </p:spPr>
      </p:pic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4E36EEA-9ACB-05F5-E60F-27C829C589CF}"/>
              </a:ext>
            </a:extLst>
          </p:cNvPr>
          <p:cNvSpPr/>
          <p:nvPr/>
        </p:nvSpPr>
        <p:spPr>
          <a:xfrm>
            <a:off x="4738235" y="4105136"/>
            <a:ext cx="652372" cy="538302"/>
          </a:xfrm>
          <a:prstGeom prst="roundRect">
            <a:avLst>
              <a:gd name="adj" fmla="val 6555"/>
            </a:avLst>
          </a:prstGeom>
          <a:solidFill>
            <a:srgbClr val="F2F2F2">
              <a:alpha val="1176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>
              <a:buNone/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4937E449-198D-80ED-3880-560F4863685F}"/>
              </a:ext>
            </a:extLst>
          </p:cNvPr>
          <p:cNvSpPr/>
          <p:nvPr/>
        </p:nvSpPr>
        <p:spPr>
          <a:xfrm>
            <a:off x="5390606" y="5765445"/>
            <a:ext cx="4228511" cy="765087"/>
          </a:xfrm>
          <a:prstGeom prst="roundRect">
            <a:avLst>
              <a:gd name="adj" fmla="val 655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>
              <a:lnSpc>
                <a:spcPts val="1365"/>
              </a:lnSpc>
              <a:spcAft>
                <a:spcPts val="375"/>
              </a:spcAft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AS-IS :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메뉴얼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일반구매사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menu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와 메뉴얼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OKSafety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menu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가 동시에 노출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1365"/>
              </a:lnSpc>
              <a:spcAft>
                <a:spcPts val="375"/>
              </a:spcAft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TO-BE :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메뉴얼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Oksafety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 menu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만 노출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C707376A-73D0-FE5C-3DF1-7077ACA5164C}"/>
              </a:ext>
            </a:extLst>
          </p:cNvPr>
          <p:cNvCxnSpPr>
            <a:cxnSpLocks/>
            <a:stCxn id="3" idx="2"/>
            <a:endCxn id="5" idx="1"/>
          </p:cNvCxnSpPr>
          <p:nvPr/>
        </p:nvCxnSpPr>
        <p:spPr>
          <a:xfrm rot="16200000" flipH="1">
            <a:off x="4475238" y="5232620"/>
            <a:ext cx="1504551" cy="326185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38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56EC2-A77B-4947-8CF7-3417BA6F4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D0A6809-B200-37D8-3C64-582F06791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322933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수정 요청 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228600" indent="-228600" fontAlgn="t">
                        <a:buAutoNum type="arabicPeriod"/>
                      </a:pP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 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내 </a:t>
                      </a: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button event 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적용</a:t>
                      </a:r>
                      <a:endParaRPr lang="en-US" altLang="ko-KR" sz="12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0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59139-2767-5D0F-04D3-62210594D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대수학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A50CAFE-AC90-268F-BD54-754D81FAF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4" y="1470286"/>
            <a:ext cx="9309394" cy="1958714"/>
          </a:xfrm>
          <a:prstGeom prst="rect">
            <a:avLst/>
          </a:prstGeo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269CFEB-FE6A-911E-E14B-562E5527DDFA}"/>
              </a:ext>
            </a:extLst>
          </p:cNvPr>
          <p:cNvSpPr/>
          <p:nvPr/>
        </p:nvSpPr>
        <p:spPr>
          <a:xfrm>
            <a:off x="186794" y="710011"/>
            <a:ext cx="9532411" cy="498663"/>
          </a:xfrm>
          <a:prstGeom prst="roundRect">
            <a:avLst>
              <a:gd name="adj" fmla="val 65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popup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안내문구 변경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buNone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path :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팬타온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site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&gt;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footer &gt;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개인정보처리방침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button &gt; popup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375F9ED-3546-D0B2-8399-60C44E41472C}"/>
              </a:ext>
            </a:extLst>
          </p:cNvPr>
          <p:cNvSpPr/>
          <p:nvPr/>
        </p:nvSpPr>
        <p:spPr>
          <a:xfrm>
            <a:off x="2228714" y="1859279"/>
            <a:ext cx="981845" cy="248465"/>
          </a:xfrm>
          <a:prstGeom prst="roundRect">
            <a:avLst>
              <a:gd name="adj" fmla="val 6555"/>
            </a:avLst>
          </a:prstGeom>
          <a:solidFill>
            <a:srgbClr val="F2F2F2">
              <a:alpha val="1176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>
              <a:buNone/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6EB0B972-4D30-496B-C9B3-D54217E7BDF1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 rot="5400000">
            <a:off x="1680464" y="3114939"/>
            <a:ext cx="2046368" cy="31979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텍스트, 스크린샷, 폰트, 문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5626C7D-9A65-8DDA-7708-9082C34B7C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90" y="4154112"/>
            <a:ext cx="4340936" cy="25853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051A44F-99FA-E979-DA8C-F45F2963E15B}"/>
              </a:ext>
            </a:extLst>
          </p:cNvPr>
          <p:cNvSpPr/>
          <p:nvPr/>
        </p:nvSpPr>
        <p:spPr>
          <a:xfrm>
            <a:off x="2519544" y="6163261"/>
            <a:ext cx="323983" cy="175033"/>
          </a:xfrm>
          <a:prstGeom prst="roundRect">
            <a:avLst>
              <a:gd name="adj" fmla="val 6555"/>
            </a:avLst>
          </a:prstGeom>
          <a:solidFill>
            <a:srgbClr val="F2F2F2">
              <a:alpha val="1176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>
              <a:buNone/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46669BE-6224-0593-69F8-3E9D403E60DD}"/>
              </a:ext>
            </a:extLst>
          </p:cNvPr>
          <p:cNvSpPr/>
          <p:nvPr/>
        </p:nvSpPr>
        <p:spPr>
          <a:xfrm>
            <a:off x="4633720" y="4166811"/>
            <a:ext cx="323983" cy="175033"/>
          </a:xfrm>
          <a:prstGeom prst="roundRect">
            <a:avLst>
              <a:gd name="adj" fmla="val 6555"/>
            </a:avLst>
          </a:prstGeom>
          <a:solidFill>
            <a:srgbClr val="F2F2F2">
              <a:alpha val="1176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>
              <a:buNone/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47CA6618-55F1-9FE7-5615-787B27E9C5EF}"/>
              </a:ext>
            </a:extLst>
          </p:cNvPr>
          <p:cNvSpPr/>
          <p:nvPr/>
        </p:nvSpPr>
        <p:spPr>
          <a:xfrm>
            <a:off x="6108366" y="5058497"/>
            <a:ext cx="2137940" cy="382544"/>
          </a:xfrm>
          <a:prstGeom prst="roundRect">
            <a:avLst>
              <a:gd name="adj" fmla="val 655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>
              <a:lnSpc>
                <a:spcPts val="1365"/>
              </a:lnSpc>
              <a:spcAft>
                <a:spcPts val="375"/>
              </a:spcAft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popup [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button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및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icon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클릭 이벤트 없음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75A16B36-2286-42A0-2BF5-6631CFF3E9D0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4957703" y="4254328"/>
            <a:ext cx="2219633" cy="804169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7DA0CBC9-A47C-FACF-9275-D397535418A5}"/>
              </a:ext>
            </a:extLst>
          </p:cNvPr>
          <p:cNvCxnSpPr>
            <a:cxnSpLocks/>
            <a:stCxn id="18" idx="3"/>
            <a:endCxn id="22" idx="2"/>
          </p:cNvCxnSpPr>
          <p:nvPr/>
        </p:nvCxnSpPr>
        <p:spPr>
          <a:xfrm flipV="1">
            <a:off x="2843527" y="5441041"/>
            <a:ext cx="4333809" cy="809737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3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A2A37-2DDA-18A7-D0FD-E13FB09A4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ECE68CA-C7E7-13A5-C67A-B6E433ADB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888758"/>
              </p:ext>
            </p:extLst>
          </p:nvPr>
        </p:nvGraphicFramePr>
        <p:xfrm>
          <a:off x="180000" y="1583600"/>
          <a:ext cx="9482159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5915">
                  <a:extLst>
                    <a:ext uri="{9D8B030D-6E8A-4147-A177-3AD203B41FA5}">
                      <a16:colId xmlns:a16="http://schemas.microsoft.com/office/drawing/2014/main" val="2851806654"/>
                    </a:ext>
                  </a:extLst>
                </a:gridCol>
                <a:gridCol w="2044557">
                  <a:extLst>
                    <a:ext uri="{9D8B030D-6E8A-4147-A177-3AD203B41FA5}">
                      <a16:colId xmlns:a16="http://schemas.microsoft.com/office/drawing/2014/main" val="2402239803"/>
                    </a:ext>
                  </a:extLst>
                </a:gridCol>
                <a:gridCol w="1695236">
                  <a:extLst>
                    <a:ext uri="{9D8B030D-6E8A-4147-A177-3AD203B41FA5}">
                      <a16:colId xmlns:a16="http://schemas.microsoft.com/office/drawing/2014/main" val="2353701190"/>
                    </a:ext>
                  </a:extLst>
                </a:gridCol>
                <a:gridCol w="2835667">
                  <a:extLst>
                    <a:ext uri="{9D8B030D-6E8A-4147-A177-3AD203B41FA5}">
                      <a16:colId xmlns:a16="http://schemas.microsoft.com/office/drawing/2014/main" val="3598176047"/>
                    </a:ext>
                  </a:extLst>
                </a:gridCol>
                <a:gridCol w="1740784">
                  <a:extLst>
                    <a:ext uri="{9D8B030D-6E8A-4147-A177-3AD203B41FA5}">
                      <a16:colId xmlns:a16="http://schemas.microsoft.com/office/drawing/2014/main" val="736155695"/>
                    </a:ext>
                  </a:extLst>
                </a:gridCol>
              </a:tblGrid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사이트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메뉴 경로</a:t>
                      </a:r>
                      <a:endParaRPr lang="en-US" altLang="ko-KR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다운로드 파일</a:t>
                      </a:r>
                      <a:endParaRPr lang="en-US" altLang="ko-KR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endParaRPr lang="en-US" altLang="ko-KR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  <a:endParaRPr lang="en-US" altLang="ko-KR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1453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site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고객센터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메뉴얼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PLAZA_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메뉴얼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메뉴얼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menu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클릭이벤트 발생시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파일 다운로드 기능 제공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menu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없음</a:t>
                      </a:r>
                      <a:endParaRPr lang="en-US" altLang="ko-KR" sz="8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362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site &gt;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고객센터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메뉴얼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PLAZA_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메뉴얼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menu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있음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69510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site &gt;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고객센터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메뉴얼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PLAZA_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메뉴얼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menu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있음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22700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site &gt;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고객센터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메뉴얼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menu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없음</a:t>
                      </a:r>
                      <a:endParaRPr lang="en-US" altLang="ko-KR" sz="8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26245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전자입찰 계열사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전자입찰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site &gt;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고객센터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전자입찰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협력사 메뉴얼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menu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있음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16086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전자입찰 협력사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전자입찰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site &gt;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고객센터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전자입찰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협력사 메뉴얼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menu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있음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056430"/>
                  </a:ext>
                </a:extLst>
              </a:tr>
            </a:tbl>
          </a:graphicData>
        </a:graphic>
      </p:graphicFrame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F03A9AB9-BEBC-AFE9-8FD5-D404BD503F11}"/>
              </a:ext>
            </a:extLst>
          </p:cNvPr>
          <p:cNvSpPr/>
          <p:nvPr/>
        </p:nvSpPr>
        <p:spPr>
          <a:xfrm>
            <a:off x="6042319" y="3578381"/>
            <a:ext cx="3619840" cy="1074899"/>
          </a:xfrm>
          <a:prstGeom prst="roundRect">
            <a:avLst>
              <a:gd name="adj" fmla="val 655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 marL="228600" indent="-228600">
              <a:buAutoNum type="arabicPeriod"/>
            </a:pP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 사이트에 메뉴얼 메뉴 추가</a:t>
            </a:r>
            <a:endParaRPr kumimoji="1"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운영사</a:t>
            </a:r>
            <a:endParaRPr kumimoji="1"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endParaRPr kumimoji="1"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endParaRPr kumimoji="1"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다운로드 파일은 </a:t>
            </a:r>
            <a:r>
              <a:rPr kumimoji="1"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팬택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현업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테스트 완료 후 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pdf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문서로 변환 예정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3365DC0-38B9-E90F-C3CD-BE0952D16717}"/>
              </a:ext>
            </a:extLst>
          </p:cNvPr>
          <p:cNvSpPr/>
          <p:nvPr/>
        </p:nvSpPr>
        <p:spPr>
          <a:xfrm>
            <a:off x="186794" y="710011"/>
            <a:ext cx="9532411" cy="498663"/>
          </a:xfrm>
          <a:prstGeom prst="roundRect">
            <a:avLst>
              <a:gd name="adj" fmla="val 65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>
              <a:buNone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메뉴얼 메뉴 추가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buNone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pat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 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아래 별도 기재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AF9D6-9318-78E6-2C6B-33302F175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27159939-D29E-803A-0799-B5475F59C0AB}"/>
              </a:ext>
            </a:extLst>
          </p:cNvPr>
          <p:cNvSpPr/>
          <p:nvPr/>
        </p:nvSpPr>
        <p:spPr>
          <a:xfrm>
            <a:off x="186794" y="710011"/>
            <a:ext cx="9532411" cy="498663"/>
          </a:xfrm>
          <a:prstGeom prst="roundRect">
            <a:avLst>
              <a:gd name="adj" fmla="val 65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>
              <a:buNone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메인 배너별 클릭 이벤트 정의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buNone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path :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운영사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site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&gt;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고객관리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menu &gt;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구매사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사이트관리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page 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메인 배너 영역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A83E5C2-4A93-B40F-0B6B-CED0A5000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696093"/>
              </p:ext>
            </p:extLst>
          </p:nvPr>
        </p:nvGraphicFramePr>
        <p:xfrm>
          <a:off x="186794" y="1309592"/>
          <a:ext cx="9482160" cy="46878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0160">
                  <a:extLst>
                    <a:ext uri="{9D8B030D-6E8A-4147-A177-3AD203B41FA5}">
                      <a16:colId xmlns:a16="http://schemas.microsoft.com/office/drawing/2014/main" val="285180665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402239803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353701190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3598176047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861726875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736155695"/>
                    </a:ext>
                  </a:extLst>
                </a:gridCol>
              </a:tblGrid>
              <a:tr h="219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사이트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배너명</a:t>
                      </a:r>
                      <a:endParaRPr lang="en-US" altLang="ko-KR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배너유형</a:t>
                      </a:r>
                      <a:endParaRPr lang="en-US" altLang="ko-KR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배너 이미지</a:t>
                      </a:r>
                      <a:endParaRPr lang="en-US" altLang="ko-KR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배너 </a:t>
                      </a:r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링크값</a:t>
                      </a:r>
                      <a:endParaRPr lang="en-US" altLang="ko-KR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  <a:endParaRPr lang="en-US" altLang="ko-KR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14537"/>
                  </a:ext>
                </a:extLst>
              </a:tr>
              <a:tr h="372364"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기본배너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상품검색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MRO 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사무용품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복사용지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36263"/>
                  </a:ext>
                </a:extLst>
              </a:tr>
              <a:tr h="37236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기본배너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상품검색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10000003376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695106"/>
                  </a:ext>
                </a:extLst>
              </a:tr>
              <a:tr h="37236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기본배너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상품검색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안전화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227000"/>
                  </a:ext>
                </a:extLst>
              </a:tr>
              <a:tr h="372364"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기본배너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상품검색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DROP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광케이블류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8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262456"/>
                  </a:ext>
                </a:extLst>
              </a:tr>
              <a:tr h="37236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기본배너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상품검색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UTP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케이블류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160866"/>
                  </a:ext>
                </a:extLst>
              </a:tr>
              <a:tr h="37236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기본배너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상품검색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FTTH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부대자재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056430"/>
                  </a:ext>
                </a:extLst>
              </a:tr>
              <a:tr h="372364"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기본배너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상품검색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SKB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구성원용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506550"/>
                  </a:ext>
                </a:extLst>
              </a:tr>
              <a:tr h="37236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기본배너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상품검색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안전화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120989"/>
                  </a:ext>
                </a:extLst>
              </a:tr>
              <a:tr h="37236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기본배너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상품검색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2315069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67264"/>
                  </a:ext>
                </a:extLst>
              </a:tr>
              <a:tr h="372364"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기본배너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사이트 오픈 관련 샘플 배너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N/A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샘플 배너 제작 필요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25559"/>
                  </a:ext>
                </a:extLst>
              </a:tr>
              <a:tr h="37236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N/A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900789"/>
                  </a:ext>
                </a:extLst>
              </a:tr>
              <a:tr h="37236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N/A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4093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C1AA8C3-115A-7062-9FC2-61FB0C669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331" y="1529606"/>
            <a:ext cx="1087949" cy="3717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FB565E2-24EB-E644-6A07-0BD3DB73F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330" y="1906885"/>
            <a:ext cx="1087949" cy="3641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C5888B-442F-07E8-73C4-2A25B4CBC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329" y="2274227"/>
            <a:ext cx="1087949" cy="3640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C1CF7D6-78B7-9A74-C796-FFAC9BB518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3328" y="3761336"/>
            <a:ext cx="1087949" cy="37290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9575A4B-3F58-2EF3-7F37-AEF3A14B90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3328" y="4135838"/>
            <a:ext cx="1087949" cy="3640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8CA5668-4076-C2E5-36F0-36276BCE0E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3328" y="4498327"/>
            <a:ext cx="1090790" cy="3717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DEF27B0-DEC0-3337-5E29-DD9A2565DE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2496" y="2641507"/>
            <a:ext cx="1087949" cy="3640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C51F69A-2D68-2127-9E44-B218A61854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72496" y="3015371"/>
            <a:ext cx="1110749" cy="37171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A7285BA-833A-EFEC-2694-ECE305EFD8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72496" y="3402108"/>
            <a:ext cx="1110749" cy="37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1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55C0-628A-053A-BB20-0325E761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9ED4C4A6-3FDD-6984-BF64-A95F8AC3042A}"/>
              </a:ext>
            </a:extLst>
          </p:cNvPr>
          <p:cNvSpPr/>
          <p:nvPr/>
        </p:nvSpPr>
        <p:spPr>
          <a:xfrm>
            <a:off x="144179" y="5332925"/>
            <a:ext cx="7690005" cy="1352080"/>
          </a:xfrm>
          <a:prstGeom prst="roundRect">
            <a:avLst>
              <a:gd name="adj" fmla="val 65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 marL="171450" indent="-171450" algn="l">
              <a:lnSpc>
                <a:spcPts val="1365"/>
              </a:lnSpc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8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구매사</a:t>
            </a:r>
            <a:r>
              <a:rPr lang="ko-KR" altLang="en-US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카테고리는 </a:t>
            </a:r>
            <a:r>
              <a:rPr lang="ko-KR" altLang="en-US" sz="8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구매사</a:t>
            </a:r>
            <a:r>
              <a:rPr lang="ko-KR" altLang="en-US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요청에 의하거나 구매자가 편하게 사용하실 수 있는 카테고리로 구성할 수 있습니다</a:t>
            </a:r>
            <a:r>
              <a:rPr lang="en-US" altLang="ko-KR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71450" indent="-171450" algn="l">
              <a:lnSpc>
                <a:spcPts val="1365"/>
              </a:lnSpc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8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구매사</a:t>
            </a:r>
            <a:r>
              <a:rPr lang="ko-KR" altLang="en-US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카테고리를 구성하시고 </a:t>
            </a:r>
            <a:r>
              <a:rPr lang="ko-KR" altLang="en-US" sz="8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표준카테고리를</a:t>
            </a:r>
            <a:r>
              <a:rPr lang="ko-KR" altLang="en-US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연결하시고 전시 될 </a:t>
            </a:r>
            <a:r>
              <a:rPr lang="ko-KR" altLang="en-US" sz="8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구매사</a:t>
            </a:r>
            <a:r>
              <a:rPr lang="ko-KR" altLang="en-US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공사유형을 선택해 주십시오 </a:t>
            </a:r>
            <a:r>
              <a:rPr lang="en-US" altLang="ko-KR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공사유형에 속한 사업장은 구성된 카테고리가 적용됩니다</a:t>
            </a:r>
            <a:r>
              <a:rPr lang="en-US" altLang="ko-KR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171450" indent="-171450" algn="l">
              <a:lnSpc>
                <a:spcPts val="1365"/>
              </a:lnSpc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공사유형에 연결된 사업장 사용자들은 구성된 카테고리가 전시됩니다</a:t>
            </a:r>
            <a:r>
              <a:rPr lang="en-US" altLang="ko-KR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카테고리는 </a:t>
            </a:r>
            <a:r>
              <a:rPr lang="en-US" altLang="ko-KR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레벨까지 가능하고 최종 레벨에만 </a:t>
            </a:r>
            <a:r>
              <a:rPr lang="ko-KR" altLang="en-US" sz="8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표준카테고리를</a:t>
            </a:r>
            <a:r>
              <a:rPr lang="ko-KR" altLang="en-US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연결할 수 있습니다</a:t>
            </a:r>
            <a:r>
              <a:rPr lang="en-US" altLang="ko-KR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800" dirty="0">
                <a:effectLst/>
                <a:latin typeface="Helvetica Neue" panose="02000503000000020004" pitchFamily="2" charset="0"/>
              </a:rPr>
              <a:t> </a:t>
            </a:r>
            <a:endParaRPr lang="en-US" altLang="ko-KR" sz="800" dirty="0">
              <a:latin typeface="Helvetica Neue" panose="02000503000000020004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구매사</a:t>
            </a:r>
            <a:r>
              <a:rPr lang="ko-KR" altLang="en-US" sz="80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 카테고리 변경 사항은 검색엔진 색인 동기화 후 적용됩니다</a:t>
            </a:r>
            <a:r>
              <a:rPr lang="en-US" altLang="ko-KR" sz="80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sz="80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자동 동기화는 매일 자정에 시작되며 약 </a:t>
            </a:r>
            <a:r>
              <a:rPr lang="en-US" altLang="ko-KR" sz="80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100</a:t>
            </a:r>
            <a:r>
              <a:rPr lang="ko-KR" altLang="en-US" sz="80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분 소요됩니다</a:t>
            </a:r>
            <a:r>
              <a:rPr lang="en-US" altLang="ko-KR" sz="80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.</a:t>
            </a:r>
            <a:br>
              <a:rPr lang="en-US" altLang="ko-KR" sz="80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</a:br>
            <a:r>
              <a:rPr lang="ko-KR" altLang="en-US" sz="80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운영자가 원하는 시간에</a:t>
            </a:r>
            <a:r>
              <a:rPr lang="ko-KR" altLang="en-US" sz="800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80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반영하려면</a:t>
            </a:r>
            <a:r>
              <a:rPr lang="ko-KR" altLang="en-US" sz="800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80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수동</a:t>
            </a:r>
            <a:r>
              <a:rPr lang="ko-KR" altLang="en-US" sz="800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80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동기화가</a:t>
            </a:r>
            <a:r>
              <a:rPr lang="ko-KR" altLang="en-US" sz="800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80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필요합니다</a:t>
            </a:r>
            <a:r>
              <a:rPr lang="en-US" altLang="ko-KR" sz="800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 (</a:t>
            </a:r>
            <a:r>
              <a:rPr lang="ko-KR" altLang="en-US" sz="80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수동</a:t>
            </a:r>
            <a:r>
              <a:rPr lang="ko-KR" altLang="en-US" sz="800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80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동기화</a:t>
            </a:r>
            <a:r>
              <a:rPr lang="ko-KR" altLang="en-US" sz="800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80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방법은</a:t>
            </a:r>
            <a:r>
              <a:rPr lang="ko-KR" altLang="en-US" sz="800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80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고객센터</a:t>
            </a:r>
            <a:r>
              <a:rPr lang="ko-KR" altLang="en-US" sz="800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sz="800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&gt; </a:t>
            </a:r>
            <a:r>
              <a:rPr lang="ko-KR" altLang="en-US" sz="800" dirty="0" err="1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운영사</a:t>
            </a:r>
            <a:r>
              <a:rPr lang="ko-KR" altLang="en-US" sz="800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80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매뉴얼</a:t>
            </a:r>
            <a:r>
              <a:rPr lang="ko-KR" altLang="en-US" sz="800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sz="800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3.1 </a:t>
            </a:r>
            <a:r>
              <a:rPr lang="ko-KR" altLang="en-US" sz="80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참고</a:t>
            </a:r>
            <a:r>
              <a:rPr lang="en-US" altLang="ko-KR" sz="800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)</a:t>
            </a:r>
            <a:endParaRPr lang="ko-KR" altLang="en-US" sz="800" dirty="0">
              <a:solidFill>
                <a:srgbClr val="FF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6A2EE27B-D2A9-9B01-7CAD-D4A7B8C06319}"/>
              </a:ext>
            </a:extLst>
          </p:cNvPr>
          <p:cNvSpPr/>
          <p:nvPr/>
        </p:nvSpPr>
        <p:spPr>
          <a:xfrm>
            <a:off x="186794" y="710011"/>
            <a:ext cx="9532411" cy="498663"/>
          </a:xfrm>
          <a:prstGeom prst="roundRect">
            <a:avLst>
              <a:gd name="adj" fmla="val 65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>
              <a:buNone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안내문구 변경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buNone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path :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운영사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site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&gt;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상품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관리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menu &gt;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구매사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카테고리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page &gt;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안내문구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4" name="그림 13" descr="텍스트, 스크린샷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7092F75-B69A-B1A1-4DC8-00E4DFD3C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71"/>
          <a:stretch/>
        </p:blipFill>
        <p:spPr>
          <a:xfrm>
            <a:off x="186794" y="1525075"/>
            <a:ext cx="7772400" cy="3368202"/>
          </a:xfrm>
          <a:prstGeom prst="rect">
            <a:avLst/>
          </a:prstGeom>
        </p:spPr>
      </p:pic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A96AA3A9-2465-9A19-47E1-FADF9D69A163}"/>
              </a:ext>
            </a:extLst>
          </p:cNvPr>
          <p:cNvSpPr/>
          <p:nvPr/>
        </p:nvSpPr>
        <p:spPr>
          <a:xfrm>
            <a:off x="1686081" y="2372497"/>
            <a:ext cx="6148103" cy="661395"/>
          </a:xfrm>
          <a:prstGeom prst="roundRect">
            <a:avLst>
              <a:gd name="adj" fmla="val 6555"/>
            </a:avLst>
          </a:prstGeom>
          <a:solidFill>
            <a:srgbClr val="F2F2F2">
              <a:alpha val="1176"/>
            </a:srgb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>
              <a:buNone/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810D3F1-4987-6A87-8C61-DDCADD21A984}"/>
              </a:ext>
            </a:extLst>
          </p:cNvPr>
          <p:cNvSpPr/>
          <p:nvPr/>
        </p:nvSpPr>
        <p:spPr>
          <a:xfrm>
            <a:off x="7051041" y="3928373"/>
            <a:ext cx="2763520" cy="586072"/>
          </a:xfrm>
          <a:prstGeom prst="roundRect">
            <a:avLst>
              <a:gd name="adj" fmla="val 655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 algn="l">
              <a:lnSpc>
                <a:spcPts val="1365"/>
              </a:lnSpc>
              <a:spcAft>
                <a:spcPts val="375"/>
              </a:spcAft>
            </a:pPr>
            <a:r>
              <a:rPr lang="ko-KR" altLang="en-US" sz="800" dirty="0">
                <a:solidFill>
                  <a:srgbClr val="E0012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안내문구 마지막 항목</a:t>
            </a:r>
            <a:r>
              <a:rPr lang="en-US" altLang="ko-KR" sz="800" dirty="0">
                <a:solidFill>
                  <a:srgbClr val="E0012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800" dirty="0">
                <a:solidFill>
                  <a:srgbClr val="E0012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빨간 마킹</a:t>
            </a:r>
            <a:r>
              <a:rPr lang="en-US" altLang="ko-KR" sz="800" dirty="0">
                <a:solidFill>
                  <a:srgbClr val="E0012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800" dirty="0">
                <a:solidFill>
                  <a:srgbClr val="E0012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의 문구 변경</a:t>
            </a:r>
            <a:endParaRPr lang="en-US" altLang="ko-KR" sz="800" b="0" i="0" dirty="0">
              <a:solidFill>
                <a:srgbClr val="E00128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52F7224E-5726-7987-3371-553B0FB17B52}"/>
              </a:ext>
            </a:extLst>
          </p:cNvPr>
          <p:cNvCxnSpPr>
            <a:cxnSpLocks/>
            <a:stCxn id="24" idx="2"/>
            <a:endCxn id="6" idx="3"/>
          </p:cNvCxnSpPr>
          <p:nvPr/>
        </p:nvCxnSpPr>
        <p:spPr>
          <a:xfrm rot="5400000">
            <a:off x="7386233" y="4962397"/>
            <a:ext cx="1494520" cy="598617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F202A05B-785B-5A71-C0C2-E2538B6AFB95}"/>
              </a:ext>
            </a:extLst>
          </p:cNvPr>
          <p:cNvCxnSpPr>
            <a:cxnSpLocks/>
            <a:stCxn id="19" idx="3"/>
            <a:endCxn id="24" idx="0"/>
          </p:cNvCxnSpPr>
          <p:nvPr/>
        </p:nvCxnSpPr>
        <p:spPr>
          <a:xfrm>
            <a:off x="7834184" y="2703195"/>
            <a:ext cx="598617" cy="1225178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88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B171B-95E9-97A0-2A25-5AA6F0A3D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6DFB8666-28FF-CE08-79C0-BC27C9FA3544}"/>
              </a:ext>
            </a:extLst>
          </p:cNvPr>
          <p:cNvSpPr/>
          <p:nvPr/>
        </p:nvSpPr>
        <p:spPr>
          <a:xfrm>
            <a:off x="186794" y="710011"/>
            <a:ext cx="9532411" cy="498663"/>
          </a:xfrm>
          <a:prstGeom prst="roundRect">
            <a:avLst>
              <a:gd name="adj" fmla="val 65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popup title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변경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buNone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path :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운영사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site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&gt;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고객관리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menu &gt;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구매사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사이트관리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page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 descr="스크린샷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8450B83-02E2-9452-B3CB-3345E3602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4" y="1299497"/>
            <a:ext cx="7772400" cy="4623146"/>
          </a:xfrm>
          <a:prstGeom prst="rect">
            <a:avLst/>
          </a:prstGeom>
        </p:spPr>
      </p:pic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1E209489-E131-BEC8-D851-603D70F09481}"/>
              </a:ext>
            </a:extLst>
          </p:cNvPr>
          <p:cNvSpPr/>
          <p:nvPr/>
        </p:nvSpPr>
        <p:spPr>
          <a:xfrm>
            <a:off x="6515552" y="2138052"/>
            <a:ext cx="2763520" cy="836255"/>
          </a:xfrm>
          <a:prstGeom prst="roundRect">
            <a:avLst>
              <a:gd name="adj" fmla="val 655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 algn="l">
              <a:lnSpc>
                <a:spcPts val="1365"/>
              </a:lnSpc>
              <a:spcAft>
                <a:spcPts val="375"/>
              </a:spcAft>
            </a:pPr>
            <a:r>
              <a:rPr lang="en-US" altLang="ko-KR" sz="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popup title </a:t>
            </a:r>
            <a:r>
              <a:rPr lang="ko-KR" altLang="en-US" sz="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변경</a:t>
            </a:r>
            <a:endParaRPr lang="en-US" altLang="ko-KR" sz="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 algn="l">
              <a:lnSpc>
                <a:spcPts val="1365"/>
              </a:lnSpc>
              <a:spcAft>
                <a:spcPts val="375"/>
              </a:spcAft>
              <a:buFontTx/>
              <a:buChar char="-"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AS-IS :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구매사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사이트 관리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 algn="l">
              <a:lnSpc>
                <a:spcPts val="1365"/>
              </a:lnSpc>
              <a:spcAft>
                <a:spcPts val="375"/>
              </a:spcAft>
              <a:buFontTx/>
              <a:buChar char="-"/>
            </a:pPr>
            <a:r>
              <a:rPr lang="en-US" altLang="ko-KR" sz="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TO-BE</a:t>
            </a:r>
            <a:r>
              <a:rPr lang="ko-KR" altLang="en-US" sz="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구매사</a:t>
            </a:r>
            <a:r>
              <a:rPr lang="ko-KR" altLang="en-US" sz="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사이트</a:t>
            </a:r>
            <a:endParaRPr lang="en-US" altLang="ko-KR" sz="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FB0A3262-FFB5-15AB-83AC-9431C69E370E}"/>
              </a:ext>
            </a:extLst>
          </p:cNvPr>
          <p:cNvCxnSpPr>
            <a:cxnSpLocks/>
            <a:stCxn id="12" idx="0"/>
            <a:endCxn id="24" idx="2"/>
          </p:cNvCxnSpPr>
          <p:nvPr/>
        </p:nvCxnSpPr>
        <p:spPr>
          <a:xfrm rot="5400000" flipH="1" flipV="1">
            <a:off x="7741643" y="3129976"/>
            <a:ext cx="311338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D261CE6-7E5D-0E00-AD58-B972E2B10946}"/>
              </a:ext>
            </a:extLst>
          </p:cNvPr>
          <p:cNvSpPr/>
          <p:nvPr/>
        </p:nvSpPr>
        <p:spPr>
          <a:xfrm>
            <a:off x="4129057" y="2847308"/>
            <a:ext cx="708413" cy="253999"/>
          </a:xfrm>
          <a:prstGeom prst="roundRect">
            <a:avLst>
              <a:gd name="adj" fmla="val 6555"/>
            </a:avLst>
          </a:prstGeom>
          <a:solidFill>
            <a:srgbClr val="F2F2F2">
              <a:alpha val="1176"/>
            </a:srgb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>
              <a:buNone/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5" name="꺾인 연결선[E] 4">
            <a:extLst>
              <a:ext uri="{FF2B5EF4-FFF2-40B4-BE49-F238E27FC236}">
                <a16:creationId xmlns:a16="http://schemas.microsoft.com/office/drawing/2014/main" id="{0A41C3CE-35D4-97FE-F003-9C550D1282D9}"/>
              </a:ext>
            </a:extLst>
          </p:cNvPr>
          <p:cNvCxnSpPr>
            <a:cxnSpLocks/>
            <a:stCxn id="4" idx="2"/>
            <a:endCxn id="12" idx="1"/>
          </p:cNvCxnSpPr>
          <p:nvPr/>
        </p:nvCxnSpPr>
        <p:spPr>
          <a:xfrm rot="16200000" flipH="1">
            <a:off x="4723344" y="2861227"/>
            <a:ext cx="1162238" cy="1642398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7DE66F3-FE0F-6091-3C45-41374D6CA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662" y="3285645"/>
            <a:ext cx="3543300" cy="19558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0526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BFC27-4E66-DA49-094A-14770F883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스크린샷, 텍스트, 소프트웨어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5B570B6-7289-69C6-4709-52448165E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" y="1404482"/>
            <a:ext cx="7772400" cy="4267407"/>
          </a:xfrm>
          <a:prstGeom prst="rect">
            <a:avLst/>
          </a:prstGeom>
        </p:spPr>
      </p:pic>
      <p:pic>
        <p:nvPicPr>
          <p:cNvPr id="20" name="그림 19" descr="텍스트, 스크린샷, 번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80C96D8-BD92-7780-84B0-4D953715A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1" y="1987550"/>
            <a:ext cx="3098800" cy="288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EB874B1-4F17-494F-B5A5-591A78ED03A4}"/>
              </a:ext>
            </a:extLst>
          </p:cNvPr>
          <p:cNvSpPr/>
          <p:nvPr/>
        </p:nvSpPr>
        <p:spPr>
          <a:xfrm>
            <a:off x="186794" y="710011"/>
            <a:ext cx="9532411" cy="498663"/>
          </a:xfrm>
          <a:prstGeom prst="roundRect">
            <a:avLst>
              <a:gd name="adj" fmla="val 65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popup title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변경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buNone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path :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운영사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site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&gt;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팬타온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menu &gt;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사이트관리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page &gt;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메인 배너 영역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&gt;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추가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button &gt; popup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EAF2171C-C785-A68B-A4D3-0326942A99F8}"/>
              </a:ext>
            </a:extLst>
          </p:cNvPr>
          <p:cNvSpPr/>
          <p:nvPr/>
        </p:nvSpPr>
        <p:spPr>
          <a:xfrm>
            <a:off x="6954520" y="1239889"/>
            <a:ext cx="2763520" cy="999746"/>
          </a:xfrm>
          <a:prstGeom prst="roundRect">
            <a:avLst>
              <a:gd name="adj" fmla="val 655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 algn="l">
              <a:lnSpc>
                <a:spcPts val="1365"/>
              </a:lnSpc>
              <a:spcAft>
                <a:spcPts val="375"/>
              </a:spcAft>
            </a:pPr>
            <a:r>
              <a:rPr lang="en-US" altLang="ko-KR" sz="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popup title </a:t>
            </a:r>
            <a:r>
              <a:rPr lang="ko-KR" altLang="en-US" sz="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변경</a:t>
            </a:r>
            <a:endParaRPr lang="en-US" altLang="ko-KR" sz="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 algn="l">
              <a:lnSpc>
                <a:spcPts val="1365"/>
              </a:lnSpc>
              <a:spcAft>
                <a:spcPts val="375"/>
              </a:spcAft>
              <a:buFontTx/>
              <a:buChar char="-"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AS-IS 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기획전 배너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 algn="l">
              <a:lnSpc>
                <a:spcPts val="1365"/>
              </a:lnSpc>
              <a:spcAft>
                <a:spcPts val="375"/>
              </a:spcAft>
              <a:buFontTx/>
              <a:buChar char="-"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TO-BE : ‘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메인 배너</a:t>
            </a:r>
            <a:endParaRPr lang="en-US" altLang="ko-KR" sz="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8414C605-6818-3838-A557-A2C58ACD5C82}"/>
              </a:ext>
            </a:extLst>
          </p:cNvPr>
          <p:cNvCxnSpPr>
            <a:cxnSpLocks/>
            <a:stCxn id="20" idx="0"/>
            <a:endCxn id="24" idx="1"/>
          </p:cNvCxnSpPr>
          <p:nvPr/>
        </p:nvCxnSpPr>
        <p:spPr>
          <a:xfrm rot="5400000" flipH="1" flipV="1">
            <a:off x="5467916" y="500947"/>
            <a:ext cx="247788" cy="2725419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B42CEEDB-7296-DC36-110C-0FCFD52ECB4B}"/>
              </a:ext>
            </a:extLst>
          </p:cNvPr>
          <p:cNvSpPr/>
          <p:nvPr/>
        </p:nvSpPr>
        <p:spPr>
          <a:xfrm>
            <a:off x="6842761" y="3578826"/>
            <a:ext cx="375920" cy="253999"/>
          </a:xfrm>
          <a:prstGeom prst="roundRect">
            <a:avLst>
              <a:gd name="adj" fmla="val 6555"/>
            </a:avLst>
          </a:prstGeom>
          <a:solidFill>
            <a:srgbClr val="F2F2F2">
              <a:alpha val="1176"/>
            </a:srgb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>
              <a:buNone/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1186EA9C-5B42-DEAC-5FB0-BD881926B83F}"/>
              </a:ext>
            </a:extLst>
          </p:cNvPr>
          <p:cNvCxnSpPr>
            <a:cxnSpLocks/>
            <a:stCxn id="9" idx="0"/>
            <a:endCxn id="20" idx="3"/>
          </p:cNvCxnSpPr>
          <p:nvPr/>
        </p:nvCxnSpPr>
        <p:spPr>
          <a:xfrm rot="16200000" flipV="1">
            <a:off x="6329698" y="2877803"/>
            <a:ext cx="149826" cy="1252220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99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B8279-B760-A149-9EC1-2A5886404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소프트웨어, 스크린샷, 컴퓨터 아이콘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631E94E-B973-AB0E-C98A-067F7C233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4" y="1334799"/>
            <a:ext cx="7772400" cy="4188401"/>
          </a:xfrm>
          <a:prstGeom prst="rect">
            <a:avLst/>
          </a:prstGeo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AC56BAF-24F0-25FD-2369-F435F614E16B}"/>
              </a:ext>
            </a:extLst>
          </p:cNvPr>
          <p:cNvSpPr/>
          <p:nvPr/>
        </p:nvSpPr>
        <p:spPr>
          <a:xfrm>
            <a:off x="186794" y="710011"/>
            <a:ext cx="9532411" cy="498663"/>
          </a:xfrm>
          <a:prstGeom prst="roundRect">
            <a:avLst>
              <a:gd name="adj" fmla="val 65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popup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안내문구 변경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buNone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path :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운영사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site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&gt;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팬타온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menu &gt;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사이트관리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page &gt;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브랜드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shop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배너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&gt;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추가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button &gt; popup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84B89BF7-44DD-CFE1-E9EF-7602C6B97EC9}"/>
              </a:ext>
            </a:extLst>
          </p:cNvPr>
          <p:cNvSpPr/>
          <p:nvPr/>
        </p:nvSpPr>
        <p:spPr>
          <a:xfrm>
            <a:off x="2866571" y="2534193"/>
            <a:ext cx="2524035" cy="130629"/>
          </a:xfrm>
          <a:prstGeom prst="roundRect">
            <a:avLst>
              <a:gd name="adj" fmla="val 6555"/>
            </a:avLst>
          </a:prstGeom>
          <a:solidFill>
            <a:srgbClr val="F2F2F2">
              <a:alpha val="1176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>
              <a:buNone/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6D218DF7-92A9-B5C8-FCBD-4B1A5FEBEF11}"/>
              </a:ext>
            </a:extLst>
          </p:cNvPr>
          <p:cNvSpPr/>
          <p:nvPr/>
        </p:nvSpPr>
        <p:spPr>
          <a:xfrm>
            <a:off x="6863081" y="2306471"/>
            <a:ext cx="2763520" cy="586072"/>
          </a:xfrm>
          <a:prstGeom prst="roundRect">
            <a:avLst>
              <a:gd name="adj" fmla="val 655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 algn="l">
              <a:lnSpc>
                <a:spcPts val="1365"/>
              </a:lnSpc>
              <a:spcAft>
                <a:spcPts val="375"/>
              </a:spcAft>
            </a:pPr>
            <a:r>
              <a:rPr lang="ko-KR" altLang="en-US" sz="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안내문구 오타 수정</a:t>
            </a:r>
            <a:endParaRPr lang="en-US" altLang="ko-KR" sz="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>
              <a:lnSpc>
                <a:spcPts val="1365"/>
              </a:lnSpc>
              <a:spcAft>
                <a:spcPts val="375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‘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제조사명명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’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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‘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제조사명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’</a:t>
            </a:r>
            <a:endParaRPr lang="en-US" altLang="ko-KR" sz="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0BCC7BFD-DB7A-20D3-0E85-FC170A6B4D40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 flipV="1">
            <a:off x="5390606" y="2599507"/>
            <a:ext cx="1472475" cy="1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00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93B0A-42FD-07FF-CD19-920D66C5F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, 텍스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B1014D3-FEAC-527A-29EE-ADA8D6809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4" y="1334799"/>
            <a:ext cx="7772400" cy="4188401"/>
          </a:xfrm>
          <a:prstGeom prst="rect">
            <a:avLst/>
          </a:prstGeo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DFD49A99-4D63-18F2-2C3B-70397B64049C}"/>
              </a:ext>
            </a:extLst>
          </p:cNvPr>
          <p:cNvSpPr/>
          <p:nvPr/>
        </p:nvSpPr>
        <p:spPr>
          <a:xfrm>
            <a:off x="186794" y="710011"/>
            <a:ext cx="9532411" cy="498663"/>
          </a:xfrm>
          <a:prstGeom prst="roundRect">
            <a:avLst>
              <a:gd name="adj" fmla="val 65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popup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안내문구 변경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buNone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path :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운영사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site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&gt;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팬타온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menu &gt;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사이트관리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page &gt;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브랜드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shop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배너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&gt;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추가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button &gt; popup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417E632C-7A21-FB59-19BE-3F212C6B1C00}"/>
              </a:ext>
            </a:extLst>
          </p:cNvPr>
          <p:cNvSpPr/>
          <p:nvPr/>
        </p:nvSpPr>
        <p:spPr>
          <a:xfrm>
            <a:off x="2866571" y="2490648"/>
            <a:ext cx="2524035" cy="130629"/>
          </a:xfrm>
          <a:prstGeom prst="roundRect">
            <a:avLst>
              <a:gd name="adj" fmla="val 6555"/>
            </a:avLst>
          </a:prstGeom>
          <a:solidFill>
            <a:srgbClr val="F2F2F2">
              <a:alpha val="1176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>
              <a:buNone/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D9DD66E-4DE4-3A35-BB36-12EFECF4F293}"/>
              </a:ext>
            </a:extLst>
          </p:cNvPr>
          <p:cNvSpPr/>
          <p:nvPr/>
        </p:nvSpPr>
        <p:spPr>
          <a:xfrm>
            <a:off x="5345911" y="4470569"/>
            <a:ext cx="4228511" cy="765087"/>
          </a:xfrm>
          <a:prstGeom prst="roundRect">
            <a:avLst>
              <a:gd name="adj" fmla="val 655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 algn="l">
              <a:lnSpc>
                <a:spcPts val="1365"/>
              </a:lnSpc>
              <a:spcAft>
                <a:spcPts val="375"/>
              </a:spcAft>
            </a:pPr>
            <a:r>
              <a:rPr lang="ko-KR" altLang="en-US" sz="7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안내문구 변경</a:t>
            </a:r>
            <a:endParaRPr lang="en-US" altLang="ko-KR" sz="7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 algn="l">
              <a:lnSpc>
                <a:spcPts val="1365"/>
              </a:lnSpc>
              <a:spcAft>
                <a:spcPts val="375"/>
              </a:spcAft>
              <a:buFontTx/>
              <a:buChar char="-"/>
            </a:pPr>
            <a:r>
              <a:rPr lang="en-US" altLang="ko-KR" sz="7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AS-IS :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로그인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ID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 이메일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ID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입력하고 사용자등록이 처리되면 이메일로 암호가 발송됩니다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71450" indent="-171450" algn="l">
              <a:lnSpc>
                <a:spcPts val="1365"/>
              </a:lnSpc>
              <a:spcAft>
                <a:spcPts val="375"/>
              </a:spcAft>
              <a:buFontTx/>
              <a:buChar char="-"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TO-BE :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사용자 등록이 완료되면 등록한 이메일로 로그인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ID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와 초기암호가 발송됩니다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15687F78-2ED6-2831-958A-3BD44B0B6E4F}"/>
              </a:ext>
            </a:extLst>
          </p:cNvPr>
          <p:cNvCxnSpPr>
            <a:cxnSpLocks/>
            <a:stCxn id="19" idx="2"/>
            <a:endCxn id="24" idx="1"/>
          </p:cNvCxnSpPr>
          <p:nvPr/>
        </p:nvCxnSpPr>
        <p:spPr>
          <a:xfrm rot="16200000" flipH="1">
            <a:off x="3621332" y="3128534"/>
            <a:ext cx="2231836" cy="1217322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046E461D-FC17-F3E8-DE6E-658BD7F35724}"/>
              </a:ext>
            </a:extLst>
          </p:cNvPr>
          <p:cNvSpPr/>
          <p:nvPr/>
        </p:nvSpPr>
        <p:spPr>
          <a:xfrm>
            <a:off x="7460167" y="2299376"/>
            <a:ext cx="459017" cy="191272"/>
          </a:xfrm>
          <a:prstGeom prst="roundRect">
            <a:avLst>
              <a:gd name="adj" fmla="val 6555"/>
            </a:avLst>
          </a:prstGeom>
          <a:solidFill>
            <a:srgbClr val="F2F2F2">
              <a:alpha val="1176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>
              <a:buNone/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A63B7AFB-CCA5-38C4-550E-51E381370F59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6318067" y="1685943"/>
            <a:ext cx="566904" cy="2176315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43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FCFF1-CE2B-777E-241F-52A06AE2D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AF87326F-0E29-143A-AB84-06E928052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790342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수정 요청 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en-US" altLang="ko-KR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228600" indent="-228600" fontAlgn="t">
                        <a:buAutoNum type="arabicPeriod"/>
                      </a:pP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GNB 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메뉴얼 </a:t>
                      </a: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menu 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수정</a:t>
                      </a:r>
                      <a:endParaRPr lang="en-US" altLang="ko-KR" sz="12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03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64450</TotalTime>
  <Words>636</Words>
  <Application>Microsoft Macintosh PowerPoint</Application>
  <PresentationFormat>A4 용지(210x297mm)</PresentationFormat>
  <Paragraphs>137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맑은 고딕</vt:lpstr>
      <vt:lpstr>맑은 고딕</vt:lpstr>
      <vt:lpstr>Apple SD Gothic Neo</vt:lpstr>
      <vt:lpstr>Malgun Gothic Semilight</vt:lpstr>
      <vt:lpstr>Aptos</vt:lpstr>
      <vt:lpstr>Aptos Display</vt:lpstr>
      <vt:lpstr>Arial</vt:lpstr>
      <vt:lpstr>Helvetica Neue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DA41707</cp:lastModifiedBy>
  <cp:revision>174</cp:revision>
  <dcterms:created xsi:type="dcterms:W3CDTF">2024-10-08T00:49:16Z</dcterms:created>
  <dcterms:modified xsi:type="dcterms:W3CDTF">2025-05-22T00:23:40Z</dcterms:modified>
</cp:coreProperties>
</file>