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11" r:id="rId2"/>
    <p:sldId id="291" r:id="rId3"/>
    <p:sldId id="282" r:id="rId4"/>
    <p:sldId id="321" r:id="rId5"/>
    <p:sldId id="322" r:id="rId6"/>
    <p:sldId id="323" r:id="rId7"/>
    <p:sldId id="324" r:id="rId8"/>
    <p:sldId id="325" r:id="rId9"/>
    <p:sldId id="326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16" d="100"/>
          <a:sy n="116" d="100"/>
        </p:scale>
        <p:origin x="126" y="-11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76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5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20356052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공통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사업장 상세팝업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000181747"/>
              </p:ext>
            </p:extLst>
          </p:nvPr>
        </p:nvGraphicFramePr>
        <p:xfrm>
          <a:off x="8385974" y="748646"/>
          <a:ext cx="2324900" cy="30966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상세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고객 사업장명 클릭 시 공통으로 나오는 윈도우 팝업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상하좌우 여백을 둠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윈도우 팝업 상하좌우 여백이 없음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주문시작일과 주문종료일의 기간이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못함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플라자의 상태를 사용하지만 용어가 다름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배송준비중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주문취소요청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(59)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인수완료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(70)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(80)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(99)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주문상세 팝업 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최소상태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합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3" y="879945"/>
            <a:ext cx="4678198" cy="4613543"/>
          </a:xfrm>
          <a:prstGeom prst="rect">
            <a:avLst/>
          </a:prstGeom>
        </p:spPr>
      </p:pic>
      <p:sp>
        <p:nvSpPr>
          <p:cNvPr id="15" name="Google Shape;797;p30"/>
          <p:cNvSpPr/>
          <p:nvPr/>
        </p:nvSpPr>
        <p:spPr>
          <a:xfrm>
            <a:off x="175809" y="8013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27182" y="3948395"/>
            <a:ext cx="5827658" cy="311162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892040" y="4001366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+mj-ea"/>
                <a:ea typeface="+mj-ea"/>
              </a:rPr>
              <a:t>■</a:t>
            </a:r>
            <a:r>
              <a:rPr lang="ko-KR" altLang="en-US" sz="700" b="1" smtClean="0">
                <a:latin typeface="+mj-ea"/>
                <a:ea typeface="+mj-ea"/>
              </a:rPr>
              <a:t> 사업장 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13" name="Google Shape;1696;p44"/>
          <p:cNvGraphicFramePr/>
          <p:nvPr>
            <p:extLst>
              <p:ext uri="{D42A27DB-BD31-4B8C-83A1-F6EECF244321}">
                <p14:modId xmlns:p14="http://schemas.microsoft.com/office/powerpoint/2010/main" val="2695723114"/>
              </p:ext>
            </p:extLst>
          </p:nvPr>
        </p:nvGraphicFramePr>
        <p:xfrm>
          <a:off x="4892040" y="4202214"/>
          <a:ext cx="5683812" cy="2337376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93597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925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27459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  <a:gridCol w="670051">
                  <a:extLst>
                    <a:ext uri="{9D8B030D-6E8A-4147-A177-3AD203B41FA5}">
                      <a16:colId xmlns:a16="http://schemas.microsoft.com/office/drawing/2014/main" val="683398291"/>
                    </a:ext>
                  </a:extLst>
                </a:gridCol>
                <a:gridCol w="1138798">
                  <a:extLst>
                    <a:ext uri="{9D8B030D-6E8A-4147-A177-3AD203B41FA5}">
                      <a16:colId xmlns:a16="http://schemas.microsoft.com/office/drawing/2014/main" val="1152364399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사업장코드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MPK93737662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운영상태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계약유형</a:t>
                      </a: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3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공사유형이 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이용합니다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도급사인 경우만 우측에 도급사를 선택하십시오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사업장명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8282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40887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203566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2754914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729237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3756997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546268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7815330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980888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02764"/>
              </p:ext>
            </p:extLst>
          </p:nvPr>
        </p:nvGraphicFramePr>
        <p:xfrm>
          <a:off x="9147357" y="4497741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/>
                        <a:t>도급사 선택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61967"/>
              </p:ext>
            </p:extLst>
          </p:nvPr>
        </p:nvGraphicFramePr>
        <p:xfrm>
          <a:off x="5662804" y="4488079"/>
          <a:ext cx="1062911" cy="1634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62911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/>
                        <a:t>선택                                        </a:t>
                      </a:r>
                      <a:r>
                        <a:rPr lang="ko-KR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99163"/>
              </p:ext>
            </p:extLst>
          </p:nvPr>
        </p:nvGraphicFramePr>
        <p:xfrm>
          <a:off x="5666443" y="4748070"/>
          <a:ext cx="4737946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737946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3227386608"/>
              </p:ext>
            </p:extLst>
          </p:nvPr>
        </p:nvGraphicFramePr>
        <p:xfrm>
          <a:off x="518176" y="2091631"/>
          <a:ext cx="818634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8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주문일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68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주문을 조회합니다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주문번호를 클릭하면 주문상세를 확인할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주문일 조회기간은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년을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넘을 수 없습니다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.(1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년 넘는 기간은 시스템 담당자에게 문의해 주십시오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주문자는 주문접수 전 주문취소가 가능합니다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여러상품이 담긴 주문에 한 상품을 취소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부분취소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하기 위해서는 운영자가 처리해야 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주문상태는 한 주문에 여러 주문상품의 가장 작은 주문상태를 표기합니다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주문상태 크기 순서는 결제완료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배송준비중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주문취소요청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배송중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배송완료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반품완료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주문취소 순입니다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911"/>
              </p:ext>
            </p:extLst>
          </p:nvPr>
        </p:nvGraphicFramePr>
        <p:xfrm>
          <a:off x="404757" y="2772137"/>
          <a:ext cx="8774945" cy="26892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27094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738287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976559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981740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886501">
                  <a:extLst>
                    <a:ext uri="{9D8B030D-6E8A-4147-A177-3AD203B41FA5}">
                      <a16:colId xmlns:a16="http://schemas.microsoft.com/office/drawing/2014/main" val="3446523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059517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결제수단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결제금액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홀길동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 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결제완료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2024-10-17 15:33:20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배송준비중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배송완료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주문취소요청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주문취소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2033595"/>
            <a:ext cx="8802573" cy="5426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64467"/>
            <a:ext cx="8802573" cy="3506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78398"/>
            <a:ext cx="8795289" cy="158104"/>
          </a:xfrm>
          <a:prstGeom prst="rect">
            <a:avLst/>
          </a:prstGeom>
        </p:spPr>
      </p:pic>
      <p:graphicFrame>
        <p:nvGraphicFramePr>
          <p:cNvPr id="21" name="Google Shape;359;p26"/>
          <p:cNvGraphicFramePr/>
          <p:nvPr>
            <p:extLst>
              <p:ext uri="{D42A27DB-BD31-4B8C-83A1-F6EECF244321}">
                <p14:modId xmlns:p14="http://schemas.microsoft.com/office/powerpoint/2010/main" val="3148723148"/>
              </p:ext>
            </p:extLst>
          </p:nvPr>
        </p:nvGraphicFramePr>
        <p:xfrm>
          <a:off x="518176" y="2317061"/>
          <a:ext cx="766889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7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72633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14956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주문자명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993" y="2084551"/>
            <a:ext cx="2454602" cy="1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90" y="1106138"/>
            <a:ext cx="402170" cy="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678857432"/>
              </p:ext>
            </p:extLst>
          </p:nvPr>
        </p:nvGraphicFramePr>
        <p:xfrm>
          <a:off x="8385974" y="748646"/>
          <a:ext cx="2324900" cy="19578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주문기본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 및 수령인정보 확인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배송메모 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결제상세정보 확인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주문번호에 판매사별로 주문상품을 나열함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판매사별로 배송비가 책정되기 때문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주문전체취소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주문을 취소처리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주문상품에 하나라도 배송준비를 포함한 이후 상태이면 취소불가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선택상품취소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주문상품을 취소함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 모든 변경사항을 저장하여 보여줌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8" y="803740"/>
            <a:ext cx="7647159" cy="4760993"/>
          </a:xfrm>
          <a:prstGeom prst="rect">
            <a:avLst/>
          </a:prstGeom>
        </p:spPr>
      </p:pic>
      <p:sp>
        <p:nvSpPr>
          <p:cNvPr id="15" name="Google Shape;1694;p44"/>
          <p:cNvSpPr/>
          <p:nvPr/>
        </p:nvSpPr>
        <p:spPr>
          <a:xfrm>
            <a:off x="1289959" y="972810"/>
            <a:ext cx="6508408" cy="736547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Google Shape;1695;p44"/>
          <p:cNvGraphicFramePr/>
          <p:nvPr>
            <p:extLst>
              <p:ext uri="{D42A27DB-BD31-4B8C-83A1-F6EECF244321}">
                <p14:modId xmlns:p14="http://schemas.microsoft.com/office/powerpoint/2010/main" val="462488066"/>
              </p:ext>
            </p:extLst>
          </p:nvPr>
        </p:nvGraphicFramePr>
        <p:xfrm>
          <a:off x="1433288" y="1066264"/>
          <a:ext cx="622924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주문상세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8;p20"/>
          <p:cNvSpPr/>
          <p:nvPr/>
        </p:nvSpPr>
        <p:spPr>
          <a:xfrm>
            <a:off x="1424020" y="1421420"/>
            <a:ext cx="6238509" cy="41755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주문상세는 주문기본정보와 주문상품정보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그리고 주문이력정보를 볼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부분취소 시 배송비를 고려하여 결제해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주문상태가 배송준비를 포함한 이후 주문 상태에서는 주문취소를 하실 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288" y="1892595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주문기본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18" name="Google Shape;1696;p44"/>
          <p:cNvGraphicFramePr/>
          <p:nvPr>
            <p:extLst>
              <p:ext uri="{D42A27DB-BD31-4B8C-83A1-F6EECF244321}">
                <p14:modId xmlns:p14="http://schemas.microsoft.com/office/powerpoint/2010/main" val="1609612033"/>
              </p:ext>
            </p:extLst>
          </p:nvPr>
        </p:nvGraphicFramePr>
        <p:xfrm>
          <a:off x="1584946" y="2092650"/>
          <a:ext cx="5978345" cy="120776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5054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70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74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036642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998737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수령인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수령인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010-2451-3365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8282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배송주소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04781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 성동구 성수이로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성수동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서울숲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한라시그마밸리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807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98440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배송메모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현관앞에 두십시오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121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8677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39734" y="3434297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주문상품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67579"/>
              </p:ext>
            </p:extLst>
          </p:nvPr>
        </p:nvGraphicFramePr>
        <p:xfrm>
          <a:off x="1584946" y="3673427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08554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73021"/>
              </p:ext>
            </p:extLst>
          </p:nvPr>
        </p:nvGraphicFramePr>
        <p:xfrm>
          <a:off x="1584946" y="3908570"/>
          <a:ext cx="5902193" cy="3547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40792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40862">
                  <a:extLst>
                    <a:ext uri="{9D8B030D-6E8A-4147-A177-3AD203B41FA5}">
                      <a16:colId xmlns:a16="http://schemas.microsoft.com/office/drawing/2014/main" val="2477634239"/>
                    </a:ext>
                  </a:extLst>
                </a:gridCol>
                <a:gridCol w="765907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1882442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317917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469965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721553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154522154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동축케이블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10pt Secoundary</a:t>
                      </a:r>
                      <a:r>
                        <a:rPr 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10ppx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1854"/>
              </p:ext>
            </p:extLst>
          </p:nvPr>
        </p:nvGraphicFramePr>
        <p:xfrm>
          <a:off x="1584946" y="4358629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3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팬택</a:t>
                      </a: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C&amp;I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74278"/>
              </p:ext>
            </p:extLst>
          </p:nvPr>
        </p:nvGraphicFramePr>
        <p:xfrm>
          <a:off x="1584946" y="4593772"/>
          <a:ext cx="5902193" cy="7094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48608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4798086"/>
                    </a:ext>
                  </a:extLst>
                </a:gridCol>
                <a:gridCol w="789353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2117970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281353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500184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125422155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케이블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0.5m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125422156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0.6m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125422157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0.7m</a:t>
                      </a:r>
                      <a:endParaRPr lang="en-US" altLang="ko-KR" sz="700" b="0">
                        <a:solidFill>
                          <a:srgbClr val="FF000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32255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836163" y="4395997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15688" y="3704072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30308"/>
              </p:ext>
            </p:extLst>
          </p:nvPr>
        </p:nvGraphicFramePr>
        <p:xfrm>
          <a:off x="1584946" y="5380447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3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비트팬택판매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49427"/>
              </p:ext>
            </p:extLst>
          </p:nvPr>
        </p:nvGraphicFramePr>
        <p:xfrm>
          <a:off x="1584946" y="5615590"/>
          <a:ext cx="5902193" cy="5320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56423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01785">
                  <a:extLst>
                    <a:ext uri="{9D8B030D-6E8A-4147-A177-3AD203B41FA5}">
                      <a16:colId xmlns:a16="http://schemas.microsoft.com/office/drawing/2014/main" val="2280584793"/>
                    </a:ext>
                  </a:extLst>
                </a:gridCol>
                <a:gridCol w="781538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2125785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281353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500184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512345651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1m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512351234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2m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6836163" y="541781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4946" y="2092649"/>
            <a:ext cx="5978345" cy="12231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81823" y="3668302"/>
            <a:ext cx="5981468" cy="254751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5996" y="3468350"/>
            <a:ext cx="653819" cy="1467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주문전체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34799" y="2719599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30892" y="2926704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30366" y="3126202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상세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90005" y="6344613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주문이력</a:t>
            </a:r>
            <a:endParaRPr lang="ko-KR" altLang="en-US" sz="700" b="1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81823" y="6594171"/>
            <a:ext cx="5981468" cy="12172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2424"/>
              </p:ext>
            </p:extLst>
          </p:nvPr>
        </p:nvGraphicFramePr>
        <p:xfrm>
          <a:off x="1584946" y="6598285"/>
          <a:ext cx="5829490" cy="102880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01324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928577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588334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2550542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1021451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14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변경일시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주문상태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변경내용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변경자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변경사유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11:35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배송메모 변경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고객의 요청</a:t>
                      </a: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배송중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[PT2410150001-3]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배송중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김공급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배송중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[PT2410150001-2]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배송중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김공급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87095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10:40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[PT2410150001-4]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취소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고객의 요청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3820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10:35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결제완료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결제완료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90963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4308206" y="7959985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3760181674"/>
              </p:ext>
            </p:extLst>
          </p:nvPr>
        </p:nvGraphicFramePr>
        <p:xfrm>
          <a:off x="7469507" y="105642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797;p30"/>
          <p:cNvSpPr/>
          <p:nvPr/>
        </p:nvSpPr>
        <p:spPr>
          <a:xfrm>
            <a:off x="1406029" y="203879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1404063" y="36150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1397824" y="65162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54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1983" y="78021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949835162"/>
              </p:ext>
            </p:extLst>
          </p:nvPr>
        </p:nvGraphicFramePr>
        <p:xfrm>
          <a:off x="8385974" y="748646"/>
          <a:ext cx="2324900" cy="8626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6" y="815491"/>
            <a:ext cx="5454284" cy="616088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5964098" y="1901052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943623" y="1422487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2" name="Google Shape;1694;p44"/>
          <p:cNvSpPr/>
          <p:nvPr/>
        </p:nvSpPr>
        <p:spPr>
          <a:xfrm>
            <a:off x="4067604" y="1002037"/>
            <a:ext cx="4086773" cy="205358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2795775932"/>
              </p:ext>
            </p:extLst>
          </p:nvPr>
        </p:nvGraphicFramePr>
        <p:xfrm>
          <a:off x="4210933" y="1102577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배송정보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4201666" y="1457733"/>
            <a:ext cx="3825120" cy="21153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배송정보는 배송준비 이후 주문상품에만 적용됩니다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</p:txBody>
      </p:sp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2039728191"/>
              </p:ext>
            </p:extLst>
          </p:nvPr>
        </p:nvGraphicFramePr>
        <p:xfrm>
          <a:off x="4167242" y="1740068"/>
          <a:ext cx="342227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">
                  <a:extLst>
                    <a:ext uri="{9D8B030D-6E8A-4147-A177-3AD203B41FA5}">
                      <a16:colId xmlns:a16="http://schemas.microsoft.com/office/drawing/2014/main" val="350617149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70740452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기본주소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04781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 성동구 성수이로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한라시그마밸리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7633147" y="1749096"/>
            <a:ext cx="305012" cy="14670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주소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67" name="Google Shape;1696;p44"/>
          <p:cNvGraphicFramePr/>
          <p:nvPr>
            <p:extLst>
              <p:ext uri="{D42A27DB-BD31-4B8C-83A1-F6EECF244321}">
                <p14:modId xmlns:p14="http://schemas.microsoft.com/office/powerpoint/2010/main" val="4270018840"/>
              </p:ext>
            </p:extLst>
          </p:nvPr>
        </p:nvGraphicFramePr>
        <p:xfrm>
          <a:off x="4167242" y="1962097"/>
          <a:ext cx="343751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상세주소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807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Google Shape;1700;p44"/>
          <p:cNvSpPr/>
          <p:nvPr/>
        </p:nvSpPr>
        <p:spPr>
          <a:xfrm>
            <a:off x="5751509" y="2690379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700;p44"/>
          <p:cNvSpPr/>
          <p:nvPr/>
        </p:nvSpPr>
        <p:spPr>
          <a:xfrm>
            <a:off x="6241087" y="2681914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1696;p44"/>
          <p:cNvGraphicFramePr/>
          <p:nvPr>
            <p:extLst>
              <p:ext uri="{D42A27DB-BD31-4B8C-83A1-F6EECF244321}">
                <p14:modId xmlns:p14="http://schemas.microsoft.com/office/powerpoint/2010/main" val="1277759118"/>
              </p:ext>
            </p:extLst>
          </p:nvPr>
        </p:nvGraphicFramePr>
        <p:xfrm>
          <a:off x="4167242" y="2190120"/>
          <a:ext cx="3780418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배송메모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현관앞에 두십시오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76" name="Google Shape;1694;p44"/>
          <p:cNvSpPr/>
          <p:nvPr/>
        </p:nvSpPr>
        <p:spPr>
          <a:xfrm>
            <a:off x="1440680" y="679675"/>
            <a:ext cx="2462541" cy="17006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1695;p44"/>
          <p:cNvGraphicFramePr/>
          <p:nvPr>
            <p:extLst>
              <p:ext uri="{D42A27DB-BD31-4B8C-83A1-F6EECF244321}">
                <p14:modId xmlns:p14="http://schemas.microsoft.com/office/powerpoint/2010/main" val="1000247886"/>
              </p:ext>
            </p:extLst>
          </p:nvPr>
        </p:nvGraphicFramePr>
        <p:xfrm>
          <a:off x="1584010" y="780215"/>
          <a:ext cx="219729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9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결제수단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1700;p44"/>
          <p:cNvSpPr/>
          <p:nvPr/>
        </p:nvSpPr>
        <p:spPr>
          <a:xfrm>
            <a:off x="2475248" y="204274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1695;p44"/>
          <p:cNvGraphicFramePr/>
          <p:nvPr>
            <p:extLst>
              <p:ext uri="{D42A27DB-BD31-4B8C-83A1-F6EECF244321}">
                <p14:modId xmlns:p14="http://schemas.microsoft.com/office/powerpoint/2010/main" val="3716259672"/>
              </p:ext>
            </p:extLst>
          </p:nvPr>
        </p:nvGraphicFramePr>
        <p:xfrm>
          <a:off x="7812407" y="109452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oogle Shape;1695;p44"/>
          <p:cNvGraphicFramePr/>
          <p:nvPr>
            <p:extLst>
              <p:ext uri="{D42A27DB-BD31-4B8C-83A1-F6EECF244321}">
                <p14:modId xmlns:p14="http://schemas.microsoft.com/office/powerpoint/2010/main" val="1264879594"/>
              </p:ext>
            </p:extLst>
          </p:nvPr>
        </p:nvGraphicFramePr>
        <p:xfrm>
          <a:off x="3550342" y="81549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70075"/>
              </p:ext>
            </p:extLst>
          </p:nvPr>
        </p:nvGraphicFramePr>
        <p:xfrm>
          <a:off x="1587766" y="1163969"/>
          <a:ext cx="2193535" cy="805176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68595">
                  <a:extLst>
                    <a:ext uri="{9D8B030D-6E8A-4147-A177-3AD203B41FA5}">
                      <a16:colId xmlns:a16="http://schemas.microsoft.com/office/drawing/2014/main" val="343660341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609016502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신용카드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16274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결제카드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롯데카드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175069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할부개월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일시불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5926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85,000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8216307"/>
                  </a:ext>
                </a:extLst>
              </a:tr>
            </a:tbl>
          </a:graphicData>
        </a:graphic>
      </p:graphicFrame>
      <p:sp>
        <p:nvSpPr>
          <p:cNvPr id="12" name="폭발 2 11"/>
          <p:cNvSpPr/>
          <p:nvPr/>
        </p:nvSpPr>
        <p:spPr>
          <a:xfrm>
            <a:off x="594111" y="704801"/>
            <a:ext cx="1278651" cy="1071786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smtClean="0"/>
              <a:t>PG</a:t>
            </a:r>
            <a:r>
              <a:rPr lang="ko-KR" altLang="en-US" sz="700" b="1" smtClean="0"/>
              <a:t>결정 후 수정요함</a:t>
            </a:r>
            <a:endParaRPr lang="ko-KR" altLang="en-US" sz="700" b="1"/>
          </a:p>
        </p:txBody>
      </p:sp>
      <p:cxnSp>
        <p:nvCxnSpPr>
          <p:cNvPr id="87" name="Google Shape;408;p26"/>
          <p:cNvCxnSpPr>
            <a:endCxn id="62" idx="2"/>
          </p:cNvCxnSpPr>
          <p:nvPr/>
        </p:nvCxnSpPr>
        <p:spPr>
          <a:xfrm>
            <a:off x="1066800" y="2380288"/>
            <a:ext cx="5044191" cy="675332"/>
          </a:xfrm>
          <a:prstGeom prst="bentConnector4">
            <a:avLst>
              <a:gd name="adj1" fmla="val 29745"/>
              <a:gd name="adj2" fmla="val 13385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408;p26"/>
          <p:cNvCxnSpPr>
            <a:endCxn id="62" idx="2"/>
          </p:cNvCxnSpPr>
          <p:nvPr/>
        </p:nvCxnSpPr>
        <p:spPr>
          <a:xfrm>
            <a:off x="1066800" y="2506980"/>
            <a:ext cx="5044191" cy="548640"/>
          </a:xfrm>
          <a:prstGeom prst="bentConnector4">
            <a:avLst>
              <a:gd name="adj1" fmla="val 29745"/>
              <a:gd name="adj2" fmla="val 141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408;p26"/>
          <p:cNvCxnSpPr>
            <a:endCxn id="76" idx="2"/>
          </p:cNvCxnSpPr>
          <p:nvPr/>
        </p:nvCxnSpPr>
        <p:spPr>
          <a:xfrm flipV="1">
            <a:off x="1066800" y="2380288"/>
            <a:ext cx="1605151" cy="32625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모서리가 둥근 직사각형 89"/>
          <p:cNvSpPr/>
          <p:nvPr/>
        </p:nvSpPr>
        <p:spPr>
          <a:xfrm>
            <a:off x="4675605" y="3098288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75605" y="367888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675604" y="4524204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3" name="Google Shape;665;p27"/>
          <p:cNvSpPr/>
          <p:nvPr/>
        </p:nvSpPr>
        <p:spPr>
          <a:xfrm>
            <a:off x="6293845" y="320459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666;p27"/>
          <p:cNvGraphicFramePr/>
          <p:nvPr>
            <p:extLst>
              <p:ext uri="{D42A27DB-BD31-4B8C-83A1-F6EECF244321}">
                <p14:modId xmlns:p14="http://schemas.microsoft.com/office/powerpoint/2010/main" val="1794255539"/>
              </p:ext>
            </p:extLst>
          </p:nvPr>
        </p:nvGraphicFramePr>
        <p:xfrm>
          <a:off x="6492205" y="3371140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667;p27"/>
          <p:cNvSpPr/>
          <p:nvPr/>
        </p:nvSpPr>
        <p:spPr>
          <a:xfrm>
            <a:off x="6998057" y="375374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668;p27"/>
          <p:cNvSpPr txBox="1"/>
          <p:nvPr/>
        </p:nvSpPr>
        <p:spPr>
          <a:xfrm>
            <a:off x="6397604" y="3370683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주문상품에 하나라도 배송준비를 포함한 이후 주문상태라면 취소가 불가합니다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176;p21"/>
          <p:cNvCxnSpPr>
            <a:endCxn id="93" idx="1"/>
          </p:cNvCxnSpPr>
          <p:nvPr/>
        </p:nvCxnSpPr>
        <p:spPr>
          <a:xfrm>
            <a:off x="1433288" y="2947443"/>
            <a:ext cx="4860557" cy="6562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8" name="Google Shape;1694;p44"/>
          <p:cNvSpPr/>
          <p:nvPr/>
        </p:nvSpPr>
        <p:spPr>
          <a:xfrm>
            <a:off x="6254275" y="4051269"/>
            <a:ext cx="2866865" cy="16788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695;p44"/>
          <p:cNvGraphicFramePr/>
          <p:nvPr>
            <p:extLst>
              <p:ext uri="{D42A27DB-BD31-4B8C-83A1-F6EECF244321}">
                <p14:modId xmlns:p14="http://schemas.microsoft.com/office/powerpoint/2010/main" val="1685891331"/>
              </p:ext>
            </p:extLst>
          </p:nvPr>
        </p:nvGraphicFramePr>
        <p:xfrm>
          <a:off x="6397605" y="4151809"/>
          <a:ext cx="257585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7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전체주문취소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1695;p44"/>
          <p:cNvGraphicFramePr/>
          <p:nvPr>
            <p:extLst>
              <p:ext uri="{D42A27DB-BD31-4B8C-83A1-F6EECF244321}">
                <p14:modId xmlns:p14="http://schemas.microsoft.com/office/powerpoint/2010/main" val="2472515889"/>
              </p:ext>
            </p:extLst>
          </p:nvPr>
        </p:nvGraphicFramePr>
        <p:xfrm>
          <a:off x="8758210" y="413657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Google Shape;58;p20"/>
          <p:cNvSpPr/>
          <p:nvPr/>
        </p:nvSpPr>
        <p:spPr>
          <a:xfrm>
            <a:off x="6397461" y="4507447"/>
            <a:ext cx="2575997" cy="39669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주문상품에 하나라도 배송준비를 포함한 이후의 주문상태가 있다면 전체주문취소는 불가합니다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주문취소사유 입력은 필수입니다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12" name="Google Shape;1696;p44"/>
          <p:cNvGraphicFramePr/>
          <p:nvPr>
            <p:extLst>
              <p:ext uri="{D42A27DB-BD31-4B8C-83A1-F6EECF244321}">
                <p14:modId xmlns:p14="http://schemas.microsoft.com/office/powerpoint/2010/main" val="60757252"/>
              </p:ext>
            </p:extLst>
          </p:nvPr>
        </p:nvGraphicFramePr>
        <p:xfrm>
          <a:off x="6291007" y="4995055"/>
          <a:ext cx="2682451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2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취소사유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1700;p44"/>
          <p:cNvSpPr/>
          <p:nvPr/>
        </p:nvSpPr>
        <p:spPr>
          <a:xfrm>
            <a:off x="7286708" y="5464937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주문취소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700;p44"/>
          <p:cNvSpPr/>
          <p:nvPr/>
        </p:nvSpPr>
        <p:spPr>
          <a:xfrm>
            <a:off x="7734155" y="5456472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408;p26"/>
          <p:cNvCxnSpPr>
            <a:endCxn id="108" idx="1"/>
          </p:cNvCxnSpPr>
          <p:nvPr/>
        </p:nvCxnSpPr>
        <p:spPr>
          <a:xfrm>
            <a:off x="1433288" y="2964564"/>
            <a:ext cx="4820987" cy="192610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694;p44"/>
          <p:cNvSpPr/>
          <p:nvPr/>
        </p:nvSpPr>
        <p:spPr>
          <a:xfrm>
            <a:off x="6254274" y="5837924"/>
            <a:ext cx="2866865" cy="22025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695;p44"/>
          <p:cNvGraphicFramePr/>
          <p:nvPr>
            <p:extLst>
              <p:ext uri="{D42A27DB-BD31-4B8C-83A1-F6EECF244321}">
                <p14:modId xmlns:p14="http://schemas.microsoft.com/office/powerpoint/2010/main" val="861796097"/>
              </p:ext>
            </p:extLst>
          </p:nvPr>
        </p:nvGraphicFramePr>
        <p:xfrm>
          <a:off x="6397604" y="5938465"/>
          <a:ext cx="257585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7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선택상품취소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695;p44"/>
          <p:cNvGraphicFramePr/>
          <p:nvPr>
            <p:extLst>
              <p:ext uri="{D42A27DB-BD31-4B8C-83A1-F6EECF244321}">
                <p14:modId xmlns:p14="http://schemas.microsoft.com/office/powerpoint/2010/main" val="19241989"/>
              </p:ext>
            </p:extLst>
          </p:nvPr>
        </p:nvGraphicFramePr>
        <p:xfrm>
          <a:off x="8758209" y="59232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58;p20"/>
          <p:cNvSpPr/>
          <p:nvPr/>
        </p:nvSpPr>
        <p:spPr>
          <a:xfrm>
            <a:off x="6397460" y="6294103"/>
            <a:ext cx="2575997" cy="52745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배송비는 판매사 배송비 정책에 따라 결정됩니다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선택상품 쉬소 시 판매사 배송비정책을 확인하시고 배송비를 입력해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주문전체금액은 주문상품 취소 시 상품취소비와 배송비를 계산한 금액이 자동으로 노출됩니다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22" name="Google Shape;1696;p44"/>
          <p:cNvGraphicFramePr/>
          <p:nvPr>
            <p:extLst>
              <p:ext uri="{D42A27DB-BD31-4B8C-83A1-F6EECF244321}">
                <p14:modId xmlns:p14="http://schemas.microsoft.com/office/powerpoint/2010/main" val="1709770575"/>
              </p:ext>
            </p:extLst>
          </p:nvPr>
        </p:nvGraphicFramePr>
        <p:xfrm>
          <a:off x="6280139" y="6911251"/>
          <a:ext cx="2682451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7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배송비정책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묶음주문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원 이상 무료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700;p44"/>
          <p:cNvSpPr/>
          <p:nvPr/>
        </p:nvSpPr>
        <p:spPr>
          <a:xfrm>
            <a:off x="7286707" y="7777373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주문취소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700;p44"/>
          <p:cNvSpPr/>
          <p:nvPr/>
        </p:nvSpPr>
        <p:spPr>
          <a:xfrm>
            <a:off x="7734154" y="7768908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696;p44"/>
          <p:cNvGraphicFramePr/>
          <p:nvPr>
            <p:extLst>
              <p:ext uri="{D42A27DB-BD31-4B8C-83A1-F6EECF244321}">
                <p14:modId xmlns:p14="http://schemas.microsoft.com/office/powerpoint/2010/main" val="529102608"/>
              </p:ext>
            </p:extLst>
          </p:nvPr>
        </p:nvGraphicFramePr>
        <p:xfrm>
          <a:off x="6283387" y="7108477"/>
          <a:ext cx="1770953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상품취소금액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40,000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1696;p44"/>
          <p:cNvGraphicFramePr/>
          <p:nvPr>
            <p:extLst>
              <p:ext uri="{D42A27DB-BD31-4B8C-83A1-F6EECF244321}">
                <p14:modId xmlns:p14="http://schemas.microsoft.com/office/powerpoint/2010/main" val="830680014"/>
              </p:ext>
            </p:extLst>
          </p:nvPr>
        </p:nvGraphicFramePr>
        <p:xfrm>
          <a:off x="6280139" y="7305703"/>
          <a:ext cx="1774201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9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Google Shape;1696;p44"/>
          <p:cNvGraphicFramePr/>
          <p:nvPr>
            <p:extLst>
              <p:ext uri="{D42A27DB-BD31-4B8C-83A1-F6EECF244321}">
                <p14:modId xmlns:p14="http://schemas.microsoft.com/office/powerpoint/2010/main" val="423029700"/>
              </p:ext>
            </p:extLst>
          </p:nvPr>
        </p:nvGraphicFramePr>
        <p:xfrm>
          <a:off x="6280139" y="7496176"/>
          <a:ext cx="1781821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9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주문전체금액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76,000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Google Shape;408;p26"/>
          <p:cNvCxnSpPr>
            <a:stCxn id="92" idx="2"/>
            <a:endCxn id="122" idx="1"/>
          </p:cNvCxnSpPr>
          <p:nvPr/>
        </p:nvCxnSpPr>
        <p:spPr>
          <a:xfrm rot="16200000" flipH="1">
            <a:off x="4479842" y="5193580"/>
            <a:ext cx="2322968" cy="127762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9206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5020333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펜타온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교환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반품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펜타온 교환</a:t>
            </a:r>
            <a:r>
              <a:rPr lang="en-US" altLang="ko-KR" sz="800" b="1" smtClean="0">
                <a:solidFill>
                  <a:schemeClr val="dk1"/>
                </a:solidFill>
                <a:latin typeface="+mj-ea"/>
                <a:ea typeface="+mj-ea"/>
              </a:rPr>
              <a:t>/</a:t>
            </a: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반품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208549839"/>
              </p:ext>
            </p:extLst>
          </p:nvPr>
        </p:nvGraphicFramePr>
        <p:xfrm>
          <a:off x="518176" y="2091631"/>
          <a:ext cx="818634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8214888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1063647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0424173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요청일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68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주문 상품의 교환과 반품 처리와 이력을 볼 수 있는 화면입니다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배송비 주체는 교환 및 반품사유에 따라 결정됩니다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단순변심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색상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사이즈에 의한 교환이나 반품은 배송비는 주문자에게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교환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반품의 택배비용은 착불로 진행됩니다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배송지 주체가 주문자 일 경우 착불비용은 배송상품과 함께 포장하여 배송합니다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교환 배송비는 왕복배송비로 진행됩니다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주문번호를 클릭하시면 교환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반품의 상세정보 또는 진행 처리를 하실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34742"/>
              </p:ext>
            </p:extLst>
          </p:nvPr>
        </p:nvGraphicFramePr>
        <p:xfrm>
          <a:off x="404756" y="2772137"/>
          <a:ext cx="8647803" cy="269501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00732">
                  <a:extLst>
                    <a:ext uri="{9D8B030D-6E8A-4147-A177-3AD203B41FA5}">
                      <a16:colId xmlns:a16="http://schemas.microsoft.com/office/drawing/2014/main" val="1266854988"/>
                    </a:ext>
                  </a:extLst>
                </a:gridCol>
                <a:gridCol w="980587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502864">
                  <a:extLst>
                    <a:ext uri="{9D8B030D-6E8A-4147-A177-3AD203B41FA5}">
                      <a16:colId xmlns:a16="http://schemas.microsoft.com/office/drawing/2014/main" val="1879892213"/>
                    </a:ext>
                  </a:extLst>
                </a:gridCol>
                <a:gridCol w="87163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416402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745916">
                  <a:extLst>
                    <a:ext uri="{9D8B030D-6E8A-4147-A177-3AD203B41FA5}">
                      <a16:colId xmlns:a16="http://schemas.microsoft.com/office/drawing/2014/main" val="4017878089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1008493898"/>
                    </a:ext>
                  </a:extLst>
                </a:gridCol>
                <a:gridCol w="434855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798251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346993039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배송비주체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처리일시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PT24101500001-1</a:t>
                      </a: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요청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2024-10-17 15:33:20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PT24101600001-1</a:t>
                      </a: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비트공급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판매사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PT24101700001-1</a:t>
                      </a: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공급비트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철회</a:t>
                      </a:r>
                      <a:endParaRPr sz="7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PT24101800001-1</a:t>
                      </a: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테스트판매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sz="700" b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2033595"/>
            <a:ext cx="8802573" cy="5426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64467"/>
            <a:ext cx="8802573" cy="3506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78398"/>
            <a:ext cx="8795289" cy="158104"/>
          </a:xfrm>
          <a:prstGeom prst="rect">
            <a:avLst/>
          </a:prstGeom>
        </p:spPr>
      </p:pic>
      <p:graphicFrame>
        <p:nvGraphicFramePr>
          <p:cNvPr id="21" name="Google Shape;359;p26"/>
          <p:cNvGraphicFramePr/>
          <p:nvPr>
            <p:extLst>
              <p:ext uri="{D42A27DB-BD31-4B8C-83A1-F6EECF244321}">
                <p14:modId xmlns:p14="http://schemas.microsoft.com/office/powerpoint/2010/main" val="4201391885"/>
              </p:ext>
            </p:extLst>
          </p:nvPr>
        </p:nvGraphicFramePr>
        <p:xfrm>
          <a:off x="518176" y="2317061"/>
          <a:ext cx="766889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5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1229478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주문자명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834" y="2084337"/>
            <a:ext cx="2454602" cy="1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90" y="1106138"/>
            <a:ext cx="402170" cy="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472583383"/>
              </p:ext>
            </p:extLst>
          </p:nvPr>
        </p:nvGraphicFramePr>
        <p:xfrm>
          <a:off x="8385974" y="748646"/>
          <a:ext cx="2324900" cy="23846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리스트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요청시작일과 요청종료일의 기간이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못함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주문자 요청한 상태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(Deault)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구매자가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반품을 철회한 상태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판매자가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반품을 반려한 상태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5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4" y="826386"/>
            <a:ext cx="7658987" cy="4760992"/>
          </a:xfrm>
          <a:prstGeom prst="rect">
            <a:avLst/>
          </a:prstGeom>
        </p:spPr>
      </p:pic>
      <p:sp>
        <p:nvSpPr>
          <p:cNvPr id="11" name="Google Shape;797;p30"/>
          <p:cNvSpPr/>
          <p:nvPr/>
        </p:nvSpPr>
        <p:spPr>
          <a:xfrm>
            <a:off x="145624" y="88338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97;p30"/>
          <p:cNvSpPr/>
          <p:nvPr/>
        </p:nvSpPr>
        <p:spPr>
          <a:xfrm>
            <a:off x="118517" y="167705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4607755" y="2247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7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45624" y="751490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985113589"/>
              </p:ext>
            </p:extLst>
          </p:nvPr>
        </p:nvGraphicFramePr>
        <p:xfrm>
          <a:off x="8385974" y="748646"/>
          <a:ext cx="2324900" cy="13524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요청상태의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주문상품정보와 요청정보를 확인하고 승인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처리를 할 수 있음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승인처리 시 배송비 주체를 선택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처리 시 처리내용 입력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시 요청자에게 메일발송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상태의 교환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요청정보 그리고 처리정보를 확인할 수 있음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5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4" y="826386"/>
            <a:ext cx="7658987" cy="4760992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229316" y="3811269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19" name="Google Shape;1694;p44"/>
          <p:cNvSpPr/>
          <p:nvPr/>
        </p:nvSpPr>
        <p:spPr>
          <a:xfrm>
            <a:off x="353297" y="3390818"/>
            <a:ext cx="4644005" cy="361984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554954633"/>
              </p:ext>
            </p:extLst>
          </p:nvPr>
        </p:nvGraphicFramePr>
        <p:xfrm>
          <a:off x="496626" y="3491359"/>
          <a:ext cx="44297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2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교환 </a:t>
                      </a:r>
                      <a:r>
                        <a:rPr lang="en-US" altLang="ko-KR" sz="800" b="1" u="none" strike="noStrike" cap="none" smtClean="0"/>
                        <a:t>/ </a:t>
                      </a:r>
                      <a:r>
                        <a:rPr lang="ko-KR" altLang="en-US" sz="800" b="1" u="none" strike="noStrike" cap="none" smtClean="0"/>
                        <a:t>반품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487359" y="3846515"/>
            <a:ext cx="4435590" cy="44125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반품처리는 요청내용을 확인 하시고 단순변심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색상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사이즈에 의한 교환일 경우 배송비 주체를 선별해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 주체가 주문자일 경우 반드시 전화연락하여 배송비 지불에 대한 내용을 인지 시켜야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 배송비는 왕복배송비로 진행됩니다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처리는 배송비주체를 선택 하고 철회 또는 반려 시엔 처리내용을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9" name="Google Shape;1695;p44"/>
          <p:cNvGraphicFramePr/>
          <p:nvPr>
            <p:extLst>
              <p:ext uri="{D42A27DB-BD31-4B8C-83A1-F6EECF244321}">
                <p14:modId xmlns:p14="http://schemas.microsoft.com/office/powerpoint/2010/main" val="3587464079"/>
              </p:ext>
            </p:extLst>
          </p:nvPr>
        </p:nvGraphicFramePr>
        <p:xfrm>
          <a:off x="4707701" y="34833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3827" y="4360202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주문상품정보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31" name="Google Shape;1696;p44"/>
          <p:cNvGraphicFramePr/>
          <p:nvPr>
            <p:extLst>
              <p:ext uri="{D42A27DB-BD31-4B8C-83A1-F6EECF244321}">
                <p14:modId xmlns:p14="http://schemas.microsoft.com/office/powerpoint/2010/main" val="1045333864"/>
              </p:ext>
            </p:extLst>
          </p:nvPr>
        </p:nvGraphicFramePr>
        <p:xfrm>
          <a:off x="519364" y="4566218"/>
          <a:ext cx="4403585" cy="6038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상품영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10pt Secoundary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10ppx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21599" y="5259620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요청정보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33" name="Google Shape;1696;p44"/>
          <p:cNvGraphicFramePr/>
          <p:nvPr>
            <p:extLst>
              <p:ext uri="{D42A27DB-BD31-4B8C-83A1-F6EECF244321}">
                <p14:modId xmlns:p14="http://schemas.microsoft.com/office/powerpoint/2010/main" val="2938781910"/>
              </p:ext>
            </p:extLst>
          </p:nvPr>
        </p:nvGraphicFramePr>
        <p:xfrm>
          <a:off x="519364" y="5442050"/>
          <a:ext cx="4403585" cy="103812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218715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첨부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배송상품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_20241021.jpg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배송상품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2_20241021.jpg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0871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 상품을 주문하였는데 빨간색이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색깔이 다른상품이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파란색으로 교환해 주세요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34" name="Google Shape;1700;p44"/>
          <p:cNvSpPr/>
          <p:nvPr/>
        </p:nvSpPr>
        <p:spPr>
          <a:xfrm>
            <a:off x="2324105" y="6672931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철 회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700;p44"/>
          <p:cNvSpPr/>
          <p:nvPr/>
        </p:nvSpPr>
        <p:spPr>
          <a:xfrm>
            <a:off x="1873696" y="666718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 인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700;p44"/>
          <p:cNvSpPr/>
          <p:nvPr/>
        </p:nvSpPr>
        <p:spPr>
          <a:xfrm>
            <a:off x="2776045" y="6672931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 려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700;p44"/>
          <p:cNvSpPr/>
          <p:nvPr/>
        </p:nvSpPr>
        <p:spPr>
          <a:xfrm>
            <a:off x="3227985" y="6672931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50740" y="382027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2" name="Google Shape;1694;p44"/>
          <p:cNvSpPr/>
          <p:nvPr/>
        </p:nvSpPr>
        <p:spPr>
          <a:xfrm>
            <a:off x="5374721" y="3399824"/>
            <a:ext cx="4644005" cy="460117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1695;p44"/>
          <p:cNvGraphicFramePr/>
          <p:nvPr>
            <p:extLst>
              <p:ext uri="{D42A27DB-BD31-4B8C-83A1-F6EECF244321}">
                <p14:modId xmlns:p14="http://schemas.microsoft.com/office/powerpoint/2010/main" val="3382232790"/>
              </p:ext>
            </p:extLst>
          </p:nvPr>
        </p:nvGraphicFramePr>
        <p:xfrm>
          <a:off x="5518050" y="3500365"/>
          <a:ext cx="44297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2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교환 </a:t>
                      </a:r>
                      <a:r>
                        <a:rPr lang="en-US" altLang="ko-KR" sz="800" b="1" u="none" strike="noStrike" cap="none" smtClean="0"/>
                        <a:t>/ </a:t>
                      </a:r>
                      <a:r>
                        <a:rPr lang="ko-KR" altLang="en-US" sz="800" b="1" u="none" strike="noStrike" cap="none" smtClean="0"/>
                        <a:t>반품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635920296"/>
              </p:ext>
            </p:extLst>
          </p:nvPr>
        </p:nvGraphicFramePr>
        <p:xfrm>
          <a:off x="9729125" y="349231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55251" y="4369208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주문상품정보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47" name="Google Shape;1696;p44"/>
          <p:cNvGraphicFramePr/>
          <p:nvPr>
            <p:extLst>
              <p:ext uri="{D42A27DB-BD31-4B8C-83A1-F6EECF244321}">
                <p14:modId xmlns:p14="http://schemas.microsoft.com/office/powerpoint/2010/main" val="1678941085"/>
              </p:ext>
            </p:extLst>
          </p:nvPr>
        </p:nvGraphicFramePr>
        <p:xfrm>
          <a:off x="5540788" y="4575224"/>
          <a:ext cx="4403585" cy="6038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상품영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10pt Secoundary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10ppx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443023" y="5268626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요청정보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2515983249"/>
              </p:ext>
            </p:extLst>
          </p:nvPr>
        </p:nvGraphicFramePr>
        <p:xfrm>
          <a:off x="5540788" y="5451056"/>
          <a:ext cx="4403585" cy="103812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3226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첨부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배송상품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_20241021.jpg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배송상품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2_20241021.jpg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0871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 상품을 주문하였는데 빨간색이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색깔이 다른상품이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반품해 주세요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53" name="Google Shape;1700;p44"/>
          <p:cNvSpPr/>
          <p:nvPr/>
        </p:nvSpPr>
        <p:spPr>
          <a:xfrm>
            <a:off x="7508429" y="7709497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2419" y="6589941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처리정보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55" name="Google Shape;1696;p44"/>
          <p:cNvGraphicFramePr/>
          <p:nvPr>
            <p:extLst>
              <p:ext uri="{D42A27DB-BD31-4B8C-83A1-F6EECF244321}">
                <p14:modId xmlns:p14="http://schemas.microsoft.com/office/powerpoint/2010/main" val="1451915593"/>
              </p:ext>
            </p:extLst>
          </p:nvPr>
        </p:nvGraphicFramePr>
        <p:xfrm>
          <a:off x="5525119" y="6767632"/>
          <a:ext cx="4403585" cy="83683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3700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처리결과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배송비주체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070284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78724" y="6988116"/>
            <a:ext cx="975360" cy="168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주문자                  </a:t>
            </a:r>
            <a:r>
              <a:rPr lang="ko-KR" altLang="ko-KR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</a:rPr>
              <a:t>˅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75380" y="7193538"/>
            <a:ext cx="3561884" cy="3925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Google Shape;1694;p44"/>
          <p:cNvSpPr/>
          <p:nvPr/>
        </p:nvSpPr>
        <p:spPr>
          <a:xfrm>
            <a:off x="-1141721" y="7085403"/>
            <a:ext cx="2525038" cy="14406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1695;p44"/>
          <p:cNvGraphicFramePr/>
          <p:nvPr>
            <p:extLst>
              <p:ext uri="{D42A27DB-BD31-4B8C-83A1-F6EECF244321}">
                <p14:modId xmlns:p14="http://schemas.microsoft.com/office/powerpoint/2010/main" val="3951660843"/>
              </p:ext>
            </p:extLst>
          </p:nvPr>
        </p:nvGraphicFramePr>
        <p:xfrm>
          <a:off x="-1039432" y="7185943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승인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1695;p44"/>
          <p:cNvGraphicFramePr/>
          <p:nvPr>
            <p:extLst>
              <p:ext uri="{D42A27DB-BD31-4B8C-83A1-F6EECF244321}">
                <p14:modId xmlns:p14="http://schemas.microsoft.com/office/powerpoint/2010/main" val="601750413"/>
              </p:ext>
            </p:extLst>
          </p:nvPr>
        </p:nvGraphicFramePr>
        <p:xfrm>
          <a:off x="1092573" y="717070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1700;p44"/>
          <p:cNvSpPr/>
          <p:nvPr/>
        </p:nvSpPr>
        <p:spPr>
          <a:xfrm>
            <a:off x="-338605" y="8201891"/>
            <a:ext cx="501239" cy="173417"/>
          </a:xfrm>
          <a:prstGeom prst="roundRect">
            <a:avLst>
              <a:gd name="adj" fmla="val 2195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승인처리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700;p44"/>
          <p:cNvSpPr/>
          <p:nvPr/>
        </p:nvSpPr>
        <p:spPr>
          <a:xfrm>
            <a:off x="205678" y="8201046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1696;p44"/>
          <p:cNvGraphicFramePr/>
          <p:nvPr>
            <p:extLst>
              <p:ext uri="{D42A27DB-BD31-4B8C-83A1-F6EECF244321}">
                <p14:modId xmlns:p14="http://schemas.microsoft.com/office/powerpoint/2010/main" val="1325982002"/>
              </p:ext>
            </p:extLst>
          </p:nvPr>
        </p:nvGraphicFramePr>
        <p:xfrm>
          <a:off x="-883301" y="7873197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배송비주체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-114456" y="7895561"/>
            <a:ext cx="975360" cy="168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                      </a:t>
            </a:r>
            <a:r>
              <a:rPr lang="ko-KR" altLang="ko-KR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</a:rPr>
              <a:t>˅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Google Shape;58;p20"/>
          <p:cNvSpPr/>
          <p:nvPr/>
        </p:nvSpPr>
        <p:spPr>
          <a:xfrm>
            <a:off x="-1024081" y="7539548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 시 배송비 주체를 선택해야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72" name="Google Shape;1694;p44"/>
          <p:cNvSpPr/>
          <p:nvPr/>
        </p:nvSpPr>
        <p:spPr>
          <a:xfrm>
            <a:off x="2468977" y="7102568"/>
            <a:ext cx="2525038" cy="17137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1695;p44"/>
          <p:cNvGraphicFramePr/>
          <p:nvPr>
            <p:extLst>
              <p:ext uri="{D42A27DB-BD31-4B8C-83A1-F6EECF244321}">
                <p14:modId xmlns:p14="http://schemas.microsoft.com/office/powerpoint/2010/main" val="2830216498"/>
              </p:ext>
            </p:extLst>
          </p:nvPr>
        </p:nvGraphicFramePr>
        <p:xfrm>
          <a:off x="2571266" y="7203109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반려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1695;p44"/>
          <p:cNvGraphicFramePr/>
          <p:nvPr>
            <p:extLst>
              <p:ext uri="{D42A27DB-BD31-4B8C-83A1-F6EECF244321}">
                <p14:modId xmlns:p14="http://schemas.microsoft.com/office/powerpoint/2010/main" val="1207480246"/>
              </p:ext>
            </p:extLst>
          </p:nvPr>
        </p:nvGraphicFramePr>
        <p:xfrm>
          <a:off x="4703271" y="718787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Google Shape;1700;p44"/>
          <p:cNvSpPr/>
          <p:nvPr/>
        </p:nvSpPr>
        <p:spPr>
          <a:xfrm>
            <a:off x="3205125" y="8485020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반려처리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700;p44"/>
          <p:cNvSpPr/>
          <p:nvPr/>
        </p:nvSpPr>
        <p:spPr>
          <a:xfrm>
            <a:off x="3752084" y="8484882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1696;p44"/>
          <p:cNvGraphicFramePr/>
          <p:nvPr>
            <p:extLst>
              <p:ext uri="{D42A27DB-BD31-4B8C-83A1-F6EECF244321}">
                <p14:modId xmlns:p14="http://schemas.microsoft.com/office/powerpoint/2010/main" val="1848787653"/>
              </p:ext>
            </p:extLst>
          </p:nvPr>
        </p:nvGraphicFramePr>
        <p:xfrm>
          <a:off x="2600770" y="7890482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108960" y="7912726"/>
            <a:ext cx="1743348" cy="461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Google Shape;58;p20"/>
          <p:cNvSpPr/>
          <p:nvPr/>
        </p:nvSpPr>
        <p:spPr>
          <a:xfrm>
            <a:off x="2586617" y="7556714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반려 처리 시 처리내용을 반드시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80" name="Google Shape;1694;p44"/>
          <p:cNvSpPr/>
          <p:nvPr/>
        </p:nvSpPr>
        <p:spPr>
          <a:xfrm>
            <a:off x="285872" y="8413442"/>
            <a:ext cx="2525038" cy="17137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1695;p44"/>
          <p:cNvGraphicFramePr/>
          <p:nvPr>
            <p:extLst>
              <p:ext uri="{D42A27DB-BD31-4B8C-83A1-F6EECF244321}">
                <p14:modId xmlns:p14="http://schemas.microsoft.com/office/powerpoint/2010/main" val="1217531635"/>
              </p:ext>
            </p:extLst>
          </p:nvPr>
        </p:nvGraphicFramePr>
        <p:xfrm>
          <a:off x="388161" y="8513983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철회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1695;p44"/>
          <p:cNvGraphicFramePr/>
          <p:nvPr>
            <p:extLst>
              <p:ext uri="{D42A27DB-BD31-4B8C-83A1-F6EECF244321}">
                <p14:modId xmlns:p14="http://schemas.microsoft.com/office/powerpoint/2010/main" val="3894047310"/>
              </p:ext>
            </p:extLst>
          </p:nvPr>
        </p:nvGraphicFramePr>
        <p:xfrm>
          <a:off x="2520166" y="849874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1700;p44"/>
          <p:cNvSpPr/>
          <p:nvPr/>
        </p:nvSpPr>
        <p:spPr>
          <a:xfrm>
            <a:off x="1022020" y="9795894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철회처리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700;p44"/>
          <p:cNvSpPr/>
          <p:nvPr/>
        </p:nvSpPr>
        <p:spPr>
          <a:xfrm>
            <a:off x="1568979" y="9795756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1696;p44"/>
          <p:cNvGraphicFramePr/>
          <p:nvPr>
            <p:extLst>
              <p:ext uri="{D42A27DB-BD31-4B8C-83A1-F6EECF244321}">
                <p14:modId xmlns:p14="http://schemas.microsoft.com/office/powerpoint/2010/main" val="1919865454"/>
              </p:ext>
            </p:extLst>
          </p:nvPr>
        </p:nvGraphicFramePr>
        <p:xfrm>
          <a:off x="417665" y="9201356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925855" y="9223600"/>
            <a:ext cx="1743348" cy="461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Google Shape;58;p20"/>
          <p:cNvSpPr/>
          <p:nvPr/>
        </p:nvSpPr>
        <p:spPr>
          <a:xfrm>
            <a:off x="403512" y="8867588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철회 처리 시 처리내용을 반드시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88" name="Google Shape;408;p26"/>
          <p:cNvCxnSpPr>
            <a:stCxn id="35" idx="1"/>
            <a:endCxn id="59" idx="0"/>
          </p:cNvCxnSpPr>
          <p:nvPr/>
        </p:nvCxnSpPr>
        <p:spPr>
          <a:xfrm rot="10800000" flipV="1">
            <a:off x="120798" y="6753895"/>
            <a:ext cx="1752898" cy="33150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408;p26"/>
          <p:cNvCxnSpPr>
            <a:stCxn id="36" idx="2"/>
            <a:endCxn id="73" idx="0"/>
          </p:cNvCxnSpPr>
          <p:nvPr/>
        </p:nvCxnSpPr>
        <p:spPr>
          <a:xfrm rot="16200000" flipH="1">
            <a:off x="3184450" y="6645066"/>
            <a:ext cx="356761" cy="75932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408;p26"/>
          <p:cNvCxnSpPr>
            <a:stCxn id="34" idx="2"/>
            <a:endCxn id="80" idx="0"/>
          </p:cNvCxnSpPr>
          <p:nvPr/>
        </p:nvCxnSpPr>
        <p:spPr>
          <a:xfrm rot="5400000">
            <a:off x="1256263" y="7138476"/>
            <a:ext cx="1567094" cy="9828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58;p20"/>
          <p:cNvSpPr/>
          <p:nvPr/>
        </p:nvSpPr>
        <p:spPr>
          <a:xfrm>
            <a:off x="5508783" y="3870130"/>
            <a:ext cx="4435590" cy="44125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반품처리는 요청내용을 확인 하시고 단순변심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색상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사이즈에 의한 교환일 경우 배송비 주체를 선별해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 주체가 주문자일 경우 반드시 전화연락하여 배송비 지불에 대한 내용을 인지 시켜야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 배송비는 왕복배송비로 진행됩니다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처리는 배송비주체를 선택 하고 철회 또는 반려 시엔 처리내용을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74" y="7822609"/>
            <a:ext cx="2621604" cy="2965782"/>
          </a:xfrm>
          <a:prstGeom prst="rect">
            <a:avLst/>
          </a:prstGeom>
        </p:spPr>
      </p:pic>
      <p:cxnSp>
        <p:nvCxnSpPr>
          <p:cNvPr id="96" name="Google Shape;408;p26"/>
          <p:cNvCxnSpPr>
            <a:endCxn id="95" idx="0"/>
          </p:cNvCxnSpPr>
          <p:nvPr/>
        </p:nvCxnSpPr>
        <p:spPr>
          <a:xfrm>
            <a:off x="1913942" y="4647282"/>
            <a:ext cx="4374334" cy="317532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408;p26"/>
          <p:cNvCxnSpPr>
            <a:endCxn id="95" idx="0"/>
          </p:cNvCxnSpPr>
          <p:nvPr/>
        </p:nvCxnSpPr>
        <p:spPr>
          <a:xfrm rot="5400000">
            <a:off x="4889469" y="6085830"/>
            <a:ext cx="3135587" cy="337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408;p26"/>
          <p:cNvCxnSpPr>
            <a:endCxn id="19" idx="0"/>
          </p:cNvCxnSpPr>
          <p:nvPr/>
        </p:nvCxnSpPr>
        <p:spPr>
          <a:xfrm>
            <a:off x="1219200" y="2628281"/>
            <a:ext cx="1456100" cy="76253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408;p26"/>
          <p:cNvCxnSpPr>
            <a:endCxn id="42" idx="0"/>
          </p:cNvCxnSpPr>
          <p:nvPr/>
        </p:nvCxnSpPr>
        <p:spPr>
          <a:xfrm>
            <a:off x="1303020" y="2976257"/>
            <a:ext cx="6393704" cy="42356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797;p30"/>
          <p:cNvSpPr/>
          <p:nvPr/>
        </p:nvSpPr>
        <p:spPr>
          <a:xfrm>
            <a:off x="1209141" y="24194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797;p30"/>
          <p:cNvSpPr/>
          <p:nvPr/>
        </p:nvSpPr>
        <p:spPr>
          <a:xfrm>
            <a:off x="1307616" y="30150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8982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16956</TotalTime>
  <Words>1396</Words>
  <Application>Microsoft Office PowerPoint</Application>
  <PresentationFormat>사용자 지정</PresentationFormat>
  <Paragraphs>549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 Gothic</vt:lpstr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430</cp:revision>
  <dcterms:modified xsi:type="dcterms:W3CDTF">2024-11-04T09:16:28Z</dcterms:modified>
</cp:coreProperties>
</file>