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82" r:id="rId3"/>
    <p:sldId id="286" r:id="rId4"/>
    <p:sldId id="290" r:id="rId5"/>
    <p:sldId id="291" r:id="rId6"/>
    <p:sldId id="292" r:id="rId7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74" y="-3072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57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785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548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6621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068566497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고객관리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구매사 사이트관리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8046915" cy="599948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구매사 사이트관리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09"/>
            <a:ext cx="7902413" cy="5834733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0"/>
            <a:ext cx="7749043" cy="5698093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774952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 smtClean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58" name="Google Shape;58;p20"/>
          <p:cNvSpPr/>
          <p:nvPr/>
        </p:nvSpPr>
        <p:spPr>
          <a:xfrm>
            <a:off x="364478" y="1381394"/>
            <a:ext cx="7574500" cy="51925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-US" altLang="ko-KR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OK</a:t>
            </a:r>
            <a:r>
              <a:rPr lang="ko-KR" altLang="en-US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플라자 구매사 사이트는 고객별 특성에 맞는 맞춤형 서비스를 제공합니다</a:t>
            </a:r>
            <a:r>
              <a:rPr lang="en-US" altLang="ko-KR" sz="6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구매사 사이트명을 등록 후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CSS,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로고 및 전시할 공사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고객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유형을 선택하여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하면 공사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고객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유형에 해당되는 고객사에게 밎츰향 페이지가 제공됩니다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en-US" altLang="ko-KR" sz="600">
                <a:solidFill>
                  <a:srgbClr val="FF0000"/>
                </a:solidFill>
                <a:latin typeface="+mj-ea"/>
              </a:rPr>
              <a:t>OK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플라자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(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기본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</a:rPr>
              <a:t>) 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</a:rPr>
              <a:t>사이트 제외하고 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  <a:ea typeface="+mj-ea"/>
              </a:rPr>
              <a:t>이미 다른 사이트에 공사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  <a:ea typeface="+mj-ea"/>
              </a:rPr>
              <a:t>고객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  <a:ea typeface="+mj-ea"/>
              </a:rPr>
              <a:t>유형이 선택되어 있다면 중복 선택될 수 없습니다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  <a:ea typeface="+mj-ea"/>
              </a:rPr>
              <a:t>. (</a:t>
            </a:r>
            <a:r>
              <a:rPr lang="ko-KR" altLang="en-US" sz="600" smtClean="0">
                <a:solidFill>
                  <a:srgbClr val="FF0000"/>
                </a:solidFill>
                <a:latin typeface="+mj-ea"/>
                <a:ea typeface="+mj-ea"/>
              </a:rPr>
              <a:t>기본사이트는 사이트 전시 공사유형이 없고 </a:t>
            </a:r>
            <a:r>
              <a:rPr lang="en-US" altLang="ko-KR" sz="600" smtClean="0">
                <a:solidFill>
                  <a:srgbClr val="FF0000"/>
                </a:solidFill>
                <a:latin typeface="+mj-ea"/>
                <a:ea typeface="+mj-ea"/>
              </a:rPr>
              <a:t>)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메인 </a:t>
            </a:r>
            <a:r>
              <a:rPr lang="en-US" altLang="ko-KR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[</a:t>
            </a:r>
            <a:r>
              <a:rPr lang="ko-KR" altLang="en-US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미리보기</a:t>
            </a:r>
            <a:r>
              <a:rPr lang="en-US" altLang="ko-KR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]</a:t>
            </a:r>
            <a:r>
              <a:rPr lang="ko-KR" altLang="en-US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를 통해 전시할 사이트를 미리보실 수 있고 </a:t>
            </a:r>
            <a:r>
              <a:rPr lang="en-US" altLang="ko-KR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[</a:t>
            </a:r>
            <a:r>
              <a:rPr lang="ko-KR" altLang="en-US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최종전시</a:t>
            </a:r>
            <a:r>
              <a:rPr lang="en-US" altLang="ko-KR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] </a:t>
            </a:r>
            <a:r>
              <a:rPr lang="ko-KR" altLang="en-US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버튼을 클릭해야 최종반영 됩니다</a:t>
            </a:r>
            <a:r>
              <a:rPr lang="en-US" altLang="ko-KR" sz="600" b="0" i="0" u="none" strike="noStrike" cap="none" smtClean="0">
                <a:solidFill>
                  <a:srgbClr val="FF0000"/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구매사 사이트를 신규등록하거나 수정할 경우 구매사 사이트명 위에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수정중인 상태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 표기가 되고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 상태로 초기화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나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처리하시면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 상태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 표기 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sz="6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296248990"/>
              </p:ext>
            </p:extLst>
          </p:nvPr>
        </p:nvGraphicFramePr>
        <p:xfrm>
          <a:off x="320494" y="2118945"/>
          <a:ext cx="432947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구매사 사이트명</a:t>
                      </a:r>
                      <a:r>
                        <a:rPr lang="ko-KR" altLang="en-US" sz="7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endParaRPr sz="700" b="1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OK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플라자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      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2215" y="2289304"/>
            <a:ext cx="44869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OK</a:t>
            </a:r>
            <a:r>
              <a:rPr lang="ko-KR" altLang="en-US" sz="6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플라자 일반구매사를 대상으로 합니다</a:t>
            </a:r>
            <a:r>
              <a:rPr lang="en-US" altLang="ko-KR" sz="600" smtClean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60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5" name="Google Shape;359;p26"/>
          <p:cNvGraphicFramePr/>
          <p:nvPr>
            <p:extLst>
              <p:ext uri="{D42A27DB-BD31-4B8C-83A1-F6EECF244321}">
                <p14:modId xmlns:p14="http://schemas.microsoft.com/office/powerpoint/2010/main" val="2416299921"/>
              </p:ext>
            </p:extLst>
          </p:nvPr>
        </p:nvGraphicFramePr>
        <p:xfrm>
          <a:off x="320494" y="2809509"/>
          <a:ext cx="2734594" cy="458231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3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smtClean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사이트</a:t>
                      </a:r>
                      <a:r>
                        <a:rPr lang="ko-KR" altLang="en-US" sz="700" b="1" baseline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로고</a:t>
                      </a:r>
                      <a:r>
                        <a:rPr lang="ko-KR" altLang="en-US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br>
                        <a:rPr lang="en-US" altLang="ko-KR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로고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사이즈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가로 가변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*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세로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50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36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Google Shape;359;p26"/>
          <p:cNvGraphicFramePr/>
          <p:nvPr>
            <p:extLst>
              <p:ext uri="{D42A27DB-BD31-4B8C-83A1-F6EECF244321}">
                <p14:modId xmlns:p14="http://schemas.microsoft.com/office/powerpoint/2010/main" val="1399641568"/>
              </p:ext>
            </p:extLst>
          </p:nvPr>
        </p:nvGraphicFramePr>
        <p:xfrm>
          <a:off x="321949" y="2519889"/>
          <a:ext cx="432947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구매사 </a:t>
                      </a:r>
                      <a:r>
                        <a:rPr lang="en-US" altLang="ko-KR" sz="700" b="1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CSS</a:t>
                      </a:r>
                      <a:r>
                        <a:rPr lang="en-US" altLang="ko-KR" sz="700" b="1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baseline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색상</a:t>
                      </a:r>
                      <a:r>
                        <a:rPr lang="ko-KR" altLang="en-US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endParaRPr sz="700" b="1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Default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(#0000010)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999" y="2843634"/>
            <a:ext cx="1023171" cy="390342"/>
          </a:xfrm>
          <a:prstGeom prst="rect">
            <a:avLst/>
          </a:prstGeom>
        </p:spPr>
      </p:pic>
      <p:graphicFrame>
        <p:nvGraphicFramePr>
          <p:cNvPr id="98" name="Google Shape;359;p26"/>
          <p:cNvGraphicFramePr/>
          <p:nvPr>
            <p:extLst>
              <p:ext uri="{D42A27DB-BD31-4B8C-83A1-F6EECF244321}">
                <p14:modId xmlns:p14="http://schemas.microsoft.com/office/powerpoint/2010/main" val="4148192716"/>
              </p:ext>
            </p:extLst>
          </p:nvPr>
        </p:nvGraphicFramePr>
        <p:xfrm>
          <a:off x="323332" y="3379082"/>
          <a:ext cx="6169617" cy="1002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22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smtClean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메인 배너</a:t>
                      </a:r>
                      <a:r>
                        <a:rPr lang="ko-KR" altLang="en-US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배너 사이즈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가로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820 *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세로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270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r="42836"/>
          <a:stretch/>
        </p:blipFill>
        <p:spPr>
          <a:xfrm>
            <a:off x="1971806" y="3381731"/>
            <a:ext cx="2812845" cy="804341"/>
          </a:xfrm>
          <a:prstGeom prst="rect">
            <a:avLst/>
          </a:prstGeom>
        </p:spPr>
      </p:pic>
      <p:sp>
        <p:nvSpPr>
          <p:cNvPr id="99" name="Google Shape;1700;p44"/>
          <p:cNvSpPr/>
          <p:nvPr/>
        </p:nvSpPr>
        <p:spPr>
          <a:xfrm>
            <a:off x="6922663" y="3379081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ea typeface="+mn-ea"/>
              </a:rPr>
              <a:t>삭제</a:t>
            </a:r>
            <a:endParaRPr sz="6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00" name="Google Shape;1700;p44"/>
          <p:cNvSpPr/>
          <p:nvPr/>
        </p:nvSpPr>
        <p:spPr>
          <a:xfrm>
            <a:off x="6538214" y="3379081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5"/>
          <a:srcRect l="76971"/>
          <a:stretch/>
        </p:blipFill>
        <p:spPr>
          <a:xfrm>
            <a:off x="4791283" y="3386754"/>
            <a:ext cx="1133179" cy="80434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64098" y="3379081"/>
            <a:ext cx="52055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smtClean="0"/>
              <a:t>배너이미지</a:t>
            </a:r>
            <a:endParaRPr lang="ko-KR" altLang="en-US" sz="500"/>
          </a:p>
        </p:txBody>
      </p:sp>
      <p:graphicFrame>
        <p:nvGraphicFramePr>
          <p:cNvPr id="105" name="Google Shape;359;p26"/>
          <p:cNvGraphicFramePr/>
          <p:nvPr>
            <p:extLst>
              <p:ext uri="{D42A27DB-BD31-4B8C-83A1-F6EECF244321}">
                <p14:modId xmlns:p14="http://schemas.microsoft.com/office/powerpoint/2010/main" val="2290279506"/>
              </p:ext>
            </p:extLst>
          </p:nvPr>
        </p:nvGraphicFramePr>
        <p:xfrm>
          <a:off x="320494" y="4493025"/>
          <a:ext cx="6151191" cy="4264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35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5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64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공사</a:t>
                      </a:r>
                      <a:r>
                        <a:rPr lang="en-US" altLang="ko-KR" sz="700" b="1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고객</a:t>
                      </a:r>
                      <a:r>
                        <a:rPr lang="en-US" altLang="ko-KR" sz="700" b="1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 </a:t>
                      </a:r>
                      <a:r>
                        <a:rPr lang="ko-KR" altLang="en-US" sz="700" b="1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유형</a:t>
                      </a:r>
                      <a:r>
                        <a:rPr lang="ko-KR" altLang="en-US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endParaRPr sz="700" b="1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36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HNS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개통공사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(3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군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), HNS_SKB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개통공사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HMS_SKB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개통공사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(POST), HNS_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충전사업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HNS_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케이블 고객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6" name="Google Shape;359;p26"/>
          <p:cNvGraphicFramePr/>
          <p:nvPr>
            <p:extLst>
              <p:ext uri="{D42A27DB-BD31-4B8C-83A1-F6EECF244321}">
                <p14:modId xmlns:p14="http://schemas.microsoft.com/office/powerpoint/2010/main" val="3208127665"/>
              </p:ext>
            </p:extLst>
          </p:nvPr>
        </p:nvGraphicFramePr>
        <p:xfrm>
          <a:off x="310785" y="5063400"/>
          <a:ext cx="6169617" cy="1098012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8012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smtClean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추천상품</a:t>
                      </a:r>
                      <a:r>
                        <a:rPr lang="ko-KR" altLang="en-US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36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Google Shape;616;p27"/>
          <p:cNvSpPr/>
          <p:nvPr/>
        </p:nvSpPr>
        <p:spPr>
          <a:xfrm>
            <a:off x="6538214" y="4501577"/>
            <a:ext cx="720279" cy="149169"/>
          </a:xfrm>
          <a:prstGeom prst="roundRect">
            <a:avLst>
              <a:gd name="adj" fmla="val 11782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+mn-ea"/>
                <a:ea typeface="+mn-ea"/>
                <a:cs typeface="Arial"/>
                <a:sym typeface="Arial"/>
              </a:rPr>
              <a:t>공사유형 선택</a:t>
            </a:r>
            <a:endParaRPr sz="600" b="1" i="0" u="none" strike="noStrike" cap="none">
              <a:solidFill>
                <a:srgbClr val="FFFFFF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2215" y="5063589"/>
            <a:ext cx="4538188" cy="848279"/>
          </a:xfrm>
          <a:prstGeom prst="rect">
            <a:avLst/>
          </a:prstGeom>
        </p:spPr>
      </p:pic>
      <p:sp>
        <p:nvSpPr>
          <p:cNvPr id="32" name="Google Shape;1700;p44"/>
          <p:cNvSpPr/>
          <p:nvPr/>
        </p:nvSpPr>
        <p:spPr>
          <a:xfrm>
            <a:off x="6914819" y="5063399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ea typeface="+mn-ea"/>
              </a:rPr>
              <a:t>삭제</a:t>
            </a:r>
            <a:endParaRPr sz="6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3" name="Google Shape;1700;p44"/>
          <p:cNvSpPr/>
          <p:nvPr/>
        </p:nvSpPr>
        <p:spPr>
          <a:xfrm>
            <a:off x="6530370" y="5063399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2481069" y="6336932"/>
            <a:ext cx="708567" cy="21265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미리보기</a:t>
            </a:r>
            <a:endParaRPr lang="ko-KR" altLang="en-US" sz="800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66905" y="6336932"/>
            <a:ext cx="708567" cy="21265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최종전시</a:t>
            </a:r>
            <a:endParaRPr lang="ko-KR" altLang="en-US" sz="800"/>
          </a:p>
        </p:txBody>
      </p:sp>
      <p:sp>
        <p:nvSpPr>
          <p:cNvPr id="38" name="Google Shape;1700;p44"/>
          <p:cNvSpPr/>
          <p:nvPr/>
        </p:nvSpPr>
        <p:spPr>
          <a:xfrm>
            <a:off x="3106428" y="2815716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700;p44"/>
          <p:cNvSpPr/>
          <p:nvPr/>
        </p:nvSpPr>
        <p:spPr>
          <a:xfrm>
            <a:off x="5490075" y="2132387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  <a:ea typeface="+mn-ea"/>
              </a:rPr>
              <a:t>삭제</a:t>
            </a:r>
            <a:endParaRPr sz="6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40" name="Google Shape;1700;p44"/>
          <p:cNvSpPr/>
          <p:nvPr/>
        </p:nvSpPr>
        <p:spPr>
          <a:xfrm>
            <a:off x="4684877" y="2131723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신규생성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700;p44"/>
          <p:cNvSpPr/>
          <p:nvPr/>
        </p:nvSpPr>
        <p:spPr>
          <a:xfrm>
            <a:off x="5121447" y="2128548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26229" y="6336932"/>
            <a:ext cx="1300772" cy="21265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최종전시 상태로 초기화</a:t>
            </a:r>
            <a:endParaRPr lang="ko-KR" altLang="en-US" sz="800"/>
          </a:p>
        </p:txBody>
      </p:sp>
      <p:sp>
        <p:nvSpPr>
          <p:cNvPr id="37" name="TextBox 36"/>
          <p:cNvSpPr txBox="1"/>
          <p:nvPr/>
        </p:nvSpPr>
        <p:spPr>
          <a:xfrm>
            <a:off x="1942215" y="1952450"/>
            <a:ext cx="44869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>
                <a:solidFill>
                  <a:srgbClr val="FF0000"/>
                </a:solidFill>
                <a:latin typeface="+mn-ea"/>
                <a:ea typeface="+mn-ea"/>
              </a:rPr>
              <a:t>수정중인 상태</a:t>
            </a:r>
            <a:endParaRPr lang="ko-KR" altLang="en-US" sz="60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2383118904"/>
              </p:ext>
            </p:extLst>
          </p:nvPr>
        </p:nvGraphicFramePr>
        <p:xfrm>
          <a:off x="8385974" y="826614"/>
          <a:ext cx="2324900" cy="34167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사이트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구매사에 전시되는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CSS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로고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메인베너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추천상품를 설정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사이트명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신규생성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 구매사 사이트명을 등록함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.(OK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 기본은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세팅되어 있음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이용하여 구매사 사이트명 및 설명을 수정함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 구매사 사이트명을 삭제합니다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삭제한 사이트의 공사유형의 구매사는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사이트를 따라감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사이트명의 콤보박스를 변경하면 아래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CSS,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로고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배너 등이 사이트 설정된 값으로 보여짐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콥보박스 아래는 구매사 사이트명의 설명이 보여짐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중이거나 수정 중인 상태의 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2-1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사이트 상태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사이트 상태가 수정 중이면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수정중인 상태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표기되고 최종전시 된 상태면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u="none" strike="noStrike" cap="none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 상태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＂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표기됨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0555155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CSS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가지 구매사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CSS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색상을 선택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디자인팀에서 정의해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줘야 함</a:t>
                      </a:r>
                      <a:endParaRPr lang="en-US" altLang="ko-KR" sz="700" b="0" i="0" u="none" strike="noStrike" cap="none" baseline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b="0" i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31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구매사 사이트를 구성를 대표하는 구매사 사이트명 등록 및 관리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89" y="853730"/>
            <a:ext cx="6435497" cy="4754150"/>
          </a:xfrm>
          <a:prstGeom prst="rect">
            <a:avLst/>
          </a:prstGeom>
        </p:spPr>
      </p:pic>
      <p:sp>
        <p:nvSpPr>
          <p:cNvPr id="21" name="Google Shape;1694;p44"/>
          <p:cNvSpPr/>
          <p:nvPr/>
        </p:nvSpPr>
        <p:spPr>
          <a:xfrm>
            <a:off x="5257229" y="3958740"/>
            <a:ext cx="2874805" cy="186822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" name="Google Shape;1695;p44"/>
          <p:cNvGraphicFramePr/>
          <p:nvPr>
            <p:extLst>
              <p:ext uri="{D42A27DB-BD31-4B8C-83A1-F6EECF244321}">
                <p14:modId xmlns:p14="http://schemas.microsoft.com/office/powerpoint/2010/main" val="175733112"/>
              </p:ext>
            </p:extLst>
          </p:nvPr>
        </p:nvGraphicFramePr>
        <p:xfrm>
          <a:off x="5325747" y="4015302"/>
          <a:ext cx="2722606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722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5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구매사 사이트명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oogle Shape;1695;p44"/>
          <p:cNvGraphicFramePr/>
          <p:nvPr>
            <p:extLst>
              <p:ext uri="{D42A27DB-BD31-4B8C-83A1-F6EECF244321}">
                <p14:modId xmlns:p14="http://schemas.microsoft.com/office/powerpoint/2010/main" val="3260511476"/>
              </p:ext>
            </p:extLst>
          </p:nvPr>
        </p:nvGraphicFramePr>
        <p:xfrm>
          <a:off x="7855411" y="401061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Google Shape;58;p20"/>
          <p:cNvSpPr/>
          <p:nvPr/>
        </p:nvSpPr>
        <p:spPr>
          <a:xfrm>
            <a:off x="5325747" y="4391460"/>
            <a:ext cx="2744911" cy="40769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구매사 서비스 사이트를 구분짓는 명을 등록합니다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OK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플라자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기본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)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사이트는 삭제할 수 없고 삭제된 공사유형의 고객사들은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OK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플라자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기본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)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의 구매사 사이트를 따릅니다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25" name="Google Shape;1696;p44"/>
          <p:cNvGraphicFramePr/>
          <p:nvPr>
            <p:extLst>
              <p:ext uri="{D42A27DB-BD31-4B8C-83A1-F6EECF244321}">
                <p14:modId xmlns:p14="http://schemas.microsoft.com/office/powerpoint/2010/main" val="459446918"/>
              </p:ext>
            </p:extLst>
          </p:nvPr>
        </p:nvGraphicFramePr>
        <p:xfrm>
          <a:off x="5277665" y="4883326"/>
          <a:ext cx="2737948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930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구매사 사이트명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1697;p44"/>
          <p:cNvGraphicFramePr/>
          <p:nvPr>
            <p:extLst>
              <p:ext uri="{D42A27DB-BD31-4B8C-83A1-F6EECF244321}">
                <p14:modId xmlns:p14="http://schemas.microsoft.com/office/powerpoint/2010/main" val="344194373"/>
              </p:ext>
            </p:extLst>
          </p:nvPr>
        </p:nvGraphicFramePr>
        <p:xfrm>
          <a:off x="5297448" y="5111423"/>
          <a:ext cx="2718166" cy="370745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11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7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4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설명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Google Shape;1700;p44"/>
          <p:cNvSpPr/>
          <p:nvPr/>
        </p:nvSpPr>
        <p:spPr>
          <a:xfrm>
            <a:off x="6795404" y="5589206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700;p44"/>
          <p:cNvSpPr/>
          <p:nvPr/>
        </p:nvSpPr>
        <p:spPr>
          <a:xfrm>
            <a:off x="6396779" y="5589206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797;p30"/>
          <p:cNvSpPr/>
          <p:nvPr/>
        </p:nvSpPr>
        <p:spPr>
          <a:xfrm>
            <a:off x="213051" y="88972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665;p27"/>
          <p:cNvSpPr/>
          <p:nvPr/>
        </p:nvSpPr>
        <p:spPr>
          <a:xfrm>
            <a:off x="5823623" y="854590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Google Shape;666;p27"/>
          <p:cNvGraphicFramePr/>
          <p:nvPr>
            <p:extLst>
              <p:ext uri="{D42A27DB-BD31-4B8C-83A1-F6EECF244321}">
                <p14:modId xmlns:p14="http://schemas.microsoft.com/office/powerpoint/2010/main" val="2651882547"/>
              </p:ext>
            </p:extLst>
          </p:nvPr>
        </p:nvGraphicFramePr>
        <p:xfrm>
          <a:off x="6021983" y="1021136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Google Shape;667;p27"/>
          <p:cNvSpPr/>
          <p:nvPr/>
        </p:nvSpPr>
        <p:spPr>
          <a:xfrm>
            <a:off x="6527835" y="1403737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668;p27"/>
          <p:cNvSpPr txBox="1"/>
          <p:nvPr/>
        </p:nvSpPr>
        <p:spPr>
          <a:xfrm>
            <a:off x="5927382" y="1020679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플라자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은 삭제하실 수 없습니다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408;p26"/>
          <p:cNvCxnSpPr>
            <a:endCxn id="33" idx="1"/>
          </p:cNvCxnSpPr>
          <p:nvPr/>
        </p:nvCxnSpPr>
        <p:spPr>
          <a:xfrm flipV="1">
            <a:off x="4731260" y="1253711"/>
            <a:ext cx="1092363" cy="62900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1" name="Google Shape;210;p21"/>
          <p:cNvSpPr/>
          <p:nvPr/>
        </p:nvSpPr>
        <p:spPr>
          <a:xfrm>
            <a:off x="5823623" y="1703955"/>
            <a:ext cx="1961943" cy="96682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11;p21"/>
          <p:cNvSpPr txBox="1"/>
          <p:nvPr/>
        </p:nvSpPr>
        <p:spPr>
          <a:xfrm>
            <a:off x="5866764" y="1833799"/>
            <a:ext cx="18581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선택된 구매사 사이트를 삭제하시면 해당 공사유형 구매사는 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플라자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 설정되어 있는 사이트를 따라갑니다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해당 구매사 사이트를 삭제 하시겠습니까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" name="Google Shape;212;p21"/>
          <p:cNvGraphicFramePr/>
          <p:nvPr>
            <p:extLst>
              <p:ext uri="{D42A27DB-BD31-4B8C-83A1-F6EECF244321}">
                <p14:modId xmlns:p14="http://schemas.microsoft.com/office/powerpoint/2010/main" val="3560297672"/>
              </p:ext>
            </p:extLst>
          </p:nvPr>
        </p:nvGraphicFramePr>
        <p:xfrm>
          <a:off x="5957549" y="2230379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Google Shape;213;p21"/>
          <p:cNvSpPr/>
          <p:nvPr/>
        </p:nvSpPr>
        <p:spPr>
          <a:xfrm>
            <a:off x="6441088" y="2430641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4;p21"/>
          <p:cNvSpPr/>
          <p:nvPr/>
        </p:nvSpPr>
        <p:spPr>
          <a:xfrm>
            <a:off x="6880865" y="2420886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08;p26"/>
          <p:cNvCxnSpPr>
            <a:endCxn id="41" idx="1"/>
          </p:cNvCxnSpPr>
          <p:nvPr/>
        </p:nvCxnSpPr>
        <p:spPr>
          <a:xfrm>
            <a:off x="4731260" y="1933839"/>
            <a:ext cx="1092363" cy="25352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2" name="Google Shape;401;p26"/>
          <p:cNvSpPr/>
          <p:nvPr/>
        </p:nvSpPr>
        <p:spPr>
          <a:xfrm>
            <a:off x="326571" y="1718374"/>
            <a:ext cx="4651829" cy="353280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797;p30"/>
          <p:cNvSpPr/>
          <p:nvPr/>
        </p:nvSpPr>
        <p:spPr>
          <a:xfrm>
            <a:off x="221025" y="168019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408;p26"/>
          <p:cNvCxnSpPr>
            <a:endCxn id="25" idx="1"/>
          </p:cNvCxnSpPr>
          <p:nvPr/>
        </p:nvCxnSpPr>
        <p:spPr>
          <a:xfrm rot="16200000" flipH="1">
            <a:off x="3122778" y="2818438"/>
            <a:ext cx="3043469" cy="1266305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" name="Google Shape;408;p26"/>
          <p:cNvCxnSpPr>
            <a:endCxn id="25" idx="1"/>
          </p:cNvCxnSpPr>
          <p:nvPr/>
        </p:nvCxnSpPr>
        <p:spPr>
          <a:xfrm rot="16200000" flipH="1">
            <a:off x="3304615" y="3000275"/>
            <a:ext cx="2995371" cy="950730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0" name="Google Shape;797;p30"/>
          <p:cNvSpPr/>
          <p:nvPr/>
        </p:nvSpPr>
        <p:spPr>
          <a:xfrm>
            <a:off x="221025" y="211567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10;p21"/>
          <p:cNvSpPr/>
          <p:nvPr/>
        </p:nvSpPr>
        <p:spPr>
          <a:xfrm>
            <a:off x="5817996" y="2727340"/>
            <a:ext cx="1961943" cy="96682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11;p21"/>
          <p:cNvSpPr txBox="1"/>
          <p:nvPr/>
        </p:nvSpPr>
        <p:spPr>
          <a:xfrm>
            <a:off x="5861137" y="2857184"/>
            <a:ext cx="185818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선택된 구매사 사이트를 삭제하시면 해당 공사유형 구매사는 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플라자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 설정되어 있는 사이트를 따라갑니다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해당 구매사 사이트를 삭제 하시겠습니까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" name="Google Shape;212;p21"/>
          <p:cNvGraphicFramePr/>
          <p:nvPr>
            <p:extLst>
              <p:ext uri="{D42A27DB-BD31-4B8C-83A1-F6EECF244321}">
                <p14:modId xmlns:p14="http://schemas.microsoft.com/office/powerpoint/2010/main" val="3188962048"/>
              </p:ext>
            </p:extLst>
          </p:nvPr>
        </p:nvGraphicFramePr>
        <p:xfrm>
          <a:off x="5951922" y="3253764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Google Shape;213;p21"/>
          <p:cNvSpPr/>
          <p:nvPr/>
        </p:nvSpPr>
        <p:spPr>
          <a:xfrm>
            <a:off x="6435461" y="3454026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14;p21"/>
          <p:cNvSpPr/>
          <p:nvPr/>
        </p:nvSpPr>
        <p:spPr>
          <a:xfrm>
            <a:off x="6875238" y="3444271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408;p26"/>
          <p:cNvCxnSpPr>
            <a:stCxn id="8" idx="2"/>
            <a:endCxn id="38" idx="1"/>
          </p:cNvCxnSpPr>
          <p:nvPr/>
        </p:nvCxnSpPr>
        <p:spPr>
          <a:xfrm rot="16200000" flipH="1">
            <a:off x="4106775" y="1499530"/>
            <a:ext cx="1269135" cy="2153307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8" name="직사각형 7"/>
          <p:cNvSpPr/>
          <p:nvPr/>
        </p:nvSpPr>
        <p:spPr>
          <a:xfrm>
            <a:off x="3600893" y="1881969"/>
            <a:ext cx="127591" cy="596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1495647" y="1670317"/>
            <a:ext cx="893134" cy="163482"/>
          </a:xfrm>
          <a:prstGeom prst="ellipse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3191444" y="972671"/>
            <a:ext cx="893134" cy="16348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283589" y="954161"/>
            <a:ext cx="8009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>
                <a:solidFill>
                  <a:srgbClr val="0070C0"/>
                </a:solidFill>
                <a:latin typeface="+mn-ea"/>
                <a:ea typeface="+mn-ea"/>
              </a:rPr>
              <a:t>최종전시 상태</a:t>
            </a:r>
            <a:endParaRPr lang="ko-KR" altLang="en-US" sz="600">
              <a:solidFill>
                <a:srgbClr val="0070C0"/>
              </a:solidFill>
              <a:latin typeface="+mn-ea"/>
              <a:ea typeface="+mn-ea"/>
            </a:endParaRPr>
          </a:p>
        </p:txBody>
      </p:sp>
      <p:cxnSp>
        <p:nvCxnSpPr>
          <p:cNvPr id="59" name="Google Shape;408;p26"/>
          <p:cNvCxnSpPr>
            <a:stCxn id="11" idx="0"/>
            <a:endCxn id="56" idx="2"/>
          </p:cNvCxnSpPr>
          <p:nvPr/>
        </p:nvCxnSpPr>
        <p:spPr>
          <a:xfrm rot="5400000" flipH="1" flipV="1">
            <a:off x="2258877" y="737750"/>
            <a:ext cx="615905" cy="124923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61" name="Google Shape;797;p30"/>
          <p:cNvSpPr/>
          <p:nvPr/>
        </p:nvSpPr>
        <p:spPr>
          <a:xfrm>
            <a:off x="3191443" y="88972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81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891372426"/>
              </p:ext>
            </p:extLst>
          </p:nvPr>
        </p:nvGraphicFramePr>
        <p:xfrm>
          <a:off x="8385974" y="826614"/>
          <a:ext cx="2324900" cy="17445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 로고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좌측 상탄에 들어가는 로고 이미지를 등록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배너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배너명은 배너를 구분짓기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위한 명칭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검색어는 배너 클릭 시 통합검색으로 검색되 어 조회순서는 배너가 슬라이딩되는 순서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배너는 최대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개까지 추가 가능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배너명 클릭 시 배너 수정레이어 팝업 호출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2-1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배너 레이어 팝업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시 모두 필수조건임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 시 모든 필드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Validaion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</a:t>
                      </a:r>
                      <a:endParaRPr sz="700" b="0" i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사이트 로고와 배너 관리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49" y="856950"/>
            <a:ext cx="6360294" cy="4684116"/>
          </a:xfrm>
          <a:prstGeom prst="rect">
            <a:avLst/>
          </a:prstGeom>
        </p:spPr>
      </p:pic>
      <p:sp>
        <p:nvSpPr>
          <p:cNvPr id="39" name="Google Shape;1694;p44"/>
          <p:cNvSpPr/>
          <p:nvPr/>
        </p:nvSpPr>
        <p:spPr>
          <a:xfrm>
            <a:off x="5166963" y="846798"/>
            <a:ext cx="2874805" cy="133642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" name="Google Shape;1695;p44"/>
          <p:cNvGraphicFramePr/>
          <p:nvPr>
            <p:extLst>
              <p:ext uri="{D42A27DB-BD31-4B8C-83A1-F6EECF244321}">
                <p14:modId xmlns:p14="http://schemas.microsoft.com/office/powerpoint/2010/main" val="4089382093"/>
              </p:ext>
            </p:extLst>
          </p:nvPr>
        </p:nvGraphicFramePr>
        <p:xfrm>
          <a:off x="5235481" y="903360"/>
          <a:ext cx="2722606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722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5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사이트 로고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oogle Shape;1695;p44"/>
          <p:cNvGraphicFramePr/>
          <p:nvPr>
            <p:extLst>
              <p:ext uri="{D42A27DB-BD31-4B8C-83A1-F6EECF244321}">
                <p14:modId xmlns:p14="http://schemas.microsoft.com/office/powerpoint/2010/main" val="3185106426"/>
              </p:ext>
            </p:extLst>
          </p:nvPr>
        </p:nvGraphicFramePr>
        <p:xfrm>
          <a:off x="7765145" y="898674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Google Shape;58;p20"/>
          <p:cNvSpPr/>
          <p:nvPr/>
        </p:nvSpPr>
        <p:spPr>
          <a:xfrm>
            <a:off x="5235481" y="1279517"/>
            <a:ext cx="2744911" cy="44295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사이트 좌측 상단에 위치하는 로고 이미지를 등록합니다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로고 사이즈는 가로는 가변이고 세로는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50px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 맞춰 등록합니다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파일은 이미지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(jpg, jpeg, png, gif)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만 등록 가능합니다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56" name="Google Shape;1700;p44"/>
          <p:cNvSpPr/>
          <p:nvPr/>
        </p:nvSpPr>
        <p:spPr>
          <a:xfrm>
            <a:off x="6705138" y="1860578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700;p44"/>
          <p:cNvSpPr/>
          <p:nvPr/>
        </p:nvSpPr>
        <p:spPr>
          <a:xfrm>
            <a:off x="6306513" y="1860578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>
                <a:solidFill>
                  <a:schemeClr val="bg1"/>
                </a:solidFill>
              </a:rPr>
              <a:t>등</a:t>
            </a: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408;p26"/>
          <p:cNvCxnSpPr>
            <a:endCxn id="39" idx="1"/>
          </p:cNvCxnSpPr>
          <p:nvPr/>
        </p:nvCxnSpPr>
        <p:spPr>
          <a:xfrm flipV="1">
            <a:off x="2757377" y="1515009"/>
            <a:ext cx="2409586" cy="93048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2" name="Google Shape;1694;p44"/>
          <p:cNvSpPr/>
          <p:nvPr/>
        </p:nvSpPr>
        <p:spPr>
          <a:xfrm>
            <a:off x="6163183" y="3190795"/>
            <a:ext cx="3414798" cy="265331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1695;p44"/>
          <p:cNvGraphicFramePr/>
          <p:nvPr>
            <p:extLst>
              <p:ext uri="{D42A27DB-BD31-4B8C-83A1-F6EECF244321}">
                <p14:modId xmlns:p14="http://schemas.microsoft.com/office/powerpoint/2010/main" val="1094162381"/>
              </p:ext>
            </p:extLst>
          </p:nvPr>
        </p:nvGraphicFramePr>
        <p:xfrm>
          <a:off x="6306513" y="3291334"/>
          <a:ext cx="314649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14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메인 배너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Google Shape;1696;p44"/>
          <p:cNvGraphicFramePr/>
          <p:nvPr>
            <p:extLst>
              <p:ext uri="{D42A27DB-BD31-4B8C-83A1-F6EECF244321}">
                <p14:modId xmlns:p14="http://schemas.microsoft.com/office/powerpoint/2010/main" val="3649142096"/>
              </p:ext>
            </p:extLst>
          </p:nvPr>
        </p:nvGraphicFramePr>
        <p:xfrm>
          <a:off x="6276510" y="4277554"/>
          <a:ext cx="3176525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배너명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oogle Shape;1697;p44"/>
          <p:cNvGraphicFramePr/>
          <p:nvPr>
            <p:extLst>
              <p:ext uri="{D42A27DB-BD31-4B8C-83A1-F6EECF244321}">
                <p14:modId xmlns:p14="http://schemas.microsoft.com/office/powerpoint/2010/main" val="622413284"/>
              </p:ext>
            </p:extLst>
          </p:nvPr>
        </p:nvGraphicFramePr>
        <p:xfrm>
          <a:off x="6276510" y="4502339"/>
          <a:ext cx="315051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검색어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최소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자리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최대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30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" name="Google Shape;1700;p44"/>
          <p:cNvSpPr/>
          <p:nvPr/>
        </p:nvSpPr>
        <p:spPr>
          <a:xfrm>
            <a:off x="7976407" y="5549924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" name="Google Shape;1695;p44"/>
          <p:cNvGraphicFramePr/>
          <p:nvPr>
            <p:extLst>
              <p:ext uri="{D42A27DB-BD31-4B8C-83A1-F6EECF244321}">
                <p14:modId xmlns:p14="http://schemas.microsoft.com/office/powerpoint/2010/main" val="3391493962"/>
              </p:ext>
            </p:extLst>
          </p:nvPr>
        </p:nvGraphicFramePr>
        <p:xfrm>
          <a:off x="9249740" y="3265645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Google Shape;58;p20"/>
          <p:cNvSpPr/>
          <p:nvPr/>
        </p:nvSpPr>
        <p:spPr>
          <a:xfrm>
            <a:off x="6297245" y="3646488"/>
            <a:ext cx="3155765" cy="50819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구매사 메인 배너를 등록합니다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검색어는 배너 클릭시 통합검색으로 검색되어 조회 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배너 이미지 사이즈는 가로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820,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세로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270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를 반드시 지켜서 등록해 주십시오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배너는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1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개 이상 최대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5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개까지 등록 가능합니다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70" name="Google Shape;1699;p44"/>
          <p:cNvGraphicFramePr/>
          <p:nvPr>
            <p:extLst>
              <p:ext uri="{D42A27DB-BD31-4B8C-83A1-F6EECF244321}">
                <p14:modId xmlns:p14="http://schemas.microsoft.com/office/powerpoint/2010/main" val="2236320836"/>
              </p:ext>
            </p:extLst>
          </p:nvPr>
        </p:nvGraphicFramePr>
        <p:xfrm>
          <a:off x="6283767" y="4719684"/>
          <a:ext cx="15427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순서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1700;p44"/>
          <p:cNvSpPr/>
          <p:nvPr/>
        </p:nvSpPr>
        <p:spPr>
          <a:xfrm>
            <a:off x="7577782" y="5549924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" name="Google Shape;359;p26"/>
          <p:cNvGraphicFramePr/>
          <p:nvPr>
            <p:extLst>
              <p:ext uri="{D42A27DB-BD31-4B8C-83A1-F6EECF244321}">
                <p14:modId xmlns:p14="http://schemas.microsoft.com/office/powerpoint/2010/main" val="1172431843"/>
              </p:ext>
            </p:extLst>
          </p:nvPr>
        </p:nvGraphicFramePr>
        <p:xfrm>
          <a:off x="6207233" y="4945713"/>
          <a:ext cx="2356196" cy="458231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4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3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배너 이미지</a:t>
                      </a:r>
                      <a:r>
                        <a:rPr lang="en-US" altLang="ko-KR" sz="700" b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b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700" b="0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820*270</a:t>
                      </a:r>
                      <a:endParaRPr lang="en-US" altLang="ko-KR" sz="700" b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36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847" y="4964478"/>
            <a:ext cx="1273948" cy="416852"/>
          </a:xfrm>
          <a:prstGeom prst="rect">
            <a:avLst/>
          </a:prstGeom>
        </p:spPr>
      </p:pic>
      <p:sp>
        <p:nvSpPr>
          <p:cNvPr id="74" name="Google Shape;1700;p44"/>
          <p:cNvSpPr/>
          <p:nvPr/>
        </p:nvSpPr>
        <p:spPr>
          <a:xfrm>
            <a:off x="8601027" y="4952970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408;p26"/>
          <p:cNvCxnSpPr>
            <a:stCxn id="18" idx="4"/>
            <a:endCxn id="62" idx="1"/>
          </p:cNvCxnSpPr>
          <p:nvPr/>
        </p:nvCxnSpPr>
        <p:spPr>
          <a:xfrm rot="16200000" flipH="1">
            <a:off x="4997152" y="3351419"/>
            <a:ext cx="1596286" cy="735776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6" name="Google Shape;797;p30"/>
          <p:cNvSpPr/>
          <p:nvPr/>
        </p:nvSpPr>
        <p:spPr>
          <a:xfrm>
            <a:off x="184877" y="231938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97;p30"/>
          <p:cNvSpPr/>
          <p:nvPr/>
        </p:nvSpPr>
        <p:spPr>
          <a:xfrm>
            <a:off x="184877" y="276394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97;p30"/>
          <p:cNvSpPr/>
          <p:nvPr/>
        </p:nvSpPr>
        <p:spPr>
          <a:xfrm>
            <a:off x="6092635" y="313583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1694;p44"/>
          <p:cNvSpPr/>
          <p:nvPr/>
        </p:nvSpPr>
        <p:spPr>
          <a:xfrm>
            <a:off x="9196296" y="4779524"/>
            <a:ext cx="2874805" cy="133642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0" name="Google Shape;1695;p44"/>
          <p:cNvGraphicFramePr/>
          <p:nvPr>
            <p:extLst>
              <p:ext uri="{D42A27DB-BD31-4B8C-83A1-F6EECF244321}">
                <p14:modId xmlns:p14="http://schemas.microsoft.com/office/powerpoint/2010/main" val="3117558016"/>
              </p:ext>
            </p:extLst>
          </p:nvPr>
        </p:nvGraphicFramePr>
        <p:xfrm>
          <a:off x="9264814" y="4836086"/>
          <a:ext cx="2722606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722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5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배너 이미지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Google Shape;1695;p44"/>
          <p:cNvGraphicFramePr/>
          <p:nvPr>
            <p:extLst>
              <p:ext uri="{D42A27DB-BD31-4B8C-83A1-F6EECF244321}">
                <p14:modId xmlns:p14="http://schemas.microsoft.com/office/powerpoint/2010/main" val="2153390662"/>
              </p:ext>
            </p:extLst>
          </p:nvPr>
        </p:nvGraphicFramePr>
        <p:xfrm>
          <a:off x="11794478" y="483140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Google Shape;58;p20"/>
          <p:cNvSpPr/>
          <p:nvPr/>
        </p:nvSpPr>
        <p:spPr>
          <a:xfrm>
            <a:off x="9264814" y="5212243"/>
            <a:ext cx="2744911" cy="44295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구매사 메인페이지의 상단 콘텐트 영역의 배너 이미지를 등록합니다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배너 사이즈는 가로는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820px,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세로는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270px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 맞춰 등록합니다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파일은 이미지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(jpg, jpeg, png, gif)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만 등록 가능합니다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83" name="Google Shape;1700;p44"/>
          <p:cNvSpPr/>
          <p:nvPr/>
        </p:nvSpPr>
        <p:spPr>
          <a:xfrm>
            <a:off x="10734471" y="5793304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1700;p44"/>
          <p:cNvSpPr/>
          <p:nvPr/>
        </p:nvSpPr>
        <p:spPr>
          <a:xfrm>
            <a:off x="10335846" y="5793304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>
                <a:solidFill>
                  <a:schemeClr val="bg1"/>
                </a:solidFill>
              </a:rPr>
              <a:t>등</a:t>
            </a: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408;p26"/>
          <p:cNvCxnSpPr>
            <a:stCxn id="74" idx="2"/>
            <a:endCxn id="79" idx="1"/>
          </p:cNvCxnSpPr>
          <p:nvPr/>
        </p:nvCxnSpPr>
        <p:spPr>
          <a:xfrm rot="16200000" flipH="1">
            <a:off x="8815694" y="5067132"/>
            <a:ext cx="337113" cy="424092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6" name="Google Shape;665;p27"/>
          <p:cNvSpPr/>
          <p:nvPr/>
        </p:nvSpPr>
        <p:spPr>
          <a:xfrm>
            <a:off x="6163183" y="2240405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" name="Google Shape;666;p27"/>
          <p:cNvGraphicFramePr/>
          <p:nvPr>
            <p:extLst>
              <p:ext uri="{D42A27DB-BD31-4B8C-83A1-F6EECF244321}">
                <p14:modId xmlns:p14="http://schemas.microsoft.com/office/powerpoint/2010/main" val="725365739"/>
              </p:ext>
            </p:extLst>
          </p:nvPr>
        </p:nvGraphicFramePr>
        <p:xfrm>
          <a:off x="6361543" y="2406951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" name="Google Shape;667;p27"/>
          <p:cNvSpPr/>
          <p:nvPr/>
        </p:nvSpPr>
        <p:spPr>
          <a:xfrm>
            <a:off x="6867395" y="2789552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668;p27"/>
          <p:cNvSpPr txBox="1"/>
          <p:nvPr/>
        </p:nvSpPr>
        <p:spPr>
          <a:xfrm>
            <a:off x="6266942" y="2406494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메인배너는 최대 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개까지 추가할 수 있습니다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408;p26"/>
          <p:cNvCxnSpPr>
            <a:stCxn id="18" idx="0"/>
            <a:endCxn id="86" idx="1"/>
          </p:cNvCxnSpPr>
          <p:nvPr/>
        </p:nvCxnSpPr>
        <p:spPr>
          <a:xfrm rot="5400000" flipH="1" flipV="1">
            <a:off x="5688152" y="2378782"/>
            <a:ext cx="214287" cy="735776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8" name="타원 17"/>
          <p:cNvSpPr/>
          <p:nvPr/>
        </p:nvSpPr>
        <p:spPr>
          <a:xfrm>
            <a:off x="5383161" y="2853813"/>
            <a:ext cx="88491" cy="6735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Google Shape;408;p26"/>
          <p:cNvCxnSpPr>
            <a:endCxn id="62" idx="1"/>
          </p:cNvCxnSpPr>
          <p:nvPr/>
        </p:nvCxnSpPr>
        <p:spPr>
          <a:xfrm>
            <a:off x="2017486" y="3038646"/>
            <a:ext cx="4145697" cy="147880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4281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3614451287"/>
              </p:ext>
            </p:extLst>
          </p:nvPr>
        </p:nvGraphicFramePr>
        <p:xfrm>
          <a:off x="8385974" y="826614"/>
          <a:ext cx="2324900" cy="25632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사이트에 전시할 대상 구매사 선택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공사유형은 구매사와 연결되어 있음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사이트는 공사유형을 추가할 수 없다</a:t>
                      </a:r>
                      <a:endParaRPr lang="en-US" altLang="ko-KR" sz="700" b="0" i="0" u="none" strike="noStrike" cap="none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공사유형은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“,”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구분되어 표기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1-1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공사유형 레이어팝업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선택된 공사유형은 체크되어 표기됨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다른 사이트에 연결되어 있는 공사유형은 선택하지 못한다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비횔성화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EX: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SKT A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망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추천상품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추천상품에 추가된 상품 리스트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체크된 상품 삭제 처리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매입가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MIN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MAX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같다면 하나로 다르다면 ㅇㅇㅇ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ㅇㅇㅇ로 표기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2-1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추천상품 조회 레이어 팝업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부모페이지의 공사유형과 연결된 상품조회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 추가된 상품은 저장 불가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088635822"/>
                  </a:ext>
                </a:extLst>
              </a:tr>
            </a:tbl>
          </a:graphicData>
        </a:graphic>
      </p:graphicFrame>
      <p:sp>
        <p:nvSpPr>
          <p:cNvPr id="31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사이트 공사유형과 추천상품 관리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11" y="846005"/>
            <a:ext cx="6423897" cy="4730956"/>
          </a:xfrm>
          <a:prstGeom prst="rect">
            <a:avLst/>
          </a:prstGeom>
        </p:spPr>
      </p:pic>
      <p:sp>
        <p:nvSpPr>
          <p:cNvPr id="76" name="Google Shape;797;p30"/>
          <p:cNvSpPr/>
          <p:nvPr/>
        </p:nvSpPr>
        <p:spPr>
          <a:xfrm>
            <a:off x="184877" y="371579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97;p30"/>
          <p:cNvSpPr/>
          <p:nvPr/>
        </p:nvSpPr>
        <p:spPr>
          <a:xfrm>
            <a:off x="184877" y="416035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694;p44"/>
          <p:cNvSpPr/>
          <p:nvPr/>
        </p:nvSpPr>
        <p:spPr>
          <a:xfrm>
            <a:off x="4436191" y="5265179"/>
            <a:ext cx="4448857" cy="453152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" name="Google Shape;1695;p44"/>
          <p:cNvGraphicFramePr/>
          <p:nvPr>
            <p:extLst>
              <p:ext uri="{D42A27DB-BD31-4B8C-83A1-F6EECF244321}">
                <p14:modId xmlns:p14="http://schemas.microsoft.com/office/powerpoint/2010/main" val="388838488"/>
              </p:ext>
            </p:extLst>
          </p:nvPr>
        </p:nvGraphicFramePr>
        <p:xfrm>
          <a:off x="4579521" y="5365718"/>
          <a:ext cx="418502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8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구매사 공사유형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oogle Shape;1696;p44"/>
          <p:cNvGraphicFramePr/>
          <p:nvPr>
            <p:extLst>
              <p:ext uri="{D42A27DB-BD31-4B8C-83A1-F6EECF244321}">
                <p14:modId xmlns:p14="http://schemas.microsoft.com/office/powerpoint/2010/main" val="3231467526"/>
              </p:ext>
            </p:extLst>
          </p:nvPr>
        </p:nvGraphicFramePr>
        <p:xfrm>
          <a:off x="4579521" y="6209986"/>
          <a:ext cx="4193380" cy="3186699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667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680">
                  <a:extLst>
                    <a:ext uri="{9D8B030D-6E8A-4147-A177-3AD203B41FA5}">
                      <a16:colId xmlns:a16="http://schemas.microsoft.com/office/drawing/2014/main" val="4146874571"/>
                    </a:ext>
                  </a:extLst>
                </a:gridCol>
                <a:gridCol w="1013026">
                  <a:extLst>
                    <a:ext uri="{9D8B030D-6E8A-4147-A177-3AD203B41FA5}">
                      <a16:colId xmlns:a16="http://schemas.microsoft.com/office/drawing/2014/main" val="3451546017"/>
                    </a:ext>
                  </a:extLst>
                </a:gridCol>
              </a:tblGrid>
              <a:tr h="227739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그룹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공사유형</a:t>
                      </a:r>
                      <a:endParaRPr sz="700" b="1" u="none" strike="noStrike" cap="none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34420"/>
                  </a:ext>
                </a:extLst>
              </a:tr>
              <a:tr h="184935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무선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네트웍 운용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(ONS)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사급</a:t>
                      </a:r>
                      <a:endParaRPr lang="ko-KR" altLang="en-US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운용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유지보수 공사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858038"/>
                  </a:ext>
                </a:extLst>
              </a:tr>
              <a:tr h="184935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부대자재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 부대물자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수도권기지국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수도권인빌딩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460586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수도권중계기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수도권지하철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976717"/>
                  </a:ext>
                </a:extLst>
              </a:tr>
              <a:tr h="18493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전송선로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전송장비시설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ICT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4168535"/>
                  </a:ext>
                </a:extLst>
              </a:tr>
              <a:tr h="18493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SKT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수주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SKT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수주공사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네트웍 운용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(ONS)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A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548019"/>
                  </a:ext>
                </a:extLst>
              </a:tr>
              <a:tr h="184935">
                <a:tc rowSpan="3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유선</a:t>
                      </a:r>
                      <a:endParaRPr lang="ko-KR" altLang="en-US" sz="700" b="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1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SKT 2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사급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099220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BCN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공사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FTTH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전환공사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지장이설공사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417754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T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브로드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사급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기업회선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30276"/>
                  </a:ext>
                </a:extLst>
              </a:tr>
              <a:tr h="184935">
                <a:tc row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개통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(3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■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(3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군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HNS_SKB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878447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개통공사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(POST)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충전사업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■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HNS_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케이블 고객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9651214"/>
                  </a:ext>
                </a:extLst>
              </a:tr>
              <a:tr h="18493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장비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전송망장비공사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SKB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가입자망장비공사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705935"/>
                  </a:ext>
                </a:extLst>
              </a:tr>
              <a:tr h="184935">
                <a:tc row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□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신규사업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제조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가공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_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부속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수주공사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안전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(OKSafety)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663882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안전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(OKPlaza)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소방공사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(SKT)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건설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7074413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전기차충전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MRO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IDC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565423"/>
                  </a:ext>
                </a:extLst>
              </a:tr>
              <a:tr h="1849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□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LG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sym typeface="Malgun Gothic"/>
                        </a:rPr>
                        <a:t> U+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□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OK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스토어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593229"/>
                  </a:ext>
                </a:extLst>
              </a:tr>
            </a:tbl>
          </a:graphicData>
        </a:graphic>
      </p:graphicFrame>
      <p:sp>
        <p:nvSpPr>
          <p:cNvPr id="44" name="Google Shape;1700;p44"/>
          <p:cNvSpPr/>
          <p:nvPr/>
        </p:nvSpPr>
        <p:spPr>
          <a:xfrm>
            <a:off x="6799830" y="9504773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" name="Google Shape;1695;p44"/>
          <p:cNvGraphicFramePr/>
          <p:nvPr>
            <p:extLst>
              <p:ext uri="{D42A27DB-BD31-4B8C-83A1-F6EECF244321}">
                <p14:modId xmlns:p14="http://schemas.microsoft.com/office/powerpoint/2010/main" val="2043331387"/>
              </p:ext>
            </p:extLst>
          </p:nvPr>
        </p:nvGraphicFramePr>
        <p:xfrm>
          <a:off x="8557653" y="5340029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Google Shape;58;p20"/>
          <p:cNvSpPr/>
          <p:nvPr/>
        </p:nvSpPr>
        <p:spPr>
          <a:xfrm>
            <a:off x="4570254" y="5720872"/>
            <a:ext cx="4194293" cy="40445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설정하는 구매사 사이트는 아래 선택된 공사유형 구매사에 전시됩니다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공사유형을 체크하시고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저장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 버튼을 누르시면 진열정보는 저장 되고 부모페이지의 진열할 공사유형에 표기 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이미 추가된 공사유형은 선택할 수 없습니다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50" name="Google Shape;1700;p44"/>
          <p:cNvSpPr/>
          <p:nvPr/>
        </p:nvSpPr>
        <p:spPr>
          <a:xfrm>
            <a:off x="6401205" y="9504773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665;p27"/>
          <p:cNvSpPr/>
          <p:nvPr/>
        </p:nvSpPr>
        <p:spPr>
          <a:xfrm>
            <a:off x="5902433" y="4358850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" name="Google Shape;666;p27"/>
          <p:cNvGraphicFramePr/>
          <p:nvPr>
            <p:extLst>
              <p:ext uri="{D42A27DB-BD31-4B8C-83A1-F6EECF244321}">
                <p14:modId xmlns:p14="http://schemas.microsoft.com/office/powerpoint/2010/main" val="2173709886"/>
              </p:ext>
            </p:extLst>
          </p:nvPr>
        </p:nvGraphicFramePr>
        <p:xfrm>
          <a:off x="6100793" y="4525396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Google Shape;667;p27"/>
          <p:cNvSpPr/>
          <p:nvPr/>
        </p:nvSpPr>
        <p:spPr>
          <a:xfrm>
            <a:off x="6606645" y="4907997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668;p27"/>
          <p:cNvSpPr txBox="1"/>
          <p:nvPr/>
        </p:nvSpPr>
        <p:spPr>
          <a:xfrm>
            <a:off x="6006192" y="4524939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플라자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은 공사유형을 선택할 수 없습니다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408;p26"/>
          <p:cNvCxnSpPr>
            <a:stCxn id="8" idx="1"/>
            <a:endCxn id="53" idx="1"/>
          </p:cNvCxnSpPr>
          <p:nvPr/>
        </p:nvCxnSpPr>
        <p:spPr>
          <a:xfrm rot="16200000" flipH="1">
            <a:off x="5238147" y="4093686"/>
            <a:ext cx="1006973" cy="321597"/>
          </a:xfrm>
          <a:prstGeom prst="bentConnector4">
            <a:avLst>
              <a:gd name="adj1" fmla="val -22702"/>
              <a:gd name="adj2" fmla="val 59404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66" name="Google Shape;408;p26"/>
          <p:cNvCxnSpPr>
            <a:stCxn id="8" idx="4"/>
            <a:endCxn id="41" idx="1"/>
          </p:cNvCxnSpPr>
          <p:nvPr/>
        </p:nvCxnSpPr>
        <p:spPr>
          <a:xfrm rot="5400000">
            <a:off x="3164686" y="5089735"/>
            <a:ext cx="3712712" cy="1169701"/>
          </a:xfrm>
          <a:prstGeom prst="bentConnector4">
            <a:avLst>
              <a:gd name="adj1" fmla="val 19486"/>
              <a:gd name="adj2" fmla="val 119543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" name="타원 7"/>
          <p:cNvSpPr/>
          <p:nvPr/>
        </p:nvSpPr>
        <p:spPr>
          <a:xfrm>
            <a:off x="5570458" y="3739463"/>
            <a:ext cx="70868" cy="787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Google Shape;1694;p44"/>
          <p:cNvSpPr/>
          <p:nvPr/>
        </p:nvSpPr>
        <p:spPr>
          <a:xfrm>
            <a:off x="-5399" y="5470030"/>
            <a:ext cx="4086773" cy="447775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" name="Google Shape;1695;p44"/>
          <p:cNvGraphicFramePr/>
          <p:nvPr>
            <p:extLst>
              <p:ext uri="{D42A27DB-BD31-4B8C-83A1-F6EECF244321}">
                <p14:modId xmlns:p14="http://schemas.microsoft.com/office/powerpoint/2010/main" val="2201579071"/>
              </p:ext>
            </p:extLst>
          </p:nvPr>
        </p:nvGraphicFramePr>
        <p:xfrm>
          <a:off x="137930" y="5573401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추천상품 조회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oogle Shape;1696;p44"/>
          <p:cNvGraphicFramePr/>
          <p:nvPr>
            <p:extLst>
              <p:ext uri="{D42A27DB-BD31-4B8C-83A1-F6EECF244321}">
                <p14:modId xmlns:p14="http://schemas.microsoft.com/office/powerpoint/2010/main" val="86750265"/>
              </p:ext>
            </p:extLst>
          </p:nvPr>
        </p:nvGraphicFramePr>
        <p:xfrm>
          <a:off x="143962" y="6474740"/>
          <a:ext cx="3255347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549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153824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상품규격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oogle Shape;1695;p44"/>
          <p:cNvGraphicFramePr/>
          <p:nvPr>
            <p:extLst>
              <p:ext uri="{D42A27DB-BD31-4B8C-83A1-F6EECF244321}">
                <p14:modId xmlns:p14="http://schemas.microsoft.com/office/powerpoint/2010/main" val="3885986855"/>
              </p:ext>
            </p:extLst>
          </p:nvPr>
        </p:nvGraphicFramePr>
        <p:xfrm>
          <a:off x="3712018" y="5551968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Google Shape;58;p20"/>
          <p:cNvSpPr/>
          <p:nvPr/>
        </p:nvSpPr>
        <p:spPr>
          <a:xfrm>
            <a:off x="128663" y="5942456"/>
            <a:ext cx="3825120" cy="40295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구매사 메인에 추천할 상품을 전시합니다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상품은 반드시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3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개 이상 최대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10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개 까지 등록가능합니다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조회되는 상품은 사용가능하고 공사유형에 진열되는 상품만 조회됩니다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b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</a:b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만약 상품이 조회되지 않는다면 상품이 공사유형에 포함되어 있는지 살펴 주십시오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)</a:t>
            </a:r>
          </a:p>
        </p:txBody>
      </p:sp>
      <p:sp>
        <p:nvSpPr>
          <p:cNvPr id="90" name="Google Shape;797;p30"/>
          <p:cNvSpPr/>
          <p:nvPr/>
        </p:nvSpPr>
        <p:spPr>
          <a:xfrm>
            <a:off x="40054" y="559805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760484"/>
              </p:ext>
            </p:extLst>
          </p:nvPr>
        </p:nvGraphicFramePr>
        <p:xfrm>
          <a:off x="105062" y="7047060"/>
          <a:ext cx="3822205" cy="1861767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96540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617201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1132032">
                  <a:extLst>
                    <a:ext uri="{9D8B030D-6E8A-4147-A177-3AD203B41FA5}">
                      <a16:colId xmlns:a16="http://schemas.microsoft.com/office/drawing/2014/main" val="2999196370"/>
                    </a:ext>
                  </a:extLst>
                </a:gridCol>
                <a:gridCol w="1308532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467900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2217976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IELB(30A), 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지정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2217977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분기전원함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(30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 30A, 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분기단자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none" strike="noStrike" smtClean="0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Plug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일반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(4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IELB(20A), Plug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단자대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(10</a:t>
                      </a:r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</a:t>
                      </a:r>
                      <a:r>
                        <a:rPr lang="en-US" sz="700" b="0" i="0" u="none" strike="noStrike" smtClean="0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2217983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전원단자함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MCCB)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MCCB(BS 20A</a:t>
                      </a:r>
                      <a:r>
                        <a:rPr lang="en-US" sz="700" b="0" i="0" u="none" strike="noStrike" smtClean="0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KCS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2217984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분기전원함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(50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 50A, </a:t>
                      </a:r>
                      <a:r>
                        <a:rPr lang="ko-KR" altLang="en-US" sz="700" b="0" i="0" u="none" strike="noStrike" smtClean="0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분기단자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보안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2218483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 smtClean="0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none" strike="noStrike" smtClean="0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등록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pic>
        <p:nvPicPr>
          <p:cNvPr id="92" name="그림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5787" y="6687666"/>
            <a:ext cx="381740" cy="188181"/>
          </a:xfrm>
          <a:prstGeom prst="rect">
            <a:avLst/>
          </a:prstGeom>
        </p:spPr>
      </p:pic>
      <p:sp>
        <p:nvSpPr>
          <p:cNvPr id="93" name="직사각형 92"/>
          <p:cNvSpPr/>
          <p:nvPr/>
        </p:nvSpPr>
        <p:spPr>
          <a:xfrm>
            <a:off x="112916" y="6403109"/>
            <a:ext cx="3840867" cy="54585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00310" y="7030584"/>
            <a:ext cx="3852167" cy="245967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5"/>
          <a:srcRect l="31182" t="9477" r="26159" b="-1278"/>
          <a:stretch/>
        </p:blipFill>
        <p:spPr>
          <a:xfrm>
            <a:off x="112413" y="9343305"/>
            <a:ext cx="3827357" cy="148059"/>
          </a:xfrm>
          <a:prstGeom prst="rect">
            <a:avLst/>
          </a:prstGeom>
        </p:spPr>
      </p:pic>
      <p:graphicFrame>
        <p:nvGraphicFramePr>
          <p:cNvPr id="97" name="Google Shape;1696;p44"/>
          <p:cNvGraphicFramePr/>
          <p:nvPr>
            <p:extLst>
              <p:ext uri="{D42A27DB-BD31-4B8C-83A1-F6EECF244321}">
                <p14:modId xmlns:p14="http://schemas.microsoft.com/office/powerpoint/2010/main" val="1237276459"/>
              </p:ext>
            </p:extLst>
          </p:nvPr>
        </p:nvGraphicFramePr>
        <p:xfrm>
          <a:off x="140419" y="6690932"/>
          <a:ext cx="3255347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552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792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153824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상품구분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Google Shape;797;p30"/>
          <p:cNvSpPr/>
          <p:nvPr/>
        </p:nvSpPr>
        <p:spPr>
          <a:xfrm>
            <a:off x="568735" y="677140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2-2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" name="Google Shape;408;p26"/>
          <p:cNvCxnSpPr>
            <a:endCxn id="71" idx="0"/>
          </p:cNvCxnSpPr>
          <p:nvPr/>
        </p:nvCxnSpPr>
        <p:spPr>
          <a:xfrm rot="10800000" flipV="1">
            <a:off x="2037988" y="4238962"/>
            <a:ext cx="3258082" cy="1231067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1" name="Google Shape;1700;p44"/>
          <p:cNvSpPr/>
          <p:nvPr/>
        </p:nvSpPr>
        <p:spPr>
          <a:xfrm>
            <a:off x="2037987" y="9639051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700;p44"/>
          <p:cNvSpPr/>
          <p:nvPr/>
        </p:nvSpPr>
        <p:spPr>
          <a:xfrm>
            <a:off x="1639362" y="9639051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797;p30"/>
          <p:cNvSpPr/>
          <p:nvPr/>
        </p:nvSpPr>
        <p:spPr>
          <a:xfrm>
            <a:off x="4371824" y="531615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altLang="ko-KR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665;p27"/>
          <p:cNvSpPr/>
          <p:nvPr/>
        </p:nvSpPr>
        <p:spPr>
          <a:xfrm>
            <a:off x="3368006" y="9311759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6" name="Google Shape;666;p27"/>
          <p:cNvGraphicFramePr/>
          <p:nvPr>
            <p:extLst>
              <p:ext uri="{D42A27DB-BD31-4B8C-83A1-F6EECF244321}">
                <p14:modId xmlns:p14="http://schemas.microsoft.com/office/powerpoint/2010/main" val="4214511609"/>
              </p:ext>
            </p:extLst>
          </p:nvPr>
        </p:nvGraphicFramePr>
        <p:xfrm>
          <a:off x="3566366" y="9478305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" name="Google Shape;667;p27"/>
          <p:cNvSpPr/>
          <p:nvPr/>
        </p:nvSpPr>
        <p:spPr>
          <a:xfrm>
            <a:off x="4072218" y="986090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668;p27"/>
          <p:cNvSpPr txBox="1"/>
          <p:nvPr/>
        </p:nvSpPr>
        <p:spPr>
          <a:xfrm>
            <a:off x="3471765" y="9477848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이미 추가된 상품입니다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408;p26"/>
          <p:cNvCxnSpPr>
            <a:stCxn id="102" idx="3"/>
            <a:endCxn id="104" idx="1"/>
          </p:cNvCxnSpPr>
          <p:nvPr/>
        </p:nvCxnSpPr>
        <p:spPr>
          <a:xfrm flipV="1">
            <a:off x="1981715" y="9710880"/>
            <a:ext cx="1386291" cy="69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6940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3326440708"/>
              </p:ext>
            </p:extLst>
          </p:nvPr>
        </p:nvGraphicFramePr>
        <p:xfrm>
          <a:off x="8385974" y="826614"/>
          <a:ext cx="2324900" cy="19492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미리보기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미리보기를 위해서는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Validation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 후 미리보기 창을 호출함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죄종전시 상태로 초기화 클릭 시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신규일 경우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신규일 경우 최종 전시상태는 없습니다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 뿌림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수정일 경우 상단 구매사 사이트명에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수정중인 상태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 상태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변경됨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 클릭 시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Valdation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 후 처리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시 최종전시 상태로 변경됨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088635822"/>
                  </a:ext>
                </a:extLst>
              </a:tr>
            </a:tbl>
          </a:graphicData>
        </a:graphic>
      </p:graphicFrame>
      <p:sp>
        <p:nvSpPr>
          <p:cNvPr id="31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사이트관리 미리보기 및 최종전시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구매사 사이트관리</a:t>
            </a:r>
            <a:endParaRPr>
              <a:latin typeface="+mj-ea"/>
              <a:ea typeface="+mj-ea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04" y="915776"/>
            <a:ext cx="6261170" cy="4611115"/>
          </a:xfrm>
          <a:prstGeom prst="rect">
            <a:avLst/>
          </a:prstGeom>
        </p:spPr>
      </p:pic>
      <p:sp>
        <p:nvSpPr>
          <p:cNvPr id="49" name="Google Shape;1694;p44"/>
          <p:cNvSpPr/>
          <p:nvPr/>
        </p:nvSpPr>
        <p:spPr>
          <a:xfrm>
            <a:off x="451801" y="5612577"/>
            <a:ext cx="5548071" cy="447775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" name="Google Shape;1695;p44"/>
          <p:cNvGraphicFramePr/>
          <p:nvPr>
            <p:extLst>
              <p:ext uri="{D42A27DB-BD31-4B8C-83A1-F6EECF244321}">
                <p14:modId xmlns:p14="http://schemas.microsoft.com/office/powerpoint/2010/main" val="2923252569"/>
              </p:ext>
            </p:extLst>
          </p:nvPr>
        </p:nvGraphicFramePr>
        <p:xfrm>
          <a:off x="595130" y="5715948"/>
          <a:ext cx="5267354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26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미리보기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Google Shape;1695;p44"/>
          <p:cNvGraphicFramePr/>
          <p:nvPr>
            <p:extLst>
              <p:ext uri="{D42A27DB-BD31-4B8C-83A1-F6EECF244321}">
                <p14:modId xmlns:p14="http://schemas.microsoft.com/office/powerpoint/2010/main" val="3866060772"/>
              </p:ext>
            </p:extLst>
          </p:nvPr>
        </p:nvGraphicFramePr>
        <p:xfrm>
          <a:off x="5651433" y="5694515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585862" y="6085003"/>
            <a:ext cx="5276621" cy="247515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최종전시 전 설정된 구매사 사이트 메인 일부를 미리보기를 통해 확인합니다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10" y="6550098"/>
            <a:ext cx="5219407" cy="3160011"/>
          </a:xfrm>
          <a:prstGeom prst="rect">
            <a:avLst/>
          </a:prstGeom>
          <a:ln w="3175">
            <a:noFill/>
          </a:ln>
        </p:spPr>
      </p:pic>
      <p:sp>
        <p:nvSpPr>
          <p:cNvPr id="3" name="직사각형 2"/>
          <p:cNvSpPr/>
          <p:nvPr/>
        </p:nvSpPr>
        <p:spPr>
          <a:xfrm>
            <a:off x="585862" y="6467168"/>
            <a:ext cx="5276621" cy="330363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Google Shape;667;p27"/>
          <p:cNvSpPr/>
          <p:nvPr/>
        </p:nvSpPr>
        <p:spPr>
          <a:xfrm>
            <a:off x="3025081" y="986090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665;p27"/>
          <p:cNvSpPr/>
          <p:nvPr/>
        </p:nvSpPr>
        <p:spPr>
          <a:xfrm>
            <a:off x="6143201" y="3389909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5" name="Google Shape;666;p27"/>
          <p:cNvGraphicFramePr/>
          <p:nvPr>
            <p:extLst>
              <p:ext uri="{D42A27DB-BD31-4B8C-83A1-F6EECF244321}">
                <p14:modId xmlns:p14="http://schemas.microsoft.com/office/powerpoint/2010/main" val="2538938902"/>
              </p:ext>
            </p:extLst>
          </p:nvPr>
        </p:nvGraphicFramePr>
        <p:xfrm>
          <a:off x="6341561" y="3556455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Google Shape;667;p27"/>
          <p:cNvSpPr/>
          <p:nvPr/>
        </p:nvSpPr>
        <p:spPr>
          <a:xfrm>
            <a:off x="6847413" y="393905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668;p27"/>
          <p:cNvSpPr txBox="1"/>
          <p:nvPr/>
        </p:nvSpPr>
        <p:spPr>
          <a:xfrm>
            <a:off x="6246960" y="3555998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구매사 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색상을 선택해 주세요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665;p27"/>
          <p:cNvSpPr/>
          <p:nvPr/>
        </p:nvSpPr>
        <p:spPr>
          <a:xfrm>
            <a:off x="6575820" y="3812113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" name="Google Shape;666;p27"/>
          <p:cNvGraphicFramePr/>
          <p:nvPr>
            <p:extLst>
              <p:ext uri="{D42A27DB-BD31-4B8C-83A1-F6EECF244321}">
                <p14:modId xmlns:p14="http://schemas.microsoft.com/office/powerpoint/2010/main" val="3698982088"/>
              </p:ext>
            </p:extLst>
          </p:nvPr>
        </p:nvGraphicFramePr>
        <p:xfrm>
          <a:off x="6774180" y="3978659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Google Shape;667;p27"/>
          <p:cNvSpPr/>
          <p:nvPr/>
        </p:nvSpPr>
        <p:spPr>
          <a:xfrm>
            <a:off x="7280032" y="436126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668;p27"/>
          <p:cNvSpPr txBox="1"/>
          <p:nvPr/>
        </p:nvSpPr>
        <p:spPr>
          <a:xfrm>
            <a:off x="6679579" y="3978202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사이트 로고를 등록해 주세요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665;p27"/>
          <p:cNvSpPr/>
          <p:nvPr/>
        </p:nvSpPr>
        <p:spPr>
          <a:xfrm>
            <a:off x="6948145" y="4182959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666;p27"/>
          <p:cNvGraphicFramePr/>
          <p:nvPr>
            <p:extLst>
              <p:ext uri="{D42A27DB-BD31-4B8C-83A1-F6EECF244321}">
                <p14:modId xmlns:p14="http://schemas.microsoft.com/office/powerpoint/2010/main" val="1624197800"/>
              </p:ext>
            </p:extLst>
          </p:nvPr>
        </p:nvGraphicFramePr>
        <p:xfrm>
          <a:off x="7146505" y="4349505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" name="Google Shape;667;p27"/>
          <p:cNvSpPr/>
          <p:nvPr/>
        </p:nvSpPr>
        <p:spPr>
          <a:xfrm>
            <a:off x="7652357" y="473210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668;p27"/>
          <p:cNvSpPr txBox="1"/>
          <p:nvPr/>
        </p:nvSpPr>
        <p:spPr>
          <a:xfrm>
            <a:off x="7051904" y="4349048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메인배너는 최소 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개이상 등록해야 합니다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최대 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665;p27"/>
          <p:cNvSpPr/>
          <p:nvPr/>
        </p:nvSpPr>
        <p:spPr>
          <a:xfrm>
            <a:off x="7398776" y="4677786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" name="Google Shape;666;p27"/>
          <p:cNvGraphicFramePr/>
          <p:nvPr>
            <p:extLst>
              <p:ext uri="{D42A27DB-BD31-4B8C-83A1-F6EECF244321}">
                <p14:modId xmlns:p14="http://schemas.microsoft.com/office/powerpoint/2010/main" val="1152508650"/>
              </p:ext>
            </p:extLst>
          </p:nvPr>
        </p:nvGraphicFramePr>
        <p:xfrm>
          <a:off x="7597136" y="4844332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Google Shape;667;p27"/>
          <p:cNvSpPr/>
          <p:nvPr/>
        </p:nvSpPr>
        <p:spPr>
          <a:xfrm>
            <a:off x="8102988" y="5226933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668;p27"/>
          <p:cNvSpPr txBox="1"/>
          <p:nvPr/>
        </p:nvSpPr>
        <p:spPr>
          <a:xfrm>
            <a:off x="7502535" y="4843875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플라자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기본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사이트를 제회하고는 공사유형은 반드시 선택해야 합니다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665;p27"/>
          <p:cNvSpPr/>
          <p:nvPr/>
        </p:nvSpPr>
        <p:spPr>
          <a:xfrm>
            <a:off x="7786939" y="5147289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6" name="Google Shape;666;p27"/>
          <p:cNvGraphicFramePr/>
          <p:nvPr>
            <p:extLst>
              <p:ext uri="{D42A27DB-BD31-4B8C-83A1-F6EECF244321}">
                <p14:modId xmlns:p14="http://schemas.microsoft.com/office/powerpoint/2010/main" val="636959089"/>
              </p:ext>
            </p:extLst>
          </p:nvPr>
        </p:nvGraphicFramePr>
        <p:xfrm>
          <a:off x="7985299" y="5313835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" name="Google Shape;667;p27"/>
          <p:cNvSpPr/>
          <p:nvPr/>
        </p:nvSpPr>
        <p:spPr>
          <a:xfrm>
            <a:off x="8491151" y="569643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668;p27"/>
          <p:cNvSpPr txBox="1"/>
          <p:nvPr/>
        </p:nvSpPr>
        <p:spPr>
          <a:xfrm>
            <a:off x="7890698" y="5313378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lvl="0"/>
            <a:r>
              <a:rPr lang="ko-KR" altLang="en-US" sz="600" smtClean="0"/>
              <a:t>추천상품은 </a:t>
            </a:r>
            <a:r>
              <a:rPr lang="ko-KR" altLang="en-US" sz="600"/>
              <a:t>최소 </a:t>
            </a:r>
            <a:r>
              <a:rPr lang="en-US" altLang="ko-KR" sz="600" smtClean="0"/>
              <a:t>3</a:t>
            </a:r>
            <a:r>
              <a:rPr lang="ko-KR" altLang="en-US" sz="600" smtClean="0"/>
              <a:t>개이상 등록해야 합니다</a:t>
            </a:r>
            <a:r>
              <a:rPr lang="en-US" altLang="ko-KR" sz="600" smtClean="0"/>
              <a:t>.(</a:t>
            </a:r>
            <a:r>
              <a:rPr lang="ko-KR" altLang="en-US" sz="600" smtClean="0"/>
              <a:t>최대 </a:t>
            </a:r>
            <a:r>
              <a:rPr lang="en-US" altLang="ko-KR" sz="600" smtClean="0"/>
              <a:t>20</a:t>
            </a:r>
            <a:r>
              <a:rPr lang="ko-KR" altLang="en-US" sz="600" smtClean="0"/>
              <a:t>개</a:t>
            </a:r>
            <a:r>
              <a:rPr lang="en-US" altLang="ko-KR" sz="600" smtClean="0"/>
              <a:t>)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408;p26"/>
          <p:cNvCxnSpPr>
            <a:stCxn id="7" idx="4"/>
            <a:endCxn id="49" idx="0"/>
          </p:cNvCxnSpPr>
          <p:nvPr/>
        </p:nvCxnSpPr>
        <p:spPr>
          <a:xfrm rot="16200000" flipH="1">
            <a:off x="2713773" y="5100512"/>
            <a:ext cx="216925" cy="8072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" name="타원 6"/>
          <p:cNvSpPr/>
          <p:nvPr/>
        </p:nvSpPr>
        <p:spPr>
          <a:xfrm>
            <a:off x="2359275" y="5348741"/>
            <a:ext cx="118718" cy="4691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Google Shape;401;p26"/>
          <p:cNvSpPr/>
          <p:nvPr/>
        </p:nvSpPr>
        <p:spPr>
          <a:xfrm>
            <a:off x="3705193" y="5199134"/>
            <a:ext cx="612807" cy="218288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408;p26"/>
          <p:cNvCxnSpPr>
            <a:stCxn id="120" idx="3"/>
            <a:endCxn id="74" idx="1"/>
          </p:cNvCxnSpPr>
          <p:nvPr/>
        </p:nvCxnSpPr>
        <p:spPr>
          <a:xfrm flipV="1">
            <a:off x="4318000" y="3789030"/>
            <a:ext cx="1825201" cy="15192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22" name="Google Shape;408;p26"/>
          <p:cNvCxnSpPr>
            <a:stCxn id="120" idx="3"/>
            <a:endCxn id="80" idx="1"/>
          </p:cNvCxnSpPr>
          <p:nvPr/>
        </p:nvCxnSpPr>
        <p:spPr>
          <a:xfrm flipV="1">
            <a:off x="4318000" y="4211234"/>
            <a:ext cx="2257820" cy="10970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23" name="Google Shape;408;p26"/>
          <p:cNvCxnSpPr>
            <a:stCxn id="120" idx="3"/>
            <a:endCxn id="84" idx="1"/>
          </p:cNvCxnSpPr>
          <p:nvPr/>
        </p:nvCxnSpPr>
        <p:spPr>
          <a:xfrm flipV="1">
            <a:off x="4318000" y="4582080"/>
            <a:ext cx="2630145" cy="7261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24" name="Google Shape;408;p26"/>
          <p:cNvCxnSpPr>
            <a:stCxn id="120" idx="3"/>
            <a:endCxn id="110" idx="1"/>
          </p:cNvCxnSpPr>
          <p:nvPr/>
        </p:nvCxnSpPr>
        <p:spPr>
          <a:xfrm flipV="1">
            <a:off x="4318000" y="5076907"/>
            <a:ext cx="3080776" cy="2313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25" name="Google Shape;408;p26"/>
          <p:cNvCxnSpPr>
            <a:stCxn id="120" idx="3"/>
            <a:endCxn id="115" idx="1"/>
          </p:cNvCxnSpPr>
          <p:nvPr/>
        </p:nvCxnSpPr>
        <p:spPr>
          <a:xfrm>
            <a:off x="4318000" y="5308278"/>
            <a:ext cx="3468939" cy="23813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65" name="Google Shape;401;p26"/>
          <p:cNvSpPr/>
          <p:nvPr/>
        </p:nvSpPr>
        <p:spPr>
          <a:xfrm>
            <a:off x="2031402" y="5199134"/>
            <a:ext cx="612807" cy="218288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oogle Shape;408;p26"/>
          <p:cNvCxnSpPr>
            <a:stCxn id="65" idx="0"/>
            <a:endCxn id="74" idx="1"/>
          </p:cNvCxnSpPr>
          <p:nvPr/>
        </p:nvCxnSpPr>
        <p:spPr>
          <a:xfrm rot="5400000" flipH="1" flipV="1">
            <a:off x="3535451" y="2591385"/>
            <a:ext cx="1410104" cy="3805395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69" name="Google Shape;408;p26"/>
          <p:cNvCxnSpPr>
            <a:stCxn id="65" idx="0"/>
            <a:endCxn id="80" idx="1"/>
          </p:cNvCxnSpPr>
          <p:nvPr/>
        </p:nvCxnSpPr>
        <p:spPr>
          <a:xfrm rot="5400000" flipH="1" flipV="1">
            <a:off x="3962863" y="2586177"/>
            <a:ext cx="987900" cy="4238014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72" name="Google Shape;408;p26"/>
          <p:cNvCxnSpPr>
            <a:stCxn id="65" idx="0"/>
            <a:endCxn id="84" idx="1"/>
          </p:cNvCxnSpPr>
          <p:nvPr/>
        </p:nvCxnSpPr>
        <p:spPr>
          <a:xfrm rot="5400000" flipH="1" flipV="1">
            <a:off x="4334448" y="2585438"/>
            <a:ext cx="617054" cy="4610339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76" name="Google Shape;408;p26"/>
          <p:cNvCxnSpPr>
            <a:stCxn id="65" idx="0"/>
            <a:endCxn id="110" idx="1"/>
          </p:cNvCxnSpPr>
          <p:nvPr/>
        </p:nvCxnSpPr>
        <p:spPr>
          <a:xfrm rot="5400000" flipH="1" flipV="1">
            <a:off x="4807178" y="2607536"/>
            <a:ext cx="122227" cy="506097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86" name="Google Shape;408;p26"/>
          <p:cNvCxnSpPr>
            <a:stCxn id="65" idx="0"/>
            <a:endCxn id="115" idx="1"/>
          </p:cNvCxnSpPr>
          <p:nvPr/>
        </p:nvCxnSpPr>
        <p:spPr>
          <a:xfrm rot="16200000" flipH="1">
            <a:off x="4888734" y="2648206"/>
            <a:ext cx="347276" cy="5449133"/>
          </a:xfrm>
          <a:prstGeom prst="bentConnector4">
            <a:avLst>
              <a:gd name="adj1" fmla="val -65827"/>
              <a:gd name="adj2" fmla="val 52811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87" name="Google Shape;797;p30"/>
          <p:cNvSpPr/>
          <p:nvPr/>
        </p:nvSpPr>
        <p:spPr>
          <a:xfrm>
            <a:off x="1986698" y="509875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797;p30"/>
          <p:cNvSpPr/>
          <p:nvPr/>
        </p:nvSpPr>
        <p:spPr>
          <a:xfrm>
            <a:off x="2792306" y="509870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797;p30"/>
          <p:cNvSpPr/>
          <p:nvPr/>
        </p:nvSpPr>
        <p:spPr>
          <a:xfrm>
            <a:off x="3648255" y="509870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245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1359</Words>
  <Application>Microsoft Office PowerPoint</Application>
  <PresentationFormat>사용자 지정</PresentationFormat>
  <Paragraphs>314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134</cp:revision>
  <dcterms:modified xsi:type="dcterms:W3CDTF">2024-10-28T02:03:36Z</dcterms:modified>
</cp:coreProperties>
</file>