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282" r:id="rId4"/>
    <p:sldId id="291" r:id="rId5"/>
    <p:sldId id="293" r:id="rId6"/>
    <p:sldId id="295" r:id="rId7"/>
    <p:sldId id="294" r:id="rId8"/>
    <p:sldId id="296" r:id="rId9"/>
    <p:sldId id="297" r:id="rId10"/>
    <p:sldId id="298" r:id="rId11"/>
    <p:sldId id="299" r:id="rId12"/>
    <p:sldId id="300" r:id="rId13"/>
    <p:sldId id="301" r:id="rId14"/>
    <p:sldId id="304" r:id="rId15"/>
    <p:sldId id="306" r:id="rId16"/>
    <p:sldId id="307" r:id="rId17"/>
    <p:sldId id="305" r:id="rId18"/>
    <p:sldId id="308" r:id="rId19"/>
    <p:sldId id="309" r:id="rId20"/>
    <p:sldId id="310" r:id="rId21"/>
    <p:sldId id="314" r:id="rId22"/>
    <p:sldId id="315" r:id="rId23"/>
    <p:sldId id="317" r:id="rId24"/>
    <p:sldId id="302" r:id="rId25"/>
    <p:sldId id="316" r:id="rId26"/>
    <p:sldId id="318" r:id="rId27"/>
    <p:sldId id="319" r:id="rId28"/>
    <p:sldId id="312" r:id="rId29"/>
    <p:sldId id="313" r:id="rId3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432" y="-220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747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32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0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327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4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110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329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12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4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87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696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05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04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4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63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229574641"/>
              </p:ext>
            </p:extLst>
          </p:nvPr>
        </p:nvGraphicFramePr>
        <p:xfrm>
          <a:off x="2587256" y="971100"/>
          <a:ext cx="5323367" cy="500034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3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 smtClean="0">
                          <a:latin typeface="+mj-ea"/>
                          <a:ea typeface="+mj-ea"/>
                        </a:rPr>
                        <a:t>지정자재 매뉴 </a:t>
                      </a:r>
                      <a:r>
                        <a:rPr lang="en-US" altLang="ko-KR" sz="1500" b="1" u="none" strike="noStrike" cap="none" smtClean="0">
                          <a:latin typeface="+mj-ea"/>
                          <a:ea typeface="+mj-ea"/>
                        </a:rPr>
                        <a:t>Map</a:t>
                      </a:r>
                      <a:endParaRPr sz="1500" b="1" u="none" strike="noStrike" cap="none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980"/>
              </p:ext>
            </p:extLst>
          </p:nvPr>
        </p:nvGraphicFramePr>
        <p:xfrm>
          <a:off x="2438402" y="1642274"/>
          <a:ext cx="5713227" cy="2922642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630325">
                  <a:extLst>
                    <a:ext uri="{9D8B030D-6E8A-4147-A177-3AD203B41FA5}">
                      <a16:colId xmlns:a16="http://schemas.microsoft.com/office/drawing/2014/main" val="1710085001"/>
                    </a:ext>
                  </a:extLst>
                </a:gridCol>
                <a:gridCol w="2020186">
                  <a:extLst>
                    <a:ext uri="{9D8B030D-6E8A-4147-A177-3AD203B41FA5}">
                      <a16:colId xmlns:a16="http://schemas.microsoft.com/office/drawing/2014/main" val="3554986299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4217166510"/>
                    </a:ext>
                  </a:extLst>
                </a:gridCol>
              </a:tblGrid>
              <a:tr h="324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대매뉴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중매뉴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latin typeface="+mj-ea"/>
                          <a:ea typeface="+mj-ea"/>
                        </a:rPr>
                        <a:t>소매뉴</a:t>
                      </a:r>
                      <a:endParaRPr lang="ko-KR" altLang="en-US" sz="1000" b="1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6323"/>
                  </a:ext>
                </a:extLst>
              </a:tr>
              <a:tr h="324738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상품관리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지정자재 품종 관리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지정자재 품종 설정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04731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품종 적격</a:t>
                      </a:r>
                      <a:r>
                        <a:rPr lang="en-US" altLang="ko-KR" sz="1000" b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공급 관리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796546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지정자재 입찰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지정자재 상품 입찰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669606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품종 콤퍼넌트 입찰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216577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지정자재 품종 실적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품종 상품 실적집계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391874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품종 콤포넌트 실적집계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968238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품종 상품 입찰집계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618413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latin typeface="+mj-ea"/>
                          <a:ea typeface="+mj-ea"/>
                        </a:rPr>
                        <a:t>품종 콤포넌트 입찰집계</a:t>
                      </a:r>
                      <a:endParaRPr lang="ko-KR" altLang="en-US" sz="1000" b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05314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4868200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지정자재 품종 관리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품종 적격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공급 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5"/>
            <a:ext cx="9373141" cy="825044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적격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공급 관리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지정자재 품종 적격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공급관리 화면설계를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적격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 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0"/>
            <a:ext cx="9211343" cy="809702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7899948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품종 적격</a:t>
            </a:r>
            <a:r>
              <a:rPr lang="en-US" altLang="ko-KR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공급관리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552252950"/>
              </p:ext>
            </p:extLst>
          </p:nvPr>
        </p:nvGraphicFramePr>
        <p:xfrm>
          <a:off x="404763" y="1991064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22238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관리구분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19578"/>
              </p:ext>
            </p:extLst>
          </p:nvPr>
        </p:nvGraphicFramePr>
        <p:xfrm>
          <a:off x="404762" y="2218731"/>
          <a:ext cx="820528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922239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45462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8"/>
            <a:ext cx="8802573" cy="48099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등록된 지정자재 품종의 적격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공급업체를 관리합니다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6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품종을 선택하면 우측에 적격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공급 협력사정보가 나오고 공급시작일부터의 공급총액 및 배분율등을 설정할 수 있습니다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엑셀다운로드는 품종의 모든 적격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공급 협력사정보 일체를 보실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품종명을 클릭하면 품종 내용을 수정할 수 있고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상품의 개수를 클릭하면 품종 상품들 리스트를 보실 수 있습니다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5842"/>
              </p:ext>
            </p:extLst>
          </p:nvPr>
        </p:nvGraphicFramePr>
        <p:xfrm>
          <a:off x="404756" y="2586461"/>
          <a:ext cx="5626318" cy="288542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18506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354076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420241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852156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453335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431915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327724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563608">
                  <a:extLst>
                    <a:ext uri="{9D8B030D-6E8A-4147-A177-3AD203B41FA5}">
                      <a16:colId xmlns:a16="http://schemas.microsoft.com/office/drawing/2014/main" val="778491193"/>
                    </a:ext>
                  </a:extLst>
                </a:gridCol>
                <a:gridCol w="404757">
                  <a:extLst>
                    <a:ext uri="{9D8B030D-6E8A-4147-A177-3AD203B41FA5}">
                      <a16:colId xmlns:a16="http://schemas.microsoft.com/office/drawing/2014/main" val="143808065"/>
                    </a:ext>
                  </a:extLst>
                </a:gridCol>
              </a:tblGrid>
              <a:tr h="206863">
                <a:tc gridSpan="9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품종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공급시작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2024-02-01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147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2024-02-01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388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2024-02-01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082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152.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급전선임시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 임시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9620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925940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591935"/>
            <a:ext cx="5641270" cy="622022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rcRect l="31182" t="9477" r="26159" b="-1278"/>
          <a:stretch/>
        </p:blipFill>
        <p:spPr>
          <a:xfrm>
            <a:off x="391006" y="8649295"/>
            <a:ext cx="5663078" cy="16979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104693" y="2821171"/>
            <a:ext cx="3088926" cy="59909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04693" y="2583800"/>
            <a:ext cx="3088925" cy="215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6000" lvl="0">
              <a:buSzPts val="700"/>
            </a:pPr>
            <a:r>
              <a:rPr lang="ko-KR" altLang="en-US" sz="800" b="1" smtClean="0">
                <a:solidFill>
                  <a:schemeClr val="bg1"/>
                </a:solidFill>
                <a:latin typeface="+mn-ea"/>
              </a:rPr>
              <a:t>적격</a:t>
            </a:r>
            <a:r>
              <a:rPr lang="en-US" altLang="ko-KR" sz="800" b="1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800" b="1" smtClean="0">
                <a:solidFill>
                  <a:schemeClr val="bg1"/>
                </a:solidFill>
                <a:latin typeface="+mn-ea"/>
              </a:rPr>
              <a:t>공급</a:t>
            </a:r>
            <a:endParaRPr lang="ko-KR" altLang="en-US" sz="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175014" y="4465676"/>
            <a:ext cx="2954472" cy="42506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57;p20"/>
          <p:cNvSpPr txBox="1"/>
          <p:nvPr/>
        </p:nvSpPr>
        <p:spPr>
          <a:xfrm>
            <a:off x="6175013" y="4252525"/>
            <a:ext cx="12135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2. </a:t>
            </a:r>
            <a:r>
              <a:rPr lang="ko-KR" altLang="en-US" sz="8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협력사</a:t>
            </a:r>
            <a:endParaRPr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1309"/>
              </p:ext>
            </p:extLst>
          </p:nvPr>
        </p:nvGraphicFramePr>
        <p:xfrm>
          <a:off x="6254223" y="5234826"/>
          <a:ext cx="2810365" cy="152844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7394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</a:tblGrid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협력사명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공급액 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1,201,118 (35.2%)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4615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2024-09-02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345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적격공급상태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선정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배분율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%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111142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제외기간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~ 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26788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839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128302" y="6219066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35562" y="6032070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공급        </a:t>
            </a:r>
            <a:r>
              <a:rPr lang="ko-KR" altLang="ko-KR" sz="6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786885" y="4297011"/>
            <a:ext cx="335513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추가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60230" y="5270490"/>
            <a:ext cx="342257" cy="1333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제거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39108" y="5844229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정상        </a:t>
            </a:r>
            <a:r>
              <a:rPr lang="ko-KR" altLang="ko-KR" sz="6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31847" y="6413994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125" y="6413575"/>
            <a:ext cx="149566" cy="12595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8035675" y="6415662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953" y="6415243"/>
            <a:ext cx="149566" cy="125950"/>
          </a:xfrm>
          <a:prstGeom prst="rect">
            <a:avLst/>
          </a:prstGeom>
        </p:spPr>
      </p:pic>
      <p:sp>
        <p:nvSpPr>
          <p:cNvPr id="41" name="Google Shape;58;p20"/>
          <p:cNvSpPr/>
          <p:nvPr/>
        </p:nvSpPr>
        <p:spPr>
          <a:xfrm>
            <a:off x="6265799" y="4522201"/>
            <a:ext cx="2777543" cy="63807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공급상태는 임시로 공급을 제외할 필요가 있을 경우 중지로 상태를 변경해 주십시오</a:t>
            </a:r>
            <a:endParaRPr lang="en-US" altLang="ko-KR" sz="6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협력사의 공급액과 비율은 인수처리를 기준으로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b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당일 새벽 인수처리 기준 배치 통계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배분율에 따라 구매 시 공급사가 선정되어 자동 발주처리 됩니다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제외기간을 입력하면 해당 기간동안 공급상태는 중지상태로 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49307"/>
              </p:ext>
            </p:extLst>
          </p:nvPr>
        </p:nvGraphicFramePr>
        <p:xfrm>
          <a:off x="6249935" y="6848698"/>
          <a:ext cx="2810365" cy="152844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7394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</a:tblGrid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협력사명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㈜어썸공급 주식회사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공급액 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7,201,118 (64.8%)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4615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2024-09-02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345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공급상태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선정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배분율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%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111142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제외기간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~ 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26788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0509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7124014" y="7832938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31274" y="7645942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공급        </a:t>
            </a:r>
            <a:r>
              <a:rPr lang="ko-KR" altLang="ko-KR" sz="6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39478" y="6884362"/>
            <a:ext cx="342257" cy="1333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제거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34820" y="7458101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정상        </a:t>
            </a:r>
            <a:r>
              <a:rPr lang="ko-KR" altLang="ko-KR" sz="6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27559" y="8027866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837" y="8027447"/>
            <a:ext cx="149566" cy="12595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8031387" y="8029534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665" y="8029115"/>
            <a:ext cx="149566" cy="125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9926" y="1101214"/>
            <a:ext cx="442387" cy="208183"/>
          </a:xfrm>
          <a:prstGeom prst="rect">
            <a:avLst/>
          </a:prstGeom>
        </p:spPr>
      </p:pic>
      <p:sp>
        <p:nvSpPr>
          <p:cNvPr id="63" name="Google Shape;1700;p44"/>
          <p:cNvSpPr/>
          <p:nvPr/>
        </p:nvSpPr>
        <p:spPr>
          <a:xfrm>
            <a:off x="7515562" y="8457374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31" y="2223461"/>
            <a:ext cx="181841" cy="164523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6162290" y="3099715"/>
            <a:ext cx="2954472" cy="10822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Google Shape;57;p20"/>
          <p:cNvSpPr txBox="1"/>
          <p:nvPr/>
        </p:nvSpPr>
        <p:spPr>
          <a:xfrm>
            <a:off x="6162000" y="2893088"/>
            <a:ext cx="12135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1. </a:t>
            </a:r>
            <a:r>
              <a:rPr lang="ko-KR" altLang="en-US" sz="8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품종 적격</a:t>
            </a:r>
            <a:r>
              <a:rPr lang="en-US" altLang="ko-KR" sz="8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8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공급</a:t>
            </a:r>
            <a:endParaRPr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18935"/>
              </p:ext>
            </p:extLst>
          </p:nvPr>
        </p:nvGraphicFramePr>
        <p:xfrm>
          <a:off x="6254222" y="3171168"/>
          <a:ext cx="2810365" cy="7642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7394">
                  <a:extLst>
                    <a:ext uri="{9D8B030D-6E8A-4147-A177-3AD203B41FA5}">
                      <a16:colId xmlns:a16="http://schemas.microsoft.com/office/drawing/2014/main" val="2399113366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142941724"/>
                    </a:ext>
                  </a:extLst>
                </a:gridCol>
              </a:tblGrid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품종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152.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급전선임시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커넥터일체형 임시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03726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공급총액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10,483,123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55380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입찰형태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8233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공급시작일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95365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7139108" y="3580501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선택        </a:t>
            </a:r>
            <a:r>
              <a:rPr lang="ko-KR" altLang="ko-KR" sz="6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139108" y="3779465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386" y="3779046"/>
            <a:ext cx="149566" cy="125950"/>
          </a:xfrm>
          <a:prstGeom prst="rect">
            <a:avLst/>
          </a:prstGeom>
        </p:spPr>
      </p:pic>
      <p:sp>
        <p:nvSpPr>
          <p:cNvPr id="74" name="Google Shape;1700;p44"/>
          <p:cNvSpPr/>
          <p:nvPr/>
        </p:nvSpPr>
        <p:spPr>
          <a:xfrm>
            <a:off x="7501713" y="3985559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138539" y="6603264"/>
            <a:ext cx="1879026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121642" y="8215190"/>
            <a:ext cx="1879026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8524388" y="2914273"/>
            <a:ext cx="594381" cy="1467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주문실적 엑셀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3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637150139"/>
              </p:ext>
            </p:extLst>
          </p:nvPr>
        </p:nvGraphicFramePr>
        <p:xfrm>
          <a:off x="8385974" y="748646"/>
          <a:ext cx="2324900" cy="54623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적격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공급관리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품종의 적격 공급업체를 관리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조회 후 좌측 품종을 선택하면 우측에 적격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공급을 등록 및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입력 후 엔터를 치면 협력사를 선택할 수 있는 레이어 팝업 호출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만약 조회한 협력사가 한 개라면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HIDDEN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협력사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들어가고 레이어팝업 닫힘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선택 후 조회 시 적격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공급의 협력사가 포함되어 있는 품종이 조회됨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선택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품종에 등록된 협력사가 우측에 조회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적격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품종명 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 “-” +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</a:t>
                      </a:r>
                      <a:endParaRPr lang="en-US" altLang="ko-KR" sz="65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공급총액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공급액 총합</a:t>
                      </a:r>
                      <a:endParaRPr lang="en-US" altLang="ko-KR" sz="65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입찰형태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선택   ㅇ 종합입찰   ㅇ 수의   ㅇ 단가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계약연장</a:t>
                      </a:r>
                      <a:endParaRPr lang="en-US" altLang="ko-KR" sz="65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공급시작일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품종 상품의 공급총액 및 배분율 적용시점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품종에 등록된 적격 협력사 리스트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적격공급사 선택하기 위해 공급사 조회 레이어 팝업 호출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중복 선택 불가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이용한 협력사 추가 시 배분율은 기존 추가된 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</a:t>
                      </a:r>
                      <a:endParaRPr lang="en-US" altLang="ko-KR" sz="65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공급액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비율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공급시작일부터 공급한 공급액과 공급비율</a:t>
                      </a:r>
                      <a:endParaRPr lang="en-US" altLang="ko-KR" sz="65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적격공급상태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임시로 공급을 중단하기 위해 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제외기간에 포함되면 자동으로 공급상태는 중지로 처리되고 제외기간을 벗어나면 자동으로 정상상태로 처리됨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정상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USE (Default)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중지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STOP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선정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업체선정 상태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SUPP: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SUIT: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적격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TEMP: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임시적격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ETC: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</a:t>
                      </a:r>
                      <a:endParaRPr lang="en-US" altLang="ko-KR" sz="65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배분율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공급배분율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입력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저장 시 공급사들의 배분율 합이 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되어야 함</a:t>
                      </a:r>
                      <a:endParaRPr lang="en-US" altLang="ko-KR" sz="650" b="0" i="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제외기간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제외기간에 포함되면 공급상태는 중지상태가 되고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벗어나면 정상상태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제외 시작일과 종료일 각각 필수 아님</a:t>
                      </a:r>
                      <a:endParaRPr lang="en-US" altLang="ko-KR" sz="650" b="0" i="0" u="none" strike="noStrike" cap="none" baseline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</a:tbl>
          </a:graphicData>
        </a:graphic>
      </p:graphicFrame>
      <p:sp>
        <p:nvSpPr>
          <p:cNvPr id="1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적격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공급 관리</a:t>
            </a:r>
            <a:endParaRPr>
              <a:latin typeface="+mj-ea"/>
              <a:ea typeface="+mj-ea"/>
            </a:endParaRPr>
          </a:p>
        </p:txBody>
      </p:sp>
      <p:sp>
        <p:nvSpPr>
          <p:cNvPr id="2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지정자재 품종 적격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공급관리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적격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 관리</a:t>
            </a:r>
            <a:endParaRPr>
              <a:latin typeface="+mj-ea"/>
              <a:ea typeface="+mj-ea"/>
            </a:endParaRPr>
          </a:p>
        </p:txBody>
      </p:sp>
      <p:sp>
        <p:nvSpPr>
          <p:cNvPr id="34" name="Google Shape;48;p20"/>
          <p:cNvSpPr/>
          <p:nvPr/>
        </p:nvSpPr>
        <p:spPr>
          <a:xfrm>
            <a:off x="100860" y="764284"/>
            <a:ext cx="8217900" cy="48985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7" y="792045"/>
            <a:ext cx="5559418" cy="48604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6" name="Google Shape;797;p30"/>
          <p:cNvSpPr/>
          <p:nvPr/>
        </p:nvSpPr>
        <p:spPr>
          <a:xfrm>
            <a:off x="56952" y="83896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4409736" y="147475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797;p30"/>
          <p:cNvSpPr/>
          <p:nvPr/>
        </p:nvSpPr>
        <p:spPr>
          <a:xfrm>
            <a:off x="79382" y="23360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797;p30"/>
          <p:cNvSpPr/>
          <p:nvPr/>
        </p:nvSpPr>
        <p:spPr>
          <a:xfrm>
            <a:off x="3613834" y="189996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49" y="1406144"/>
            <a:ext cx="2392714" cy="2211969"/>
          </a:xfrm>
          <a:prstGeom prst="rect">
            <a:avLst/>
          </a:prstGeom>
        </p:spPr>
      </p:pic>
      <p:sp>
        <p:nvSpPr>
          <p:cNvPr id="47" name="Google Shape;797;p30"/>
          <p:cNvSpPr/>
          <p:nvPr/>
        </p:nvSpPr>
        <p:spPr>
          <a:xfrm>
            <a:off x="3633517" y="27362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08;p26"/>
          <p:cNvCxnSpPr>
            <a:endCxn id="45" idx="0"/>
          </p:cNvCxnSpPr>
          <p:nvPr/>
        </p:nvCxnSpPr>
        <p:spPr>
          <a:xfrm flipV="1">
            <a:off x="5388429" y="1406144"/>
            <a:ext cx="1564077" cy="147222"/>
          </a:xfrm>
          <a:prstGeom prst="bentConnector4">
            <a:avLst>
              <a:gd name="adj1" fmla="val 11755"/>
              <a:gd name="adj2" fmla="val 255276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" name="Google Shape;408;p26"/>
          <p:cNvCxnSpPr>
            <a:endCxn id="45" idx="1"/>
          </p:cNvCxnSpPr>
          <p:nvPr/>
        </p:nvCxnSpPr>
        <p:spPr>
          <a:xfrm rot="5400000" flipH="1" flipV="1">
            <a:off x="5456752" y="2561370"/>
            <a:ext cx="348638" cy="250156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Google Shape;210;p21"/>
          <p:cNvSpPr/>
          <p:nvPr/>
        </p:nvSpPr>
        <p:spPr>
          <a:xfrm>
            <a:off x="5732843" y="477901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1;p21"/>
          <p:cNvSpPr txBox="1"/>
          <p:nvPr/>
        </p:nvSpPr>
        <p:spPr>
          <a:xfrm>
            <a:off x="5775984" y="497647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600" smtClean="0"/>
              <a:t>2. </a:t>
            </a:r>
            <a:r>
              <a:rPr lang="ko-KR" altLang="en-US" sz="600" smtClean="0"/>
              <a:t>적격</a:t>
            </a:r>
            <a:r>
              <a:rPr lang="en-US" altLang="ko-KR" sz="600" smtClean="0"/>
              <a:t>/</a:t>
            </a:r>
            <a:r>
              <a:rPr lang="ko-KR" altLang="en-US" sz="600" smtClean="0"/>
              <a:t>공급 협력사를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" name="Google Shape;212;p21"/>
          <p:cNvGraphicFramePr/>
          <p:nvPr>
            <p:extLst>
              <p:ext uri="{D42A27DB-BD31-4B8C-83A1-F6EECF244321}">
                <p14:modId xmlns:p14="http://schemas.microsoft.com/office/powerpoint/2010/main" val="1120757139"/>
              </p:ext>
            </p:extLst>
          </p:nvPr>
        </p:nvGraphicFramePr>
        <p:xfrm>
          <a:off x="5866769" y="512698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Google Shape;213;p21"/>
          <p:cNvSpPr/>
          <p:nvPr/>
        </p:nvSpPr>
        <p:spPr>
          <a:xfrm>
            <a:off x="6350308" y="5341760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4;p21"/>
          <p:cNvSpPr/>
          <p:nvPr/>
        </p:nvSpPr>
        <p:spPr>
          <a:xfrm>
            <a:off x="6790085" y="533200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176;p21"/>
          <p:cNvCxnSpPr>
            <a:endCxn id="57" idx="1"/>
          </p:cNvCxnSpPr>
          <p:nvPr/>
        </p:nvCxnSpPr>
        <p:spPr>
          <a:xfrm>
            <a:off x="5327646" y="902904"/>
            <a:ext cx="586703" cy="90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7" name="Google Shape;211;p21"/>
          <p:cNvSpPr txBox="1"/>
          <p:nvPr/>
        </p:nvSpPr>
        <p:spPr>
          <a:xfrm>
            <a:off x="5914349" y="806808"/>
            <a:ext cx="1148054" cy="210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다음페이지 엑셀다운 정의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176;p21"/>
          <p:cNvCxnSpPr>
            <a:endCxn id="50" idx="1"/>
          </p:cNvCxnSpPr>
          <p:nvPr/>
        </p:nvCxnSpPr>
        <p:spPr>
          <a:xfrm flipV="1">
            <a:off x="4808094" y="5192783"/>
            <a:ext cx="924749" cy="2484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9" name="Google Shape;210;p21"/>
          <p:cNvSpPr/>
          <p:nvPr/>
        </p:nvSpPr>
        <p:spPr>
          <a:xfrm>
            <a:off x="5717592" y="3778304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1;p21"/>
          <p:cNvSpPr txBox="1"/>
          <p:nvPr/>
        </p:nvSpPr>
        <p:spPr>
          <a:xfrm>
            <a:off x="5760733" y="3975758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600" smtClean="0"/>
              <a:t>1. </a:t>
            </a:r>
            <a:r>
              <a:rPr lang="ko-KR" altLang="en-US" sz="600" smtClean="0"/>
              <a:t>품종 적격</a:t>
            </a:r>
            <a:r>
              <a:rPr lang="en-US" altLang="ko-KR" sz="600" smtClean="0"/>
              <a:t>/</a:t>
            </a:r>
            <a:r>
              <a:rPr lang="ko-KR" altLang="en-US" sz="600" smtClean="0"/>
              <a:t>공급을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212;p21"/>
          <p:cNvGraphicFramePr/>
          <p:nvPr>
            <p:extLst>
              <p:ext uri="{D42A27DB-BD31-4B8C-83A1-F6EECF244321}">
                <p14:modId xmlns:p14="http://schemas.microsoft.com/office/powerpoint/2010/main" val="2792002997"/>
              </p:ext>
            </p:extLst>
          </p:nvPr>
        </p:nvGraphicFramePr>
        <p:xfrm>
          <a:off x="5851518" y="4126271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213;p21"/>
          <p:cNvSpPr/>
          <p:nvPr/>
        </p:nvSpPr>
        <p:spPr>
          <a:xfrm>
            <a:off x="6335057" y="4341047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4;p21"/>
          <p:cNvSpPr/>
          <p:nvPr/>
        </p:nvSpPr>
        <p:spPr>
          <a:xfrm>
            <a:off x="6774834" y="433129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176;p21"/>
          <p:cNvCxnSpPr>
            <a:endCxn id="59" idx="1"/>
          </p:cNvCxnSpPr>
          <p:nvPr/>
        </p:nvCxnSpPr>
        <p:spPr>
          <a:xfrm rot="16200000" flipH="1">
            <a:off x="4487996" y="2962474"/>
            <a:ext cx="1506552" cy="95263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9" name="모서리가 둥근 직사각형 68"/>
          <p:cNvSpPr/>
          <p:nvPr/>
        </p:nvSpPr>
        <p:spPr>
          <a:xfrm>
            <a:off x="5164929" y="1938772"/>
            <a:ext cx="405970" cy="10020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400" b="1" smtClean="0">
                <a:solidFill>
                  <a:srgbClr val="FFFFFF"/>
                </a:solidFill>
                <a:latin typeface="+mn-ea"/>
              </a:rPr>
              <a:t>주문실적 엑셀</a:t>
            </a:r>
            <a:endParaRPr lang="ko-KR" altLang="en-US" sz="400" b="1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70" name="Google Shape;176;p21"/>
          <p:cNvCxnSpPr>
            <a:stCxn id="69" idx="0"/>
            <a:endCxn id="57" idx="1"/>
          </p:cNvCxnSpPr>
          <p:nvPr/>
        </p:nvCxnSpPr>
        <p:spPr>
          <a:xfrm rot="5400000" flipH="1" flipV="1">
            <a:off x="5127718" y="1152142"/>
            <a:ext cx="1026827" cy="54643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848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0" y="812438"/>
            <a:ext cx="11023231" cy="48583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적격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공급 </a:t>
            </a:r>
            <a:r>
              <a:rPr lang="ko-KR" altLang="en-US" sz="700" smtClean="0">
                <a:latin typeface="+mj-ea"/>
              </a:rPr>
              <a:t>관리 와 주문실적 엑셀다운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적격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공급 </a:t>
            </a:r>
            <a:r>
              <a:rPr lang="ko-KR" altLang="en-US" sz="700" smtClean="0">
                <a:latin typeface="+mj-ea"/>
              </a:rPr>
              <a:t>관리와 주문실적 </a:t>
            </a:r>
            <a:r>
              <a:rPr lang="ko-KR" altLang="en-US" sz="700">
                <a:latin typeface="+mj-ea"/>
              </a:rPr>
              <a:t>엑셀다운</a:t>
            </a:r>
            <a:endParaRPr lang="ko-KR" altLang="en-US">
              <a:latin typeface="+mj-ea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적격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 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0"/>
            <a:ext cx="10837760" cy="474914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10667738" cy="450044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89264"/>
              </p:ext>
            </p:extLst>
          </p:nvPr>
        </p:nvGraphicFramePr>
        <p:xfrm>
          <a:off x="331842" y="1058714"/>
          <a:ext cx="10542302" cy="2301481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269774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437443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597963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267708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376084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206477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778491193"/>
                    </a:ext>
                  </a:extLst>
                </a:gridCol>
                <a:gridCol w="582561">
                  <a:extLst>
                    <a:ext uri="{9D8B030D-6E8A-4147-A177-3AD203B41FA5}">
                      <a16:colId xmlns:a16="http://schemas.microsoft.com/office/drawing/2014/main" val="14380806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274991824"/>
                    </a:ext>
                  </a:extLst>
                </a:gridCol>
                <a:gridCol w="833284">
                  <a:extLst>
                    <a:ext uri="{9D8B030D-6E8A-4147-A177-3AD203B41FA5}">
                      <a16:colId xmlns:a16="http://schemas.microsoft.com/office/drawing/2014/main" val="3201439479"/>
                    </a:ext>
                  </a:extLst>
                </a:gridCol>
                <a:gridCol w="471948">
                  <a:extLst>
                    <a:ext uri="{9D8B030D-6E8A-4147-A177-3AD203B41FA5}">
                      <a16:colId xmlns:a16="http://schemas.microsoft.com/office/drawing/2014/main" val="2017804215"/>
                    </a:ext>
                  </a:extLst>
                </a:gridCol>
                <a:gridCol w="494071">
                  <a:extLst>
                    <a:ext uri="{9D8B030D-6E8A-4147-A177-3AD203B41FA5}">
                      <a16:colId xmlns:a16="http://schemas.microsoft.com/office/drawing/2014/main" val="441268343"/>
                    </a:ext>
                  </a:extLst>
                </a:gridCol>
                <a:gridCol w="538316">
                  <a:extLst>
                    <a:ext uri="{9D8B030D-6E8A-4147-A177-3AD203B41FA5}">
                      <a16:colId xmlns:a16="http://schemas.microsoft.com/office/drawing/2014/main" val="4172161844"/>
                    </a:ext>
                  </a:extLst>
                </a:gridCol>
                <a:gridCol w="538316">
                  <a:extLst>
                    <a:ext uri="{9D8B030D-6E8A-4147-A177-3AD203B41FA5}">
                      <a16:colId xmlns:a16="http://schemas.microsoft.com/office/drawing/2014/main" val="2061499891"/>
                    </a:ext>
                  </a:extLst>
                </a:gridCol>
                <a:gridCol w="435078">
                  <a:extLst>
                    <a:ext uri="{9D8B030D-6E8A-4147-A177-3AD203B41FA5}">
                      <a16:colId xmlns:a16="http://schemas.microsoft.com/office/drawing/2014/main" val="1561795797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405745347"/>
                    </a:ext>
                  </a:extLst>
                </a:gridCol>
                <a:gridCol w="759542">
                  <a:extLst>
                    <a:ext uri="{9D8B030D-6E8A-4147-A177-3AD203B41FA5}">
                      <a16:colId xmlns:a16="http://schemas.microsoft.com/office/drawing/2014/main" val="2974837420"/>
                    </a:ext>
                  </a:extLst>
                </a:gridCol>
              </a:tblGrid>
              <a:tr h="206863">
                <a:tc gridSpan="1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 적격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 관리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1197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공급시작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공급총액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입찰형태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공급비율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(%)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적격공급상태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배분율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(%)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제외기간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2024-02-01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10,483,123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종합입찰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1,201,118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㈜세블리아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215,550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2024-07-08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중지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2024-08-01~2024-10-30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임시로 중지해요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어썸공급 주식회사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1,501,802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2024-05-10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147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388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2024-02-01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16,402,920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수의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1,201,118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어썸공급 주식회사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15,201,802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2024-05-10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2024-02-01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082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152.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급전선임시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 임시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2024-02-01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10,483,123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종합입찰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1,201,118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8032"/>
              </p:ext>
            </p:extLst>
          </p:nvPr>
        </p:nvGraphicFramePr>
        <p:xfrm>
          <a:off x="313663" y="3466666"/>
          <a:ext cx="10542302" cy="169388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80956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612058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34181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553064">
                  <a:extLst>
                    <a:ext uri="{9D8B030D-6E8A-4147-A177-3AD203B41FA5}">
                      <a16:colId xmlns:a16="http://schemas.microsoft.com/office/drawing/2014/main" val="398919899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545690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778491193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43808065"/>
                    </a:ext>
                  </a:extLst>
                </a:gridCol>
                <a:gridCol w="479323">
                  <a:extLst>
                    <a:ext uri="{9D8B030D-6E8A-4147-A177-3AD203B41FA5}">
                      <a16:colId xmlns:a16="http://schemas.microsoft.com/office/drawing/2014/main" val="3274991824"/>
                    </a:ext>
                  </a:extLst>
                </a:gridCol>
                <a:gridCol w="530941">
                  <a:extLst>
                    <a:ext uri="{9D8B030D-6E8A-4147-A177-3AD203B41FA5}">
                      <a16:colId xmlns:a16="http://schemas.microsoft.com/office/drawing/2014/main" val="3201439479"/>
                    </a:ext>
                  </a:extLst>
                </a:gridCol>
                <a:gridCol w="538317">
                  <a:extLst>
                    <a:ext uri="{9D8B030D-6E8A-4147-A177-3AD203B41FA5}">
                      <a16:colId xmlns:a16="http://schemas.microsoft.com/office/drawing/2014/main" val="2017804215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441268343"/>
                    </a:ext>
                  </a:extLst>
                </a:gridCol>
                <a:gridCol w="361335">
                  <a:extLst>
                    <a:ext uri="{9D8B030D-6E8A-4147-A177-3AD203B41FA5}">
                      <a16:colId xmlns:a16="http://schemas.microsoft.com/office/drawing/2014/main" val="4172161844"/>
                    </a:ext>
                  </a:extLst>
                </a:gridCol>
                <a:gridCol w="346587">
                  <a:extLst>
                    <a:ext uri="{9D8B030D-6E8A-4147-A177-3AD203B41FA5}">
                      <a16:colId xmlns:a16="http://schemas.microsoft.com/office/drawing/2014/main" val="2061499891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561795797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1405745347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2974837420"/>
                    </a:ext>
                  </a:extLst>
                </a:gridCol>
                <a:gridCol w="473100">
                  <a:extLst>
                    <a:ext uri="{9D8B030D-6E8A-4147-A177-3AD203B41FA5}">
                      <a16:colId xmlns:a16="http://schemas.microsoft.com/office/drawing/2014/main" val="2838884316"/>
                    </a:ext>
                  </a:extLst>
                </a:gridCol>
              </a:tblGrid>
              <a:tr h="206863">
                <a:tc gridSpan="1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1197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인수일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공사명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주문자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내역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세부품종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내역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GEN2409050011-1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2024-09-11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2024-09-13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[202309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인천 계양구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2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1248637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지정자재 입찰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지정자재 상품입찰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3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6"/>
            <a:ext cx="9373141" cy="773425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지정자재 상품 입찰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지정자재 상품 입찰 생성을 위한 기본 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입찰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상품 입찰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1"/>
            <a:ext cx="9211343" cy="757346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3258" y="968530"/>
            <a:ext cx="9071538" cy="7415927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66575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08960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지정자재 </a:t>
            </a: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상품 입찰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3953358112"/>
              </p:ext>
            </p:extLst>
          </p:nvPr>
        </p:nvGraphicFramePr>
        <p:xfrm>
          <a:off x="404763" y="1968942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22238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옵션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코드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80219"/>
              </p:ext>
            </p:extLst>
          </p:nvPr>
        </p:nvGraphicFramePr>
        <p:xfrm>
          <a:off x="404762" y="2196609"/>
          <a:ext cx="820528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922239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45462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59026"/>
            <a:ext cx="8802573" cy="48099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지정자재 상품 입찰 생성을 위한 화면입니다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지정자재만 조회됩니다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지정자재를 조회 후 입찰내역에 추가하실 상품을 체크하여 추가하시고 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입찰생성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버튼을 클릭하면 전자입찰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SSO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를 통해 입찰계획을 생성할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입찰계획 생성 후 공고자는 전자입찰시스템에 로그인하여 공고처리 해야 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상품의 단가는 협력사별로 다를 수 있기 때문에 공급사 상품의 최소 단가로 표현합니다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77867"/>
              </p:ext>
            </p:extLst>
          </p:nvPr>
        </p:nvGraphicFramePr>
        <p:xfrm>
          <a:off x="404755" y="2711820"/>
          <a:ext cx="5131469" cy="288542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42831">
                  <a:extLst>
                    <a:ext uri="{9D8B030D-6E8A-4147-A177-3AD203B41FA5}">
                      <a16:colId xmlns:a16="http://schemas.microsoft.com/office/drawing/2014/main" val="1274169412"/>
                    </a:ext>
                  </a:extLst>
                </a:gridCol>
                <a:gridCol w="634863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603712">
                  <a:extLst>
                    <a:ext uri="{9D8B030D-6E8A-4147-A177-3AD203B41FA5}">
                      <a16:colId xmlns:a16="http://schemas.microsoft.com/office/drawing/2014/main" val="853547995"/>
                    </a:ext>
                  </a:extLst>
                </a:gridCol>
                <a:gridCol w="624771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31791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60371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280525">
                  <a:extLst>
                    <a:ext uri="{9D8B030D-6E8A-4147-A177-3AD203B41FA5}">
                      <a16:colId xmlns:a16="http://schemas.microsoft.com/office/drawing/2014/main" val="143808065"/>
                    </a:ext>
                  </a:extLst>
                </a:gridCol>
                <a:gridCol w="427045">
                  <a:extLst>
                    <a:ext uri="{9D8B030D-6E8A-4147-A177-3AD203B41FA5}">
                      <a16:colId xmlns:a16="http://schemas.microsoft.com/office/drawing/2014/main" val="1274637120"/>
                    </a:ext>
                  </a:extLst>
                </a:gridCol>
                <a:gridCol w="352150">
                  <a:extLst>
                    <a:ext uri="{9D8B030D-6E8A-4147-A177-3AD203B41FA5}">
                      <a16:colId xmlns:a16="http://schemas.microsoft.com/office/drawing/2014/main" val="3941336058"/>
                    </a:ext>
                  </a:extLst>
                </a:gridCol>
              </a:tblGrid>
              <a:tr h="206863">
                <a:tc gridSpan="10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지정자재 조회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60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60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대표상품코드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60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60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명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60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60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품종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u="none" strike="noStrike" cap="none" smtClean="0">
                          <a:latin typeface="+mn-ea"/>
                          <a:ea typeface="+mn-ea"/>
                        </a:rPr>
                        <a:t>품종내역</a:t>
                      </a:r>
                      <a:endParaRPr sz="6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협력사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최소단가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9130*2800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15,000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box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215548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밀양삼문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9130*2800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15,000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551135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561134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알람케이블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295 mm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에릭슨</a:t>
                      </a:r>
                      <a:r>
                        <a:rPr lang="en-US" altLang="ko-KR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42 hg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551136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561134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알람케이블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300 mm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에릭슨</a:t>
                      </a:r>
                      <a:r>
                        <a:rPr lang="en-US" altLang="ko-KR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43 hg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900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551137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561134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알람케이블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310 mm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에릭슨</a:t>
                      </a:r>
                      <a:r>
                        <a:rPr lang="en-US" altLang="ko-KR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46 hg bmm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12,510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96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079783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903818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17294"/>
            <a:ext cx="5212741" cy="557867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531" y="2201339"/>
            <a:ext cx="181841" cy="164523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5166385" y="2513534"/>
            <a:ext cx="446567" cy="1613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</a:rPr>
              <a:t>추가</a:t>
            </a:r>
            <a:endParaRPr lang="ko-KR" altLang="en-US" sz="7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677403" y="2708956"/>
            <a:ext cx="3516215" cy="55870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77403" y="2716532"/>
            <a:ext cx="3516215" cy="215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6000" lvl="0">
              <a:buSzPts val="700"/>
            </a:pPr>
            <a:r>
              <a:rPr lang="ko-KR" altLang="en-US" sz="800" b="1" smtClean="0">
                <a:solidFill>
                  <a:schemeClr val="bg1"/>
                </a:solidFill>
                <a:latin typeface="+mn-ea"/>
              </a:rPr>
              <a:t>상품입찰 내역</a:t>
            </a:r>
            <a:endParaRPr lang="ko-KR" altLang="en-US" sz="8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Google Shape;58;p20"/>
          <p:cNvSpPr/>
          <p:nvPr/>
        </p:nvSpPr>
        <p:spPr>
          <a:xfrm>
            <a:off x="5744043" y="2972299"/>
            <a:ext cx="3385209" cy="103609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추가된 입찰내력은 작년실적과 금년도 실적을 분석하여 입찰규모를 산정합니다</a:t>
            </a:r>
            <a:r>
              <a:rPr lang="en-US" altLang="ko-KR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금년 연간추정치는 금년 월 평균실적과 가중치를 이용하여 계산됩니다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b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(ex :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금년 월 평균 주문수량이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이면 년 추정치는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120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이되고 여기에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입찰규모 산정 가중치를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100%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로 하면 입찰규모 주문수량은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240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 됨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입찰내역에 들어가는 주문수량과 금액은 금년 연간실적 추정치를 기준으로 계산됩니다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입찰규모 산정 금액은 최소단가에 대한 금액입니다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실적 단가와 금액은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상품을 제공하는 공급사 단가가 다를 수 있고 집계기간에 따라 다를 수 있기 때문에 최소단가로 표현하고 금액이 산출됩니다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21422"/>
              </p:ext>
            </p:extLst>
          </p:nvPr>
        </p:nvGraphicFramePr>
        <p:xfrm>
          <a:off x="5744043" y="4053076"/>
          <a:ext cx="3385209" cy="20473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62056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523153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</a:tblGrid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551135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알림케이블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4615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295 mm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345"/>
                  </a:ext>
                </a:extLst>
              </a:tr>
              <a:tr h="1009580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작년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추정치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46457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입찰규모 산정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7367160" y="4088740"/>
            <a:ext cx="342257" cy="1333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제거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71551"/>
              </p:ext>
            </p:extLst>
          </p:nvPr>
        </p:nvGraphicFramePr>
        <p:xfrm>
          <a:off x="6636775" y="4670825"/>
          <a:ext cx="2448231" cy="97094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70154">
                  <a:extLst>
                    <a:ext uri="{9D8B030D-6E8A-4147-A177-3AD203B41FA5}">
                      <a16:colId xmlns:a16="http://schemas.microsoft.com/office/drawing/2014/main" val="2092115245"/>
                    </a:ext>
                  </a:extLst>
                </a:gridCol>
                <a:gridCol w="516194">
                  <a:extLst>
                    <a:ext uri="{9D8B030D-6E8A-4147-A177-3AD203B41FA5}">
                      <a16:colId xmlns:a16="http://schemas.microsoft.com/office/drawing/2014/main" val="1223278413"/>
                    </a:ext>
                  </a:extLst>
                </a:gridCol>
                <a:gridCol w="494071">
                  <a:extLst>
                    <a:ext uri="{9D8B030D-6E8A-4147-A177-3AD203B41FA5}">
                      <a16:colId xmlns:a16="http://schemas.microsoft.com/office/drawing/2014/main" val="2231508351"/>
                    </a:ext>
                  </a:extLst>
                </a:gridCol>
                <a:gridCol w="567812">
                  <a:extLst>
                    <a:ext uri="{9D8B030D-6E8A-4147-A177-3AD203B41FA5}">
                      <a16:colId xmlns:a16="http://schemas.microsoft.com/office/drawing/2014/main" val="2172218161"/>
                    </a:ext>
                  </a:extLst>
                </a:gridCol>
              </a:tblGrid>
              <a:tr h="16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최소단가</a:t>
                      </a:r>
                      <a:endParaRPr lang="en-US" altLang="ko-KR" sz="700" b="0" u="none" strike="noStrike" cap="none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최대단가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주문수량합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최소금액</a:t>
                      </a:r>
                      <a:endParaRPr lang="en-US" altLang="ko-KR" sz="700" u="none" strike="noStrike" cap="none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최대금액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7889"/>
                  </a:ext>
                </a:extLst>
              </a:tr>
              <a:tr h="247348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작년 실적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36,000,000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14509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이전월까지 </a:t>
                      </a:r>
                      <a:endParaRPr lang="en-US" altLang="ko-KR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</a:p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(32,000)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880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27,280,000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(28,160,000)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53543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연간실적추정</a:t>
                      </a:r>
                      <a:endParaRPr lang="en-US" altLang="ko-KR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</a:p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(32,000)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(42,240,000)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1565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966473"/>
              </p:ext>
            </p:extLst>
          </p:nvPr>
        </p:nvGraphicFramePr>
        <p:xfrm>
          <a:off x="6636776" y="5671235"/>
          <a:ext cx="2448230" cy="37555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0824">
                  <a:extLst>
                    <a:ext uri="{9D8B030D-6E8A-4147-A177-3AD203B41FA5}">
                      <a16:colId xmlns:a16="http://schemas.microsoft.com/office/drawing/2014/main" val="713157495"/>
                    </a:ext>
                  </a:extLst>
                </a:gridCol>
                <a:gridCol w="663539">
                  <a:extLst>
                    <a:ext uri="{9D8B030D-6E8A-4147-A177-3AD203B41FA5}">
                      <a16:colId xmlns:a16="http://schemas.microsoft.com/office/drawing/2014/main" val="4155494641"/>
                    </a:ext>
                  </a:extLst>
                </a:gridCol>
                <a:gridCol w="983867">
                  <a:extLst>
                    <a:ext uri="{9D8B030D-6E8A-4147-A177-3AD203B41FA5}">
                      <a16:colId xmlns:a16="http://schemas.microsoft.com/office/drawing/2014/main" val="4169408840"/>
                    </a:ext>
                  </a:extLst>
                </a:gridCol>
              </a:tblGrid>
              <a:tr h="152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가중치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6256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785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762136" y="5872774"/>
            <a:ext cx="490066" cy="11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2484"/>
              </p:ext>
            </p:extLst>
          </p:nvPr>
        </p:nvGraphicFramePr>
        <p:xfrm>
          <a:off x="5744043" y="6189227"/>
          <a:ext cx="3385209" cy="20473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62056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523153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</a:tblGrid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551136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알림케이블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4615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300 mm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345"/>
                  </a:ext>
                </a:extLst>
              </a:tr>
              <a:tr h="1009580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작년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추정치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46457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입찰규모 산정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7367160" y="6224891"/>
            <a:ext cx="342257" cy="1333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제거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22184"/>
              </p:ext>
            </p:extLst>
          </p:nvPr>
        </p:nvGraphicFramePr>
        <p:xfrm>
          <a:off x="6636775" y="6806976"/>
          <a:ext cx="2448231" cy="97094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70154">
                  <a:extLst>
                    <a:ext uri="{9D8B030D-6E8A-4147-A177-3AD203B41FA5}">
                      <a16:colId xmlns:a16="http://schemas.microsoft.com/office/drawing/2014/main" val="2092115245"/>
                    </a:ext>
                  </a:extLst>
                </a:gridCol>
                <a:gridCol w="516194">
                  <a:extLst>
                    <a:ext uri="{9D8B030D-6E8A-4147-A177-3AD203B41FA5}">
                      <a16:colId xmlns:a16="http://schemas.microsoft.com/office/drawing/2014/main" val="1223278413"/>
                    </a:ext>
                  </a:extLst>
                </a:gridCol>
                <a:gridCol w="494071">
                  <a:extLst>
                    <a:ext uri="{9D8B030D-6E8A-4147-A177-3AD203B41FA5}">
                      <a16:colId xmlns:a16="http://schemas.microsoft.com/office/drawing/2014/main" val="2231508351"/>
                    </a:ext>
                  </a:extLst>
                </a:gridCol>
                <a:gridCol w="567812">
                  <a:extLst>
                    <a:ext uri="{9D8B030D-6E8A-4147-A177-3AD203B41FA5}">
                      <a16:colId xmlns:a16="http://schemas.microsoft.com/office/drawing/2014/main" val="2172218161"/>
                    </a:ext>
                  </a:extLst>
                </a:gridCol>
              </a:tblGrid>
              <a:tr h="16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최소단가</a:t>
                      </a:r>
                      <a:endParaRPr lang="en-US" altLang="ko-KR" sz="700" b="0" u="none" strike="noStrike" cap="none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최대단가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주문수량합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7889"/>
                  </a:ext>
                </a:extLst>
              </a:tr>
              <a:tr h="247348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작년도 실적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14509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금년도 이전월까지 </a:t>
                      </a:r>
                      <a:endParaRPr lang="en-US" altLang="ko-KR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53543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연간실적추정</a:t>
                      </a:r>
                      <a:endParaRPr lang="en-US" altLang="ko-KR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1565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63996"/>
              </p:ext>
            </p:extLst>
          </p:nvPr>
        </p:nvGraphicFramePr>
        <p:xfrm>
          <a:off x="6636776" y="7807386"/>
          <a:ext cx="2448230" cy="37555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0824">
                  <a:extLst>
                    <a:ext uri="{9D8B030D-6E8A-4147-A177-3AD203B41FA5}">
                      <a16:colId xmlns:a16="http://schemas.microsoft.com/office/drawing/2014/main" val="713157495"/>
                    </a:ext>
                  </a:extLst>
                </a:gridCol>
                <a:gridCol w="663539">
                  <a:extLst>
                    <a:ext uri="{9D8B030D-6E8A-4147-A177-3AD203B41FA5}">
                      <a16:colId xmlns:a16="http://schemas.microsoft.com/office/drawing/2014/main" val="4155494641"/>
                    </a:ext>
                  </a:extLst>
                </a:gridCol>
                <a:gridCol w="983867">
                  <a:extLst>
                    <a:ext uri="{9D8B030D-6E8A-4147-A177-3AD203B41FA5}">
                      <a16:colId xmlns:a16="http://schemas.microsoft.com/office/drawing/2014/main" val="4169408840"/>
                    </a:ext>
                  </a:extLst>
                </a:gridCol>
              </a:tblGrid>
              <a:tr h="152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가중치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6256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785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762136" y="8008925"/>
            <a:ext cx="490066" cy="11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224395" y="2503591"/>
            <a:ext cx="957256" cy="17751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입찰생성으로 이동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/>
          <a:srcRect l="31182" t="9477" r="26159" b="-1278"/>
          <a:stretch/>
        </p:blipFill>
        <p:spPr>
          <a:xfrm>
            <a:off x="375626" y="8139785"/>
            <a:ext cx="5234291" cy="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019381120"/>
              </p:ext>
            </p:extLst>
          </p:nvPr>
        </p:nvGraphicFramePr>
        <p:xfrm>
          <a:off x="8385974" y="748646"/>
          <a:ext cx="2324900" cy="29587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 상품입찰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 상품을 조회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 후 입찰내역을 확인하고 입찰생성하는 기능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지정자재 상품을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체크한 후 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우측에 상품입찰 내역이</a:t>
                      </a:r>
                      <a:r>
                        <a:rPr lang="en-US" altLang="ko-KR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추가됨</a:t>
                      </a:r>
                      <a:endParaRPr lang="en-US" altLang="ko-KR" sz="65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가중치에 따른 주문수량 및 금액은 상품입찰내역의 설명란을 참고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적격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 협력사로 등록된 개수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등록된 협력사 리스트 레이어 팝업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입찰생성으로 이동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추가된 상품입찰 내역 확인 후 클릭하면 새 창으로 전자입찰 입찰계획 생성화면으로 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SSO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회원정보가 없을 경우 자동 회원가입 처리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1166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최소단가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협력사별로 단가가 다를 수 있기 때문에 공급사 상품의 최소단가로 표현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9035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실적의 최소단가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최대단가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집계 기간 동안 상품공급사의 최소단가를 표현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괄호의 금액은 집계 기간 동안 상품공급사의 최대단가를 표현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364224"/>
                  </a:ext>
                </a:extLst>
              </a:tr>
            </a:tbl>
          </a:graphicData>
        </a:graphic>
      </p:graphicFrame>
      <p:sp>
        <p:nvSpPr>
          <p:cNvPr id="2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지정자재 상품 입찰</a:t>
            </a:r>
            <a:endParaRPr>
              <a:latin typeface="+mj-ea"/>
              <a:ea typeface="+mj-ea"/>
            </a:endParaRPr>
          </a:p>
        </p:txBody>
      </p:sp>
      <p:sp>
        <p:nvSpPr>
          <p:cNvPr id="39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지정자재 상품 입찰 생성을 위한 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0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입찰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상품 입찰</a:t>
            </a:r>
            <a:endParaRPr>
              <a:latin typeface="+mj-ea"/>
              <a:ea typeface="+mj-ea"/>
            </a:endParaRPr>
          </a:p>
        </p:txBody>
      </p:sp>
      <p:sp>
        <p:nvSpPr>
          <p:cNvPr id="34" name="Google Shape;48;p20"/>
          <p:cNvSpPr/>
          <p:nvPr/>
        </p:nvSpPr>
        <p:spPr>
          <a:xfrm>
            <a:off x="100860" y="764284"/>
            <a:ext cx="8217900" cy="48985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8" y="801149"/>
            <a:ext cx="5880214" cy="4832133"/>
          </a:xfrm>
          <a:prstGeom prst="rect">
            <a:avLst/>
          </a:prstGeom>
        </p:spPr>
      </p:pic>
      <p:sp>
        <p:nvSpPr>
          <p:cNvPr id="41" name="Google Shape;1694;p44"/>
          <p:cNvSpPr/>
          <p:nvPr/>
        </p:nvSpPr>
        <p:spPr>
          <a:xfrm>
            <a:off x="6126127" y="3697894"/>
            <a:ext cx="3043972" cy="29729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Google Shape;1695;p44"/>
          <p:cNvGraphicFramePr/>
          <p:nvPr>
            <p:extLst>
              <p:ext uri="{D42A27DB-BD31-4B8C-83A1-F6EECF244321}">
                <p14:modId xmlns:p14="http://schemas.microsoft.com/office/powerpoint/2010/main" val="132929151"/>
              </p:ext>
            </p:extLst>
          </p:nvPr>
        </p:nvGraphicFramePr>
        <p:xfrm>
          <a:off x="6269455" y="3801266"/>
          <a:ext cx="2789609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8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협력사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1695;p44"/>
          <p:cNvGraphicFramePr/>
          <p:nvPr>
            <p:extLst>
              <p:ext uri="{D42A27DB-BD31-4B8C-83A1-F6EECF244321}">
                <p14:modId xmlns:p14="http://schemas.microsoft.com/office/powerpoint/2010/main" val="133429921"/>
              </p:ext>
            </p:extLst>
          </p:nvPr>
        </p:nvGraphicFramePr>
        <p:xfrm>
          <a:off x="8811576" y="377983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911717"/>
              </p:ext>
            </p:extLst>
          </p:nvPr>
        </p:nvGraphicFramePr>
        <p:xfrm>
          <a:off x="6255555" y="4183556"/>
          <a:ext cx="2803509" cy="103431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58157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59898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18011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711926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사업자번호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협력사명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권역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대표전화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123-12-12345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㈜대일안전</a:t>
                      </a:r>
                      <a:endParaRPr lang="ko-KR" alt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6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</a:t>
                      </a:r>
                      <a:endParaRPr 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02-123*1234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123-12-12346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비트큐브㈜</a:t>
                      </a:r>
                      <a:endParaRPr lang="ko-KR" alt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6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동부권</a:t>
                      </a:r>
                      <a:endParaRPr 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02-123*1234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123-12-12348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㈜대한대일산업</a:t>
                      </a:r>
                      <a:endParaRPr lang="ko-KR" alt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6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</a:t>
                      </a:r>
                      <a:endParaRPr 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02-123*1234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sng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6244897" y="4166635"/>
            <a:ext cx="2814167" cy="209270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7460583" y="6351323"/>
            <a:ext cx="414247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408;p26"/>
          <p:cNvCxnSpPr>
            <a:stCxn id="28" idx="6"/>
            <a:endCxn id="41" idx="1"/>
          </p:cNvCxnSpPr>
          <p:nvPr/>
        </p:nvCxnSpPr>
        <p:spPr>
          <a:xfrm>
            <a:off x="2912085" y="2949320"/>
            <a:ext cx="3214042" cy="223503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797;p30"/>
          <p:cNvSpPr/>
          <p:nvPr/>
        </p:nvSpPr>
        <p:spPr>
          <a:xfrm>
            <a:off x="56952" y="79643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797;p30"/>
          <p:cNvSpPr/>
          <p:nvPr/>
        </p:nvSpPr>
        <p:spPr>
          <a:xfrm>
            <a:off x="3198155" y="171162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65;p27"/>
          <p:cNvSpPr/>
          <p:nvPr/>
        </p:nvSpPr>
        <p:spPr>
          <a:xfrm>
            <a:off x="6140179" y="1221899"/>
            <a:ext cx="1961943" cy="74225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Google Shape;666;p27"/>
          <p:cNvGraphicFramePr/>
          <p:nvPr>
            <p:extLst>
              <p:ext uri="{D42A27DB-BD31-4B8C-83A1-F6EECF244321}">
                <p14:modId xmlns:p14="http://schemas.microsoft.com/office/powerpoint/2010/main" val="4138683382"/>
              </p:ext>
            </p:extLst>
          </p:nvPr>
        </p:nvGraphicFramePr>
        <p:xfrm>
          <a:off x="6338539" y="1332456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667;p27"/>
          <p:cNvSpPr/>
          <p:nvPr/>
        </p:nvSpPr>
        <p:spPr>
          <a:xfrm>
            <a:off x="6844391" y="171505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668;p27"/>
          <p:cNvSpPr txBox="1"/>
          <p:nvPr/>
        </p:nvSpPr>
        <p:spPr>
          <a:xfrm>
            <a:off x="6126127" y="1324909"/>
            <a:ext cx="19681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추가된 상품입니다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700"/>
          </a:p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상품입찰 내역을 확인하십시오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76;p21"/>
          <p:cNvCxnSpPr>
            <a:stCxn id="18" idx="0"/>
            <a:endCxn id="23" idx="1"/>
          </p:cNvCxnSpPr>
          <p:nvPr/>
        </p:nvCxnSpPr>
        <p:spPr>
          <a:xfrm rot="5400000" flipH="1" flipV="1">
            <a:off x="4587706" y="173203"/>
            <a:ext cx="232847" cy="2843996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8" name="Google Shape;797;p30"/>
          <p:cNvSpPr/>
          <p:nvPr/>
        </p:nvSpPr>
        <p:spPr>
          <a:xfrm>
            <a:off x="2744133" y="287070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797;p30"/>
          <p:cNvSpPr/>
          <p:nvPr/>
        </p:nvSpPr>
        <p:spPr>
          <a:xfrm>
            <a:off x="5193163" y="172533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797;p30"/>
          <p:cNvSpPr/>
          <p:nvPr/>
        </p:nvSpPr>
        <p:spPr>
          <a:xfrm>
            <a:off x="3075748" y="196415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smtClean="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97;p30"/>
          <p:cNvSpPr/>
          <p:nvPr/>
        </p:nvSpPr>
        <p:spPr>
          <a:xfrm>
            <a:off x="4808064" y="30652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smtClean="0">
                <a:solidFill>
                  <a:schemeClr val="lt1"/>
                </a:solidFill>
              </a:rPr>
              <a:t>6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6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68440100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지정자재 입찰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품종 콤퍼넌트입찰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8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8"/>
            <a:ext cx="9373141" cy="587574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컴퍼넌트입찰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지정자재 품종입찰 설계를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입찰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콤퍼넌트입찰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230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446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품종 콤퍼넌트입찰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/>
          </p:nvPr>
        </p:nvGraphicFramePr>
        <p:xfrm>
          <a:off x="404763" y="1991064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관리구분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71437"/>
              </p:ext>
            </p:extLst>
          </p:nvPr>
        </p:nvGraphicFramePr>
        <p:xfrm>
          <a:off x="404762" y="2218731"/>
          <a:ext cx="821019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924071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8"/>
            <a:ext cx="8802573" cy="48099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품종을 조회하여 품종을 구성하는 콤포넌트와 품종에 속해 있는 상품을 입찰 할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조회한 품종의 </a:t>
            </a:r>
            <a:r>
              <a:rPr lang="en-US" altLang="ko-KR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콤포넌트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입찰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버튼을</a:t>
            </a:r>
            <a:r>
              <a:rPr lang="ko-KR" altLang="en-US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클릭하면 콤포넌트 입찰 레이어 팝업이 호출됩니다</a:t>
            </a:r>
            <a:r>
              <a:rPr lang="en-US" altLang="ko-KR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조회한 품종의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상품입찰로 이동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버튼을 클릭하면 품종 상품을 입찰할 수 있도록 상품입찰 페이지로 이동합니다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품종 상품입찰 페이지에서는 선택한 품종의 상품이 조회됩니다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.)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79783"/>
              </p:ext>
            </p:extLst>
          </p:nvPr>
        </p:nvGraphicFramePr>
        <p:xfrm>
          <a:off x="404757" y="2617307"/>
          <a:ext cx="8784172" cy="289608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37791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492195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584171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97337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378131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542109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372291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1507969">
                  <a:extLst>
                    <a:ext uri="{9D8B030D-6E8A-4147-A177-3AD203B41FA5}">
                      <a16:colId xmlns:a16="http://schemas.microsoft.com/office/drawing/2014/main" val="498938407"/>
                    </a:ext>
                  </a:extLst>
                </a:gridCol>
              </a:tblGrid>
              <a:tr h="206863">
                <a:tc gridSpan="9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품종 조회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콤포넌트명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입찰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박스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)]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147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[SC/APC(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)], [SC/PC(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)], [SM,1C(m)]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388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925940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622782"/>
            <a:ext cx="8802573" cy="36561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86603"/>
            <a:ext cx="8795289" cy="1581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531" y="2214401"/>
            <a:ext cx="181841" cy="164523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7751926" y="3067144"/>
            <a:ext cx="594381" cy="133368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콤포넌트 입찰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51926" y="3476040"/>
            <a:ext cx="594381" cy="133368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콤포넌트 입찰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10965" y="3067144"/>
            <a:ext cx="719201" cy="133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상품입찰로 이동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10965" y="3478298"/>
            <a:ext cx="719201" cy="133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cs typeface="Arial"/>
              </a:rPr>
              <a:t>상품입찰로 이동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2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437866012"/>
              </p:ext>
            </p:extLst>
          </p:nvPr>
        </p:nvGraphicFramePr>
        <p:xfrm>
          <a:off x="8385974" y="748646"/>
          <a:ext cx="2324900" cy="22540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콤퍼넌트 입찰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품종을 조회하여 품종을 구성하는 콤퍼넌트들을 입찰하거나 품종과 연결되어 있는 상품을 입찰 할수 있도록 하는 기능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콤포넌트로 구성되지 않는 품종은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입찰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NoneDisplay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상품이 연결되지 않은 품종은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상품입찰로 이동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NoneDisplay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입찰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품종의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입찰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품종을 구성하는 콤포넌트를 입찰할 수 있는 콤포넌트 입찰 레이어 팝업이 호출됨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상품입찰로 이동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품종의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상품입찰로 이동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지정자재 상품입찰 페이지로 이동하고 조회조건에 품종명과 품종내역이 입력되고 상품이 조회됨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34" name="Google Shape;48;p20"/>
          <p:cNvSpPr/>
          <p:nvPr/>
        </p:nvSpPr>
        <p:spPr>
          <a:xfrm>
            <a:off x="100860" y="764284"/>
            <a:ext cx="8217900" cy="48985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품종의 콤포넌트 입찰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39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품종의 콤포넌트를 입찰할 수 있도록 합니다</a:t>
            </a:r>
            <a:r>
              <a:rPr lang="en-US" altLang="ko-KR" sz="700" smtClean="0">
                <a:latin typeface="+mj-ea"/>
              </a:rPr>
              <a:t>.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0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입찰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폼퍼넌트입찰</a:t>
            </a:r>
            <a:endParaRPr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9" y="842366"/>
            <a:ext cx="7809957" cy="4757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17" y="3212331"/>
            <a:ext cx="5447953" cy="33125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Google Shape;1694;p44"/>
          <p:cNvSpPr/>
          <p:nvPr/>
        </p:nvSpPr>
        <p:spPr>
          <a:xfrm>
            <a:off x="446837" y="3212331"/>
            <a:ext cx="4693401" cy="553978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Google Shape;1695;p44"/>
          <p:cNvGraphicFramePr/>
          <p:nvPr>
            <p:extLst>
              <p:ext uri="{D42A27DB-BD31-4B8C-83A1-F6EECF244321}">
                <p14:modId xmlns:p14="http://schemas.microsoft.com/office/powerpoint/2010/main" val="3036998364"/>
              </p:ext>
            </p:extLst>
          </p:nvPr>
        </p:nvGraphicFramePr>
        <p:xfrm>
          <a:off x="525330" y="3291842"/>
          <a:ext cx="4547084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547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0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콤포넌트 입찰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oogle Shape;1695;p44"/>
          <p:cNvGraphicFramePr/>
          <p:nvPr>
            <p:extLst>
              <p:ext uri="{D42A27DB-BD31-4B8C-83A1-F6EECF244321}">
                <p14:modId xmlns:p14="http://schemas.microsoft.com/office/powerpoint/2010/main" val="276869356"/>
              </p:ext>
            </p:extLst>
          </p:nvPr>
        </p:nvGraphicFramePr>
        <p:xfrm>
          <a:off x="4825509" y="328966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58;p20"/>
          <p:cNvSpPr/>
          <p:nvPr/>
        </p:nvSpPr>
        <p:spPr>
          <a:xfrm>
            <a:off x="525330" y="3654404"/>
            <a:ext cx="4515427" cy="66287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품종을 구성하는 콤포넌트의</a:t>
            </a:r>
            <a:r>
              <a:rPr lang="ko-KR" altLang="en-US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작년실적과 금년도 실적을 분석하여 입찰규모를 산정합니다</a:t>
            </a:r>
            <a:r>
              <a:rPr lang="en-US" altLang="ko-KR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금년 연간추정치는 금년 월 평균실적과 가중치를 이용하여 계산됩니다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b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(ex :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금년 월 평균 낱개수량이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10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 이면 년 추정치는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120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이되고 여기에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입찰규모 산정 가중치를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100%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로 하면 입찰규모 낱개수량은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240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이 됨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)</a:t>
            </a:r>
            <a:endParaRPr lang="en-US" altLang="ko-KR" sz="700" smtClean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입찰내역에 들어가는 낱개수량과 금액은 금년 연간실적 추정치를 기준으로 계산됩니다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846" y="4571004"/>
            <a:ext cx="4508911" cy="38038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9789"/>
              </p:ext>
            </p:extLst>
          </p:nvPr>
        </p:nvGraphicFramePr>
        <p:xfrm>
          <a:off x="525330" y="4577536"/>
          <a:ext cx="4412435" cy="161901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9640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277047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  <a:gridCol w="570394">
                  <a:extLst>
                    <a:ext uri="{9D8B030D-6E8A-4147-A177-3AD203B41FA5}">
                      <a16:colId xmlns:a16="http://schemas.microsoft.com/office/drawing/2014/main" val="1920494045"/>
                    </a:ext>
                  </a:extLst>
                </a:gridCol>
                <a:gridCol w="755354">
                  <a:extLst>
                    <a:ext uri="{9D8B030D-6E8A-4147-A177-3AD203B41FA5}">
                      <a16:colId xmlns:a16="http://schemas.microsoft.com/office/drawing/2014/main" val="3095150050"/>
                    </a:ext>
                  </a:extLst>
                </a:gridCol>
              </a:tblGrid>
              <a:tr h="1857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콤포넌트명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98157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작년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추정치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입찰규모 산정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09242"/>
              </p:ext>
            </p:extLst>
          </p:nvPr>
        </p:nvGraphicFramePr>
        <p:xfrm>
          <a:off x="1418064" y="4789928"/>
          <a:ext cx="3460913" cy="92725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13316">
                  <a:extLst>
                    <a:ext uri="{9D8B030D-6E8A-4147-A177-3AD203B41FA5}">
                      <a16:colId xmlns:a16="http://schemas.microsoft.com/office/drawing/2014/main" val="2092115245"/>
                    </a:ext>
                  </a:extLst>
                </a:gridCol>
                <a:gridCol w="946480">
                  <a:extLst>
                    <a:ext uri="{9D8B030D-6E8A-4147-A177-3AD203B41FA5}">
                      <a16:colId xmlns:a16="http://schemas.microsoft.com/office/drawing/2014/main" val="1223278413"/>
                    </a:ext>
                  </a:extLst>
                </a:gridCol>
                <a:gridCol w="698437">
                  <a:extLst>
                    <a:ext uri="{9D8B030D-6E8A-4147-A177-3AD203B41FA5}">
                      <a16:colId xmlns:a16="http://schemas.microsoft.com/office/drawing/2014/main" val="2231508351"/>
                    </a:ext>
                  </a:extLst>
                </a:gridCol>
                <a:gridCol w="802680">
                  <a:extLst>
                    <a:ext uri="{9D8B030D-6E8A-4147-A177-3AD203B41FA5}">
                      <a16:colId xmlns:a16="http://schemas.microsoft.com/office/drawing/2014/main" val="2172218161"/>
                    </a:ext>
                  </a:extLst>
                </a:gridCol>
              </a:tblGrid>
              <a:tr h="16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낱개단가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낱개수량합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7889"/>
                  </a:ext>
                </a:extLst>
              </a:tr>
              <a:tr h="247348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작년 실적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36,000,000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14509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이전월까지 </a:t>
                      </a:r>
                      <a:endParaRPr lang="en-US" altLang="ko-KR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880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27,280,000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53543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연간실적추정</a:t>
                      </a:r>
                      <a:endParaRPr lang="en-US" altLang="ko-KR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1565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9707"/>
              </p:ext>
            </p:extLst>
          </p:nvPr>
        </p:nvGraphicFramePr>
        <p:xfrm>
          <a:off x="1405001" y="5777682"/>
          <a:ext cx="3473976" cy="37555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36349">
                  <a:extLst>
                    <a:ext uri="{9D8B030D-6E8A-4147-A177-3AD203B41FA5}">
                      <a16:colId xmlns:a16="http://schemas.microsoft.com/office/drawing/2014/main" val="713157495"/>
                    </a:ext>
                  </a:extLst>
                </a:gridCol>
                <a:gridCol w="941545">
                  <a:extLst>
                    <a:ext uri="{9D8B030D-6E8A-4147-A177-3AD203B41FA5}">
                      <a16:colId xmlns:a16="http://schemas.microsoft.com/office/drawing/2014/main" val="4155494641"/>
                    </a:ext>
                  </a:extLst>
                </a:gridCol>
                <a:gridCol w="1396082">
                  <a:extLst>
                    <a:ext uri="{9D8B030D-6E8A-4147-A177-3AD203B41FA5}">
                      <a16:colId xmlns:a16="http://schemas.microsoft.com/office/drawing/2014/main" val="4169408840"/>
                    </a:ext>
                  </a:extLst>
                </a:gridCol>
              </a:tblGrid>
              <a:tr h="152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가중치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낱개수량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6256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785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714656" y="5976436"/>
            <a:ext cx="490066" cy="11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60338"/>
              </p:ext>
            </p:extLst>
          </p:nvPr>
        </p:nvGraphicFramePr>
        <p:xfrm>
          <a:off x="525330" y="6261543"/>
          <a:ext cx="4412435" cy="161901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9640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277047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  <a:gridCol w="570394">
                  <a:extLst>
                    <a:ext uri="{9D8B030D-6E8A-4147-A177-3AD203B41FA5}">
                      <a16:colId xmlns:a16="http://schemas.microsoft.com/office/drawing/2014/main" val="1920494045"/>
                    </a:ext>
                  </a:extLst>
                </a:gridCol>
                <a:gridCol w="755354">
                  <a:extLst>
                    <a:ext uri="{9D8B030D-6E8A-4147-A177-3AD203B41FA5}">
                      <a16:colId xmlns:a16="http://schemas.microsoft.com/office/drawing/2014/main" val="3095150050"/>
                    </a:ext>
                  </a:extLst>
                </a:gridCol>
              </a:tblGrid>
              <a:tr h="1857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콤포넌트명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98157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작년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추정치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입찰규모 산정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38355"/>
              </p:ext>
            </p:extLst>
          </p:nvPr>
        </p:nvGraphicFramePr>
        <p:xfrm>
          <a:off x="1418064" y="6473935"/>
          <a:ext cx="3460913" cy="92725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13316">
                  <a:extLst>
                    <a:ext uri="{9D8B030D-6E8A-4147-A177-3AD203B41FA5}">
                      <a16:colId xmlns:a16="http://schemas.microsoft.com/office/drawing/2014/main" val="2092115245"/>
                    </a:ext>
                  </a:extLst>
                </a:gridCol>
                <a:gridCol w="946480">
                  <a:extLst>
                    <a:ext uri="{9D8B030D-6E8A-4147-A177-3AD203B41FA5}">
                      <a16:colId xmlns:a16="http://schemas.microsoft.com/office/drawing/2014/main" val="1223278413"/>
                    </a:ext>
                  </a:extLst>
                </a:gridCol>
                <a:gridCol w="698437">
                  <a:extLst>
                    <a:ext uri="{9D8B030D-6E8A-4147-A177-3AD203B41FA5}">
                      <a16:colId xmlns:a16="http://schemas.microsoft.com/office/drawing/2014/main" val="2231508351"/>
                    </a:ext>
                  </a:extLst>
                </a:gridCol>
                <a:gridCol w="802680">
                  <a:extLst>
                    <a:ext uri="{9D8B030D-6E8A-4147-A177-3AD203B41FA5}">
                      <a16:colId xmlns:a16="http://schemas.microsoft.com/office/drawing/2014/main" val="2172218161"/>
                    </a:ext>
                  </a:extLst>
                </a:gridCol>
              </a:tblGrid>
              <a:tr h="16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낱개단가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낱개수량합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7889"/>
                  </a:ext>
                </a:extLst>
              </a:tr>
              <a:tr h="247348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작년 실적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36,000,000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14509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이전월까지 </a:t>
                      </a:r>
                      <a:endParaRPr lang="en-US" altLang="ko-KR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880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27,280,000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53543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연간실적추정</a:t>
                      </a:r>
                      <a:endParaRPr lang="en-US" altLang="ko-KR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15651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43169"/>
              </p:ext>
            </p:extLst>
          </p:nvPr>
        </p:nvGraphicFramePr>
        <p:xfrm>
          <a:off x="1405001" y="7461689"/>
          <a:ext cx="3473976" cy="37555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36349">
                  <a:extLst>
                    <a:ext uri="{9D8B030D-6E8A-4147-A177-3AD203B41FA5}">
                      <a16:colId xmlns:a16="http://schemas.microsoft.com/office/drawing/2014/main" val="713157495"/>
                    </a:ext>
                  </a:extLst>
                </a:gridCol>
                <a:gridCol w="941545">
                  <a:extLst>
                    <a:ext uri="{9D8B030D-6E8A-4147-A177-3AD203B41FA5}">
                      <a16:colId xmlns:a16="http://schemas.microsoft.com/office/drawing/2014/main" val="4155494641"/>
                    </a:ext>
                  </a:extLst>
                </a:gridCol>
                <a:gridCol w="1396082">
                  <a:extLst>
                    <a:ext uri="{9D8B030D-6E8A-4147-A177-3AD203B41FA5}">
                      <a16:colId xmlns:a16="http://schemas.microsoft.com/office/drawing/2014/main" val="4169408840"/>
                    </a:ext>
                  </a:extLst>
                </a:gridCol>
              </a:tblGrid>
              <a:tr h="152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가중치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낱개수량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6256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7851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735922" y="7660443"/>
            <a:ext cx="490066" cy="11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49062"/>
              </p:ext>
            </p:extLst>
          </p:nvPr>
        </p:nvGraphicFramePr>
        <p:xfrm>
          <a:off x="525330" y="7992827"/>
          <a:ext cx="4412435" cy="37393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9640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277047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  <a:gridCol w="570394">
                  <a:extLst>
                    <a:ext uri="{9D8B030D-6E8A-4147-A177-3AD203B41FA5}">
                      <a16:colId xmlns:a16="http://schemas.microsoft.com/office/drawing/2014/main" val="1920494045"/>
                    </a:ext>
                  </a:extLst>
                </a:gridCol>
                <a:gridCol w="755354">
                  <a:extLst>
                    <a:ext uri="{9D8B030D-6E8A-4147-A177-3AD203B41FA5}">
                      <a16:colId xmlns:a16="http://schemas.microsoft.com/office/drawing/2014/main" val="3095150050"/>
                    </a:ext>
                  </a:extLst>
                </a:gridCol>
              </a:tblGrid>
              <a:tr h="1857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콤포넌트명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SM,1C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188178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b="1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46287"/>
              </p:ext>
            </p:extLst>
          </p:nvPr>
        </p:nvGraphicFramePr>
        <p:xfrm>
          <a:off x="1418064" y="8205219"/>
          <a:ext cx="3460913" cy="16967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13316">
                  <a:extLst>
                    <a:ext uri="{9D8B030D-6E8A-4147-A177-3AD203B41FA5}">
                      <a16:colId xmlns:a16="http://schemas.microsoft.com/office/drawing/2014/main" val="2092115245"/>
                    </a:ext>
                  </a:extLst>
                </a:gridCol>
                <a:gridCol w="946480">
                  <a:extLst>
                    <a:ext uri="{9D8B030D-6E8A-4147-A177-3AD203B41FA5}">
                      <a16:colId xmlns:a16="http://schemas.microsoft.com/office/drawing/2014/main" val="1223278413"/>
                    </a:ext>
                  </a:extLst>
                </a:gridCol>
                <a:gridCol w="698437">
                  <a:extLst>
                    <a:ext uri="{9D8B030D-6E8A-4147-A177-3AD203B41FA5}">
                      <a16:colId xmlns:a16="http://schemas.microsoft.com/office/drawing/2014/main" val="2231508351"/>
                    </a:ext>
                  </a:extLst>
                </a:gridCol>
                <a:gridCol w="802680">
                  <a:extLst>
                    <a:ext uri="{9D8B030D-6E8A-4147-A177-3AD203B41FA5}">
                      <a16:colId xmlns:a16="http://schemas.microsoft.com/office/drawing/2014/main" val="2172218161"/>
                    </a:ext>
                  </a:extLst>
                </a:gridCol>
              </a:tblGrid>
              <a:tr h="16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낱개단가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낱개수량합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788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53" y="4578335"/>
            <a:ext cx="81455" cy="3795836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4060932" y="4367415"/>
            <a:ext cx="957256" cy="17751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입찰생성으로 이동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0" name="Google Shape;1700;p44"/>
          <p:cNvSpPr/>
          <p:nvPr/>
        </p:nvSpPr>
        <p:spPr>
          <a:xfrm>
            <a:off x="2515406" y="8461517"/>
            <a:ext cx="414247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408;p26"/>
          <p:cNvCxnSpPr>
            <a:stCxn id="37" idx="2"/>
            <a:endCxn id="20" idx="0"/>
          </p:cNvCxnSpPr>
          <p:nvPr/>
        </p:nvCxnSpPr>
        <p:spPr>
          <a:xfrm rot="10800000" flipV="1">
            <a:off x="2793539" y="3042847"/>
            <a:ext cx="3734175" cy="169483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구부러진 연결선 10"/>
          <p:cNvCxnSpPr>
            <a:stCxn id="41" idx="5"/>
            <a:endCxn id="6" idx="0"/>
          </p:cNvCxnSpPr>
          <p:nvPr/>
        </p:nvCxnSpPr>
        <p:spPr>
          <a:xfrm rot="16200000" flipH="1">
            <a:off x="7826271" y="3055607"/>
            <a:ext cx="306965" cy="64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97;p30"/>
          <p:cNvSpPr/>
          <p:nvPr/>
        </p:nvSpPr>
        <p:spPr>
          <a:xfrm>
            <a:off x="85980" y="85347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6527713" y="296423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797;p30"/>
          <p:cNvSpPr/>
          <p:nvPr/>
        </p:nvSpPr>
        <p:spPr>
          <a:xfrm>
            <a:off x="7833156" y="27711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01375022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지정자재 품종 관리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지정자재 품종설정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817360872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지정자재 품종 실적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품종 상품 실적집계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6"/>
            <a:ext cx="9373141" cy="56399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 상품 실적집계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품종의 주문 집계된 실적을 조회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상품 실적집계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1"/>
            <a:ext cx="9211343" cy="552343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71208"/>
            <a:ext cx="9071538" cy="532635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66575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08960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품종 상품 실적집계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207699924"/>
              </p:ext>
            </p:extLst>
          </p:nvPr>
        </p:nvGraphicFramePr>
        <p:xfrm>
          <a:off x="404763" y="1876798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22238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관리구분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1594"/>
              </p:ext>
            </p:extLst>
          </p:nvPr>
        </p:nvGraphicFramePr>
        <p:xfrm>
          <a:off x="404762" y="2104465"/>
          <a:ext cx="820528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922239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45462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59026"/>
            <a:ext cx="8802573" cy="3906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지정자재 품종 상품의 실적를 조회합니다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실적은 인수일 기준입니다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실적은 매일 새벽 스케줄로 집계하기에 가장 최근의 실적은 어제까지의 실적입니다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동일한 상품일 경우에도 단가가 다를 수 있기 때문에 한 상품에 단가별 취합이 되어 보여질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079783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811673"/>
            <a:ext cx="8802573" cy="76570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815704"/>
            <a:ext cx="8803814" cy="340079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458" y="1079092"/>
            <a:ext cx="911856" cy="2081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531" y="2109195"/>
            <a:ext cx="181841" cy="164523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35937"/>
              </p:ext>
            </p:extLst>
          </p:nvPr>
        </p:nvGraphicFramePr>
        <p:xfrm>
          <a:off x="404762" y="2335361"/>
          <a:ext cx="8441526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588336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871870">
                  <a:extLst>
                    <a:ext uri="{9D8B030D-6E8A-4147-A177-3AD203B41FA5}">
                      <a16:colId xmlns:a16="http://schemas.microsoft.com/office/drawing/2014/main" val="4141069653"/>
                    </a:ext>
                  </a:extLst>
                </a:gridCol>
                <a:gridCol w="1375144">
                  <a:extLst>
                    <a:ext uri="{9D8B030D-6E8A-4147-A177-3AD203B41FA5}">
                      <a16:colId xmlns:a16="http://schemas.microsoft.com/office/drawing/2014/main" val="896611051"/>
                    </a:ext>
                  </a:extLst>
                </a:gridCol>
                <a:gridCol w="1134139">
                  <a:extLst>
                    <a:ext uri="{9D8B030D-6E8A-4147-A177-3AD203B41FA5}">
                      <a16:colId xmlns:a16="http://schemas.microsoft.com/office/drawing/2014/main" val="3919528229"/>
                    </a:ext>
                  </a:extLst>
                </a:gridCol>
                <a:gridCol w="793898">
                  <a:extLst>
                    <a:ext uri="{9D8B030D-6E8A-4147-A177-3AD203B41FA5}">
                      <a16:colId xmlns:a16="http://schemas.microsoft.com/office/drawing/2014/main" val="3683457142"/>
                    </a:ext>
                  </a:extLst>
                </a:gridCol>
                <a:gridCol w="1282995">
                  <a:extLst>
                    <a:ext uri="{9D8B030D-6E8A-4147-A177-3AD203B41FA5}">
                      <a16:colId xmlns:a16="http://schemas.microsoft.com/office/drawing/2014/main" val="6975881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실적년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상품번호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68556"/>
              </p:ext>
            </p:extLst>
          </p:nvPr>
        </p:nvGraphicFramePr>
        <p:xfrm>
          <a:off x="404754" y="2805347"/>
          <a:ext cx="10395008" cy="291791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0269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808075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346790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404037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517452">
                  <a:extLst>
                    <a:ext uri="{9D8B030D-6E8A-4147-A177-3AD203B41FA5}">
                      <a16:colId xmlns:a16="http://schemas.microsoft.com/office/drawing/2014/main" val="930302258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4251976023"/>
                    </a:ext>
                  </a:extLst>
                </a:gridCol>
                <a:gridCol w="800986">
                  <a:extLst>
                    <a:ext uri="{9D8B030D-6E8A-4147-A177-3AD203B41FA5}">
                      <a16:colId xmlns:a16="http://schemas.microsoft.com/office/drawing/2014/main" val="2827908647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934231832"/>
                    </a:ext>
                  </a:extLst>
                </a:gridCol>
                <a:gridCol w="453656">
                  <a:extLst>
                    <a:ext uri="{9D8B030D-6E8A-4147-A177-3AD203B41FA5}">
                      <a16:colId xmlns:a16="http://schemas.microsoft.com/office/drawing/2014/main" val="1000922223"/>
                    </a:ext>
                  </a:extLst>
                </a:gridCol>
                <a:gridCol w="453656">
                  <a:extLst>
                    <a:ext uri="{9D8B030D-6E8A-4147-A177-3AD203B41FA5}">
                      <a16:colId xmlns:a16="http://schemas.microsoft.com/office/drawing/2014/main" val="308101223"/>
                    </a:ext>
                  </a:extLst>
                </a:gridCol>
                <a:gridCol w="510363">
                  <a:extLst>
                    <a:ext uri="{9D8B030D-6E8A-4147-A177-3AD203B41FA5}">
                      <a16:colId xmlns:a16="http://schemas.microsoft.com/office/drawing/2014/main" val="2545983332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261126795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3604684685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772358431"/>
                    </a:ext>
                  </a:extLst>
                </a:gridCol>
                <a:gridCol w="727185">
                  <a:extLst>
                    <a:ext uri="{9D8B030D-6E8A-4147-A177-3AD203B41FA5}">
                      <a16:colId xmlns:a16="http://schemas.microsoft.com/office/drawing/2014/main" val="2981004854"/>
                    </a:ext>
                  </a:extLst>
                </a:gridCol>
              </a:tblGrid>
              <a:tr h="206863">
                <a:tc gridSpan="1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품종상품 실적조회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공급사명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배분율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구매율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7758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123124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상품하나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335,500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셋공급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122345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상품둘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54.5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45.5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223451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상품하나하나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323444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상품일일일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상품하나하나하나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9620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39" y="6059778"/>
            <a:ext cx="8795289" cy="158104"/>
          </a:xfrm>
          <a:prstGeom prst="rect">
            <a:avLst/>
          </a:prstGeom>
        </p:spPr>
      </p:pic>
      <p:sp>
        <p:nvSpPr>
          <p:cNvPr id="28" name="Google Shape;57;p20"/>
          <p:cNvSpPr txBox="1"/>
          <p:nvPr/>
        </p:nvSpPr>
        <p:spPr>
          <a:xfrm>
            <a:off x="389804" y="2631077"/>
            <a:ext cx="5812522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전체품종수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120</a:t>
            </a: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    전체상품수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1,512    </a:t>
            </a: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전체공급사수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58</a:t>
            </a: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   전체수량 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513,551    </a:t>
            </a: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전체매입금액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12,515,555    </a:t>
            </a: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전체매출금액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13514,554</a:t>
            </a:r>
            <a:endParaRPr sz="60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90262" y="1110160"/>
            <a:ext cx="809227" cy="162959"/>
          </a:xfrm>
          <a:prstGeom prst="rect">
            <a:avLst/>
          </a:prstGeom>
          <a:solidFill>
            <a:srgbClr val="87B87F"/>
          </a:solidFill>
          <a:ln>
            <a:solidFill>
              <a:srgbClr val="87B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월별집계 엑셀</a:t>
            </a:r>
            <a:endParaRPr lang="ko-KR" alt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4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617124868"/>
              </p:ext>
            </p:extLst>
          </p:nvPr>
        </p:nvGraphicFramePr>
        <p:xfrm>
          <a:off x="8385974" y="748646"/>
          <a:ext cx="2324900" cy="27493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상품 실적집계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기준 품종으로 등록된 상품의 주문집계 조회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결과에서 단가가 다를 경우 즉</a:t>
                      </a:r>
                      <a:r>
                        <a:rPr lang="en-US" altLang="ko-KR" sz="65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5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공급사의 한 상품에 여러단가가 나올 수 있음</a:t>
                      </a:r>
                      <a:endParaRPr lang="en-US" altLang="ko-KR" sz="65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조회조건의 실적년은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과거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테이블의 과거년도 그룹핑</a:t>
                      </a:r>
                      <a:endParaRPr lang="en-US" altLang="ko-KR" sz="65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월별집계 엑셀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실적의 월별 실적을 엑셀다운로드 하는 기능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다음페이지 정의 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스케줄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매일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오후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 배치 처리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ㅇ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자동인수 처리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진행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처리내용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테이블을 대상으로 지정자재품종의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전날 인수된 주문을 조회하여 등록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오후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분은 새벽에 스케줄이 돌지 않았을 경우를 대비함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등록되어 있다면 처리하지 않음 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11666"/>
                  </a:ext>
                </a:extLst>
              </a:tr>
            </a:tbl>
          </a:graphicData>
        </a:graphic>
      </p:graphicFrame>
      <p:sp>
        <p:nvSpPr>
          <p:cNvPr id="2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34" name="Google Shape;48;p20"/>
          <p:cNvSpPr/>
          <p:nvPr/>
        </p:nvSpPr>
        <p:spPr>
          <a:xfrm>
            <a:off x="102761" y="748646"/>
            <a:ext cx="8217900" cy="48985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 상품 실적집계</a:t>
            </a:r>
            <a:endParaRPr>
              <a:latin typeface="+mj-ea"/>
              <a:ea typeface="+mj-ea"/>
            </a:endParaRPr>
          </a:p>
        </p:txBody>
      </p:sp>
      <p:sp>
        <p:nvSpPr>
          <p:cNvPr id="26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상품의 주문 집계 실적을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7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상품 실적집계</a:t>
            </a:r>
            <a:endParaRPr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4" y="905759"/>
            <a:ext cx="8122817" cy="4058667"/>
          </a:xfrm>
          <a:prstGeom prst="rect">
            <a:avLst/>
          </a:prstGeom>
        </p:spPr>
      </p:pic>
      <p:sp>
        <p:nvSpPr>
          <p:cNvPr id="47" name="Google Shape;797;p30"/>
          <p:cNvSpPr/>
          <p:nvPr/>
        </p:nvSpPr>
        <p:spPr>
          <a:xfrm>
            <a:off x="124293" y="87440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5908322" y="89566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1161" y="2587427"/>
            <a:ext cx="8043576" cy="375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0" y="812438"/>
            <a:ext cx="10687963" cy="48583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70121" y="869990"/>
            <a:ext cx="10572938" cy="474914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25378" y="993330"/>
            <a:ext cx="10449713" cy="450044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1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 상품 실적 월별집계 엑셀 다운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상품의 주문 월별 집계 실적을 엑셀로 다운로드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상품 실적집계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0672"/>
              </p:ext>
            </p:extLst>
          </p:nvPr>
        </p:nvGraphicFramePr>
        <p:xfrm>
          <a:off x="298432" y="1047427"/>
          <a:ext cx="11439911" cy="2301481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11050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302310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0510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309524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358990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267875">
                  <a:extLst>
                    <a:ext uri="{9D8B030D-6E8A-4147-A177-3AD203B41FA5}">
                      <a16:colId xmlns:a16="http://schemas.microsoft.com/office/drawing/2014/main" val="3134542086"/>
                    </a:ext>
                  </a:extLst>
                </a:gridCol>
                <a:gridCol w="450108">
                  <a:extLst>
                    <a:ext uri="{9D8B030D-6E8A-4147-A177-3AD203B41FA5}">
                      <a16:colId xmlns:a16="http://schemas.microsoft.com/office/drawing/2014/main" val="1077952547"/>
                    </a:ext>
                  </a:extLst>
                </a:gridCol>
                <a:gridCol w="459763">
                  <a:extLst>
                    <a:ext uri="{9D8B030D-6E8A-4147-A177-3AD203B41FA5}">
                      <a16:colId xmlns:a16="http://schemas.microsoft.com/office/drawing/2014/main" val="930302258"/>
                    </a:ext>
                  </a:extLst>
                </a:gridCol>
                <a:gridCol w="598320">
                  <a:extLst>
                    <a:ext uri="{9D8B030D-6E8A-4147-A177-3AD203B41FA5}">
                      <a16:colId xmlns:a16="http://schemas.microsoft.com/office/drawing/2014/main" val="4251976023"/>
                    </a:ext>
                  </a:extLst>
                </a:gridCol>
                <a:gridCol w="866614">
                  <a:extLst>
                    <a:ext uri="{9D8B030D-6E8A-4147-A177-3AD203B41FA5}">
                      <a16:colId xmlns:a16="http://schemas.microsoft.com/office/drawing/2014/main" val="2827908647"/>
                    </a:ext>
                  </a:extLst>
                </a:gridCol>
                <a:gridCol w="483635">
                  <a:extLst>
                    <a:ext uri="{9D8B030D-6E8A-4147-A177-3AD203B41FA5}">
                      <a16:colId xmlns:a16="http://schemas.microsoft.com/office/drawing/2014/main" val="2331245303"/>
                    </a:ext>
                  </a:extLst>
                </a:gridCol>
                <a:gridCol w="479958">
                  <a:extLst>
                    <a:ext uri="{9D8B030D-6E8A-4147-A177-3AD203B41FA5}">
                      <a16:colId xmlns:a16="http://schemas.microsoft.com/office/drawing/2014/main" val="120335240"/>
                    </a:ext>
                  </a:extLst>
                </a:gridCol>
                <a:gridCol w="552894">
                  <a:extLst>
                    <a:ext uri="{9D8B030D-6E8A-4147-A177-3AD203B41FA5}">
                      <a16:colId xmlns:a16="http://schemas.microsoft.com/office/drawing/2014/main" val="2934231832"/>
                    </a:ext>
                  </a:extLst>
                </a:gridCol>
                <a:gridCol w="499739">
                  <a:extLst>
                    <a:ext uri="{9D8B030D-6E8A-4147-A177-3AD203B41FA5}">
                      <a16:colId xmlns:a16="http://schemas.microsoft.com/office/drawing/2014/main" val="1000922223"/>
                    </a:ext>
                  </a:extLst>
                </a:gridCol>
                <a:gridCol w="403079">
                  <a:extLst>
                    <a:ext uri="{9D8B030D-6E8A-4147-A177-3AD203B41FA5}">
                      <a16:colId xmlns:a16="http://schemas.microsoft.com/office/drawing/2014/main" val="308101223"/>
                    </a:ext>
                  </a:extLst>
                </a:gridCol>
                <a:gridCol w="365288">
                  <a:extLst>
                    <a:ext uri="{9D8B030D-6E8A-4147-A177-3AD203B41FA5}">
                      <a16:colId xmlns:a16="http://schemas.microsoft.com/office/drawing/2014/main" val="2545983332"/>
                    </a:ext>
                  </a:extLst>
                </a:gridCol>
                <a:gridCol w="420564">
                  <a:extLst>
                    <a:ext uri="{9D8B030D-6E8A-4147-A177-3AD203B41FA5}">
                      <a16:colId xmlns:a16="http://schemas.microsoft.com/office/drawing/2014/main" val="3604684685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2981004854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923660600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381166993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1898519035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4137433474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359695629"/>
                    </a:ext>
                  </a:extLst>
                </a:gridCol>
              </a:tblGrid>
              <a:tr h="206863">
                <a:tc gridSpan="2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 품종 상품 주문실적 월별집계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품목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ko-KR" altLang="en-US" sz="700" u="none" strike="noStrike" cap="none" baseline="0" smtClean="0">
                          <a:latin typeface="+mn-ea"/>
                          <a:ea typeface="+mn-ea"/>
                        </a:rPr>
                        <a:t>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공급사 실적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(1~12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공급사명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배분율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구매율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5190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6,075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569,000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123124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상품하나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3,645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663,500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420,500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445,500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셋공급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122345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상품둘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54.5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45.5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223451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상품하나하나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64731"/>
              </p:ext>
            </p:extLst>
          </p:nvPr>
        </p:nvGraphicFramePr>
        <p:xfrm>
          <a:off x="715080" y="3403005"/>
          <a:ext cx="6444180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29612">
                  <a:extLst>
                    <a:ext uri="{9D8B030D-6E8A-4147-A177-3AD203B41FA5}">
                      <a16:colId xmlns:a16="http://schemas.microsoft.com/office/drawing/2014/main" val="334169650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143996886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166498625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64877310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86498272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20744123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580983720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474026717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416542401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59427803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38603108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658169186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747122191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1447567247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536210795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697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38905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0998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75,550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45,770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38026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13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651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34794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945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0941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5662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85847"/>
              </p:ext>
            </p:extLst>
          </p:nvPr>
        </p:nvGraphicFramePr>
        <p:xfrm>
          <a:off x="8235691" y="3403005"/>
          <a:ext cx="2148060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29612">
                  <a:extLst>
                    <a:ext uri="{9D8B030D-6E8A-4147-A177-3AD203B41FA5}">
                      <a16:colId xmlns:a16="http://schemas.microsoft.com/office/drawing/2014/main" val="1444902300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418036817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54033663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976928321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150762892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29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384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253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4958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842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792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8859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0156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2513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3863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59446" y="3670452"/>
            <a:ext cx="485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bg1">
                    <a:lumMod val="65000"/>
                  </a:schemeClr>
                </a:solidFill>
              </a:rPr>
              <a:t>~</a:t>
            </a:r>
            <a:endParaRPr lang="ko-KR" altLang="en-US" sz="4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4215" y="1627559"/>
            <a:ext cx="11530835" cy="4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0204" y="3776406"/>
            <a:ext cx="9732729" cy="499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42;p19"/>
          <p:cNvGraphicFramePr/>
          <p:nvPr>
            <p:extLst>
              <p:ext uri="{D42A27DB-BD31-4B8C-83A1-F6EECF244321}">
                <p14:modId xmlns:p14="http://schemas.microsoft.com/office/powerpoint/2010/main" val="275038047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지정자재 품종 실적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품종 콤포넌트 실적집계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6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6"/>
            <a:ext cx="9373141" cy="56399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 콤포넌트 실적집계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콤포넌트의 주문 집계된 실적을 조회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콤포넌트 실적집계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1"/>
            <a:ext cx="9211343" cy="552343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71208"/>
            <a:ext cx="9071538" cy="532635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66575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08960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품종 콤포넌트 실적집계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/>
          </p:nvPr>
        </p:nvGraphicFramePr>
        <p:xfrm>
          <a:off x="404763" y="1876798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22238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관리구분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04762" y="2104465"/>
          <a:ext cx="820528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922239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45462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59026"/>
            <a:ext cx="8802573" cy="33135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품종 콤포넌트의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실적를 조회합니다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실적은 인수일 기준입니다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실적은 매일 새벽 스케줄로 집계하기에 가장 최근의 실적은 어제까지의 실적입니다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동일한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상품의 콤포넌트일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경우에도 단가가 다를 수 있기 때문에 한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콤포넌트에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단가별 취합이 되어 보여질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ko-KR" altLang="en-US" sz="60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079783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811673"/>
            <a:ext cx="8802573" cy="76570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815704"/>
            <a:ext cx="8803814" cy="340079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531" y="2109195"/>
            <a:ext cx="181841" cy="164523"/>
          </a:xfrm>
          <a:prstGeom prst="rect">
            <a:avLst/>
          </a:prstGeom>
        </p:spPr>
      </p:pic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85350"/>
              </p:ext>
            </p:extLst>
          </p:nvPr>
        </p:nvGraphicFramePr>
        <p:xfrm>
          <a:off x="404754" y="2805347"/>
          <a:ext cx="8784174" cy="291791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90225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293457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11619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246930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431880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446568">
                  <a:extLst>
                    <a:ext uri="{9D8B030D-6E8A-4147-A177-3AD203B41FA5}">
                      <a16:colId xmlns:a16="http://schemas.microsoft.com/office/drawing/2014/main" val="93030225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4251976023"/>
                    </a:ext>
                  </a:extLst>
                </a:gridCol>
                <a:gridCol w="236465">
                  <a:extLst>
                    <a:ext uri="{9D8B030D-6E8A-4147-A177-3AD203B41FA5}">
                      <a16:colId xmlns:a16="http://schemas.microsoft.com/office/drawing/2014/main" val="2827908647"/>
                    </a:ext>
                  </a:extLst>
                </a:gridCol>
                <a:gridCol w="727807">
                  <a:extLst>
                    <a:ext uri="{9D8B030D-6E8A-4147-A177-3AD203B41FA5}">
                      <a16:colId xmlns:a16="http://schemas.microsoft.com/office/drawing/2014/main" val="2934231832"/>
                    </a:ext>
                  </a:extLst>
                </a:gridCol>
                <a:gridCol w="486221">
                  <a:extLst>
                    <a:ext uri="{9D8B030D-6E8A-4147-A177-3AD203B41FA5}">
                      <a16:colId xmlns:a16="http://schemas.microsoft.com/office/drawing/2014/main" val="1000922223"/>
                    </a:ext>
                  </a:extLst>
                </a:gridCol>
                <a:gridCol w="296329">
                  <a:extLst>
                    <a:ext uri="{9D8B030D-6E8A-4147-A177-3AD203B41FA5}">
                      <a16:colId xmlns:a16="http://schemas.microsoft.com/office/drawing/2014/main" val="308101223"/>
                    </a:ext>
                  </a:extLst>
                </a:gridCol>
                <a:gridCol w="440184">
                  <a:extLst>
                    <a:ext uri="{9D8B030D-6E8A-4147-A177-3AD203B41FA5}">
                      <a16:colId xmlns:a16="http://schemas.microsoft.com/office/drawing/2014/main" val="2545983332"/>
                    </a:ext>
                  </a:extLst>
                </a:gridCol>
                <a:gridCol w="550228">
                  <a:extLst>
                    <a:ext uri="{9D8B030D-6E8A-4147-A177-3AD203B41FA5}">
                      <a16:colId xmlns:a16="http://schemas.microsoft.com/office/drawing/2014/main" val="3261126795"/>
                    </a:ext>
                  </a:extLst>
                </a:gridCol>
                <a:gridCol w="605251">
                  <a:extLst>
                    <a:ext uri="{9D8B030D-6E8A-4147-A177-3AD203B41FA5}">
                      <a16:colId xmlns:a16="http://schemas.microsoft.com/office/drawing/2014/main" val="3604684685"/>
                    </a:ext>
                  </a:extLst>
                </a:gridCol>
                <a:gridCol w="519662">
                  <a:extLst>
                    <a:ext uri="{9D8B030D-6E8A-4147-A177-3AD203B41FA5}">
                      <a16:colId xmlns:a16="http://schemas.microsoft.com/office/drawing/2014/main" val="772358431"/>
                    </a:ext>
                  </a:extLst>
                </a:gridCol>
                <a:gridCol w="627190">
                  <a:extLst>
                    <a:ext uri="{9D8B030D-6E8A-4147-A177-3AD203B41FA5}">
                      <a16:colId xmlns:a16="http://schemas.microsoft.com/office/drawing/2014/main" val="2981004854"/>
                    </a:ext>
                  </a:extLst>
                </a:gridCol>
              </a:tblGrid>
              <a:tr h="206863">
                <a:tc gridSpan="1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품종 콤포넌트 조회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공급사명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물량배분율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구매율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구매수량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123124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콤포넌트일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335,500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셋공급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122345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컴퍼넌트이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54.5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45.5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223451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컴포넌트일일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323444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컴포넌일일일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9620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39" y="6059778"/>
            <a:ext cx="8795289" cy="158104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85872"/>
              </p:ext>
            </p:extLst>
          </p:nvPr>
        </p:nvGraphicFramePr>
        <p:xfrm>
          <a:off x="404762" y="2335361"/>
          <a:ext cx="843443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588336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240465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886047">
                  <a:extLst>
                    <a:ext uri="{9D8B030D-6E8A-4147-A177-3AD203B41FA5}">
                      <a16:colId xmlns:a16="http://schemas.microsoft.com/office/drawing/2014/main" val="2606471895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52578500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612963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75167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0503903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실적년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콤포넌트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콤포넌트명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0458" y="1079092"/>
            <a:ext cx="911856" cy="20818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890262" y="1110160"/>
            <a:ext cx="809227" cy="162959"/>
          </a:xfrm>
          <a:prstGeom prst="rect">
            <a:avLst/>
          </a:prstGeom>
          <a:solidFill>
            <a:srgbClr val="87B87F"/>
          </a:solidFill>
          <a:ln>
            <a:solidFill>
              <a:srgbClr val="87B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bg1"/>
                </a:solidFill>
              </a:rPr>
              <a:t>월별집계 엑셀</a:t>
            </a:r>
            <a:endParaRPr lang="ko-KR" altLang="en-US" sz="700">
              <a:solidFill>
                <a:schemeClr val="bg1"/>
              </a:solidFill>
            </a:endParaRPr>
          </a:p>
        </p:txBody>
      </p:sp>
      <p:sp>
        <p:nvSpPr>
          <p:cNvPr id="33" name="Google Shape;57;p20"/>
          <p:cNvSpPr txBox="1"/>
          <p:nvPr/>
        </p:nvSpPr>
        <p:spPr>
          <a:xfrm>
            <a:off x="389804" y="2631077"/>
            <a:ext cx="5812522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전체품종수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120   </a:t>
            </a: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전체콤포넌트수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:84</a:t>
            </a: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    전체공급사수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58</a:t>
            </a: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    전체매입금액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12,515,555    </a:t>
            </a:r>
            <a:r>
              <a:rPr lang="ko-KR" altLang="en-US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전체매출금액</a:t>
            </a:r>
            <a:r>
              <a:rPr lang="en-US" altLang="ko-KR" sz="600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13514,554</a:t>
            </a:r>
            <a:endParaRPr sz="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45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300265130"/>
              </p:ext>
            </p:extLst>
          </p:nvPr>
        </p:nvGraphicFramePr>
        <p:xfrm>
          <a:off x="8385974" y="748646"/>
          <a:ext cx="2324900" cy="27493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콤포넌트 실적집계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기준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품종에 등록된 콤포넌트 주문집계 조회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결과에서 단가가 다를 경우 즉 공급사의 한 콤퍼넌트에 여러단가가 나올 수 있음</a:t>
                      </a:r>
                      <a:endParaRPr lang="en-US" altLang="ko-KR" sz="65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조회조건의 실적년은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과거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테이블의 과거년도 그룹핑</a:t>
                      </a:r>
                      <a:endParaRPr lang="en-US" altLang="ko-KR" sz="650" b="0" i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월별집계 엑셀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실적의 월별 실적을 엑셀다운로드 하는 기능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다음페이지 정의 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스케줄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매일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오후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 배치 처리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ㅇ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자동인수 처리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진행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처리내용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테이블을 대상으로 지정자재품종의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전날 인수된 주문을 조회하여 등록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오후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분은 새벽에 스케줄이 돌지 않았을 경우를 대비함</a:t>
                      </a:r>
                      <a:r>
                        <a:rPr lang="en-US" altLang="ko-KR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등록되어 있다면 처리하지 않음 </a:t>
                      </a: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5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11666"/>
                  </a:ext>
                </a:extLst>
              </a:tr>
            </a:tbl>
          </a:graphicData>
        </a:graphic>
      </p:graphicFrame>
      <p:sp>
        <p:nvSpPr>
          <p:cNvPr id="2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34" name="Google Shape;48;p20"/>
          <p:cNvSpPr/>
          <p:nvPr/>
        </p:nvSpPr>
        <p:spPr>
          <a:xfrm>
            <a:off x="102761" y="748646"/>
            <a:ext cx="8217900" cy="48985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 콤포넌트 실적집계</a:t>
            </a:r>
            <a:endParaRPr>
              <a:latin typeface="+mj-ea"/>
              <a:ea typeface="+mj-ea"/>
            </a:endParaRPr>
          </a:p>
        </p:txBody>
      </p:sp>
      <p:sp>
        <p:nvSpPr>
          <p:cNvPr id="1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콤포넌트의 주문 집계된 실적을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콤포넌트 실적집계</a:t>
            </a:r>
            <a:endParaRPr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0" y="812741"/>
            <a:ext cx="8108317" cy="47703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31161" y="2811720"/>
            <a:ext cx="8043576" cy="375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797;p30"/>
          <p:cNvSpPr/>
          <p:nvPr/>
        </p:nvSpPr>
        <p:spPr>
          <a:xfrm>
            <a:off x="124293" y="87440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797;p30"/>
          <p:cNvSpPr/>
          <p:nvPr/>
        </p:nvSpPr>
        <p:spPr>
          <a:xfrm>
            <a:off x="6836895" y="8673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8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0" y="812438"/>
            <a:ext cx="10687963" cy="48583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70121" y="869990"/>
            <a:ext cx="10572938" cy="474914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25378" y="993330"/>
            <a:ext cx="10449713" cy="450044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1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 콤포넌트 실적 월별집계 엑셀 다운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콤포넌트의 주문 월별 집계 실적을 엑셀로 다운로드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16873"/>
              </p:ext>
            </p:extLst>
          </p:nvPr>
        </p:nvGraphicFramePr>
        <p:xfrm>
          <a:off x="298432" y="1047427"/>
          <a:ext cx="11439911" cy="2301481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11050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302310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0510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309524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358990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267875">
                  <a:extLst>
                    <a:ext uri="{9D8B030D-6E8A-4147-A177-3AD203B41FA5}">
                      <a16:colId xmlns:a16="http://schemas.microsoft.com/office/drawing/2014/main" val="3134542086"/>
                    </a:ext>
                  </a:extLst>
                </a:gridCol>
                <a:gridCol w="450108">
                  <a:extLst>
                    <a:ext uri="{9D8B030D-6E8A-4147-A177-3AD203B41FA5}">
                      <a16:colId xmlns:a16="http://schemas.microsoft.com/office/drawing/2014/main" val="1077952547"/>
                    </a:ext>
                  </a:extLst>
                </a:gridCol>
                <a:gridCol w="609695">
                  <a:extLst>
                    <a:ext uri="{9D8B030D-6E8A-4147-A177-3AD203B41FA5}">
                      <a16:colId xmlns:a16="http://schemas.microsoft.com/office/drawing/2014/main" val="9303022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51976023"/>
                    </a:ext>
                  </a:extLst>
                </a:gridCol>
                <a:gridCol w="444145">
                  <a:extLst>
                    <a:ext uri="{9D8B030D-6E8A-4147-A177-3AD203B41FA5}">
                      <a16:colId xmlns:a16="http://schemas.microsoft.com/office/drawing/2014/main" val="2827908647"/>
                    </a:ext>
                  </a:extLst>
                </a:gridCol>
                <a:gridCol w="483635">
                  <a:extLst>
                    <a:ext uri="{9D8B030D-6E8A-4147-A177-3AD203B41FA5}">
                      <a16:colId xmlns:a16="http://schemas.microsoft.com/office/drawing/2014/main" val="2331245303"/>
                    </a:ext>
                  </a:extLst>
                </a:gridCol>
                <a:gridCol w="479958">
                  <a:extLst>
                    <a:ext uri="{9D8B030D-6E8A-4147-A177-3AD203B41FA5}">
                      <a16:colId xmlns:a16="http://schemas.microsoft.com/office/drawing/2014/main" val="120335240"/>
                    </a:ext>
                  </a:extLst>
                </a:gridCol>
                <a:gridCol w="552894">
                  <a:extLst>
                    <a:ext uri="{9D8B030D-6E8A-4147-A177-3AD203B41FA5}">
                      <a16:colId xmlns:a16="http://schemas.microsoft.com/office/drawing/2014/main" val="2934231832"/>
                    </a:ext>
                  </a:extLst>
                </a:gridCol>
                <a:gridCol w="499739">
                  <a:extLst>
                    <a:ext uri="{9D8B030D-6E8A-4147-A177-3AD203B41FA5}">
                      <a16:colId xmlns:a16="http://schemas.microsoft.com/office/drawing/2014/main" val="1000922223"/>
                    </a:ext>
                  </a:extLst>
                </a:gridCol>
                <a:gridCol w="403079">
                  <a:extLst>
                    <a:ext uri="{9D8B030D-6E8A-4147-A177-3AD203B41FA5}">
                      <a16:colId xmlns:a16="http://schemas.microsoft.com/office/drawing/2014/main" val="308101223"/>
                    </a:ext>
                  </a:extLst>
                </a:gridCol>
                <a:gridCol w="365288">
                  <a:extLst>
                    <a:ext uri="{9D8B030D-6E8A-4147-A177-3AD203B41FA5}">
                      <a16:colId xmlns:a16="http://schemas.microsoft.com/office/drawing/2014/main" val="2545983332"/>
                    </a:ext>
                  </a:extLst>
                </a:gridCol>
                <a:gridCol w="420564">
                  <a:extLst>
                    <a:ext uri="{9D8B030D-6E8A-4147-A177-3AD203B41FA5}">
                      <a16:colId xmlns:a16="http://schemas.microsoft.com/office/drawing/2014/main" val="3604684685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2981004854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923660600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381166993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1898519035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4137433474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359695629"/>
                    </a:ext>
                  </a:extLst>
                </a:gridCol>
              </a:tblGrid>
              <a:tr h="206863">
                <a:tc gridSpan="2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 품종 콤포넌트 주문실적 월별집계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품목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</a:t>
                      </a:r>
                      <a:r>
                        <a:rPr lang="ko-KR" altLang="en-US" sz="700" u="none" strike="noStrike" cap="none" baseline="0" smtClean="0">
                          <a:latin typeface="+mn-ea"/>
                          <a:ea typeface="+mn-ea"/>
                        </a:rPr>
                        <a:t>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공급사 실적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(1~12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공급사명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배분율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구매율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5190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6,075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569,000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123124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콤포넌트일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3,645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663,500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420,500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445,500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셋공급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122345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콤포넌트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54.5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45.5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223451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콤포넌트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5080" y="3403005"/>
          <a:ext cx="6444180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29612">
                  <a:extLst>
                    <a:ext uri="{9D8B030D-6E8A-4147-A177-3AD203B41FA5}">
                      <a16:colId xmlns:a16="http://schemas.microsoft.com/office/drawing/2014/main" val="334169650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143996886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166498625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64877310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86498272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20744123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580983720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474026717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416542401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59427803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38603108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658169186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747122191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1447567247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536210795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697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38905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0998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75,550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45,770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38026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13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651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34794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945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0941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5662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35691" y="3403005"/>
          <a:ext cx="2148060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29612">
                  <a:extLst>
                    <a:ext uri="{9D8B030D-6E8A-4147-A177-3AD203B41FA5}">
                      <a16:colId xmlns:a16="http://schemas.microsoft.com/office/drawing/2014/main" val="1444902300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418036817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54033663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976928321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150762892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29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384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253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4958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842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792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8859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0156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2513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3863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59446" y="3670452"/>
            <a:ext cx="485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chemeClr val="bg1">
                    <a:lumMod val="65000"/>
                  </a:schemeClr>
                </a:solidFill>
              </a:rPr>
              <a:t>~</a:t>
            </a:r>
            <a:endParaRPr lang="ko-KR" altLang="en-US" sz="4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4215" y="1627559"/>
            <a:ext cx="11530835" cy="4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0204" y="3776406"/>
            <a:ext cx="9732729" cy="499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콤포넌트 실적집계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28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58705363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지정자재 품종 실적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품종 상품 입찰집계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42;p19"/>
          <p:cNvGraphicFramePr/>
          <p:nvPr>
            <p:extLst>
              <p:ext uri="{D42A27DB-BD31-4B8C-83A1-F6EECF244321}">
                <p14:modId xmlns:p14="http://schemas.microsoft.com/office/powerpoint/2010/main" val="176032893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상품관리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지정자재 품종통계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품종 콤포넌트 입찰집계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3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602784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지정자재 품종화면설계를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품종설정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87017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569809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지정자재 품종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749618221"/>
              </p:ext>
            </p:extLst>
          </p:nvPr>
        </p:nvGraphicFramePr>
        <p:xfrm>
          <a:off x="404763" y="1991064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관리구분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02994"/>
              </p:ext>
            </p:extLst>
          </p:nvPr>
        </p:nvGraphicFramePr>
        <p:xfrm>
          <a:off x="404762" y="2218731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8"/>
            <a:ext cx="8802573" cy="48099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지정자재 품종을 설정 관리합니다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관리구분과 사용처는 시스템 코드관리에서 관리 욉니다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추가 또는 변경이 필요하면 관리자에게 문의하십시오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신규 품종 등록 시 콤포넌트 연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결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구성하시면 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상품조회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의 상품상세에서 등록된 품종을 선택할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품종에 콤포넌트가 구성되어 있으면 품종과 연결된 상품에 콤포넌트정보를 입력하실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지정자재 세부품종은 세부품종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등록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버튼을 누르시거나 세부품종개수를 클릭하시면 추가 또는 제거 하실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8715"/>
              </p:ext>
            </p:extLst>
          </p:nvPr>
        </p:nvGraphicFramePr>
        <p:xfrm>
          <a:off x="404757" y="2767526"/>
          <a:ext cx="8788861" cy="289608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989844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428195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508211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1030539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757564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522328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2552720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489486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509974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</a:tblGrid>
              <a:tr h="206863">
                <a:tc gridSpan="9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품종 설정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콤포넌트명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세부품종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박스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)]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147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[SC/APC(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)], [SC/PC(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)], [SM,1C(m)]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388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148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5716907" y="3426795"/>
            <a:ext cx="335513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연결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773704" y="3426795"/>
            <a:ext cx="335513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555589" y="2555209"/>
            <a:ext cx="791121" cy="17751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콤포넌트 관리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388579" y="2555209"/>
            <a:ext cx="791121" cy="17751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품종 등록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1045" y="1925940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73001"/>
            <a:ext cx="8802573" cy="36561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436822"/>
            <a:ext cx="8795289" cy="1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516742372"/>
              </p:ext>
            </p:extLst>
          </p:nvPr>
        </p:nvGraphicFramePr>
        <p:xfrm>
          <a:off x="8385974" y="748646"/>
          <a:ext cx="2324900" cy="44514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 품종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 품종은 상품 콤포넌트를 구성하고 연결된 상품를 조회 할 수 있음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세부품종은 통계실적을 위해 구성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관리구분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코드로 관리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MATERIAL_MANAGE</a:t>
                      </a:r>
                    </a:p>
                    <a:p>
                      <a:pPr marL="207450" marR="0" lvl="8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8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: 10</a:t>
                      </a:r>
                    </a:p>
                    <a:p>
                      <a:pPr marL="207450" marR="0" lvl="8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: 20</a:t>
                      </a:r>
                    </a:p>
                    <a:p>
                      <a:pPr marL="207450" marR="0" lvl="8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T/B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공용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30</a:t>
                      </a:r>
                    </a:p>
                    <a:p>
                      <a:pPr marL="207450" marR="0" lvl="8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40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사용처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코드로 관리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MATERIAL_USED</a:t>
                      </a: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ㅇ전체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  ㅇ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10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11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ㅇ전송망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12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ㅇ구축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13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ㅇ선로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14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FTTH : 15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ㅇ광랜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16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HFC : 17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ㅇ개통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18  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CATV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19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ㅇ관로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20 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HNS : 21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관리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관리 레이어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품종의 콤코넌트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구성을 위한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Master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등록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 품종등록 레이어 팝업 호출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(BOM)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구성된 콤포넌트 레이어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콤포넌트 구성이 안한 품종일 경우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품종에 연결된 상품 개수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연결된 상품리스트 레이어 팝업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품종의 하위 세부품종 레이어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세부품종이 없을 경우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품종조회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지정자재 품종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7" y="880695"/>
            <a:ext cx="7511130" cy="4701849"/>
          </a:xfrm>
          <a:prstGeom prst="rect">
            <a:avLst/>
          </a:prstGeom>
        </p:spPr>
      </p:pic>
      <p:sp>
        <p:nvSpPr>
          <p:cNvPr id="85" name="Google Shape;797;p30"/>
          <p:cNvSpPr/>
          <p:nvPr/>
        </p:nvSpPr>
        <p:spPr>
          <a:xfrm>
            <a:off x="315391" y="88069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797;p30"/>
          <p:cNvSpPr/>
          <p:nvPr/>
        </p:nvSpPr>
        <p:spPr>
          <a:xfrm>
            <a:off x="1320960" y="158598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797;p30"/>
          <p:cNvSpPr/>
          <p:nvPr/>
        </p:nvSpPr>
        <p:spPr>
          <a:xfrm>
            <a:off x="3575062" y="158598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797;p30"/>
          <p:cNvSpPr/>
          <p:nvPr/>
        </p:nvSpPr>
        <p:spPr>
          <a:xfrm>
            <a:off x="6328895" y="205027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97;p30"/>
          <p:cNvSpPr/>
          <p:nvPr/>
        </p:nvSpPr>
        <p:spPr>
          <a:xfrm>
            <a:off x="7763996" y="204019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797;p30"/>
          <p:cNvSpPr/>
          <p:nvPr/>
        </p:nvSpPr>
        <p:spPr>
          <a:xfrm>
            <a:off x="5279032" y="28084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6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797;p30"/>
          <p:cNvSpPr/>
          <p:nvPr/>
        </p:nvSpPr>
        <p:spPr>
          <a:xfrm>
            <a:off x="7763999" y="28084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797;p30"/>
          <p:cNvSpPr/>
          <p:nvPr/>
        </p:nvSpPr>
        <p:spPr>
          <a:xfrm>
            <a:off x="7170823" y="28084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447640794"/>
              </p:ext>
            </p:extLst>
          </p:nvPr>
        </p:nvGraphicFramePr>
        <p:xfrm>
          <a:off x="8385974" y="748646"/>
          <a:ext cx="2324900" cy="25809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관리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콤포넌트를 조회하고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및 콤포넌트명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콤포넌트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레이어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 콤포넌트는 빨간색으로 표기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번호는 신규 시 표기가 안되고 수정시에만 표기됨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명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 필수 입력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콤포넌트 관리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콤포넌트를 조회하고 등록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4" y="824780"/>
            <a:ext cx="7540702" cy="4743250"/>
          </a:xfrm>
          <a:prstGeom prst="rect">
            <a:avLst/>
          </a:prstGeom>
        </p:spPr>
      </p:pic>
      <p:sp>
        <p:nvSpPr>
          <p:cNvPr id="18" name="Google Shape;1694;p44"/>
          <p:cNvSpPr/>
          <p:nvPr/>
        </p:nvSpPr>
        <p:spPr>
          <a:xfrm>
            <a:off x="456874" y="1102681"/>
            <a:ext cx="4086773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>
            <p:extLst>
              <p:ext uri="{D42A27DB-BD31-4B8C-83A1-F6EECF244321}">
                <p14:modId xmlns:p14="http://schemas.microsoft.com/office/powerpoint/2010/main" val="493138641"/>
              </p:ext>
            </p:extLst>
          </p:nvPr>
        </p:nvGraphicFramePr>
        <p:xfrm>
          <a:off x="600203" y="1206053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콤포넌트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6;p44"/>
          <p:cNvGraphicFramePr/>
          <p:nvPr>
            <p:extLst>
              <p:ext uri="{D42A27DB-BD31-4B8C-83A1-F6EECF244321}">
                <p14:modId xmlns:p14="http://schemas.microsoft.com/office/powerpoint/2010/main" val="2994208569"/>
              </p:ext>
            </p:extLst>
          </p:nvPr>
        </p:nvGraphicFramePr>
        <p:xfrm>
          <a:off x="606234" y="2048400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5;p44"/>
          <p:cNvGraphicFramePr/>
          <p:nvPr>
            <p:extLst>
              <p:ext uri="{D42A27DB-BD31-4B8C-83A1-F6EECF244321}">
                <p14:modId xmlns:p14="http://schemas.microsoft.com/office/powerpoint/2010/main" val="2816379055"/>
              </p:ext>
            </p:extLst>
          </p:nvPr>
        </p:nvGraphicFramePr>
        <p:xfrm>
          <a:off x="4174291" y="118462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Google Shape;58;p20"/>
          <p:cNvSpPr/>
          <p:nvPr/>
        </p:nvSpPr>
        <p:spPr>
          <a:xfrm>
            <a:off x="590936" y="15583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 명과 설명으로 조회할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신규 컴포넌트 등록은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등록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이용하십시오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컴포넌트를 수정은 컴포넌트명을 클릭해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42" name="Google Shape;797;p30"/>
          <p:cNvSpPr/>
          <p:nvPr/>
        </p:nvSpPr>
        <p:spPr>
          <a:xfrm>
            <a:off x="502327" y="12307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3464"/>
              </p:ext>
            </p:extLst>
          </p:nvPr>
        </p:nvGraphicFramePr>
        <p:xfrm>
          <a:off x="567335" y="2998683"/>
          <a:ext cx="3822204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96775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802424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344942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526161">
                  <a:extLst>
                    <a:ext uri="{9D8B030D-6E8A-4147-A177-3AD203B41FA5}">
                      <a16:colId xmlns:a16="http://schemas.microsoft.com/office/drawing/2014/main" val="3520091587"/>
                    </a:ext>
                  </a:extLst>
                </a:gridCol>
                <a:gridCol w="46074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1391158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설명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700" u="sng" strike="noStrike" cap="none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SM, 2C</a:t>
                      </a:r>
                      <a:endParaRPr sz="700" u="sng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END</a:t>
                      </a:r>
                      <a:r>
                        <a:rPr lang="en-US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MM, 1C</a:t>
                      </a:r>
                      <a:endParaRPr sz="700" u="sng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케이블 길이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MM, 2C</a:t>
                      </a:r>
                      <a:endParaRPr sz="700" u="sng" strike="noStrike" cap="none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mtClean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700" u="sng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700" u="sng" strike="noStrike" cap="none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LC/APC</a:t>
                      </a:r>
                      <a:endParaRPr sz="700" u="sng" strike="noStrike" cap="none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60" y="2509133"/>
            <a:ext cx="381740" cy="18818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575189" y="1976769"/>
            <a:ext cx="3840867" cy="7563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704393" y="2764385"/>
            <a:ext cx="685993" cy="18914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콤포넌트 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50" name="Google Shape;1696;p44"/>
          <p:cNvGraphicFramePr/>
          <p:nvPr>
            <p:extLst>
              <p:ext uri="{D42A27DB-BD31-4B8C-83A1-F6EECF244321}">
                <p14:modId xmlns:p14="http://schemas.microsoft.com/office/powerpoint/2010/main" val="85155503"/>
              </p:ext>
            </p:extLst>
          </p:nvPr>
        </p:nvGraphicFramePr>
        <p:xfrm>
          <a:off x="602692" y="2278768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설명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62583" y="2982207"/>
            <a:ext cx="3852167" cy="24596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rcRect l="31182" t="9477" r="26159" b="-1278"/>
          <a:stretch/>
        </p:blipFill>
        <p:spPr>
          <a:xfrm>
            <a:off x="574686" y="5294928"/>
            <a:ext cx="3827357" cy="148059"/>
          </a:xfrm>
          <a:prstGeom prst="rect">
            <a:avLst/>
          </a:prstGeom>
        </p:spPr>
      </p:pic>
      <p:sp>
        <p:nvSpPr>
          <p:cNvPr id="53" name="Google Shape;1694;p44"/>
          <p:cNvSpPr/>
          <p:nvPr/>
        </p:nvSpPr>
        <p:spPr>
          <a:xfrm>
            <a:off x="4943748" y="2495963"/>
            <a:ext cx="4086773" cy="31325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1695;p44"/>
          <p:cNvGraphicFramePr/>
          <p:nvPr>
            <p:extLst>
              <p:ext uri="{D42A27DB-BD31-4B8C-83A1-F6EECF244321}">
                <p14:modId xmlns:p14="http://schemas.microsoft.com/office/powerpoint/2010/main" val="3551748748"/>
              </p:ext>
            </p:extLst>
          </p:nvPr>
        </p:nvGraphicFramePr>
        <p:xfrm>
          <a:off x="5087077" y="2596503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콤포넌트 등록</a:t>
                      </a:r>
                      <a:r>
                        <a:rPr lang="en-US" altLang="ko-KR" sz="800" b="1" u="none" strike="noStrike" cap="none" smtClean="0"/>
                        <a:t>/</a:t>
                      </a:r>
                      <a:r>
                        <a:rPr lang="ko-KR" altLang="en-US" sz="800" b="1" u="none" strike="noStrike" cap="none" smtClean="0"/>
                        <a:t>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oogle Shape;1695;p44"/>
          <p:cNvGraphicFramePr/>
          <p:nvPr>
            <p:extLst>
              <p:ext uri="{D42A27DB-BD31-4B8C-83A1-F6EECF244321}">
                <p14:modId xmlns:p14="http://schemas.microsoft.com/office/powerpoint/2010/main" val="4084824988"/>
              </p:ext>
            </p:extLst>
          </p:nvPr>
        </p:nvGraphicFramePr>
        <p:xfrm>
          <a:off x="8661165" y="257790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Google Shape;58;p20"/>
          <p:cNvSpPr/>
          <p:nvPr/>
        </p:nvSpPr>
        <p:spPr>
          <a:xfrm>
            <a:off x="5077810" y="2951658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 등록 시 콤포넌트 번호는 없고 수정 시 번호가 보입니다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 명과 단위는 필수입니다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콤포넌트는 상품을 구성하는 요소이므로 신중히 등록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수정해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57" name="Google Shape;1699;p44"/>
          <p:cNvGraphicFramePr/>
          <p:nvPr>
            <p:extLst>
              <p:ext uri="{D42A27DB-BD31-4B8C-83A1-F6EECF244321}">
                <p14:modId xmlns:p14="http://schemas.microsoft.com/office/powerpoint/2010/main" val="3877348565"/>
              </p:ext>
            </p:extLst>
          </p:nvPr>
        </p:nvGraphicFramePr>
        <p:xfrm>
          <a:off x="5106693" y="3899636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7;p44"/>
          <p:cNvGraphicFramePr/>
          <p:nvPr>
            <p:extLst>
              <p:ext uri="{D42A27DB-BD31-4B8C-83A1-F6EECF244321}">
                <p14:modId xmlns:p14="http://schemas.microsoft.com/office/powerpoint/2010/main" val="1198099396"/>
              </p:ext>
            </p:extLst>
          </p:nvPr>
        </p:nvGraphicFramePr>
        <p:xfrm>
          <a:off x="5106693" y="4576035"/>
          <a:ext cx="3753707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0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1700;p44"/>
          <p:cNvSpPr/>
          <p:nvPr/>
        </p:nvSpPr>
        <p:spPr>
          <a:xfrm>
            <a:off x="6527874" y="5116049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700;p44"/>
          <p:cNvSpPr/>
          <p:nvPr/>
        </p:nvSpPr>
        <p:spPr>
          <a:xfrm>
            <a:off x="7111724" y="5121760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6;p44"/>
          <p:cNvGraphicFramePr/>
          <p:nvPr>
            <p:extLst>
              <p:ext uri="{D42A27DB-BD31-4B8C-83A1-F6EECF244321}">
                <p14:modId xmlns:p14="http://schemas.microsoft.com/office/powerpoint/2010/main" val="1921171289"/>
              </p:ext>
            </p:extLst>
          </p:nvPr>
        </p:nvGraphicFramePr>
        <p:xfrm>
          <a:off x="5106694" y="3432706"/>
          <a:ext cx="375370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 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ID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Google Shape;1696;p44"/>
          <p:cNvGraphicFramePr/>
          <p:nvPr>
            <p:extLst>
              <p:ext uri="{D42A27DB-BD31-4B8C-83A1-F6EECF244321}">
                <p14:modId xmlns:p14="http://schemas.microsoft.com/office/powerpoint/2010/main" val="1166512647"/>
              </p:ext>
            </p:extLst>
          </p:nvPr>
        </p:nvGraphicFramePr>
        <p:xfrm>
          <a:off x="5109898" y="3648537"/>
          <a:ext cx="376651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Google Shape;1700;p44"/>
          <p:cNvSpPr/>
          <p:nvPr/>
        </p:nvSpPr>
        <p:spPr>
          <a:xfrm>
            <a:off x="2260528" y="5522277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Google Shape;1699;p44"/>
          <p:cNvGraphicFramePr/>
          <p:nvPr>
            <p:extLst>
              <p:ext uri="{D42A27DB-BD31-4B8C-83A1-F6EECF244321}">
                <p14:modId xmlns:p14="http://schemas.microsoft.com/office/powerpoint/2010/main" val="2888780088"/>
              </p:ext>
            </p:extLst>
          </p:nvPr>
        </p:nvGraphicFramePr>
        <p:xfrm>
          <a:off x="5110238" y="4328479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1699;p44"/>
          <p:cNvGraphicFramePr/>
          <p:nvPr>
            <p:extLst>
              <p:ext uri="{D42A27DB-BD31-4B8C-83A1-F6EECF244321}">
                <p14:modId xmlns:p14="http://schemas.microsoft.com/office/powerpoint/2010/main" val="1406024955"/>
              </p:ext>
            </p:extLst>
          </p:nvPr>
        </p:nvGraphicFramePr>
        <p:xfrm>
          <a:off x="600203" y="2506301"/>
          <a:ext cx="1996065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7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Google Shape;408;p26"/>
          <p:cNvCxnSpPr>
            <a:endCxn id="18" idx="0"/>
          </p:cNvCxnSpPr>
          <p:nvPr/>
        </p:nvCxnSpPr>
        <p:spPr>
          <a:xfrm rot="10800000">
            <a:off x="2500262" y="1102681"/>
            <a:ext cx="4027615" cy="1109388"/>
          </a:xfrm>
          <a:prstGeom prst="bentConnector4">
            <a:avLst>
              <a:gd name="adj1" fmla="val 24633"/>
              <a:gd name="adj2" fmla="val 120606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408;p26"/>
          <p:cNvCxnSpPr>
            <a:stCxn id="49" idx="3"/>
            <a:endCxn id="53" idx="1"/>
          </p:cNvCxnSpPr>
          <p:nvPr/>
        </p:nvCxnSpPr>
        <p:spPr>
          <a:xfrm>
            <a:off x="4390386" y="2858958"/>
            <a:ext cx="553362" cy="12032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408;p26"/>
          <p:cNvCxnSpPr>
            <a:endCxn id="53" idx="1"/>
          </p:cNvCxnSpPr>
          <p:nvPr/>
        </p:nvCxnSpPr>
        <p:spPr>
          <a:xfrm flipV="1">
            <a:off x="1275907" y="4062244"/>
            <a:ext cx="3667841" cy="7651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797;p30"/>
          <p:cNvSpPr/>
          <p:nvPr/>
        </p:nvSpPr>
        <p:spPr>
          <a:xfrm>
            <a:off x="4978634" y="263240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0;p21"/>
          <p:cNvSpPr/>
          <p:nvPr/>
        </p:nvSpPr>
        <p:spPr>
          <a:xfrm>
            <a:off x="9183204" y="4855535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11;p21"/>
          <p:cNvSpPr txBox="1"/>
          <p:nvPr/>
        </p:nvSpPr>
        <p:spPr>
          <a:xfrm>
            <a:off x="9226345" y="5052989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콤포넌트를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212;p21"/>
          <p:cNvGraphicFramePr/>
          <p:nvPr>
            <p:extLst>
              <p:ext uri="{D42A27DB-BD31-4B8C-83A1-F6EECF244321}">
                <p14:modId xmlns:p14="http://schemas.microsoft.com/office/powerpoint/2010/main" val="3312437871"/>
              </p:ext>
            </p:extLst>
          </p:nvPr>
        </p:nvGraphicFramePr>
        <p:xfrm>
          <a:off x="9317130" y="5203502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Google Shape;213;p21"/>
          <p:cNvSpPr/>
          <p:nvPr/>
        </p:nvSpPr>
        <p:spPr>
          <a:xfrm>
            <a:off x="9800669" y="5418278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14;p21"/>
          <p:cNvSpPr/>
          <p:nvPr/>
        </p:nvSpPr>
        <p:spPr>
          <a:xfrm>
            <a:off x="10240446" y="540852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665;p27"/>
          <p:cNvSpPr/>
          <p:nvPr/>
        </p:nvSpPr>
        <p:spPr>
          <a:xfrm>
            <a:off x="9193466" y="357931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666;p27"/>
          <p:cNvGraphicFramePr/>
          <p:nvPr>
            <p:extLst>
              <p:ext uri="{D42A27DB-BD31-4B8C-83A1-F6EECF244321}">
                <p14:modId xmlns:p14="http://schemas.microsoft.com/office/powerpoint/2010/main" val="2287168684"/>
              </p:ext>
            </p:extLst>
          </p:nvPr>
        </p:nvGraphicFramePr>
        <p:xfrm>
          <a:off x="9391826" y="374586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667;p27"/>
          <p:cNvSpPr/>
          <p:nvPr/>
        </p:nvSpPr>
        <p:spPr>
          <a:xfrm>
            <a:off x="9897678" y="412846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668;p27"/>
          <p:cNvSpPr txBox="1"/>
          <p:nvPr/>
        </p:nvSpPr>
        <p:spPr>
          <a:xfrm>
            <a:off x="9297225" y="374540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콤포넌트 명은 최소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자리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600" smtClean="0"/>
              <a:t>최대 </a:t>
            </a:r>
            <a:r>
              <a:rPr lang="en-US" altLang="ko-KR" sz="600" smtClean="0"/>
              <a:t>30</a:t>
            </a:r>
            <a:r>
              <a:rPr lang="ko-KR" altLang="en-US" sz="600" smtClean="0"/>
              <a:t>자리로 작성해야 합니다</a:t>
            </a:r>
            <a:r>
              <a:rPr lang="en-US" altLang="ko-KR" sz="600" smtClean="0"/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176;p21"/>
          <p:cNvCxnSpPr>
            <a:stCxn id="60" idx="0"/>
            <a:endCxn id="77" idx="1"/>
          </p:cNvCxnSpPr>
          <p:nvPr/>
        </p:nvCxnSpPr>
        <p:spPr>
          <a:xfrm rot="5400000" flipH="1" flipV="1">
            <a:off x="7405784" y="3328367"/>
            <a:ext cx="1137609" cy="2437756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82" name="Google Shape;176;p21"/>
          <p:cNvCxnSpPr>
            <a:stCxn id="60" idx="3"/>
          </p:cNvCxnSpPr>
          <p:nvPr/>
        </p:nvCxnSpPr>
        <p:spPr>
          <a:xfrm>
            <a:off x="6983546" y="5231459"/>
            <a:ext cx="2199658" cy="2363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aphicFrame>
        <p:nvGraphicFramePr>
          <p:cNvPr id="58" name="Google Shape;1699;p44"/>
          <p:cNvGraphicFramePr/>
          <p:nvPr>
            <p:extLst>
              <p:ext uri="{D42A27DB-BD31-4B8C-83A1-F6EECF244321}">
                <p14:modId xmlns:p14="http://schemas.microsoft.com/office/powerpoint/2010/main" val="3886414173"/>
              </p:ext>
            </p:extLst>
          </p:nvPr>
        </p:nvGraphicFramePr>
        <p:xfrm>
          <a:off x="5103150" y="4107870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매입낱개단가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68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285890300"/>
              </p:ext>
            </p:extLst>
          </p:nvPr>
        </p:nvGraphicFramePr>
        <p:xfrm>
          <a:off x="8385974" y="748646"/>
          <a:ext cx="2324900" cy="2955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또는 품종명을 클릭하면 품종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레이어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등록 화면에서는 삭제버튼이 없음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관리구분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코드로 관리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MATERIAL_MANAGE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사용처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코드로 관리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MATERIAL_USED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삭제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수정 화면에서만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 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상품마스터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Table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지정품종코드를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처리하고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Tablle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YN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업데이트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등록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수정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 등록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수정 기능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6" y="828347"/>
            <a:ext cx="7499302" cy="4707764"/>
          </a:xfrm>
          <a:prstGeom prst="rect">
            <a:avLst/>
          </a:prstGeom>
        </p:spPr>
      </p:pic>
      <p:sp>
        <p:nvSpPr>
          <p:cNvPr id="85" name="Google Shape;1694;p44"/>
          <p:cNvSpPr/>
          <p:nvPr/>
        </p:nvSpPr>
        <p:spPr>
          <a:xfrm>
            <a:off x="3326592" y="2490265"/>
            <a:ext cx="3617595" cy="293942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1695;p44"/>
          <p:cNvGraphicFramePr/>
          <p:nvPr>
            <p:extLst>
              <p:ext uri="{D42A27DB-BD31-4B8C-83A1-F6EECF244321}">
                <p14:modId xmlns:p14="http://schemas.microsoft.com/office/powerpoint/2010/main" val="4294474588"/>
              </p:ext>
            </p:extLst>
          </p:nvPr>
        </p:nvGraphicFramePr>
        <p:xfrm>
          <a:off x="3469922" y="2590805"/>
          <a:ext cx="332782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32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품종 등록</a:t>
                      </a:r>
                      <a:r>
                        <a:rPr lang="en-US" altLang="ko-KR" sz="800" b="1" u="none" strike="noStrike" cap="none" smtClean="0"/>
                        <a:t>/</a:t>
                      </a:r>
                      <a:r>
                        <a:rPr lang="ko-KR" altLang="en-US" sz="800" b="1" u="none" strike="noStrike" cap="none" smtClean="0"/>
                        <a:t>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oogle Shape;1695;p44"/>
          <p:cNvGraphicFramePr/>
          <p:nvPr>
            <p:extLst>
              <p:ext uri="{D42A27DB-BD31-4B8C-83A1-F6EECF244321}">
                <p14:modId xmlns:p14="http://schemas.microsoft.com/office/powerpoint/2010/main" val="276675182"/>
              </p:ext>
            </p:extLst>
          </p:nvPr>
        </p:nvGraphicFramePr>
        <p:xfrm>
          <a:off x="6590356" y="257220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Google Shape;58;p20"/>
          <p:cNvSpPr/>
          <p:nvPr/>
        </p:nvSpPr>
        <p:spPr>
          <a:xfrm>
            <a:off x="3460654" y="2945960"/>
            <a:ext cx="3337095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지정자재 품종을 구성하시면 물량배분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상폼 콤포넌트 구성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품목 입찰 생성 및 품종별 통계 실적에 사용됩니다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콤포넌트는 품종에 연결된 상품에 구성하는 요소이므로 신중히 등록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수정해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89" name="Google Shape;1699;p44"/>
          <p:cNvGraphicFramePr/>
          <p:nvPr>
            <p:extLst>
              <p:ext uri="{D42A27DB-BD31-4B8C-83A1-F6EECF244321}">
                <p14:modId xmlns:p14="http://schemas.microsoft.com/office/powerpoint/2010/main" val="3372185799"/>
              </p:ext>
            </p:extLst>
          </p:nvPr>
        </p:nvGraphicFramePr>
        <p:xfrm>
          <a:off x="3484649" y="4528213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1697;p44"/>
          <p:cNvGraphicFramePr/>
          <p:nvPr>
            <p:extLst>
              <p:ext uri="{D42A27DB-BD31-4B8C-83A1-F6EECF244321}">
                <p14:modId xmlns:p14="http://schemas.microsoft.com/office/powerpoint/2010/main" val="75163046"/>
              </p:ext>
            </p:extLst>
          </p:nvPr>
        </p:nvGraphicFramePr>
        <p:xfrm>
          <a:off x="3484649" y="4748959"/>
          <a:ext cx="2163224" cy="187058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0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05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 입력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1700;p44"/>
          <p:cNvSpPr/>
          <p:nvPr/>
        </p:nvSpPr>
        <p:spPr>
          <a:xfrm>
            <a:off x="4541575" y="5103610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1700;p44"/>
          <p:cNvSpPr/>
          <p:nvPr/>
        </p:nvSpPr>
        <p:spPr>
          <a:xfrm>
            <a:off x="5444402" y="5103610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1696;p44"/>
          <p:cNvGraphicFramePr/>
          <p:nvPr>
            <p:extLst>
              <p:ext uri="{D42A27DB-BD31-4B8C-83A1-F6EECF244321}">
                <p14:modId xmlns:p14="http://schemas.microsoft.com/office/powerpoint/2010/main" val="3321242958"/>
              </p:ext>
            </p:extLst>
          </p:nvPr>
        </p:nvGraphicFramePr>
        <p:xfrm>
          <a:off x="3484649" y="3427008"/>
          <a:ext cx="215613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 숫자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 필수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1696;p44"/>
          <p:cNvGraphicFramePr/>
          <p:nvPr>
            <p:extLst>
              <p:ext uri="{D42A27DB-BD31-4B8C-83A1-F6EECF244321}">
                <p14:modId xmlns:p14="http://schemas.microsoft.com/office/powerpoint/2010/main" val="1938004389"/>
              </p:ext>
            </p:extLst>
          </p:nvPr>
        </p:nvGraphicFramePr>
        <p:xfrm>
          <a:off x="3484649" y="3647249"/>
          <a:ext cx="3313100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Google Shape;797;p30"/>
          <p:cNvSpPr/>
          <p:nvPr/>
        </p:nvSpPr>
        <p:spPr>
          <a:xfrm>
            <a:off x="3361478" y="262670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1696;p44"/>
          <p:cNvGraphicFramePr/>
          <p:nvPr>
            <p:extLst>
              <p:ext uri="{D42A27DB-BD31-4B8C-83A1-F6EECF244321}">
                <p14:modId xmlns:p14="http://schemas.microsoft.com/office/powerpoint/2010/main" val="874017157"/>
              </p:ext>
            </p:extLst>
          </p:nvPr>
        </p:nvGraphicFramePr>
        <p:xfrm>
          <a:off x="3484649" y="3867490"/>
          <a:ext cx="3313100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품종내역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1699;p44"/>
          <p:cNvGraphicFramePr/>
          <p:nvPr>
            <p:extLst>
              <p:ext uri="{D42A27DB-BD31-4B8C-83A1-F6EECF244321}">
                <p14:modId xmlns:p14="http://schemas.microsoft.com/office/powerpoint/2010/main" val="1533579907"/>
              </p:ext>
            </p:extLst>
          </p:nvPr>
        </p:nvGraphicFramePr>
        <p:xfrm>
          <a:off x="3484649" y="4087731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관리구분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Google Shape;1699;p44"/>
          <p:cNvGraphicFramePr/>
          <p:nvPr>
            <p:extLst>
              <p:ext uri="{D42A27DB-BD31-4B8C-83A1-F6EECF244321}">
                <p14:modId xmlns:p14="http://schemas.microsoft.com/office/powerpoint/2010/main" val="3970551730"/>
              </p:ext>
            </p:extLst>
          </p:nvPr>
        </p:nvGraphicFramePr>
        <p:xfrm>
          <a:off x="3484649" y="4307972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Google Shape;408;p26"/>
          <p:cNvCxnSpPr>
            <a:endCxn id="85" idx="3"/>
          </p:cNvCxnSpPr>
          <p:nvPr/>
        </p:nvCxnSpPr>
        <p:spPr>
          <a:xfrm rot="5400000">
            <a:off x="6351187" y="2847105"/>
            <a:ext cx="1705874" cy="51987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408;p26"/>
          <p:cNvCxnSpPr>
            <a:endCxn id="85" idx="1"/>
          </p:cNvCxnSpPr>
          <p:nvPr/>
        </p:nvCxnSpPr>
        <p:spPr>
          <a:xfrm>
            <a:off x="2338832" y="3069268"/>
            <a:ext cx="987760" cy="8907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" name="Google Shape;210;p21"/>
          <p:cNvSpPr/>
          <p:nvPr/>
        </p:nvSpPr>
        <p:spPr>
          <a:xfrm>
            <a:off x="7826538" y="478594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211;p21"/>
          <p:cNvSpPr txBox="1"/>
          <p:nvPr/>
        </p:nvSpPr>
        <p:spPr>
          <a:xfrm>
            <a:off x="7869679" y="498340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콤포넌트를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212;p21"/>
          <p:cNvGraphicFramePr/>
          <p:nvPr>
            <p:extLst>
              <p:ext uri="{D42A27DB-BD31-4B8C-83A1-F6EECF244321}">
                <p14:modId xmlns:p14="http://schemas.microsoft.com/office/powerpoint/2010/main" val="1983607255"/>
              </p:ext>
            </p:extLst>
          </p:nvPr>
        </p:nvGraphicFramePr>
        <p:xfrm>
          <a:off x="7960464" y="513391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Google Shape;213;p21"/>
          <p:cNvSpPr/>
          <p:nvPr/>
        </p:nvSpPr>
        <p:spPr>
          <a:xfrm>
            <a:off x="8444003" y="5348690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214;p21"/>
          <p:cNvSpPr/>
          <p:nvPr/>
        </p:nvSpPr>
        <p:spPr>
          <a:xfrm>
            <a:off x="8883780" y="533893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665;p27"/>
          <p:cNvSpPr/>
          <p:nvPr/>
        </p:nvSpPr>
        <p:spPr>
          <a:xfrm>
            <a:off x="7836800" y="3509731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666;p27"/>
          <p:cNvGraphicFramePr/>
          <p:nvPr>
            <p:extLst>
              <p:ext uri="{D42A27DB-BD31-4B8C-83A1-F6EECF244321}">
                <p14:modId xmlns:p14="http://schemas.microsoft.com/office/powerpoint/2010/main" val="3093429716"/>
              </p:ext>
            </p:extLst>
          </p:nvPr>
        </p:nvGraphicFramePr>
        <p:xfrm>
          <a:off x="8035160" y="3676277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667;p27"/>
          <p:cNvSpPr/>
          <p:nvPr/>
        </p:nvSpPr>
        <p:spPr>
          <a:xfrm>
            <a:off x="8541012" y="405887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668;p27"/>
          <p:cNvSpPr txBox="1"/>
          <p:nvPr/>
        </p:nvSpPr>
        <p:spPr>
          <a:xfrm>
            <a:off x="7940559" y="3675820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품종코드는 숫자 또는 영문로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글자 필수 입니다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76;p21"/>
          <p:cNvCxnSpPr>
            <a:stCxn id="91" idx="0"/>
            <a:endCxn id="107" idx="1"/>
          </p:cNvCxnSpPr>
          <p:nvPr/>
        </p:nvCxnSpPr>
        <p:spPr>
          <a:xfrm rot="5400000" flipH="1" flipV="1">
            <a:off x="5695370" y="2962181"/>
            <a:ext cx="1194758" cy="3088101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2" name="Google Shape;176;p21"/>
          <p:cNvCxnSpPr>
            <a:stCxn id="91" idx="2"/>
            <a:endCxn id="102" idx="1"/>
          </p:cNvCxnSpPr>
          <p:nvPr/>
        </p:nvCxnSpPr>
        <p:spPr>
          <a:xfrm rot="5400000" flipH="1" flipV="1">
            <a:off x="6248961" y="3699450"/>
            <a:ext cx="77314" cy="3077839"/>
          </a:xfrm>
          <a:prstGeom prst="bentConnector4">
            <a:avLst>
              <a:gd name="adj1" fmla="val -295677"/>
              <a:gd name="adj2" fmla="val 53365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3" name="Google Shape;1700;p44"/>
          <p:cNvSpPr/>
          <p:nvPr/>
        </p:nvSpPr>
        <p:spPr>
          <a:xfrm>
            <a:off x="4984596" y="5107156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삭 제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961905" y="5080521"/>
            <a:ext cx="474090" cy="223424"/>
          </a:xfrm>
          <a:prstGeom prst="rect">
            <a:avLst/>
          </a:prstGeom>
          <a:noFill/>
          <a:ln w="6350">
            <a:solidFill>
              <a:srgbClr val="FF99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Google Shape;210;p21"/>
          <p:cNvSpPr/>
          <p:nvPr/>
        </p:nvSpPr>
        <p:spPr>
          <a:xfrm>
            <a:off x="1071440" y="448824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211;p21"/>
          <p:cNvSpPr txBox="1"/>
          <p:nvPr/>
        </p:nvSpPr>
        <p:spPr>
          <a:xfrm>
            <a:off x="1114581" y="4543937"/>
            <a:ext cx="1858183" cy="4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품종을 삭제하시면 연결된 상품의 관계도 제거됩니다</a:t>
            </a:r>
            <a:r>
              <a:rPr lang="en-US" altLang="ko-KR" sz="600" smtClean="0"/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품종을 삭제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212;p21"/>
          <p:cNvGraphicFramePr/>
          <p:nvPr>
            <p:extLst>
              <p:ext uri="{D42A27DB-BD31-4B8C-83A1-F6EECF244321}">
                <p14:modId xmlns:p14="http://schemas.microsoft.com/office/powerpoint/2010/main" val="4149546308"/>
              </p:ext>
            </p:extLst>
          </p:nvPr>
        </p:nvGraphicFramePr>
        <p:xfrm>
          <a:off x="1205366" y="483621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Google Shape;213;p21"/>
          <p:cNvSpPr/>
          <p:nvPr/>
        </p:nvSpPr>
        <p:spPr>
          <a:xfrm>
            <a:off x="1688905" y="5050990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214;p21"/>
          <p:cNvSpPr/>
          <p:nvPr/>
        </p:nvSpPr>
        <p:spPr>
          <a:xfrm>
            <a:off x="2128682" y="504123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76;p21"/>
          <p:cNvCxnSpPr>
            <a:stCxn id="114" idx="0"/>
            <a:endCxn id="115" idx="3"/>
          </p:cNvCxnSpPr>
          <p:nvPr/>
        </p:nvCxnSpPr>
        <p:spPr>
          <a:xfrm rot="16200000" flipV="1">
            <a:off x="4026913" y="3908483"/>
            <a:ext cx="178508" cy="2165567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1" name="Google Shape;797;p30"/>
          <p:cNvSpPr/>
          <p:nvPr/>
        </p:nvSpPr>
        <p:spPr>
          <a:xfrm>
            <a:off x="5629206" y="40615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797;p30"/>
          <p:cNvSpPr/>
          <p:nvPr/>
        </p:nvSpPr>
        <p:spPr>
          <a:xfrm>
            <a:off x="5625663" y="429187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15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483830647"/>
              </p:ext>
            </p:extLst>
          </p:nvPr>
        </p:nvGraphicFramePr>
        <p:xfrm>
          <a:off x="8385974" y="748646"/>
          <a:ext cx="2324900" cy="26070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콤포넌트 연결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품종에 콤포넌트를 구성할 수 있는 화면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콤포넌트를 조회하여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콤포넌트 추가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연결 콤포넌트에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추가된 콤포넌트와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이상의 콤포넌트를 추가할 수 없습니다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조회는 사용상태만 조회됨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콤포넌트 연결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품종에 콤포넌트를 연결 관리하는 기능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7" y="847264"/>
            <a:ext cx="7487473" cy="4684105"/>
          </a:xfrm>
          <a:prstGeom prst="rect">
            <a:avLst/>
          </a:prstGeom>
        </p:spPr>
      </p:pic>
      <p:sp>
        <p:nvSpPr>
          <p:cNvPr id="110" name="Google Shape;1694;p44"/>
          <p:cNvSpPr/>
          <p:nvPr/>
        </p:nvSpPr>
        <p:spPr>
          <a:xfrm>
            <a:off x="456874" y="1003446"/>
            <a:ext cx="4086773" cy="471687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695;p44"/>
          <p:cNvGraphicFramePr/>
          <p:nvPr>
            <p:extLst>
              <p:ext uri="{D42A27DB-BD31-4B8C-83A1-F6EECF244321}">
                <p14:modId xmlns:p14="http://schemas.microsoft.com/office/powerpoint/2010/main" val="2238948912"/>
              </p:ext>
            </p:extLst>
          </p:nvPr>
        </p:nvGraphicFramePr>
        <p:xfrm>
          <a:off x="600203" y="1106818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품종 콤포넌트 연결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Google Shape;1696;p44"/>
          <p:cNvGraphicFramePr/>
          <p:nvPr>
            <p:extLst>
              <p:ext uri="{D42A27DB-BD31-4B8C-83A1-F6EECF244321}">
                <p14:modId xmlns:p14="http://schemas.microsoft.com/office/powerpoint/2010/main" val="9418733"/>
              </p:ext>
            </p:extLst>
          </p:nvPr>
        </p:nvGraphicFramePr>
        <p:xfrm>
          <a:off x="606234" y="2161813"/>
          <a:ext cx="378330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0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40">
                  <a:extLst>
                    <a:ext uri="{9D8B030D-6E8A-4147-A177-3AD203B41FA5}">
                      <a16:colId xmlns:a16="http://schemas.microsoft.com/office/drawing/2014/main" val="397249592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369812355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SC/APC(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)  </a:t>
                      </a:r>
                      <a:r>
                        <a:rPr lang="en-US" altLang="ko-KR" sz="700" b="1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1C(m)  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oogle Shape;1695;p44"/>
          <p:cNvGraphicFramePr/>
          <p:nvPr>
            <p:extLst>
              <p:ext uri="{D42A27DB-BD31-4B8C-83A1-F6EECF244321}">
                <p14:modId xmlns:p14="http://schemas.microsoft.com/office/powerpoint/2010/main" val="3985862422"/>
              </p:ext>
            </p:extLst>
          </p:nvPr>
        </p:nvGraphicFramePr>
        <p:xfrm>
          <a:off x="4174291" y="108538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Google Shape;58;p20"/>
          <p:cNvSpPr/>
          <p:nvPr/>
        </p:nvSpPr>
        <p:spPr>
          <a:xfrm>
            <a:off x="590936" y="1459141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품종에 연결할 콤포넌트를 조회 후 체크하여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 콤포넌트 추가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누르면 연결된 콤포넌트로 이동됩니다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이미 연결된 콤포넌트는 추가하실 수 없습니다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저장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클릭하시면 연결 콤포넌트는 품종에 연결됩니다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콤포넌트는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개까지 추가할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0527"/>
              </p:ext>
            </p:extLst>
          </p:nvPr>
        </p:nvGraphicFramePr>
        <p:xfrm>
          <a:off x="567334" y="3374364"/>
          <a:ext cx="3762465" cy="165490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60908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16622">
                  <a:extLst>
                    <a:ext uri="{9D8B030D-6E8A-4147-A177-3AD203B41FA5}">
                      <a16:colId xmlns:a16="http://schemas.microsoft.com/office/drawing/2014/main" val="506964231"/>
                    </a:ext>
                  </a:extLst>
                </a:gridCol>
                <a:gridCol w="917089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375684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53656">
                  <a:extLst>
                    <a:ext uri="{9D8B030D-6E8A-4147-A177-3AD203B41FA5}">
                      <a16:colId xmlns:a16="http://schemas.microsoft.com/office/drawing/2014/main" val="2183646293"/>
                    </a:ext>
                  </a:extLst>
                </a:gridCol>
                <a:gridCol w="1338506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선택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설명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124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2C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END</a:t>
                      </a:r>
                      <a:r>
                        <a:rPr lang="en-US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MM, 2C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126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LC/APC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129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LC/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575189" y="2085169"/>
            <a:ext cx="3840867" cy="34350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62583" y="2829756"/>
            <a:ext cx="3852167" cy="273911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3"/>
          <a:srcRect l="31182" t="9477" r="26159" b="-1278"/>
          <a:stretch/>
        </p:blipFill>
        <p:spPr>
          <a:xfrm>
            <a:off x="574686" y="5408341"/>
            <a:ext cx="3827357" cy="148059"/>
          </a:xfrm>
          <a:prstGeom prst="rect">
            <a:avLst/>
          </a:prstGeom>
        </p:spPr>
      </p:pic>
      <p:sp>
        <p:nvSpPr>
          <p:cNvPr id="119" name="Google Shape;1700;p44"/>
          <p:cNvSpPr/>
          <p:nvPr/>
        </p:nvSpPr>
        <p:spPr>
          <a:xfrm>
            <a:off x="2430965" y="2481493"/>
            <a:ext cx="455672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57;p20"/>
          <p:cNvSpPr txBox="1"/>
          <p:nvPr/>
        </p:nvSpPr>
        <p:spPr>
          <a:xfrm>
            <a:off x="562583" y="1869502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* </a:t>
            </a: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연결 콤포넌트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21" name="Google Shape;1696;p44"/>
          <p:cNvGraphicFramePr/>
          <p:nvPr>
            <p:extLst>
              <p:ext uri="{D42A27DB-BD31-4B8C-83A1-F6EECF244321}">
                <p14:modId xmlns:p14="http://schemas.microsoft.com/office/powerpoint/2010/main" val="2914610976"/>
              </p:ext>
            </p:extLst>
          </p:nvPr>
        </p:nvGraphicFramePr>
        <p:xfrm>
          <a:off x="606234" y="2899003"/>
          <a:ext cx="3233529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34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945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1046944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콤포넌트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2" name="그림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060" y="2891909"/>
            <a:ext cx="381740" cy="188181"/>
          </a:xfrm>
          <a:prstGeom prst="rect">
            <a:avLst/>
          </a:prstGeom>
        </p:spPr>
      </p:pic>
      <p:sp>
        <p:nvSpPr>
          <p:cNvPr id="123" name="Google Shape;1700;p44"/>
          <p:cNvSpPr/>
          <p:nvPr/>
        </p:nvSpPr>
        <p:spPr>
          <a:xfrm>
            <a:off x="1943519" y="2465380"/>
            <a:ext cx="455672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62803" y="3195831"/>
            <a:ext cx="870233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 콤포넌트 추가</a:t>
            </a:r>
            <a:endParaRPr lang="ko-KR" altLang="en-US" sz="600" b="1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125" name="Google Shape;408;p26"/>
          <p:cNvCxnSpPr>
            <a:endCxn id="110" idx="0"/>
          </p:cNvCxnSpPr>
          <p:nvPr/>
        </p:nvCxnSpPr>
        <p:spPr>
          <a:xfrm rot="10800000">
            <a:off x="2500261" y="1003447"/>
            <a:ext cx="2463850" cy="1888463"/>
          </a:xfrm>
          <a:prstGeom prst="bentConnector4">
            <a:avLst>
              <a:gd name="adj1" fmla="val 8533"/>
              <a:gd name="adj2" fmla="val 112105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408;p26"/>
          <p:cNvCxnSpPr>
            <a:endCxn id="110" idx="0"/>
          </p:cNvCxnSpPr>
          <p:nvPr/>
        </p:nvCxnSpPr>
        <p:spPr>
          <a:xfrm rot="10800000">
            <a:off x="2500261" y="1003447"/>
            <a:ext cx="2463850" cy="2075557"/>
          </a:xfrm>
          <a:prstGeom prst="bentConnector4">
            <a:avLst>
              <a:gd name="adj1" fmla="val 8533"/>
              <a:gd name="adj2" fmla="val 111014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665;p27"/>
          <p:cNvSpPr/>
          <p:nvPr/>
        </p:nvSpPr>
        <p:spPr>
          <a:xfrm>
            <a:off x="4941526" y="3195831"/>
            <a:ext cx="1961943" cy="74225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666;p27"/>
          <p:cNvGraphicFramePr/>
          <p:nvPr>
            <p:extLst>
              <p:ext uri="{D42A27DB-BD31-4B8C-83A1-F6EECF244321}">
                <p14:modId xmlns:p14="http://schemas.microsoft.com/office/powerpoint/2010/main" val="2272663254"/>
              </p:ext>
            </p:extLst>
          </p:nvPr>
        </p:nvGraphicFramePr>
        <p:xfrm>
          <a:off x="5139886" y="3306388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" name="Google Shape;667;p27"/>
          <p:cNvSpPr/>
          <p:nvPr/>
        </p:nvSpPr>
        <p:spPr>
          <a:xfrm>
            <a:off x="5645738" y="368898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668;p27"/>
          <p:cNvSpPr txBox="1"/>
          <p:nvPr/>
        </p:nvSpPr>
        <p:spPr>
          <a:xfrm>
            <a:off x="5016933" y="3369723"/>
            <a:ext cx="178918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콤포넌트는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개까지 추가가능합니다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76;p21"/>
          <p:cNvCxnSpPr>
            <a:stCxn id="124" idx="3"/>
            <a:endCxn id="127" idx="1"/>
          </p:cNvCxnSpPr>
          <p:nvPr/>
        </p:nvCxnSpPr>
        <p:spPr>
          <a:xfrm>
            <a:off x="4333036" y="3269184"/>
            <a:ext cx="608490" cy="2977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32" name="Google Shape;665;p27"/>
          <p:cNvSpPr/>
          <p:nvPr/>
        </p:nvSpPr>
        <p:spPr>
          <a:xfrm>
            <a:off x="4941526" y="4063994"/>
            <a:ext cx="1961943" cy="74225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666;p27"/>
          <p:cNvGraphicFramePr/>
          <p:nvPr>
            <p:extLst>
              <p:ext uri="{D42A27DB-BD31-4B8C-83A1-F6EECF244321}">
                <p14:modId xmlns:p14="http://schemas.microsoft.com/office/powerpoint/2010/main" val="2941206028"/>
              </p:ext>
            </p:extLst>
          </p:nvPr>
        </p:nvGraphicFramePr>
        <p:xfrm>
          <a:off x="5139886" y="4174551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667;p27"/>
          <p:cNvSpPr/>
          <p:nvPr/>
        </p:nvSpPr>
        <p:spPr>
          <a:xfrm>
            <a:off x="5645738" y="455715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668;p27"/>
          <p:cNvSpPr txBox="1"/>
          <p:nvPr/>
        </p:nvSpPr>
        <p:spPr>
          <a:xfrm>
            <a:off x="4927474" y="4237886"/>
            <a:ext cx="19681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추가된 콤포넌트는 추가하실 수 없습니다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76;p21"/>
          <p:cNvCxnSpPr>
            <a:stCxn id="124" idx="3"/>
            <a:endCxn id="135" idx="1"/>
          </p:cNvCxnSpPr>
          <p:nvPr/>
        </p:nvCxnSpPr>
        <p:spPr>
          <a:xfrm>
            <a:off x="4333036" y="3269184"/>
            <a:ext cx="594438" cy="11225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37" name="Google Shape;210;p21"/>
          <p:cNvSpPr/>
          <p:nvPr/>
        </p:nvSpPr>
        <p:spPr>
          <a:xfrm>
            <a:off x="5008493" y="912796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211;p21"/>
          <p:cNvSpPr txBox="1"/>
          <p:nvPr/>
        </p:nvSpPr>
        <p:spPr>
          <a:xfrm>
            <a:off x="5051634" y="1110250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품종에 추가된 컴포넌트를 연결하시겠습니까</a:t>
            </a:r>
            <a:r>
              <a:rPr lang="en-US" altLang="ko-KR" sz="600" smtClean="0"/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212;p21"/>
          <p:cNvGraphicFramePr/>
          <p:nvPr>
            <p:extLst>
              <p:ext uri="{D42A27DB-BD31-4B8C-83A1-F6EECF244321}">
                <p14:modId xmlns:p14="http://schemas.microsoft.com/office/powerpoint/2010/main" val="4064837716"/>
              </p:ext>
            </p:extLst>
          </p:nvPr>
        </p:nvGraphicFramePr>
        <p:xfrm>
          <a:off x="5142419" y="1260763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Google Shape;213;p21"/>
          <p:cNvSpPr/>
          <p:nvPr/>
        </p:nvSpPr>
        <p:spPr>
          <a:xfrm>
            <a:off x="5625958" y="1475539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214;p21"/>
          <p:cNvSpPr/>
          <p:nvPr/>
        </p:nvSpPr>
        <p:spPr>
          <a:xfrm>
            <a:off x="6065735" y="146578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76;p21"/>
          <p:cNvCxnSpPr>
            <a:stCxn id="123" idx="0"/>
            <a:endCxn id="137" idx="1"/>
          </p:cNvCxnSpPr>
          <p:nvPr/>
        </p:nvCxnSpPr>
        <p:spPr>
          <a:xfrm rot="5400000" flipH="1" flipV="1">
            <a:off x="3020515" y="477402"/>
            <a:ext cx="1138818" cy="2837138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3" name="Google Shape;797;p30"/>
          <p:cNvSpPr/>
          <p:nvPr/>
        </p:nvSpPr>
        <p:spPr>
          <a:xfrm>
            <a:off x="502327" y="113147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6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725177239"/>
              </p:ext>
            </p:extLst>
          </p:nvPr>
        </p:nvGraphicFramePr>
        <p:xfrm>
          <a:off x="8385974" y="748646"/>
          <a:ext cx="2324900" cy="27682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품종과 연결된 상품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품종과 연결된 상품 조회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사용으로 조회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상품명을 클릭하면 상품 상세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결과의 사용상태는 상품공급사가 하나라도 있을경우 사용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 외엔 미사용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물량배분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상품 조회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품종에 연결된 상품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7" y="847264"/>
            <a:ext cx="7487473" cy="4684105"/>
          </a:xfrm>
          <a:prstGeom prst="rect">
            <a:avLst/>
          </a:prstGeom>
        </p:spPr>
      </p:pic>
      <p:sp>
        <p:nvSpPr>
          <p:cNvPr id="44" name="Google Shape;1694;p44"/>
          <p:cNvSpPr/>
          <p:nvPr/>
        </p:nvSpPr>
        <p:spPr>
          <a:xfrm>
            <a:off x="456874" y="1102681"/>
            <a:ext cx="4086773" cy="455528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3344036044"/>
              </p:ext>
            </p:extLst>
          </p:nvPr>
        </p:nvGraphicFramePr>
        <p:xfrm>
          <a:off x="600203" y="1206053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품종과 연결된 상품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1696;p44"/>
          <p:cNvGraphicFramePr/>
          <p:nvPr>
            <p:extLst>
              <p:ext uri="{D42A27DB-BD31-4B8C-83A1-F6EECF244321}">
                <p14:modId xmlns:p14="http://schemas.microsoft.com/office/powerpoint/2010/main" val="313569504"/>
              </p:ext>
            </p:extLst>
          </p:nvPr>
        </p:nvGraphicFramePr>
        <p:xfrm>
          <a:off x="606235" y="2048400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4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상품규격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2586277604"/>
              </p:ext>
            </p:extLst>
          </p:nvPr>
        </p:nvGraphicFramePr>
        <p:xfrm>
          <a:off x="4174291" y="118462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Google Shape;58;p20"/>
          <p:cNvSpPr/>
          <p:nvPr/>
        </p:nvSpPr>
        <p:spPr>
          <a:xfrm>
            <a:off x="590936" y="1575108"/>
            <a:ext cx="3825120" cy="2724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품종과 연결된 상품을 조회합니다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상품명을 클릭하시면 상품 상세 팝업이 호출됩니다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49" name="Google Shape;797;p30"/>
          <p:cNvSpPr/>
          <p:nvPr/>
        </p:nvSpPr>
        <p:spPr>
          <a:xfrm>
            <a:off x="502327" y="12307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84606"/>
              </p:ext>
            </p:extLst>
          </p:nvPr>
        </p:nvGraphicFramePr>
        <p:xfrm>
          <a:off x="567335" y="2679712"/>
          <a:ext cx="3822204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65051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716648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169581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05874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물량배분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2217978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IELB)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IELB 20A, Plug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(10P</a:t>
                      </a:r>
                      <a:r>
                        <a:rPr lang="en-US" altLang="ko-KR" sz="700" b="0" i="0" u="none" strike="noStrike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아니오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 smtClean="0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60" y="2253954"/>
            <a:ext cx="381740" cy="18818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575189" y="1976769"/>
            <a:ext cx="3840867" cy="5458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62583" y="2663236"/>
            <a:ext cx="3852167" cy="24596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rcRect l="31182" t="9477" r="26159" b="-1278"/>
          <a:stretch/>
        </p:blipFill>
        <p:spPr>
          <a:xfrm>
            <a:off x="574686" y="4975957"/>
            <a:ext cx="3827357" cy="148059"/>
          </a:xfrm>
          <a:prstGeom prst="rect">
            <a:avLst/>
          </a:prstGeom>
        </p:spPr>
      </p:pic>
      <p:sp>
        <p:nvSpPr>
          <p:cNvPr id="57" name="Google Shape;1700;p44"/>
          <p:cNvSpPr/>
          <p:nvPr/>
        </p:nvSpPr>
        <p:spPr>
          <a:xfrm>
            <a:off x="2260528" y="5252922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2183493495"/>
              </p:ext>
            </p:extLst>
          </p:nvPr>
        </p:nvGraphicFramePr>
        <p:xfrm>
          <a:off x="602692" y="2264592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5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92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물량배분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사용여부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Google Shape;408;p26"/>
          <p:cNvCxnSpPr>
            <a:endCxn id="44" idx="3"/>
          </p:cNvCxnSpPr>
          <p:nvPr/>
        </p:nvCxnSpPr>
        <p:spPr>
          <a:xfrm rot="10800000" flipV="1">
            <a:off x="4543647" y="3055088"/>
            <a:ext cx="2629786" cy="32523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" name="Google Shape;797;p30"/>
          <p:cNvSpPr/>
          <p:nvPr/>
        </p:nvSpPr>
        <p:spPr>
          <a:xfrm>
            <a:off x="2552549" y="236352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797;p30"/>
          <p:cNvSpPr/>
          <p:nvPr/>
        </p:nvSpPr>
        <p:spPr>
          <a:xfrm>
            <a:off x="1031008" y="23450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20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424277592"/>
              </p:ext>
            </p:extLst>
          </p:nvPr>
        </p:nvGraphicFramePr>
        <p:xfrm>
          <a:off x="8385974" y="748646"/>
          <a:ext cx="2324900" cy="3088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 조회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품종의 세부품종 리스트 조회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사용으로 조회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조회결과가 미사용상태의 세부품종은 빨간색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세부품종명을 클릭하면 세부품종수정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 등록 또는 세부품종명 클릭 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세부품종코드는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자리로 구성되어 있고 앞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자리는 선택된 품종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고정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세부품종과 연결된 상품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세부품종에 연결된 상품리스트 조회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사용으로 조회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결과의 사용상태는 상품공급사가 하나라도 있을경우 사용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 외엔 미사용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세부품종 조회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선택된 품종의 세부품종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7" y="847264"/>
            <a:ext cx="7487473" cy="4684105"/>
          </a:xfrm>
          <a:prstGeom prst="rect">
            <a:avLst/>
          </a:prstGeom>
        </p:spPr>
      </p:pic>
      <p:sp>
        <p:nvSpPr>
          <p:cNvPr id="26" name="Google Shape;1694;p44"/>
          <p:cNvSpPr/>
          <p:nvPr/>
        </p:nvSpPr>
        <p:spPr>
          <a:xfrm>
            <a:off x="456874" y="1102681"/>
            <a:ext cx="4086773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1695;p44"/>
          <p:cNvGraphicFramePr/>
          <p:nvPr>
            <p:extLst>
              <p:ext uri="{D42A27DB-BD31-4B8C-83A1-F6EECF244321}">
                <p14:modId xmlns:p14="http://schemas.microsoft.com/office/powerpoint/2010/main" val="4253288424"/>
              </p:ext>
            </p:extLst>
          </p:nvPr>
        </p:nvGraphicFramePr>
        <p:xfrm>
          <a:off x="600203" y="1206053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세부 품종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6;p44"/>
          <p:cNvGraphicFramePr/>
          <p:nvPr>
            <p:extLst>
              <p:ext uri="{D42A27DB-BD31-4B8C-83A1-F6EECF244321}">
                <p14:modId xmlns:p14="http://schemas.microsoft.com/office/powerpoint/2010/main" val="550994905"/>
              </p:ext>
            </p:extLst>
          </p:nvPr>
        </p:nvGraphicFramePr>
        <p:xfrm>
          <a:off x="606234" y="2048400"/>
          <a:ext cx="332781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59016598"/>
                    </a:ext>
                  </a:extLst>
                </a:gridCol>
                <a:gridCol w="1098698">
                  <a:extLst>
                    <a:ext uri="{9D8B030D-6E8A-4147-A177-3AD203B41FA5}">
                      <a16:colId xmlns:a16="http://schemas.microsoft.com/office/drawing/2014/main" val="3870352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세부품종코드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세부품종명</a:t>
                      </a:r>
                      <a:endParaRPr sz="7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1695;p44"/>
          <p:cNvGraphicFramePr/>
          <p:nvPr>
            <p:extLst>
              <p:ext uri="{D42A27DB-BD31-4B8C-83A1-F6EECF244321}">
                <p14:modId xmlns:p14="http://schemas.microsoft.com/office/powerpoint/2010/main" val="4033743636"/>
              </p:ext>
            </p:extLst>
          </p:nvPr>
        </p:nvGraphicFramePr>
        <p:xfrm>
          <a:off x="4174291" y="118462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Google Shape;58;p20"/>
          <p:cNvSpPr/>
          <p:nvPr/>
        </p:nvSpPr>
        <p:spPr>
          <a:xfrm>
            <a:off x="590936" y="15583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선택한 품종의 세부품종 리스트를 조회합니다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세부품종명을 클릭하면 정보를 수정하실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신규 세부품종을 등록 하시려면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세부품종 등록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클릭해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31" name="Google Shape;797;p30"/>
          <p:cNvSpPr/>
          <p:nvPr/>
        </p:nvSpPr>
        <p:spPr>
          <a:xfrm>
            <a:off x="502327" y="12307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54414"/>
              </p:ext>
            </p:extLst>
          </p:nvPr>
        </p:nvGraphicFramePr>
        <p:xfrm>
          <a:off x="567335" y="2998683"/>
          <a:ext cx="3822203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58157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712156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1525148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세부품종코드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세부품종명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세부품종내역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1M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080002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2M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080003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3M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4M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080005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5M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6M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7M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60" y="2509133"/>
            <a:ext cx="381740" cy="18818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75189" y="1976769"/>
            <a:ext cx="3840867" cy="7563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04393" y="2764385"/>
            <a:ext cx="685993" cy="18914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세부품종 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36" name="Google Shape;1696;p44"/>
          <p:cNvGraphicFramePr/>
          <p:nvPr>
            <p:extLst>
              <p:ext uri="{D42A27DB-BD31-4B8C-83A1-F6EECF244321}">
                <p14:modId xmlns:p14="http://schemas.microsoft.com/office/powerpoint/2010/main" val="1928021450"/>
              </p:ext>
            </p:extLst>
          </p:nvPr>
        </p:nvGraphicFramePr>
        <p:xfrm>
          <a:off x="602692" y="2278768"/>
          <a:ext cx="331717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세부품종내역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62583" y="2982207"/>
            <a:ext cx="3852167" cy="24596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 l="31182" t="9477" r="26159" b="-1278"/>
          <a:stretch/>
        </p:blipFill>
        <p:spPr>
          <a:xfrm>
            <a:off x="574686" y="5294928"/>
            <a:ext cx="3827357" cy="148059"/>
          </a:xfrm>
          <a:prstGeom prst="rect">
            <a:avLst/>
          </a:prstGeom>
        </p:spPr>
      </p:pic>
      <p:sp>
        <p:nvSpPr>
          <p:cNvPr id="39" name="Google Shape;1700;p44"/>
          <p:cNvSpPr/>
          <p:nvPr/>
        </p:nvSpPr>
        <p:spPr>
          <a:xfrm>
            <a:off x="2260528" y="5522277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Google Shape;1699;p44"/>
          <p:cNvGraphicFramePr/>
          <p:nvPr>
            <p:extLst>
              <p:ext uri="{D42A27DB-BD31-4B8C-83A1-F6EECF244321}">
                <p14:modId xmlns:p14="http://schemas.microsoft.com/office/powerpoint/2010/main" val="2392774990"/>
              </p:ext>
            </p:extLst>
          </p:nvPr>
        </p:nvGraphicFramePr>
        <p:xfrm>
          <a:off x="600203" y="2506301"/>
          <a:ext cx="1646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7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Google Shape;1694;p44"/>
          <p:cNvSpPr/>
          <p:nvPr/>
        </p:nvSpPr>
        <p:spPr>
          <a:xfrm>
            <a:off x="5241462" y="2985063"/>
            <a:ext cx="4086773" cy="221780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Google Shape;1695;p44"/>
          <p:cNvGraphicFramePr/>
          <p:nvPr>
            <p:extLst>
              <p:ext uri="{D42A27DB-BD31-4B8C-83A1-F6EECF244321}">
                <p14:modId xmlns:p14="http://schemas.microsoft.com/office/powerpoint/2010/main" val="3154167449"/>
              </p:ext>
            </p:extLst>
          </p:nvPr>
        </p:nvGraphicFramePr>
        <p:xfrm>
          <a:off x="5384791" y="3085603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세부품종 등록</a:t>
                      </a:r>
                      <a:r>
                        <a:rPr lang="en-US" altLang="ko-KR" sz="800" b="1" u="none" strike="noStrike" cap="none" smtClean="0"/>
                        <a:t>/</a:t>
                      </a:r>
                      <a:r>
                        <a:rPr lang="ko-KR" altLang="en-US" sz="800" b="1" u="none" strike="noStrike" cap="none" smtClean="0"/>
                        <a:t>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1695;p44"/>
          <p:cNvGraphicFramePr/>
          <p:nvPr>
            <p:extLst>
              <p:ext uri="{D42A27DB-BD31-4B8C-83A1-F6EECF244321}">
                <p14:modId xmlns:p14="http://schemas.microsoft.com/office/powerpoint/2010/main" val="138735333"/>
              </p:ext>
            </p:extLst>
          </p:nvPr>
        </p:nvGraphicFramePr>
        <p:xfrm>
          <a:off x="8958879" y="306700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58;p20"/>
          <p:cNvSpPr/>
          <p:nvPr/>
        </p:nvSpPr>
        <p:spPr>
          <a:xfrm>
            <a:off x="5375524" y="3440758"/>
            <a:ext cx="3825120" cy="24540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세부품종은 품종의 세부 실적을 조회하기 위해 세부품종별 통계 실적에 사용됩니다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61" name="Google Shape;1700;p44"/>
          <p:cNvSpPr/>
          <p:nvPr/>
        </p:nvSpPr>
        <p:spPr>
          <a:xfrm>
            <a:off x="6825588" y="4818343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700;p44"/>
          <p:cNvSpPr/>
          <p:nvPr/>
        </p:nvSpPr>
        <p:spPr>
          <a:xfrm>
            <a:off x="7409438" y="4824054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948496109"/>
              </p:ext>
            </p:extLst>
          </p:nvPr>
        </p:nvGraphicFramePr>
        <p:xfrm>
          <a:off x="5407612" y="4251050"/>
          <a:ext cx="376651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세부품종내역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1699;p44"/>
          <p:cNvGraphicFramePr/>
          <p:nvPr>
            <p:extLst>
              <p:ext uri="{D42A27DB-BD31-4B8C-83A1-F6EECF244321}">
                <p14:modId xmlns:p14="http://schemas.microsoft.com/office/powerpoint/2010/main" val="343166516"/>
              </p:ext>
            </p:extLst>
          </p:nvPr>
        </p:nvGraphicFramePr>
        <p:xfrm>
          <a:off x="5407952" y="4477338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89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>
            <p:extLst>
              <p:ext uri="{D42A27DB-BD31-4B8C-83A1-F6EECF244321}">
                <p14:modId xmlns:p14="http://schemas.microsoft.com/office/powerpoint/2010/main" val="4270699887"/>
              </p:ext>
            </p:extLst>
          </p:nvPr>
        </p:nvGraphicFramePr>
        <p:xfrm>
          <a:off x="5384791" y="3788943"/>
          <a:ext cx="256127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702">
                  <a:extLst>
                    <a:ext uri="{9D8B030D-6E8A-4147-A177-3AD203B41FA5}">
                      <a16:colId xmlns:a16="http://schemas.microsoft.com/office/drawing/2014/main" val="654669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세부품종코드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 또는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 필수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1696;p44"/>
          <p:cNvGraphicFramePr/>
          <p:nvPr>
            <p:extLst>
              <p:ext uri="{D42A27DB-BD31-4B8C-83A1-F6EECF244321}">
                <p14:modId xmlns:p14="http://schemas.microsoft.com/office/powerpoint/2010/main" val="2780597857"/>
              </p:ext>
            </p:extLst>
          </p:nvPr>
        </p:nvGraphicFramePr>
        <p:xfrm>
          <a:off x="5404407" y="4020682"/>
          <a:ext cx="376651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세부품종명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Google Shape;408;p26"/>
          <p:cNvCxnSpPr>
            <a:endCxn id="41" idx="0"/>
          </p:cNvCxnSpPr>
          <p:nvPr/>
        </p:nvCxnSpPr>
        <p:spPr>
          <a:xfrm rot="10800000" flipV="1">
            <a:off x="7284850" y="2875871"/>
            <a:ext cx="208275" cy="10919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408;p26"/>
          <p:cNvCxnSpPr>
            <a:endCxn id="26" idx="0"/>
          </p:cNvCxnSpPr>
          <p:nvPr/>
        </p:nvCxnSpPr>
        <p:spPr>
          <a:xfrm rot="10800000">
            <a:off x="2500262" y="1102682"/>
            <a:ext cx="5133919" cy="1630471"/>
          </a:xfrm>
          <a:prstGeom prst="bentConnector4">
            <a:avLst>
              <a:gd name="adj1" fmla="val 30099"/>
              <a:gd name="adj2" fmla="val 11402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408;p26"/>
          <p:cNvCxnSpPr>
            <a:endCxn id="41" idx="1"/>
          </p:cNvCxnSpPr>
          <p:nvPr/>
        </p:nvCxnSpPr>
        <p:spPr>
          <a:xfrm>
            <a:off x="1984744" y="3544191"/>
            <a:ext cx="3256718" cy="54977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408;p26"/>
          <p:cNvCxnSpPr>
            <a:endCxn id="79" idx="1"/>
          </p:cNvCxnSpPr>
          <p:nvPr/>
        </p:nvCxnSpPr>
        <p:spPr>
          <a:xfrm rot="16200000" flipH="1">
            <a:off x="2991741" y="5353898"/>
            <a:ext cx="3024019" cy="1475423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797;p30"/>
          <p:cNvSpPr/>
          <p:nvPr/>
        </p:nvSpPr>
        <p:spPr>
          <a:xfrm>
            <a:off x="5291548" y="312719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694;p44"/>
          <p:cNvSpPr/>
          <p:nvPr/>
        </p:nvSpPr>
        <p:spPr>
          <a:xfrm>
            <a:off x="5241462" y="5325977"/>
            <a:ext cx="4086773" cy="455528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1695;p44"/>
          <p:cNvGraphicFramePr/>
          <p:nvPr>
            <p:extLst>
              <p:ext uri="{D42A27DB-BD31-4B8C-83A1-F6EECF244321}">
                <p14:modId xmlns:p14="http://schemas.microsoft.com/office/powerpoint/2010/main" val="2351531977"/>
              </p:ext>
            </p:extLst>
          </p:nvPr>
        </p:nvGraphicFramePr>
        <p:xfrm>
          <a:off x="5384791" y="5429349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세부품종과 연결된 상품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1696;p44"/>
          <p:cNvGraphicFramePr/>
          <p:nvPr>
            <p:extLst>
              <p:ext uri="{D42A27DB-BD31-4B8C-83A1-F6EECF244321}">
                <p14:modId xmlns:p14="http://schemas.microsoft.com/office/powerpoint/2010/main" val="4220799319"/>
              </p:ext>
            </p:extLst>
          </p:nvPr>
        </p:nvGraphicFramePr>
        <p:xfrm>
          <a:off x="5390823" y="6271696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4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상품코드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상품명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1695;p44"/>
          <p:cNvGraphicFramePr/>
          <p:nvPr>
            <p:extLst>
              <p:ext uri="{D42A27DB-BD31-4B8C-83A1-F6EECF244321}">
                <p14:modId xmlns:p14="http://schemas.microsoft.com/office/powerpoint/2010/main" val="2107252380"/>
              </p:ext>
            </p:extLst>
          </p:nvPr>
        </p:nvGraphicFramePr>
        <p:xfrm>
          <a:off x="8958879" y="540791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58;p20"/>
          <p:cNvSpPr/>
          <p:nvPr/>
        </p:nvSpPr>
        <p:spPr>
          <a:xfrm>
            <a:off x="5375524" y="5798404"/>
            <a:ext cx="3825120" cy="2724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세부품종과 연결된 상품을 조회합니다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상품명을 클릭하시면 상품 상세 팝업이 호출됩니다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912"/>
              </p:ext>
            </p:extLst>
          </p:nvPr>
        </p:nvGraphicFramePr>
        <p:xfrm>
          <a:off x="5351923" y="6903008"/>
          <a:ext cx="3822204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65051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716648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169581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05874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물량배분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2217978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IELB)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IELB 20A, Plug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(10P</a:t>
                      </a:r>
                      <a:r>
                        <a:rPr lang="en-US" altLang="ko-KR" sz="700" b="0" i="0" u="none" strike="noStrike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아니오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 smtClean="0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85" name="그림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648" y="6477250"/>
            <a:ext cx="381740" cy="188181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5359777" y="6200065"/>
            <a:ext cx="3840867" cy="5458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347171" y="6886532"/>
            <a:ext cx="3852167" cy="24596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/>
          <a:srcRect l="31182" t="9477" r="26159" b="-1278"/>
          <a:stretch/>
        </p:blipFill>
        <p:spPr>
          <a:xfrm>
            <a:off x="5359274" y="9199253"/>
            <a:ext cx="3827357" cy="148059"/>
          </a:xfrm>
          <a:prstGeom prst="rect">
            <a:avLst/>
          </a:prstGeom>
        </p:spPr>
      </p:pic>
      <p:sp>
        <p:nvSpPr>
          <p:cNvPr id="89" name="Google Shape;1700;p44"/>
          <p:cNvSpPr/>
          <p:nvPr/>
        </p:nvSpPr>
        <p:spPr>
          <a:xfrm>
            <a:off x="7045116" y="9476218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1696;p44"/>
          <p:cNvGraphicFramePr/>
          <p:nvPr>
            <p:extLst>
              <p:ext uri="{D42A27DB-BD31-4B8C-83A1-F6EECF244321}">
                <p14:modId xmlns:p14="http://schemas.microsoft.com/office/powerpoint/2010/main" val="1193904355"/>
              </p:ext>
            </p:extLst>
          </p:nvPr>
        </p:nvGraphicFramePr>
        <p:xfrm>
          <a:off x="5387280" y="6487888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5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92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사용여부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797;p30"/>
          <p:cNvSpPr/>
          <p:nvPr/>
        </p:nvSpPr>
        <p:spPr>
          <a:xfrm>
            <a:off x="5306610" y="547511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408;p26"/>
          <p:cNvCxnSpPr>
            <a:stCxn id="35" idx="3"/>
            <a:endCxn id="41" idx="1"/>
          </p:cNvCxnSpPr>
          <p:nvPr/>
        </p:nvCxnSpPr>
        <p:spPr>
          <a:xfrm>
            <a:off x="4390386" y="2858958"/>
            <a:ext cx="851076" cy="123500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353242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14471</TotalTime>
  <Words>4792</Words>
  <Application>Microsoft Office PowerPoint</Application>
  <PresentationFormat>사용자 지정</PresentationFormat>
  <Paragraphs>2216</Paragraphs>
  <Slides>29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348</cp:revision>
  <dcterms:modified xsi:type="dcterms:W3CDTF">2024-10-31T06:45:56Z</dcterms:modified>
</cp:coreProperties>
</file>