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3" r:id="rId4"/>
    <p:sldId id="269" r:id="rId5"/>
    <p:sldId id="282" r:id="rId6"/>
    <p:sldId id="283" r:id="rId7"/>
    <p:sldId id="275" r:id="rId8"/>
    <p:sldId id="271" r:id="rId9"/>
    <p:sldId id="279" r:id="rId10"/>
    <p:sldId id="280" r:id="rId11"/>
    <p:sldId id="281" r:id="rId12"/>
    <p:sldId id="272" r:id="rId13"/>
    <p:sldId id="270" r:id="rId14"/>
    <p:sldId id="277" r:id="rId15"/>
    <p:sldId id="278" r:id="rId16"/>
    <p:sldId id="262" r:id="rId17"/>
    <p:sldId id="257" r:id="rId18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72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2" autoAdjust="0"/>
    <p:restoredTop sz="94775"/>
  </p:normalViewPr>
  <p:slideViewPr>
    <p:cSldViewPr snapToGrid="0">
      <p:cViewPr>
        <p:scale>
          <a:sx n="125" d="100"/>
          <a:sy n="125" d="100"/>
        </p:scale>
        <p:origin x="162" y="-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94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82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42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7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09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95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46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170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56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68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3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3134572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박동혁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BAE40"/>
          </p15:clr>
        </p15:guide>
        <p15:guide id="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18313" y="739204"/>
            <a:ext cx="7200000" cy="675224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783A8F82-79AD-2664-F739-B659B43D3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37862"/>
              </p:ext>
            </p:extLst>
          </p:nvPr>
        </p:nvGraphicFramePr>
        <p:xfrm>
          <a:off x="539999" y="2742062"/>
          <a:ext cx="6863862" cy="337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3862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3370464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713148"/>
              </p:ext>
            </p:extLst>
          </p:nvPr>
        </p:nvGraphicFramePr>
        <p:xfrm>
          <a:off x="7858125" y="426720"/>
          <a:ext cx="2047875" cy="417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상품 공급사 이력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공급사 정보를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/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2B587919-12FD-F38B-85D3-14C1CCBC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98362"/>
              </p:ext>
            </p:extLst>
          </p:nvPr>
        </p:nvGraphicFramePr>
        <p:xfrm>
          <a:off x="539999" y="1109611"/>
          <a:ext cx="6863862" cy="183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07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163147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21479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063449" y="138131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이력보기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165250"/>
              </p:ext>
            </p:extLst>
          </p:nvPr>
        </p:nvGraphicFramePr>
        <p:xfrm>
          <a:off x="719999" y="1865057"/>
          <a:ext cx="6546955" cy="80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02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304203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851667">
                  <a:extLst>
                    <a:ext uri="{9D8B030D-6E8A-4147-A177-3AD203B41FA5}">
                      <a16:colId xmlns:a16="http://schemas.microsoft.com/office/drawing/2014/main" val="2144755829"/>
                    </a:ext>
                  </a:extLst>
                </a:gridCol>
                <a:gridCol w="612250">
                  <a:extLst>
                    <a:ext uri="{9D8B030D-6E8A-4147-A177-3AD203B41FA5}">
                      <a16:colId xmlns:a16="http://schemas.microsoft.com/office/drawing/2014/main" val="2074401008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3917634993"/>
                    </a:ext>
                  </a:extLst>
                </a:gridCol>
                <a:gridCol w="723068">
                  <a:extLst>
                    <a:ext uri="{9D8B030D-6E8A-4147-A177-3AD203B41FA5}">
                      <a16:colId xmlns:a16="http://schemas.microsoft.com/office/drawing/2014/main" val="1764100943"/>
                    </a:ext>
                  </a:extLst>
                </a:gridCol>
                <a:gridCol w="47854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3428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표준 납기일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563869"/>
                  </a:ext>
                </a:extLst>
              </a:tr>
              <a:tr h="13428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342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02-2345-0004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4757890" y="1378309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이력보기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C8B613-08D6-F766-B740-78C508579D0C}"/>
              </a:ext>
            </a:extLst>
          </p:cNvPr>
          <p:cNvSpPr/>
          <p:nvPr/>
        </p:nvSpPr>
        <p:spPr>
          <a:xfrm>
            <a:off x="6784352" y="164275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F8CF4-946F-F402-28CA-E4D6B1258ED7}"/>
              </a:ext>
            </a:extLst>
          </p:cNvPr>
          <p:cNvSpPr/>
          <p:nvPr/>
        </p:nvSpPr>
        <p:spPr>
          <a:xfrm>
            <a:off x="5766549" y="165382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E4AC-434F-99FC-5263-E07803F79FED}"/>
              </a:ext>
            </a:extLst>
          </p:cNvPr>
          <p:cNvSpPr/>
          <p:nvPr/>
        </p:nvSpPr>
        <p:spPr>
          <a:xfrm>
            <a:off x="6274429" y="165011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6D588D1-CF85-CAEC-2C05-4368979DA816}"/>
              </a:ext>
            </a:extLst>
          </p:cNvPr>
          <p:cNvSpPr/>
          <p:nvPr/>
        </p:nvSpPr>
        <p:spPr>
          <a:xfrm>
            <a:off x="4752759" y="1655371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C4DD363-2567-96DC-A10E-E5AFE20C2A06}"/>
              </a:ext>
            </a:extLst>
          </p:cNvPr>
          <p:cNvSpPr/>
          <p:nvPr/>
        </p:nvSpPr>
        <p:spPr>
          <a:xfrm>
            <a:off x="5260639" y="1651669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8" y="2766541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옵션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F5797B-51FC-3599-3125-461868290E0F}"/>
              </a:ext>
            </a:extLst>
          </p:cNvPr>
          <p:cNvSpPr/>
          <p:nvPr/>
        </p:nvSpPr>
        <p:spPr>
          <a:xfrm>
            <a:off x="3446846" y="138131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CCFF75-F68D-0E89-CCBC-FA379AAE8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01924"/>
              </p:ext>
            </p:extLst>
          </p:nvPr>
        </p:nvGraphicFramePr>
        <p:xfrm>
          <a:off x="685309" y="6440707"/>
          <a:ext cx="6581643" cy="37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12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777940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3042850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512541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공사유형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충북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유지보수 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EBBE915-E4A9-EF53-2C66-484C9C178F4F}"/>
              </a:ext>
            </a:extLst>
          </p:cNvPr>
          <p:cNvSpPr/>
          <p:nvPr/>
        </p:nvSpPr>
        <p:spPr>
          <a:xfrm>
            <a:off x="6906952" y="622615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6389854-3D84-F273-6186-9E6899434492}"/>
              </a:ext>
            </a:extLst>
          </p:cNvPr>
          <p:cNvSpPr/>
          <p:nvPr/>
        </p:nvSpPr>
        <p:spPr>
          <a:xfrm>
            <a:off x="685309" y="6140673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정보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2874E3C-C91F-D73C-62CE-2782E688D3E9}"/>
              </a:ext>
            </a:extLst>
          </p:cNvPr>
          <p:cNvSpPr/>
          <p:nvPr/>
        </p:nvSpPr>
        <p:spPr>
          <a:xfrm>
            <a:off x="804192" y="6842710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상품을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진열합니다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림 22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D3A4BE9D-366C-8FEE-7F82-93976A0A9EF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1" y="6914053"/>
            <a:ext cx="108000" cy="108000"/>
          </a:xfrm>
          <a:prstGeom prst="rect">
            <a:avLst/>
          </a:prstGeom>
        </p:spPr>
      </p:pic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0" name="모서리가 둥근 직사각형 169">
            <a:extLst>
              <a:ext uri="{FF2B5EF4-FFF2-40B4-BE49-F238E27FC236}">
                <a16:creationId xmlns:a16="http://schemas.microsoft.com/office/drawing/2014/main" id="{F45A39B4-4700-DFDC-404B-6492EF270A94}"/>
              </a:ext>
            </a:extLst>
          </p:cNvPr>
          <p:cNvSpPr/>
          <p:nvPr/>
        </p:nvSpPr>
        <p:spPr>
          <a:xfrm>
            <a:off x="3237728" y="1320586"/>
            <a:ext cx="4176173" cy="29769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3052707" y="12965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0C56A3E-8E5E-B9B2-882B-098028533554}"/>
              </a:ext>
            </a:extLst>
          </p:cNvPr>
          <p:cNvSpPr/>
          <p:nvPr/>
        </p:nvSpPr>
        <p:spPr>
          <a:xfrm>
            <a:off x="533187" y="1613689"/>
            <a:ext cx="6870674" cy="106981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855C696C-980E-6FD7-0BC9-2B328EEDB8EC}"/>
              </a:ext>
            </a:extLst>
          </p:cNvPr>
          <p:cNvSpPr/>
          <p:nvPr/>
        </p:nvSpPr>
        <p:spPr>
          <a:xfrm>
            <a:off x="540000" y="2678918"/>
            <a:ext cx="6870674" cy="346360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399DE96C-1F20-C4C4-5E82-923B6DFB0514}"/>
              </a:ext>
            </a:extLst>
          </p:cNvPr>
          <p:cNvSpPr/>
          <p:nvPr/>
        </p:nvSpPr>
        <p:spPr>
          <a:xfrm>
            <a:off x="526377" y="6173082"/>
            <a:ext cx="6870674" cy="7049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E0342C1-9403-5469-F46E-8E844F332860}"/>
              </a:ext>
            </a:extLst>
          </p:cNvPr>
          <p:cNvSpPr/>
          <p:nvPr/>
        </p:nvSpPr>
        <p:spPr>
          <a:xfrm>
            <a:off x="359999" y="617390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9FE23A40-259C-32AF-9950-9233FC0BB912}"/>
              </a:ext>
            </a:extLst>
          </p:cNvPr>
          <p:cNvSpPr/>
          <p:nvPr/>
        </p:nvSpPr>
        <p:spPr>
          <a:xfrm>
            <a:off x="377284" y="689069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E70C9725-A16A-8AFF-5A11-6F15F578AE08}"/>
              </a:ext>
            </a:extLst>
          </p:cNvPr>
          <p:cNvSpPr/>
          <p:nvPr/>
        </p:nvSpPr>
        <p:spPr>
          <a:xfrm>
            <a:off x="0" y="7236541"/>
            <a:ext cx="7852528" cy="254908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페이지 계속</a:t>
            </a:r>
          </a:p>
        </p:txBody>
      </p:sp>
      <p:pic>
        <p:nvPicPr>
          <p:cNvPr id="233" name="그림 232" descr="블랙, 어둠, 달이(가) 표시된 사진&#10;&#10;자동 생성된 설명">
            <a:extLst>
              <a:ext uri="{FF2B5EF4-FFF2-40B4-BE49-F238E27FC236}">
                <a16:creationId xmlns:a16="http://schemas.microsoft.com/office/drawing/2014/main" id="{93308E13-B68D-5CD9-40C2-9B6F8DCB3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38" y="6662802"/>
            <a:ext cx="90000" cy="90000"/>
          </a:xfrm>
          <a:prstGeom prst="rect">
            <a:avLst/>
          </a:prstGeom>
        </p:spPr>
      </p:pic>
      <p:sp>
        <p:nvSpPr>
          <p:cNvPr id="234" name="모서리가 둥근 직사각형 233">
            <a:extLst>
              <a:ext uri="{FF2B5EF4-FFF2-40B4-BE49-F238E27FC236}">
                <a16:creationId xmlns:a16="http://schemas.microsoft.com/office/drawing/2014/main" id="{460ABC83-91D8-9D1F-C0B2-A59276CF9CC9}"/>
              </a:ext>
            </a:extLst>
          </p:cNvPr>
          <p:cNvSpPr/>
          <p:nvPr/>
        </p:nvSpPr>
        <p:spPr>
          <a:xfrm>
            <a:off x="4901641" y="6797267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SKB 1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군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en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SKB 2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군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en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SKB 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개통공사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(3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군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),</a:t>
            </a:r>
            <a:r>
              <a:rPr lang="en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HNS 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개통공사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(3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군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),</a:t>
            </a:r>
            <a:r>
              <a:rPr lang="en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브로드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en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SKB </a:t>
            </a:r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전송망장비공사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en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SKB </a:t>
            </a:r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가입자망장비공사</a:t>
            </a:r>
            <a:endParaRPr lang="ko-KR" altLang="en-US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D4818BAB-65A2-0DD6-1F84-C66260CF41A7}"/>
              </a:ext>
            </a:extLst>
          </p:cNvPr>
          <p:cNvSpPr/>
          <p:nvPr/>
        </p:nvSpPr>
        <p:spPr>
          <a:xfrm>
            <a:off x="738618" y="3246190"/>
            <a:ext cx="6528334" cy="72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AA081C2-37ED-B222-2E2C-4000535DFDDD}"/>
              </a:ext>
            </a:extLst>
          </p:cNvPr>
          <p:cNvSpPr/>
          <p:nvPr/>
        </p:nvSpPr>
        <p:spPr>
          <a:xfrm>
            <a:off x="742240" y="2975226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 관리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361A63A-15D4-C424-40E0-9D219C48F067}"/>
              </a:ext>
            </a:extLst>
          </p:cNvPr>
          <p:cNvSpPr/>
          <p:nvPr/>
        </p:nvSpPr>
        <p:spPr>
          <a:xfrm>
            <a:off x="738618" y="4243067"/>
            <a:ext cx="6526800" cy="72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1BD26F9-1C7D-E259-C232-22B74A63BF96}"/>
              </a:ext>
            </a:extLst>
          </p:cNvPr>
          <p:cNvSpPr/>
          <p:nvPr/>
        </p:nvSpPr>
        <p:spPr>
          <a:xfrm>
            <a:off x="742240" y="3972103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옵션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AEC4776-35D1-F374-E516-363AA927D46A}"/>
              </a:ext>
            </a:extLst>
          </p:cNvPr>
          <p:cNvSpPr/>
          <p:nvPr/>
        </p:nvSpPr>
        <p:spPr>
          <a:xfrm>
            <a:off x="685309" y="5233067"/>
            <a:ext cx="6528334" cy="720000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7F54A0B-B8FF-E88B-8167-732C1378B70A}"/>
              </a:ext>
            </a:extLst>
          </p:cNvPr>
          <p:cNvSpPr/>
          <p:nvPr/>
        </p:nvSpPr>
        <p:spPr>
          <a:xfrm>
            <a:off x="738618" y="4963067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규격별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가격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관리</a:t>
            </a:r>
          </a:p>
        </p:txBody>
      </p:sp>
    </p:spTree>
    <p:extLst>
      <p:ext uri="{BB962C8B-B14F-4D97-AF65-F5344CB8AC3E}">
        <p14:creationId xmlns:p14="http://schemas.microsoft.com/office/powerpoint/2010/main" val="411962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438590"/>
            <a:ext cx="7200000" cy="1407253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FABC358B-4459-8FA3-3EC7-575828D94E65}"/>
              </a:ext>
            </a:extLst>
          </p:cNvPr>
          <p:cNvSpPr/>
          <p:nvPr/>
        </p:nvSpPr>
        <p:spPr>
          <a:xfrm>
            <a:off x="436499" y="871474"/>
            <a:ext cx="7023546" cy="120408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15115"/>
              </p:ext>
            </p:extLst>
          </p:nvPr>
        </p:nvGraphicFramePr>
        <p:xfrm>
          <a:off x="7858125" y="426720"/>
          <a:ext cx="2047875" cy="1614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정보의 이력을 보여준다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상품정보는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카테고리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등록할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카테고리 와 연결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카테고리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노출할 옵션 상품의 판매가 및 매입가를 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규격별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가격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재고 관리 와 동일 기능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주문단위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주문단위 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선택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화물택배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묶음 배송 가능 여부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도서산간 배송 가능 여부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불가능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 정책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정한 배송비 정책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상품고시정보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상품상세설명에 상품고시정보가 기재된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안내문구 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 삭제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text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설명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placeholder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화면설계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고시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설계서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SEO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메타 태그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(Keywords)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상품 검색 키워드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텍스트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이미지 검색 키워드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(PCP003)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(PCP004)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(PCA001)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(PCP002)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B3FD4461-F530-E8B2-3E2B-9F54B7356EDE}"/>
              </a:ext>
            </a:extLst>
          </p:cNvPr>
          <p:cNvSpPr/>
          <p:nvPr/>
        </p:nvSpPr>
        <p:spPr>
          <a:xfrm>
            <a:off x="3742278" y="142027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66F1EAFC-7404-4F6D-3211-9D4B6D0E431D}"/>
              </a:ext>
            </a:extLst>
          </p:cNvPr>
          <p:cNvSpPr/>
          <p:nvPr/>
        </p:nvSpPr>
        <p:spPr>
          <a:xfrm>
            <a:off x="4147244" y="1420001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736A3CC-FC61-E8D3-7A70-10E92371D996}"/>
              </a:ext>
            </a:extLst>
          </p:cNvPr>
          <p:cNvSpPr/>
          <p:nvPr/>
        </p:nvSpPr>
        <p:spPr>
          <a:xfrm>
            <a:off x="3337312" y="142027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578835-4B12-1D09-0198-28C0D9C599DE}"/>
              </a:ext>
            </a:extLst>
          </p:cNvPr>
          <p:cNvSpPr/>
          <p:nvPr/>
        </p:nvSpPr>
        <p:spPr>
          <a:xfrm>
            <a:off x="681736" y="930917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BCBCE91-EFD0-B2DC-FDB1-D93A97E7F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15276"/>
              </p:ext>
            </p:extLst>
          </p:nvPr>
        </p:nvGraphicFramePr>
        <p:xfrm>
          <a:off x="520942" y="1177558"/>
          <a:ext cx="6863864" cy="1282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0955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7398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3233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39809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056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 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907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배송비 정책</a:t>
                      </a:r>
                    </a:p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0285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822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2689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186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780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품명 및 모델명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법에 의한 인증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허가 등을 받았음을 확인 할 수 있는 경우 그에 대한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60603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제조국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또는 원산지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제조자 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수입품의 경우 수입자를 함께 표기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120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책임자와 전화번호 또는 소비자 상담 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1650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53685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8671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0919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63962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9171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8560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9605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7276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2690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4283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273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6286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6733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3385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2995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1189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7157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1245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081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1101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5463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8171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4468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063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00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8305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1912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9977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0671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4624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7187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058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500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58097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메타 태그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keywors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907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텍스트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90554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8BE143-B4CA-C8D9-5A1D-196B9DB4B5DA}"/>
              </a:ext>
            </a:extLst>
          </p:cNvPr>
          <p:cNvGrpSpPr/>
          <p:nvPr/>
        </p:nvGrpSpPr>
        <p:grpSpPr>
          <a:xfrm>
            <a:off x="1447987" y="1203773"/>
            <a:ext cx="3372522" cy="188219"/>
            <a:chOff x="2267518" y="2433197"/>
            <a:chExt cx="3372522" cy="188219"/>
          </a:xfrm>
          <a:solidFill>
            <a:schemeClr val="bg1"/>
          </a:solidFill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241CBD0-B445-A999-F02A-B989F46BDDFB}"/>
                </a:ext>
              </a:extLst>
            </p:cNvPr>
            <p:cNvSpPr/>
            <p:nvPr/>
          </p:nvSpPr>
          <p:spPr>
            <a:xfrm>
              <a:off x="2267518" y="2441416"/>
              <a:ext cx="3012523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039150A2-A033-594C-2F2A-3170ECDAADB4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4" name="그림 33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6AF3BC3-34EA-22B6-F267-DB465D092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3680FB9-3FF9-A3AD-7840-B788D358C749}"/>
              </a:ext>
            </a:extLst>
          </p:cNvPr>
          <p:cNvGrpSpPr/>
          <p:nvPr/>
        </p:nvGrpSpPr>
        <p:grpSpPr>
          <a:xfrm>
            <a:off x="1454585" y="2636472"/>
            <a:ext cx="553233" cy="180000"/>
            <a:chOff x="3828896" y="2852689"/>
            <a:chExt cx="553233" cy="180000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8052C6B6-5DE1-A01B-4BAD-031D2A24B0C8}"/>
                </a:ext>
              </a:extLst>
            </p:cNvPr>
            <p:cNvSpPr/>
            <p:nvPr/>
          </p:nvSpPr>
          <p:spPr>
            <a:xfrm>
              <a:off x="3828896" y="2852689"/>
              <a:ext cx="553233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</a:p>
          </p:txBody>
        </p:sp>
        <p:pic>
          <p:nvPicPr>
            <p:cNvPr id="39" name="그림 38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7A388182-E55B-303C-A888-C3E76C2D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29" y="287068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F5BCDF0-C629-C889-8B47-9FA9AA560304}"/>
              </a:ext>
            </a:extLst>
          </p:cNvPr>
          <p:cNvSpPr/>
          <p:nvPr/>
        </p:nvSpPr>
        <p:spPr>
          <a:xfrm>
            <a:off x="1494793" y="5840507"/>
            <a:ext cx="5759914" cy="8010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072AAE2-E50B-C61C-E848-2ACFB45FFFFB}"/>
              </a:ext>
            </a:extLst>
          </p:cNvPr>
          <p:cNvSpPr/>
          <p:nvPr/>
        </p:nvSpPr>
        <p:spPr>
          <a:xfrm>
            <a:off x="673064" y="5488984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F483F38-621B-B82B-1697-EE643474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19740"/>
              </p:ext>
            </p:extLst>
          </p:nvPr>
        </p:nvGraphicFramePr>
        <p:xfrm>
          <a:off x="1494793" y="9888075"/>
          <a:ext cx="5751479" cy="1276012"/>
        </p:xfrm>
        <a:graphic>
          <a:graphicData uri="http://schemas.openxmlformats.org/drawingml/2006/table">
            <a:tbl>
              <a:tblPr/>
              <a:tblGrid>
                <a:gridCol w="146124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290234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2310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4F60CCD8-D2FD-EA7D-E897-78C32A2CFF44}"/>
              </a:ext>
            </a:extLst>
          </p:cNvPr>
          <p:cNvSpPr/>
          <p:nvPr/>
        </p:nvSpPr>
        <p:spPr>
          <a:xfrm>
            <a:off x="1761955" y="5478136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상품에 맞게 수정해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B029676E-3444-8BFE-4989-4079145AF151}"/>
              </a:ext>
            </a:extLst>
          </p:cNvPr>
          <p:cNvSpPr/>
          <p:nvPr/>
        </p:nvSpPr>
        <p:spPr>
          <a:xfrm>
            <a:off x="1500513" y="6785702"/>
            <a:ext cx="5754194" cy="8744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DABE5562-0840-D450-7482-6E1531F86C0F}"/>
              </a:ext>
            </a:extLst>
          </p:cNvPr>
          <p:cNvSpPr/>
          <p:nvPr/>
        </p:nvSpPr>
        <p:spPr>
          <a:xfrm>
            <a:off x="1503249" y="8463011"/>
            <a:ext cx="5751458" cy="1050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840255C0-8A8E-4178-C2D9-C18D1D008340}"/>
              </a:ext>
            </a:extLst>
          </p:cNvPr>
          <p:cNvSpPr/>
          <p:nvPr/>
        </p:nvSpPr>
        <p:spPr>
          <a:xfrm>
            <a:off x="1503249" y="7739700"/>
            <a:ext cx="5751458" cy="650571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CA1625CB-6BC1-F3F2-6507-EFC07C9E2CA8}"/>
              </a:ext>
            </a:extLst>
          </p:cNvPr>
          <p:cNvSpPr/>
          <p:nvPr/>
        </p:nvSpPr>
        <p:spPr>
          <a:xfrm>
            <a:off x="1494793" y="11373672"/>
            <a:ext cx="5751458" cy="111918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사용 중 발생한 하자의 환불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수리 등은 공정거래위원회 소비자분쟁해결기준에 준하여 처리됩니다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/>
            </a:r>
            <a:b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</a:b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제조사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브랜드 </a:t>
            </a:r>
            <a:r>
              <a:rPr lang="en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AS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센터로 문의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시 고객님의 귀책사유로 인해 수거가 지연될 경우에는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교환이 제한될 수 있습니다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일부 수입품 및 제작품의 경우는 주문 전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가능여부를 담당자에게 문의해 주세요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신용카드 결제의 경우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,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전체 반품만 가능합니다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 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부분 반품 불가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7ED938C7-93D9-C615-0089-90E0A7B8EAAD}"/>
              </a:ext>
            </a:extLst>
          </p:cNvPr>
          <p:cNvSpPr/>
          <p:nvPr/>
        </p:nvSpPr>
        <p:spPr>
          <a:xfrm>
            <a:off x="1503228" y="9634874"/>
            <a:ext cx="3223129" cy="215467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A3392660-53D1-9FB1-40A2-899FED3D6824}"/>
              </a:ext>
            </a:extLst>
          </p:cNvPr>
          <p:cNvSpPr/>
          <p:nvPr/>
        </p:nvSpPr>
        <p:spPr>
          <a:xfrm>
            <a:off x="681736" y="4233685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고시 정보</a:t>
            </a: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D4A4874E-EEF6-05CD-53AF-7922AC2BA1F3}"/>
              </a:ext>
            </a:extLst>
          </p:cNvPr>
          <p:cNvSpPr/>
          <p:nvPr/>
        </p:nvSpPr>
        <p:spPr>
          <a:xfrm>
            <a:off x="1761955" y="4223225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상세 설명에 상품 고시 정보가 기재되어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0" name="그림 109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7E595A60-14F9-51F6-5C9E-80E930358B5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4" y="4304225"/>
            <a:ext cx="108000" cy="108000"/>
          </a:xfrm>
          <a:prstGeom prst="rect">
            <a:avLst/>
          </a:prstGeom>
        </p:spPr>
      </p:pic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65468E3F-0017-FDD1-0DEA-34017693811E}"/>
              </a:ext>
            </a:extLst>
          </p:cNvPr>
          <p:cNvSpPr/>
          <p:nvPr/>
        </p:nvSpPr>
        <p:spPr>
          <a:xfrm>
            <a:off x="1447987" y="4572469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5AE02A0B-0FD0-70C5-C00E-3B676F4BD6CC}"/>
              </a:ext>
            </a:extLst>
          </p:cNvPr>
          <p:cNvSpPr/>
          <p:nvPr/>
        </p:nvSpPr>
        <p:spPr>
          <a:xfrm>
            <a:off x="1447987" y="4826933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FA2521E1-A03E-B9ED-0C40-05B1D2DF49A7}"/>
              </a:ext>
            </a:extLst>
          </p:cNvPr>
          <p:cNvSpPr/>
          <p:nvPr/>
        </p:nvSpPr>
        <p:spPr>
          <a:xfrm>
            <a:off x="1447987" y="5062343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2F9AEC62-1E1A-92B5-A325-16CBECA54917}"/>
              </a:ext>
            </a:extLst>
          </p:cNvPr>
          <p:cNvSpPr/>
          <p:nvPr/>
        </p:nvSpPr>
        <p:spPr>
          <a:xfrm>
            <a:off x="5157130" y="4579313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44B326E3-2ABC-9069-9F03-B80670483F3A}"/>
              </a:ext>
            </a:extLst>
          </p:cNvPr>
          <p:cNvSpPr/>
          <p:nvPr/>
        </p:nvSpPr>
        <p:spPr>
          <a:xfrm>
            <a:off x="5149321" y="4807219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715F5AF-A7BB-60BB-0A0D-082C4B86DD4D}"/>
              </a:ext>
            </a:extLst>
          </p:cNvPr>
          <p:cNvGrpSpPr/>
          <p:nvPr/>
        </p:nvGrpSpPr>
        <p:grpSpPr>
          <a:xfrm>
            <a:off x="1503228" y="12559501"/>
            <a:ext cx="2232397" cy="180000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B34F38CC-6D5B-6525-14D9-1C285422C1AC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FF8566D8-2366-797C-E9FC-903DEC157B3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4" name="그림 123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ACB29FC6-DD7A-518B-5E44-4996A51C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8EDDD1D5-91DF-D5AA-54FD-5E7B65AC3DCB}"/>
              </a:ext>
            </a:extLst>
          </p:cNvPr>
          <p:cNvSpPr/>
          <p:nvPr/>
        </p:nvSpPr>
        <p:spPr>
          <a:xfrm>
            <a:off x="5146176" y="12550939"/>
            <a:ext cx="210007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762C2B71-4D87-CF87-555A-8F4967EDEC6E}"/>
              </a:ext>
            </a:extLst>
          </p:cNvPr>
          <p:cNvSpPr/>
          <p:nvPr/>
        </p:nvSpPr>
        <p:spPr>
          <a:xfrm>
            <a:off x="1503228" y="12795076"/>
            <a:ext cx="2232397" cy="18792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54CAF49B-AC7A-6508-00E3-2FC07D4ABD4D}"/>
              </a:ext>
            </a:extLst>
          </p:cNvPr>
          <p:cNvSpPr/>
          <p:nvPr/>
        </p:nvSpPr>
        <p:spPr>
          <a:xfrm>
            <a:off x="560004" y="13202304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BA4F4270-4BEF-2432-B1B7-9B6A819AEB49}"/>
              </a:ext>
            </a:extLst>
          </p:cNvPr>
          <p:cNvSpPr/>
          <p:nvPr/>
        </p:nvSpPr>
        <p:spPr>
          <a:xfrm>
            <a:off x="1494793" y="13512520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네이버와 같은 검색엔진에서 상품 검색을 위한 키워드 입니다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키워드는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4~5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정도의 단어를 콤마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구분하여 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7280BF65-F9DD-4A5D-8752-9BB1127584FC}"/>
              </a:ext>
            </a:extLst>
          </p:cNvPr>
          <p:cNvSpPr/>
          <p:nvPr/>
        </p:nvSpPr>
        <p:spPr>
          <a:xfrm>
            <a:off x="6156855" y="942598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 이력 보기</a:t>
            </a: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9059AE8E-4564-B681-CCBE-7E40299FC776}"/>
              </a:ext>
            </a:extLst>
          </p:cNvPr>
          <p:cNvSpPr/>
          <p:nvPr/>
        </p:nvSpPr>
        <p:spPr>
          <a:xfrm>
            <a:off x="-3014686" y="12008147"/>
            <a:ext cx="3240000" cy="8044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설정 관련 정책 논의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title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description 60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favicon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검색엔진 별 인식하는 키워드 수 확인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3A653FD9-2FAD-2FA3-9C24-9B0BA53B5630}"/>
              </a:ext>
            </a:extLst>
          </p:cNvPr>
          <p:cNvSpPr/>
          <p:nvPr/>
        </p:nvSpPr>
        <p:spPr>
          <a:xfrm>
            <a:off x="1490923" y="13746120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텍스트는 해당 상품을 표현할 수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 정도의 단어로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모서리가 둥근 직사각형 186">
            <a:extLst>
              <a:ext uri="{FF2B5EF4-FFF2-40B4-BE49-F238E27FC236}">
                <a16:creationId xmlns:a16="http://schemas.microsoft.com/office/drawing/2014/main" id="{5D72405D-88D2-3319-AD46-1FB748F7CD61}"/>
              </a:ext>
            </a:extLst>
          </p:cNvPr>
          <p:cNvSpPr/>
          <p:nvPr/>
        </p:nvSpPr>
        <p:spPr>
          <a:xfrm>
            <a:off x="5157130" y="3373907"/>
            <a:ext cx="2169209" cy="61384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배송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3,000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도서산간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6,000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50,000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 이상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주문시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9371C62-D108-418E-6B73-293D817D55CA}"/>
              </a:ext>
            </a:extLst>
          </p:cNvPr>
          <p:cNvGrpSpPr/>
          <p:nvPr/>
        </p:nvGrpSpPr>
        <p:grpSpPr>
          <a:xfrm>
            <a:off x="1452129" y="3112482"/>
            <a:ext cx="553233" cy="180000"/>
            <a:chOff x="3828896" y="2852689"/>
            <a:chExt cx="553233" cy="180000"/>
          </a:xfrm>
        </p:grpSpPr>
        <p:sp>
          <p:nvSpPr>
            <p:cNvPr id="190" name="모서리가 둥근 직사각형 189">
              <a:extLst>
                <a:ext uri="{FF2B5EF4-FFF2-40B4-BE49-F238E27FC236}">
                  <a16:creationId xmlns:a16="http://schemas.microsoft.com/office/drawing/2014/main" id="{45787DFF-A81D-30DC-77A2-BB9D2B1681F5}"/>
                </a:ext>
              </a:extLst>
            </p:cNvPr>
            <p:cNvSpPr/>
            <p:nvPr/>
          </p:nvSpPr>
          <p:spPr>
            <a:xfrm>
              <a:off x="3828896" y="2852689"/>
              <a:ext cx="553233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불가능</a:t>
              </a:r>
            </a:p>
          </p:txBody>
        </p:sp>
        <p:pic>
          <p:nvPicPr>
            <p:cNvPr id="191" name="그림 190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A9ABB0F4-B171-69FC-EE71-E80812DC3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29" y="287068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60F76704-FACF-9CD3-415C-B9D20036FC6E}"/>
              </a:ext>
            </a:extLst>
          </p:cNvPr>
          <p:cNvSpPr/>
          <p:nvPr/>
        </p:nvSpPr>
        <p:spPr>
          <a:xfrm>
            <a:off x="1446762" y="3836111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5" name="모서리가 둥근 직사각형 194">
            <a:extLst>
              <a:ext uri="{FF2B5EF4-FFF2-40B4-BE49-F238E27FC236}">
                <a16:creationId xmlns:a16="http://schemas.microsoft.com/office/drawing/2014/main" id="{DA1D2A63-1CBD-8011-FCBB-6491F4327D22}"/>
              </a:ext>
            </a:extLst>
          </p:cNvPr>
          <p:cNvSpPr/>
          <p:nvPr/>
        </p:nvSpPr>
        <p:spPr>
          <a:xfrm>
            <a:off x="1846349" y="891389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포함으로 노출됩니다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17E33AFA-3457-408A-0311-A44A0FA81A59}"/>
              </a:ext>
            </a:extLst>
          </p:cNvPr>
          <p:cNvSpPr/>
          <p:nvPr/>
        </p:nvSpPr>
        <p:spPr>
          <a:xfrm>
            <a:off x="1446229" y="3348424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A1EA633-E974-0EA7-9DAD-5CDB0F7134A1}"/>
              </a:ext>
            </a:extLst>
          </p:cNvPr>
          <p:cNvGrpSpPr/>
          <p:nvPr/>
        </p:nvGrpSpPr>
        <p:grpSpPr>
          <a:xfrm>
            <a:off x="5152043" y="2888580"/>
            <a:ext cx="2157374" cy="180000"/>
            <a:chOff x="3828896" y="2852689"/>
            <a:chExt cx="2157374" cy="180000"/>
          </a:xfrm>
        </p:grpSpPr>
        <p:sp>
          <p:nvSpPr>
            <p:cNvPr id="220" name="모서리가 둥근 직사각형 219">
              <a:extLst>
                <a:ext uri="{FF2B5EF4-FFF2-40B4-BE49-F238E27FC236}">
                  <a16:creationId xmlns:a16="http://schemas.microsoft.com/office/drawing/2014/main" id="{A8062672-908B-FBD6-FE78-63BCC892EEA5}"/>
                </a:ext>
              </a:extLst>
            </p:cNvPr>
            <p:cNvSpPr/>
            <p:nvPr/>
          </p:nvSpPr>
          <p:spPr>
            <a:xfrm>
              <a:off x="3828896" y="2852689"/>
              <a:ext cx="2157374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21" name="그림 220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5581A0BE-8FF6-3758-9FB4-342E1BFF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886" y="2870689"/>
              <a:ext cx="144000" cy="144000"/>
            </a:xfrm>
            <a:prstGeom prst="rect">
              <a:avLst/>
            </a:prstGeom>
            <a:noFill/>
          </p:spPr>
        </p:pic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429C0A7-468A-0E8A-F833-38FD40F29804}"/>
              </a:ext>
            </a:extLst>
          </p:cNvPr>
          <p:cNvGrpSpPr/>
          <p:nvPr/>
        </p:nvGrpSpPr>
        <p:grpSpPr>
          <a:xfrm>
            <a:off x="5157130" y="3117800"/>
            <a:ext cx="553233" cy="180000"/>
            <a:chOff x="3828896" y="2852689"/>
            <a:chExt cx="553233" cy="180000"/>
          </a:xfrm>
        </p:grpSpPr>
        <p:sp>
          <p:nvSpPr>
            <p:cNvPr id="224" name="모서리가 둥근 직사각형 223">
              <a:extLst>
                <a:ext uri="{FF2B5EF4-FFF2-40B4-BE49-F238E27FC236}">
                  <a16:creationId xmlns:a16="http://schemas.microsoft.com/office/drawing/2014/main" id="{8EC77E44-D6E6-D025-4003-44167F39A79C}"/>
                </a:ext>
              </a:extLst>
            </p:cNvPr>
            <p:cNvSpPr/>
            <p:nvPr/>
          </p:nvSpPr>
          <p:spPr>
            <a:xfrm>
              <a:off x="3828896" y="2852689"/>
              <a:ext cx="553233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불가능</a:t>
              </a:r>
            </a:p>
          </p:txBody>
        </p:sp>
        <p:pic>
          <p:nvPicPr>
            <p:cNvPr id="225" name="그림 224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679842E6-8FB9-5B6C-B45D-554D91AE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29" y="287068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F0E775DB-35D8-DF32-BD56-DD8810A95260}"/>
              </a:ext>
            </a:extLst>
          </p:cNvPr>
          <p:cNvSpPr/>
          <p:nvPr/>
        </p:nvSpPr>
        <p:spPr>
          <a:xfrm>
            <a:off x="2043596" y="3108467"/>
            <a:ext cx="1698681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정보가 같은 상품만 적용됩니다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모서리가 둥근 직사각형 226">
            <a:extLst>
              <a:ext uri="{FF2B5EF4-FFF2-40B4-BE49-F238E27FC236}">
                <a16:creationId xmlns:a16="http://schemas.microsoft.com/office/drawing/2014/main" id="{C107C294-C7E1-0A79-6E6D-155673996281}"/>
              </a:ext>
            </a:extLst>
          </p:cNvPr>
          <p:cNvSpPr/>
          <p:nvPr/>
        </p:nvSpPr>
        <p:spPr>
          <a:xfrm>
            <a:off x="1446229" y="3588742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8DFBC8D-09E7-4237-7663-8F42D9701056}"/>
              </a:ext>
            </a:extLst>
          </p:cNvPr>
          <p:cNvGrpSpPr/>
          <p:nvPr/>
        </p:nvGrpSpPr>
        <p:grpSpPr>
          <a:xfrm>
            <a:off x="1454585" y="2878882"/>
            <a:ext cx="2157374" cy="180000"/>
            <a:chOff x="3828896" y="2852689"/>
            <a:chExt cx="2157374" cy="180000"/>
          </a:xfrm>
        </p:grpSpPr>
        <p:sp>
          <p:nvSpPr>
            <p:cNvPr id="229" name="모서리가 둥근 직사각형 228">
              <a:extLst>
                <a:ext uri="{FF2B5EF4-FFF2-40B4-BE49-F238E27FC236}">
                  <a16:creationId xmlns:a16="http://schemas.microsoft.com/office/drawing/2014/main" id="{6263A2D6-A907-2D48-93F7-299E31451498}"/>
                </a:ext>
              </a:extLst>
            </p:cNvPr>
            <p:cNvSpPr/>
            <p:nvPr/>
          </p:nvSpPr>
          <p:spPr>
            <a:xfrm>
              <a:off x="3828896" y="2852689"/>
              <a:ext cx="2157374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30" name="그림 229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92C145CD-787F-A871-2904-7F0FCAF67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886" y="287068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6E22954-2D4E-B9FA-27AB-89F6129C0E98}"/>
              </a:ext>
            </a:extLst>
          </p:cNvPr>
          <p:cNvSpPr/>
          <p:nvPr/>
        </p:nvSpPr>
        <p:spPr>
          <a:xfrm>
            <a:off x="-8884" y="432342"/>
            <a:ext cx="7852528" cy="254908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 페이지 계속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090260B-94B4-5429-ABBC-A473F5D3E593}"/>
              </a:ext>
            </a:extLst>
          </p:cNvPr>
          <p:cNvSpPr/>
          <p:nvPr/>
        </p:nvSpPr>
        <p:spPr>
          <a:xfrm>
            <a:off x="761744" y="630420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상품을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진열합니다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그림 37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5A8E1A5A-C428-BF08-0EFD-CF82B04E411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3" y="701763"/>
            <a:ext cx="108000" cy="108000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F601E646-C996-51B4-3AD9-5A9ADCB99653}"/>
              </a:ext>
            </a:extLst>
          </p:cNvPr>
          <p:cNvSpPr/>
          <p:nvPr/>
        </p:nvSpPr>
        <p:spPr>
          <a:xfrm>
            <a:off x="330987" y="11775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DBA4CF6-F041-E1B4-8BBB-14D63FCF580C}"/>
              </a:ext>
            </a:extLst>
          </p:cNvPr>
          <p:cNvSpPr/>
          <p:nvPr/>
        </p:nvSpPr>
        <p:spPr>
          <a:xfrm>
            <a:off x="524087" y="1185581"/>
            <a:ext cx="6870674" cy="290922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1E0531-A812-E6E5-4D49-F6D588514F78}"/>
              </a:ext>
            </a:extLst>
          </p:cNvPr>
          <p:cNvSpPr/>
          <p:nvPr/>
        </p:nvSpPr>
        <p:spPr>
          <a:xfrm>
            <a:off x="1407648" y="415428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CB7C242-446E-0417-57F4-8BB999DCA7D6}"/>
              </a:ext>
            </a:extLst>
          </p:cNvPr>
          <p:cNvSpPr/>
          <p:nvPr/>
        </p:nvSpPr>
        <p:spPr>
          <a:xfrm>
            <a:off x="339259" y="45350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D083666-720C-D630-7040-586E16D7ED01}"/>
              </a:ext>
            </a:extLst>
          </p:cNvPr>
          <p:cNvSpPr/>
          <p:nvPr/>
        </p:nvSpPr>
        <p:spPr>
          <a:xfrm>
            <a:off x="333411" y="576414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DD3A572-EF9E-281F-02BC-686D07948490}"/>
              </a:ext>
            </a:extLst>
          </p:cNvPr>
          <p:cNvSpPr/>
          <p:nvPr/>
        </p:nvSpPr>
        <p:spPr>
          <a:xfrm>
            <a:off x="527892" y="5779540"/>
            <a:ext cx="6870674" cy="384008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F531AEB-2F59-1744-9E3C-A340B7EE8F8A}"/>
              </a:ext>
            </a:extLst>
          </p:cNvPr>
          <p:cNvSpPr/>
          <p:nvPr/>
        </p:nvSpPr>
        <p:spPr>
          <a:xfrm>
            <a:off x="334416" y="963487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F972B8C-C1B0-8E71-B464-29A85C0528F3}"/>
              </a:ext>
            </a:extLst>
          </p:cNvPr>
          <p:cNvSpPr/>
          <p:nvPr/>
        </p:nvSpPr>
        <p:spPr>
          <a:xfrm>
            <a:off x="327579" y="1128367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7721C1F-B673-372E-30E0-EF27C29410F5}"/>
              </a:ext>
            </a:extLst>
          </p:cNvPr>
          <p:cNvSpPr/>
          <p:nvPr/>
        </p:nvSpPr>
        <p:spPr>
          <a:xfrm>
            <a:off x="308250" y="125319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9ED8BEC-D567-C7C8-AACB-0D419B391423}"/>
              </a:ext>
            </a:extLst>
          </p:cNvPr>
          <p:cNvSpPr/>
          <p:nvPr/>
        </p:nvSpPr>
        <p:spPr>
          <a:xfrm>
            <a:off x="330987" y="1278619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8B30069-B576-4272-34F7-392E02621F7E}"/>
              </a:ext>
            </a:extLst>
          </p:cNvPr>
          <p:cNvSpPr/>
          <p:nvPr/>
        </p:nvSpPr>
        <p:spPr>
          <a:xfrm>
            <a:off x="324596" y="1347271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0DBDF53-AFF5-7080-2A11-92402E12FA96}"/>
              </a:ext>
            </a:extLst>
          </p:cNvPr>
          <p:cNvSpPr/>
          <p:nvPr/>
        </p:nvSpPr>
        <p:spPr>
          <a:xfrm>
            <a:off x="3029317" y="1420270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DCF07C5-A522-4A2C-4F4D-100A64091BCF}"/>
              </a:ext>
            </a:extLst>
          </p:cNvPr>
          <p:cNvSpPr/>
          <p:nvPr/>
        </p:nvSpPr>
        <p:spPr>
          <a:xfrm>
            <a:off x="5990670" y="9400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A01C78-75F4-EBFB-4076-1AF7EEF42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25877"/>
              </p:ext>
            </p:extLst>
          </p:nvPr>
        </p:nvGraphicFramePr>
        <p:xfrm>
          <a:off x="1469038" y="1636935"/>
          <a:ext cx="5840380" cy="94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038">
                  <a:extLst>
                    <a:ext uri="{9D8B030D-6E8A-4147-A177-3AD203B41FA5}">
                      <a16:colId xmlns:a16="http://schemas.microsoft.com/office/drawing/2014/main" val="3968667681"/>
                    </a:ext>
                  </a:extLst>
                </a:gridCol>
                <a:gridCol w="276656">
                  <a:extLst>
                    <a:ext uri="{9D8B030D-6E8A-4147-A177-3AD203B41FA5}">
                      <a16:colId xmlns:a16="http://schemas.microsoft.com/office/drawing/2014/main" val="3442862129"/>
                    </a:ext>
                  </a:extLst>
                </a:gridCol>
                <a:gridCol w="891420">
                  <a:extLst>
                    <a:ext uri="{9D8B030D-6E8A-4147-A177-3AD203B41FA5}">
                      <a16:colId xmlns:a16="http://schemas.microsoft.com/office/drawing/2014/main" val="3235832597"/>
                    </a:ext>
                  </a:extLst>
                </a:gridCol>
                <a:gridCol w="584038">
                  <a:extLst>
                    <a:ext uri="{9D8B030D-6E8A-4147-A177-3AD203B41FA5}">
                      <a16:colId xmlns:a16="http://schemas.microsoft.com/office/drawing/2014/main" val="2788294267"/>
                    </a:ext>
                  </a:extLst>
                </a:gridCol>
                <a:gridCol w="584038">
                  <a:extLst>
                    <a:ext uri="{9D8B030D-6E8A-4147-A177-3AD203B41FA5}">
                      <a16:colId xmlns:a16="http://schemas.microsoft.com/office/drawing/2014/main" val="249711030"/>
                    </a:ext>
                  </a:extLst>
                </a:gridCol>
                <a:gridCol w="584038">
                  <a:extLst>
                    <a:ext uri="{9D8B030D-6E8A-4147-A177-3AD203B41FA5}">
                      <a16:colId xmlns:a16="http://schemas.microsoft.com/office/drawing/2014/main" val="2652499187"/>
                    </a:ext>
                  </a:extLst>
                </a:gridCol>
                <a:gridCol w="584038">
                  <a:extLst>
                    <a:ext uri="{9D8B030D-6E8A-4147-A177-3AD203B41FA5}">
                      <a16:colId xmlns:a16="http://schemas.microsoft.com/office/drawing/2014/main" val="4071376414"/>
                    </a:ext>
                  </a:extLst>
                </a:gridCol>
                <a:gridCol w="584038">
                  <a:extLst>
                    <a:ext uri="{9D8B030D-6E8A-4147-A177-3AD203B41FA5}">
                      <a16:colId xmlns:a16="http://schemas.microsoft.com/office/drawing/2014/main" val="434690685"/>
                    </a:ext>
                  </a:extLst>
                </a:gridCol>
                <a:gridCol w="584038">
                  <a:extLst>
                    <a:ext uri="{9D8B030D-6E8A-4147-A177-3AD203B41FA5}">
                      <a16:colId xmlns:a16="http://schemas.microsoft.com/office/drawing/2014/main" val="3327641230"/>
                    </a:ext>
                  </a:extLst>
                </a:gridCol>
                <a:gridCol w="584038">
                  <a:extLst>
                    <a:ext uri="{9D8B030D-6E8A-4147-A177-3AD203B41FA5}">
                      <a16:colId xmlns:a16="http://schemas.microsoft.com/office/drawing/2014/main" val="1637225118"/>
                    </a:ext>
                  </a:extLst>
                </a:gridCol>
              </a:tblGrid>
              <a:tr h="1581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규격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이익률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변경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14957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885564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06306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68054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승인중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820549"/>
                  </a:ext>
                </a:extLst>
              </a:tr>
              <a:tr h="15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10%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3233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1F75E38-E2A9-7169-9FB4-BC0D80428AE0}"/>
              </a:ext>
            </a:extLst>
          </p:cNvPr>
          <p:cNvGrpSpPr/>
          <p:nvPr/>
        </p:nvGrpSpPr>
        <p:grpSpPr>
          <a:xfrm>
            <a:off x="6181094" y="1432982"/>
            <a:ext cx="553233" cy="180000"/>
            <a:chOff x="3828896" y="2852689"/>
            <a:chExt cx="553233" cy="180000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1E13ACA4-2D93-A836-B0A6-881408EB99AA}"/>
                </a:ext>
              </a:extLst>
            </p:cNvPr>
            <p:cNvSpPr/>
            <p:nvPr/>
          </p:nvSpPr>
          <p:spPr>
            <a:xfrm>
              <a:off x="3828896" y="2852689"/>
              <a:ext cx="553233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상태</a:t>
              </a:r>
            </a:p>
          </p:txBody>
        </p:sp>
        <p:pic>
          <p:nvPicPr>
            <p:cNvPr id="7" name="그림 6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E4888C31-47FB-8642-23D4-E38274EED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29" y="2870689"/>
              <a:ext cx="144000" cy="144000"/>
            </a:xfrm>
            <a:prstGeom prst="rect">
              <a:avLst/>
            </a:prstGeom>
            <a:noFill/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C0D7EE-A617-0855-EF12-B061F4C82E59}"/>
              </a:ext>
            </a:extLst>
          </p:cNvPr>
          <p:cNvGrpSpPr/>
          <p:nvPr/>
        </p:nvGrpSpPr>
        <p:grpSpPr>
          <a:xfrm>
            <a:off x="5585639" y="1432982"/>
            <a:ext cx="553233" cy="180000"/>
            <a:chOff x="3828896" y="2852689"/>
            <a:chExt cx="553233" cy="18000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D546197D-B75B-E99C-C5F6-CD380C596EB9}"/>
                </a:ext>
              </a:extLst>
            </p:cNvPr>
            <p:cNvSpPr/>
            <p:nvPr/>
          </p:nvSpPr>
          <p:spPr>
            <a:xfrm>
              <a:off x="3828896" y="2852689"/>
              <a:ext cx="553233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옵션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규격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" name="그림 9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0CE47D9C-6CFC-66C0-8291-20C8BCE89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29" y="2870689"/>
              <a:ext cx="144000" cy="144000"/>
            </a:xfrm>
            <a:prstGeom prst="rect">
              <a:avLst/>
            </a:prstGeom>
            <a:noFill/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A0D1EB3-F9D0-4918-B044-B01982879B3E}"/>
              </a:ext>
            </a:extLst>
          </p:cNvPr>
          <p:cNvGrpSpPr/>
          <p:nvPr/>
        </p:nvGrpSpPr>
        <p:grpSpPr>
          <a:xfrm>
            <a:off x="3812454" y="1820194"/>
            <a:ext cx="576774" cy="108000"/>
            <a:chOff x="-1858739" y="92938"/>
            <a:chExt cx="576774" cy="108000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3E1519F-51F7-8A15-284E-04EEB0C39559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FF7193A-07C9-DF3E-378D-677DA76222AE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EBDD8E-666E-AD55-9C84-29ABFF91B6C3}"/>
              </a:ext>
            </a:extLst>
          </p:cNvPr>
          <p:cNvGrpSpPr/>
          <p:nvPr/>
        </p:nvGrpSpPr>
        <p:grpSpPr>
          <a:xfrm>
            <a:off x="3812454" y="1972594"/>
            <a:ext cx="576774" cy="108000"/>
            <a:chOff x="-1858739" y="92938"/>
            <a:chExt cx="576774" cy="108000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13E08487-B74C-C018-729C-DD65368328C5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649E45C7-00CB-0A4A-64DF-7F87EAA12A74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33EE1C-AA9A-82E8-9A57-C8BE5EA8FB71}"/>
              </a:ext>
            </a:extLst>
          </p:cNvPr>
          <p:cNvGrpSpPr/>
          <p:nvPr/>
        </p:nvGrpSpPr>
        <p:grpSpPr>
          <a:xfrm>
            <a:off x="3812454" y="2124994"/>
            <a:ext cx="576774" cy="108000"/>
            <a:chOff x="-1858739" y="92938"/>
            <a:chExt cx="576774" cy="108000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D01858DC-4986-F3E3-670E-4CA354A84A6E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44BFE795-07F4-81AE-D681-CFF9BC559C76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FE12CAE-B90B-ED8D-F6D4-2349C2DEC7A5}"/>
              </a:ext>
            </a:extLst>
          </p:cNvPr>
          <p:cNvGrpSpPr/>
          <p:nvPr/>
        </p:nvGrpSpPr>
        <p:grpSpPr>
          <a:xfrm>
            <a:off x="3812454" y="2285345"/>
            <a:ext cx="576774" cy="108000"/>
            <a:chOff x="-1858739" y="92938"/>
            <a:chExt cx="576774" cy="108000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E1CF0DF6-A78E-22F3-0B0F-9A101A86134F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211DE63E-649B-83B4-4414-136B1C35F615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BD6C204-8C30-636C-EDDC-73C287E96518}"/>
              </a:ext>
            </a:extLst>
          </p:cNvPr>
          <p:cNvGrpSpPr/>
          <p:nvPr/>
        </p:nvGrpSpPr>
        <p:grpSpPr>
          <a:xfrm>
            <a:off x="3812454" y="2437745"/>
            <a:ext cx="576774" cy="108000"/>
            <a:chOff x="-1858739" y="92938"/>
            <a:chExt cx="576774" cy="1080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58F5755-AF92-C415-B4BF-9F3DE7CD7FB1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916F6F8A-4606-9635-67D5-ECCE6B087D0F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9A28C09-4E69-E74B-1A19-88813CB8F2B0}"/>
              </a:ext>
            </a:extLst>
          </p:cNvPr>
          <p:cNvGrpSpPr/>
          <p:nvPr/>
        </p:nvGrpSpPr>
        <p:grpSpPr>
          <a:xfrm>
            <a:off x="4964386" y="1814472"/>
            <a:ext cx="576774" cy="108000"/>
            <a:chOff x="-1858739" y="92938"/>
            <a:chExt cx="576774" cy="108000"/>
          </a:xfrm>
        </p:grpSpPr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ADC4BF7-E6DB-4A69-B27F-517BB7F11434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A21C8ECD-D141-81AE-A324-98AE4A25A504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743412E-7AD0-E222-73B2-7FA36DA5A82E}"/>
              </a:ext>
            </a:extLst>
          </p:cNvPr>
          <p:cNvGrpSpPr/>
          <p:nvPr/>
        </p:nvGrpSpPr>
        <p:grpSpPr>
          <a:xfrm>
            <a:off x="4964386" y="1966872"/>
            <a:ext cx="576774" cy="108000"/>
            <a:chOff x="-1858739" y="92938"/>
            <a:chExt cx="576774" cy="108000"/>
          </a:xfrm>
        </p:grpSpPr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6CF4E15C-E51E-3F97-F3BC-2ED70208CC20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E638B0D3-4F89-BE8D-0ACB-5BBE87F2BFD1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B7860A6-D087-2540-EDDA-67C126FB4441}"/>
              </a:ext>
            </a:extLst>
          </p:cNvPr>
          <p:cNvGrpSpPr/>
          <p:nvPr/>
        </p:nvGrpSpPr>
        <p:grpSpPr>
          <a:xfrm>
            <a:off x="4964386" y="2119272"/>
            <a:ext cx="576774" cy="108000"/>
            <a:chOff x="-1858739" y="92938"/>
            <a:chExt cx="576774" cy="108000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9749909D-0E32-BDE5-52F3-FE73F4DCCAB0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1948E78B-036F-A0A2-5638-60484366D6DC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E60C7FE-BBB6-6433-1F40-DA4D33B98AEC}"/>
              </a:ext>
            </a:extLst>
          </p:cNvPr>
          <p:cNvGrpSpPr/>
          <p:nvPr/>
        </p:nvGrpSpPr>
        <p:grpSpPr>
          <a:xfrm>
            <a:off x="4964386" y="2279623"/>
            <a:ext cx="576774" cy="108000"/>
            <a:chOff x="-1858739" y="92938"/>
            <a:chExt cx="576774" cy="108000"/>
          </a:xfrm>
        </p:grpSpPr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1F3FDDF3-84C0-63AC-1EF9-47179A1A2803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22441A0E-F26A-31E0-89BC-D35BBB8754CC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A35F2E4-E568-C598-6B92-B9279D7332CA}"/>
              </a:ext>
            </a:extLst>
          </p:cNvPr>
          <p:cNvGrpSpPr/>
          <p:nvPr/>
        </p:nvGrpSpPr>
        <p:grpSpPr>
          <a:xfrm>
            <a:off x="4964386" y="2432023"/>
            <a:ext cx="576774" cy="108000"/>
            <a:chOff x="-1858739" y="92938"/>
            <a:chExt cx="576774" cy="108000"/>
          </a:xfrm>
        </p:grpSpPr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47E9C7F2-9E38-3B0E-4E47-A1430CA0FF7B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2FF5922B-00C9-6AE5-4760-FEA6AB8B765D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418A878-7548-4BE8-C3A2-7DEF94A218BB}"/>
              </a:ext>
            </a:extLst>
          </p:cNvPr>
          <p:cNvGrpSpPr/>
          <p:nvPr/>
        </p:nvGrpSpPr>
        <p:grpSpPr>
          <a:xfrm>
            <a:off x="6734327" y="1821856"/>
            <a:ext cx="576774" cy="108000"/>
            <a:chOff x="-1858739" y="92938"/>
            <a:chExt cx="576774" cy="108000"/>
          </a:xfrm>
        </p:grpSpPr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9FC524C-C9F2-74CE-FEF0-0EFF85851012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BB49303E-8EE7-16B0-ACC7-DA24F6A39555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8FB7A901-B622-3102-F98C-BABA6D4F9FBA}"/>
              </a:ext>
            </a:extLst>
          </p:cNvPr>
          <p:cNvGrpSpPr/>
          <p:nvPr/>
        </p:nvGrpSpPr>
        <p:grpSpPr>
          <a:xfrm>
            <a:off x="6734327" y="1974256"/>
            <a:ext cx="576774" cy="108000"/>
            <a:chOff x="-1858739" y="92938"/>
            <a:chExt cx="576774" cy="108000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4F8CBB6F-34A3-1BB1-DA0C-0394F6AFC59A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20D280DE-222D-3CFE-D4B2-6B7B363A743B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DC1A5913-73D3-E4AE-2EA6-4F7DC6635917}"/>
              </a:ext>
            </a:extLst>
          </p:cNvPr>
          <p:cNvGrpSpPr/>
          <p:nvPr/>
        </p:nvGrpSpPr>
        <p:grpSpPr>
          <a:xfrm>
            <a:off x="6734327" y="2126656"/>
            <a:ext cx="576774" cy="108000"/>
            <a:chOff x="-1858739" y="92938"/>
            <a:chExt cx="576774" cy="108000"/>
          </a:xfrm>
        </p:grpSpPr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3F31DF22-1F71-3AE2-3192-D7D9AC12F324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12E97F3A-5136-DAE6-AB95-21BECD9D53F9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EEAE94C-8C67-E305-C31F-0D666D56101F}"/>
              </a:ext>
            </a:extLst>
          </p:cNvPr>
          <p:cNvGrpSpPr/>
          <p:nvPr/>
        </p:nvGrpSpPr>
        <p:grpSpPr>
          <a:xfrm>
            <a:off x="6734327" y="2287007"/>
            <a:ext cx="576774" cy="108000"/>
            <a:chOff x="-1858739" y="92938"/>
            <a:chExt cx="576774" cy="108000"/>
          </a:xfrm>
        </p:grpSpPr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858ADD17-2E4A-5DEA-A8E4-89FD855205F8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2171E4E9-018A-DB8B-F090-8EDF235A6F9C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1D530E2-5682-941E-67EF-317A28D19404}"/>
              </a:ext>
            </a:extLst>
          </p:cNvPr>
          <p:cNvGrpSpPr/>
          <p:nvPr/>
        </p:nvGrpSpPr>
        <p:grpSpPr>
          <a:xfrm>
            <a:off x="6734327" y="2439407"/>
            <a:ext cx="576774" cy="108000"/>
            <a:chOff x="-1858739" y="92938"/>
            <a:chExt cx="576774" cy="108000"/>
          </a:xfrm>
        </p:grpSpPr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D6825D2F-36EE-FE08-EAC5-A840EA3659B4}"/>
                </a:ext>
              </a:extLst>
            </p:cNvPr>
            <p:cNvSpPr/>
            <p:nvPr/>
          </p:nvSpPr>
          <p:spPr>
            <a:xfrm>
              <a:off x="-1551965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변경</a:t>
              </a:r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A18D6B74-6013-0B61-7E48-B987A71F3B78}"/>
                </a:ext>
              </a:extLst>
            </p:cNvPr>
            <p:cNvSpPr/>
            <p:nvPr/>
          </p:nvSpPr>
          <p:spPr>
            <a:xfrm>
              <a:off x="-1858739" y="92938"/>
              <a:ext cx="270000" cy="10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이력</a:t>
              </a:r>
            </a:p>
          </p:txBody>
        </p:sp>
      </p:grp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4D576C98-CFC2-8C73-0EC9-7AD15B4BF079}"/>
              </a:ext>
            </a:extLst>
          </p:cNvPr>
          <p:cNvSpPr/>
          <p:nvPr/>
        </p:nvSpPr>
        <p:spPr>
          <a:xfrm>
            <a:off x="6776549" y="143011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 등록</a:t>
            </a:r>
          </a:p>
        </p:txBody>
      </p:sp>
    </p:spTree>
    <p:extLst>
      <p:ext uri="{BB962C8B-B14F-4D97-AF65-F5344CB8AC3E}">
        <p14:creationId xmlns:p14="http://schemas.microsoft.com/office/powerpoint/2010/main" val="106352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37194"/>
              </p:ext>
            </p:extLst>
          </p:nvPr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상품등록 </a:t>
                      </a:r>
                      <a:r>
                        <a:rPr lang="en-US" altLang="ko-KR" sz="1400" b="0" dirty="0">
                          <a:effectLst/>
                        </a:rPr>
                        <a:t>/</a:t>
                      </a:r>
                      <a:r>
                        <a:rPr lang="ko-KR" altLang="en-US" sz="1400" b="0" dirty="0">
                          <a:effectLst/>
                        </a:rPr>
                        <a:t> 옵션상품등록 </a:t>
                      </a:r>
                      <a:r>
                        <a:rPr lang="en-US" altLang="ko-KR" sz="1400" b="0" dirty="0">
                          <a:effectLst/>
                        </a:rPr>
                        <a:t>popup &gt; </a:t>
                      </a:r>
                      <a:r>
                        <a:rPr lang="ko-KR" altLang="en-US" sz="1400" b="0" dirty="0">
                          <a:effectLst/>
                        </a:rPr>
                        <a:t>하위 공통 </a:t>
                      </a:r>
                      <a:r>
                        <a:rPr lang="en-US" altLang="ko-KR" sz="1400" b="0" dirty="0">
                          <a:effectLst/>
                        </a:rPr>
                        <a:t>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2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공통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470880"/>
              </p:ext>
            </p:extLst>
          </p:nvPr>
        </p:nvGraphicFramePr>
        <p:xfrm>
          <a:off x="7858125" y="426720"/>
          <a:ext cx="2047875" cy="453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공통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A886230-4435-BFEA-8985-12080979C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23366"/>
              </p:ext>
            </p:extLst>
          </p:nvPr>
        </p:nvGraphicFramePr>
        <p:xfrm>
          <a:off x="269987" y="491756"/>
          <a:ext cx="7365774" cy="295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76">
                  <a:extLst>
                    <a:ext uri="{9D8B030D-6E8A-4147-A177-3AD203B41FA5}">
                      <a16:colId xmlns:a16="http://schemas.microsoft.com/office/drawing/2014/main" val="1936356038"/>
                    </a:ext>
                  </a:extLst>
                </a:gridCol>
                <a:gridCol w="78297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54410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20274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998583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644084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path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NO.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문구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 단계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정보가 저장되었습니다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탭으로 이동 하시겠습니까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상품기본정보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이동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다음 단계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등록을 취소합니다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 탭에 입력된 정보는 삭제됩니다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현재 탭의 입력 정보 삭제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취소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이전 단계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탭을 저장하고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 탭으로 이동합니다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기본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이동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이전 단계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옵션상품등록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PCP004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승인요청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정보가 저장되었습니다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상품에 대한 승인을 요청 하시겠습니까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?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공급사 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입력값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저장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b.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상태값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“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승인중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”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변경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클릭시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승인요청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01241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45140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43175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997086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7281D26-B97E-B04B-EEC1-218FED379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29735"/>
              </p:ext>
            </p:extLst>
          </p:nvPr>
        </p:nvGraphicFramePr>
        <p:xfrm>
          <a:off x="269987" y="3752212"/>
          <a:ext cx="7365772" cy="1030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531">
                  <a:extLst>
                    <a:ext uri="{9D8B030D-6E8A-4147-A177-3AD203B41FA5}">
                      <a16:colId xmlns:a16="http://schemas.microsoft.com/office/drawing/2014/main" val="534654219"/>
                    </a:ext>
                  </a:extLst>
                </a:gridCol>
                <a:gridCol w="89953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294999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63458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path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 NO.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문구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 항목을 입력해 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조회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상품기본정보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tab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품종 선택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후 세부품종을 선택해 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을 닫는다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78607"/>
                  </a:ext>
                </a:extLst>
              </a:tr>
              <a:tr h="188964"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55429"/>
                  </a:ext>
                </a:extLst>
              </a:tr>
            </a:tbl>
          </a:graphicData>
        </a:graphic>
      </p:graphicFrame>
      <p:sp>
        <p:nvSpPr>
          <p:cNvPr id="64" name="타원 63">
            <a:extLst>
              <a:ext uri="{FF2B5EF4-FFF2-40B4-BE49-F238E27FC236}">
                <a16:creationId xmlns:a16="http://schemas.microsoft.com/office/drawing/2014/main" id="{67BB3B68-8F36-F938-05DC-25F5BED1518B}"/>
              </a:ext>
            </a:extLst>
          </p:cNvPr>
          <p:cNvSpPr/>
          <p:nvPr/>
        </p:nvSpPr>
        <p:spPr>
          <a:xfrm>
            <a:off x="89987" y="4917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BEB95ED-0CC1-96C6-926F-8C09056D24EA}"/>
              </a:ext>
            </a:extLst>
          </p:cNvPr>
          <p:cNvSpPr/>
          <p:nvPr/>
        </p:nvSpPr>
        <p:spPr>
          <a:xfrm>
            <a:off x="68805" y="374646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275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list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84275"/>
              </p:ext>
            </p:extLst>
          </p:nvPr>
        </p:nvGraphicFramePr>
        <p:xfrm>
          <a:off x="7858125" y="426720"/>
          <a:ext cx="2047875" cy="613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list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좌우 스크롤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b.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 스크롤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수정일시 내림차순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선택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조건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관리구분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코드관리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MATERIAL_MANAGE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사용처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코드관리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&gt;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MATERIAL_USED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Tx/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품목코드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품목코드 검색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최대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 숫자 허용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품목명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품목명 검색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품종내역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품목내역 검색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설계서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검색 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전체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항목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스크롤 처리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endParaRPr kumimoji="1"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7475435B-6BF2-C7B6-DD0E-BE0F3A691399}"/>
              </a:ext>
            </a:extLst>
          </p:cNvPr>
          <p:cNvSpPr/>
          <p:nvPr/>
        </p:nvSpPr>
        <p:spPr>
          <a:xfrm>
            <a:off x="277671" y="569840"/>
            <a:ext cx="6120000" cy="229907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D07CB2F-BDDC-3C86-9CA3-0797D63C5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490627"/>
              </p:ext>
            </p:extLst>
          </p:nvPr>
        </p:nvGraphicFramePr>
        <p:xfrm>
          <a:off x="457672" y="588490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상품 정보 이력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7A6083D9-3DB5-2EFD-412E-BD34516B3858}"/>
              </a:ext>
            </a:extLst>
          </p:cNvPr>
          <p:cNvSpPr/>
          <p:nvPr/>
        </p:nvSpPr>
        <p:spPr>
          <a:xfrm>
            <a:off x="2927856" y="256258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82C805F6-19B0-557C-BD99-9698C2F1D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48574"/>
              </p:ext>
            </p:extLst>
          </p:nvPr>
        </p:nvGraphicFramePr>
        <p:xfrm>
          <a:off x="457671" y="1024354"/>
          <a:ext cx="7293087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81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555026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304066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478458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774296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774296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  <a:gridCol w="3820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44679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673431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36909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427370">
                  <a:extLst>
                    <a:ext uri="{9D8B030D-6E8A-4147-A177-3AD203B41FA5}">
                      <a16:colId xmlns:a16="http://schemas.microsoft.com/office/drawing/2014/main" val="832309251"/>
                    </a:ext>
                  </a:extLst>
                </a:gridCol>
                <a:gridCol w="420895">
                  <a:extLst>
                    <a:ext uri="{9D8B030D-6E8A-4147-A177-3AD203B41FA5}">
                      <a16:colId xmlns:a16="http://schemas.microsoft.com/office/drawing/2014/main" val="2188632253"/>
                    </a:ext>
                  </a:extLst>
                </a:gridCol>
                <a:gridCol w="550401">
                  <a:extLst>
                    <a:ext uri="{9D8B030D-6E8A-4147-A177-3AD203B41FA5}">
                      <a16:colId xmlns:a16="http://schemas.microsoft.com/office/drawing/2014/main" val="2030399324"/>
                    </a:ext>
                  </a:extLst>
                </a:gridCol>
                <a:gridCol w="560643">
                  <a:extLst>
                    <a:ext uri="{9D8B030D-6E8A-4147-A177-3AD203B41FA5}">
                      <a16:colId xmlns:a16="http://schemas.microsoft.com/office/drawing/2014/main" val="234968585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수정업체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수정자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택배사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묶음배송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도서산간 배송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기본배송비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추가배송비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추가배송비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제주외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15:34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15:33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이수정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15:30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12345678901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2,000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D9392142-A278-FE2B-515F-92BC50FF96F5}"/>
              </a:ext>
            </a:extLst>
          </p:cNvPr>
          <p:cNvSpPr/>
          <p:nvPr/>
        </p:nvSpPr>
        <p:spPr>
          <a:xfrm>
            <a:off x="76489" y="5698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616A9E6-352E-605B-5FAD-DD923A922A35}"/>
              </a:ext>
            </a:extLst>
          </p:cNvPr>
          <p:cNvSpPr/>
          <p:nvPr/>
        </p:nvSpPr>
        <p:spPr>
          <a:xfrm>
            <a:off x="277670" y="2933937"/>
            <a:ext cx="6120000" cy="296954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C793EB-55BA-CA36-7575-25424986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373347"/>
              </p:ext>
            </p:extLst>
          </p:nvPr>
        </p:nvGraphicFramePr>
        <p:xfrm>
          <a:off x="457671" y="2952587"/>
          <a:ext cx="5807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38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53880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 선택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44060AC-D2C0-A7E3-1FD5-898F07FD8CEE}"/>
              </a:ext>
            </a:extLst>
          </p:cNvPr>
          <p:cNvSpPr/>
          <p:nvPr/>
        </p:nvSpPr>
        <p:spPr>
          <a:xfrm>
            <a:off x="2927855" y="5578324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1051518-0F13-1AE1-B8C6-96144D8C4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69161"/>
              </p:ext>
            </p:extLst>
          </p:nvPr>
        </p:nvGraphicFramePr>
        <p:xfrm>
          <a:off x="457670" y="4040090"/>
          <a:ext cx="5807187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541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451095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557048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78293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22453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825027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품종명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품종내역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통합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분기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전원단자함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147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전원함체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광전복합단자함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지하철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터널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 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전용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무선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080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151.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급전선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[SC/APC(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[SC/PC(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)],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[SM, 1C(m)]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관리 구분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992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품종 내역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02,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테스트 컴포넌트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1B18953E-4AC7-8F7D-251F-360C29125731}"/>
              </a:ext>
            </a:extLst>
          </p:cNvPr>
          <p:cNvSpPr/>
          <p:nvPr/>
        </p:nvSpPr>
        <p:spPr>
          <a:xfrm>
            <a:off x="76488" y="293393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44FCE93-9FC0-2592-D280-5A173CD74372}"/>
              </a:ext>
            </a:extLst>
          </p:cNvPr>
          <p:cNvSpPr/>
          <p:nvPr/>
        </p:nvSpPr>
        <p:spPr>
          <a:xfrm>
            <a:off x="414545" y="3390864"/>
            <a:ext cx="5850312" cy="58095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2591ED3-328D-9CCE-45CE-54779D7E6677}"/>
              </a:ext>
            </a:extLst>
          </p:cNvPr>
          <p:cNvSpPr/>
          <p:nvPr/>
        </p:nvSpPr>
        <p:spPr>
          <a:xfrm>
            <a:off x="428833" y="347318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관리구분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7019DF4-91FD-E244-7E1E-BB4BE0843703}"/>
              </a:ext>
            </a:extLst>
          </p:cNvPr>
          <p:cNvSpPr/>
          <p:nvPr/>
        </p:nvSpPr>
        <p:spPr>
          <a:xfrm>
            <a:off x="1148833" y="347318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5E472A2-87CA-26ED-FF8C-6D5B792E44F0}"/>
              </a:ext>
            </a:extLst>
          </p:cNvPr>
          <p:cNvSpPr/>
          <p:nvPr/>
        </p:nvSpPr>
        <p:spPr>
          <a:xfrm>
            <a:off x="2115151" y="348033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사용처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26C0FC9-AFEF-61C0-D3E8-173B22FC68F2}"/>
              </a:ext>
            </a:extLst>
          </p:cNvPr>
          <p:cNvSpPr/>
          <p:nvPr/>
        </p:nvSpPr>
        <p:spPr>
          <a:xfrm>
            <a:off x="2835151" y="348033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전체</a:t>
            </a:r>
          </a:p>
        </p:txBody>
      </p:sp>
      <p:pic>
        <p:nvPicPr>
          <p:cNvPr id="14" name="그림 13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3DAB286-77F8-EF55-B693-0577AF1656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463" y="3491188"/>
            <a:ext cx="144000" cy="144000"/>
          </a:xfrm>
          <a:prstGeom prst="rect">
            <a:avLst/>
          </a:prstGeom>
          <a:noFill/>
        </p:spPr>
      </p:pic>
      <p:pic>
        <p:nvPicPr>
          <p:cNvPr id="15" name="그림 1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1C1DDE95-5A40-ADB7-45E0-58F770385F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615" y="3480332"/>
            <a:ext cx="144000" cy="144000"/>
          </a:xfrm>
          <a:prstGeom prst="rect">
            <a:avLst/>
          </a:prstGeom>
          <a:noFill/>
        </p:spPr>
      </p:pic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FD91CAF-D25D-E930-08B1-59E46EBCB62D}"/>
              </a:ext>
            </a:extLst>
          </p:cNvPr>
          <p:cNvSpPr/>
          <p:nvPr/>
        </p:nvSpPr>
        <p:spPr>
          <a:xfrm>
            <a:off x="428833" y="370394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품종코드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C61F67B5-0DFF-2EB5-FA91-0B74B32A201A}"/>
              </a:ext>
            </a:extLst>
          </p:cNvPr>
          <p:cNvSpPr/>
          <p:nvPr/>
        </p:nvSpPr>
        <p:spPr>
          <a:xfrm>
            <a:off x="1148833" y="370394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F46D82B-CB4F-1C93-3BC4-9F5938A1B369}"/>
              </a:ext>
            </a:extLst>
          </p:cNvPr>
          <p:cNvSpPr/>
          <p:nvPr/>
        </p:nvSpPr>
        <p:spPr>
          <a:xfrm>
            <a:off x="2115151" y="3711092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품종명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6042651-A9A2-9A77-06C6-627CACAACEDF}"/>
              </a:ext>
            </a:extLst>
          </p:cNvPr>
          <p:cNvSpPr/>
          <p:nvPr/>
        </p:nvSpPr>
        <p:spPr>
          <a:xfrm>
            <a:off x="2835151" y="3711092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1BD1A37-7FD8-E94C-D3DA-464E363E3CFF}"/>
              </a:ext>
            </a:extLst>
          </p:cNvPr>
          <p:cNvSpPr/>
          <p:nvPr/>
        </p:nvSpPr>
        <p:spPr>
          <a:xfrm>
            <a:off x="5701318" y="3698978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E56E728-BD15-4DD7-F5B1-A56A43CB7D25}"/>
              </a:ext>
            </a:extLst>
          </p:cNvPr>
          <p:cNvSpPr/>
          <p:nvPr/>
        </p:nvSpPr>
        <p:spPr>
          <a:xfrm>
            <a:off x="3801469" y="3703948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품종내역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882B0FAD-CDFD-8C52-3F73-E4B96A24BC45}"/>
              </a:ext>
            </a:extLst>
          </p:cNvPr>
          <p:cNvSpPr/>
          <p:nvPr/>
        </p:nvSpPr>
        <p:spPr>
          <a:xfrm>
            <a:off x="4521469" y="3703948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74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하위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list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16176"/>
              </p:ext>
            </p:extLst>
          </p:nvPr>
        </p:nvGraphicFramePr>
        <p:xfrm>
          <a:off x="7858125" y="426720"/>
          <a:ext cx="2047875" cy="752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옵션상품등록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list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및 구성요소 정의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 품종 선택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</a:p>
                    <a:p>
                      <a:pPr algn="l" latinLnBrk="1"/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세부품종코드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최대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자리 숫자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영문 허용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세부품종명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없음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세부품종내역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input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placeholder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입력 제한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없음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사용여부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구현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box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전체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사용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미사용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전체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검색조건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호출값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default :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선택한 품종 하위의 세부품종 전체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항목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 초과시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스크롤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</a:p>
                    <a:p>
                      <a:pPr algn="l" latinLnBrk="1"/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안내문구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목록에서 선택된 컴포넌트명 호출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검색 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컴포넌트명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컴포넌트명 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설명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컴포넌트 설명 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</a:t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검색조건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AND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검색 목록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 설계 참조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결정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button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영역</a:t>
                      </a:r>
                      <a:endParaRPr kumimoji="1"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저장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처리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입력값을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저장하고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    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닫는다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취소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</a:t>
                      </a:r>
                      <a:r>
                        <a:rPr kumimoji="1"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을 닫는다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23" name="Google Shape;1694;p44">
            <a:extLst>
              <a:ext uri="{FF2B5EF4-FFF2-40B4-BE49-F238E27FC236}">
                <a16:creationId xmlns:a16="http://schemas.microsoft.com/office/drawing/2014/main" id="{45A6D6DD-CB30-CDED-FB04-FAE2696934AF}"/>
              </a:ext>
            </a:extLst>
          </p:cNvPr>
          <p:cNvSpPr/>
          <p:nvPr/>
        </p:nvSpPr>
        <p:spPr>
          <a:xfrm>
            <a:off x="256489" y="569840"/>
            <a:ext cx="4086773" cy="37828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1A51F328-591D-42B4-EAC0-60B13643B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716794"/>
              </p:ext>
            </p:extLst>
          </p:nvPr>
        </p:nvGraphicFramePr>
        <p:xfrm>
          <a:off x="399818" y="673212"/>
          <a:ext cx="3815853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세부 품종 선택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>
            <a:extLst>
              <a:ext uri="{FF2B5EF4-FFF2-40B4-BE49-F238E27FC236}">
                <a16:creationId xmlns:a16="http://schemas.microsoft.com/office/drawing/2014/main" id="{5987FF80-D3D9-FD83-52C5-73F2F1AF0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526504"/>
              </p:ext>
            </p:extLst>
          </p:nvPr>
        </p:nvGraphicFramePr>
        <p:xfrm>
          <a:off x="405849" y="1151491"/>
          <a:ext cx="3327813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59016598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3870352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5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5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세부품종명</a:t>
                      </a:r>
                      <a:endParaRPr sz="7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5;p44">
            <a:extLst>
              <a:ext uri="{FF2B5EF4-FFF2-40B4-BE49-F238E27FC236}">
                <a16:creationId xmlns:a16="http://schemas.microsoft.com/office/drawing/2014/main" id="{55867A1D-AA49-1ABB-142B-E8B1BFE08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884768"/>
              </p:ext>
            </p:extLst>
          </p:nvPr>
        </p:nvGraphicFramePr>
        <p:xfrm>
          <a:off x="3973906" y="651779"/>
          <a:ext cx="21524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843B515-9AB6-1932-D851-00683EFB4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15641"/>
              </p:ext>
            </p:extLst>
          </p:nvPr>
        </p:nvGraphicFramePr>
        <p:xfrm>
          <a:off x="366950" y="1918894"/>
          <a:ext cx="3822203" cy="206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815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7897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9377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134353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423885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latin typeface="+mn-ea"/>
                          <a:ea typeface="+mn-ea"/>
                        </a:rPr>
                        <a:t>세부품종명</a:t>
                      </a:r>
                      <a:endParaRPr sz="6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1M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080002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2M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080003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3M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4M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080005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5M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6M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7M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4FFA2F-102E-64E9-16E3-58BD54BC2F37}"/>
              </a:ext>
            </a:extLst>
          </p:cNvPr>
          <p:cNvSpPr/>
          <p:nvPr/>
        </p:nvSpPr>
        <p:spPr>
          <a:xfrm>
            <a:off x="374804" y="1079860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Google Shape;1696;p44">
            <a:extLst>
              <a:ext uri="{FF2B5EF4-FFF2-40B4-BE49-F238E27FC236}">
                <a16:creationId xmlns:a16="http://schemas.microsoft.com/office/drawing/2014/main" id="{7659D433-A961-698D-8A64-31F6236E6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674244"/>
              </p:ext>
            </p:extLst>
          </p:nvPr>
        </p:nvGraphicFramePr>
        <p:xfrm>
          <a:off x="402307" y="1381859"/>
          <a:ext cx="3317178" cy="180000"/>
        </p:xfrm>
        <a:graphic>
          <a:graphicData uri="http://schemas.openxmlformats.org/drawingml/2006/table">
            <a:tbl>
              <a:tblPr/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검색어를 입력해 주세요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1699;p44">
            <a:extLst>
              <a:ext uri="{FF2B5EF4-FFF2-40B4-BE49-F238E27FC236}">
                <a16:creationId xmlns:a16="http://schemas.microsoft.com/office/drawing/2014/main" id="{95FB42AC-5EA8-2D9E-B8E3-25E7647A5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330346"/>
              </p:ext>
            </p:extLst>
          </p:nvPr>
        </p:nvGraphicFramePr>
        <p:xfrm>
          <a:off x="399818" y="1609392"/>
          <a:ext cx="1646811" cy="180000"/>
        </p:xfrm>
        <a:graphic>
          <a:graphicData uri="http://schemas.openxmlformats.org/drawingml/2006/table">
            <a:tbl>
              <a:tblPr/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9500418-2383-186E-6E59-639AA0755B19}"/>
              </a:ext>
            </a:extLst>
          </p:cNvPr>
          <p:cNvSpPr/>
          <p:nvPr/>
        </p:nvSpPr>
        <p:spPr>
          <a:xfrm>
            <a:off x="3708678" y="1620579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D952301-67BE-22EF-6AAA-540C7072F2E5}"/>
              </a:ext>
            </a:extLst>
          </p:cNvPr>
          <p:cNvSpPr/>
          <p:nvPr/>
        </p:nvSpPr>
        <p:spPr>
          <a:xfrm>
            <a:off x="76489" y="56984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38" name="Google Shape;1694;p44">
            <a:extLst>
              <a:ext uri="{FF2B5EF4-FFF2-40B4-BE49-F238E27FC236}">
                <a16:creationId xmlns:a16="http://schemas.microsoft.com/office/drawing/2014/main" id="{7B86D799-AC34-BFF3-B124-65819D7AA28A}"/>
              </a:ext>
            </a:extLst>
          </p:cNvPr>
          <p:cNvSpPr/>
          <p:nvPr/>
        </p:nvSpPr>
        <p:spPr>
          <a:xfrm>
            <a:off x="256489" y="4454782"/>
            <a:ext cx="4086773" cy="45392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1696;p44">
            <a:extLst>
              <a:ext uri="{FF2B5EF4-FFF2-40B4-BE49-F238E27FC236}">
                <a16:creationId xmlns:a16="http://schemas.microsoft.com/office/drawing/2014/main" id="{479B8F41-1102-BBD9-3496-CA03A6924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352189"/>
              </p:ext>
            </p:extLst>
          </p:nvPr>
        </p:nvGraphicFramePr>
        <p:xfrm>
          <a:off x="405849" y="5613149"/>
          <a:ext cx="3783305" cy="180000"/>
        </p:xfrm>
        <a:graphic>
          <a:graphicData uri="http://schemas.openxmlformats.org/drawingml/2006/table">
            <a:tbl>
              <a:tblPr/>
              <a:tblGrid>
                <a:gridCol w="9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40">
                  <a:extLst>
                    <a:ext uri="{9D8B030D-6E8A-4147-A177-3AD203B41FA5}">
                      <a16:colId xmlns:a16="http://schemas.microsoft.com/office/drawing/2014/main" val="397249592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369812355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SC/APC(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)  </a:t>
                      </a:r>
                      <a:r>
                        <a:rPr lang="en-US" altLang="ko-KR" sz="700" b="1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1C(m)  </a:t>
                      </a:r>
                      <a:r>
                        <a:rPr lang="en-US" altLang="ko-KR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Google Shape;58;p20">
            <a:extLst>
              <a:ext uri="{FF2B5EF4-FFF2-40B4-BE49-F238E27FC236}">
                <a16:creationId xmlns:a16="http://schemas.microsoft.com/office/drawing/2014/main" id="{07C21E6F-86F2-9B06-F33F-FAFCB5550615}"/>
              </a:ext>
            </a:extLst>
          </p:cNvPr>
          <p:cNvSpPr/>
          <p:nvPr/>
        </p:nvSpPr>
        <p:spPr>
          <a:xfrm>
            <a:off x="390551" y="4910477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개의 컴포넌트를 조합하여 상품을 생성할 수 있습니다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5AB3FFC-85B8-94E3-9BC4-04BD8F34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441844"/>
              </p:ext>
            </p:extLst>
          </p:nvPr>
        </p:nvGraphicFramePr>
        <p:xfrm>
          <a:off x="366949" y="6825700"/>
          <a:ext cx="3762465" cy="1654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378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53145">
                  <a:extLst>
                    <a:ext uri="{9D8B030D-6E8A-4147-A177-3AD203B41FA5}">
                      <a16:colId xmlns:a16="http://schemas.microsoft.com/office/drawing/2014/main" val="506964231"/>
                    </a:ext>
                  </a:extLst>
                </a:gridCol>
                <a:gridCol w="1081437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29839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1614263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선택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컴포넌트명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124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2C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END</a:t>
                      </a:r>
                      <a:r>
                        <a:rPr lang="en-US" sz="7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MM, 2C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LC/APC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129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6680E08B-9D7F-4181-4FC4-97A26E0178C3}"/>
              </a:ext>
            </a:extLst>
          </p:cNvPr>
          <p:cNvSpPr/>
          <p:nvPr/>
        </p:nvSpPr>
        <p:spPr>
          <a:xfrm>
            <a:off x="374804" y="5536505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A03614E-679E-858F-8CDE-B929D22D3091}"/>
              </a:ext>
            </a:extLst>
          </p:cNvPr>
          <p:cNvSpPr/>
          <p:nvPr/>
        </p:nvSpPr>
        <p:spPr>
          <a:xfrm>
            <a:off x="362198" y="6204252"/>
            <a:ext cx="3852167" cy="3342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57;p20">
            <a:extLst>
              <a:ext uri="{FF2B5EF4-FFF2-40B4-BE49-F238E27FC236}">
                <a16:creationId xmlns:a16="http://schemas.microsoft.com/office/drawing/2014/main" id="{E92F22C6-527D-1F54-04D4-400F5AF00B64}"/>
              </a:ext>
            </a:extLst>
          </p:cNvPr>
          <p:cNvSpPr txBox="1"/>
          <p:nvPr/>
        </p:nvSpPr>
        <p:spPr>
          <a:xfrm>
            <a:off x="362198" y="5973055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검색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49" name="Google Shape;1696;p44">
            <a:extLst>
              <a:ext uri="{FF2B5EF4-FFF2-40B4-BE49-F238E27FC236}">
                <a16:creationId xmlns:a16="http://schemas.microsoft.com/office/drawing/2014/main" id="{6AA30E28-9473-FF51-9F67-266D37809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277583"/>
              </p:ext>
            </p:extLst>
          </p:nvPr>
        </p:nvGraphicFramePr>
        <p:xfrm>
          <a:off x="405849" y="6273499"/>
          <a:ext cx="3233529" cy="180000"/>
        </p:xfrm>
        <a:graphic>
          <a:graphicData uri="http://schemas.openxmlformats.org/drawingml/2006/table">
            <a:tbl>
              <a:tblPr/>
              <a:tblGrid>
                <a:gridCol w="634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945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1046944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컴포넌트 명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956DF566-4FD0-F504-4434-8B4F51205F22}"/>
              </a:ext>
            </a:extLst>
          </p:cNvPr>
          <p:cNvSpPr/>
          <p:nvPr/>
        </p:nvSpPr>
        <p:spPr>
          <a:xfrm>
            <a:off x="3716656" y="6270674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</a:t>
            </a:r>
          </a:p>
        </p:txBody>
      </p:sp>
      <p:sp>
        <p:nvSpPr>
          <p:cNvPr id="55" name="Google Shape;57;p20">
            <a:extLst>
              <a:ext uri="{FF2B5EF4-FFF2-40B4-BE49-F238E27FC236}">
                <a16:creationId xmlns:a16="http://schemas.microsoft.com/office/drawing/2014/main" id="{07230756-70C2-3051-5A33-CF7FDC72B70D}"/>
              </a:ext>
            </a:extLst>
          </p:cNvPr>
          <p:cNvSpPr txBox="1"/>
          <p:nvPr/>
        </p:nvSpPr>
        <p:spPr>
          <a:xfrm>
            <a:off x="362197" y="5320097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포넌트 조합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24F6343D-C349-6C73-582E-CB421E71A148}"/>
              </a:ext>
            </a:extLst>
          </p:cNvPr>
          <p:cNvSpPr/>
          <p:nvPr/>
        </p:nvSpPr>
        <p:spPr>
          <a:xfrm>
            <a:off x="1810725" y="86778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5B300211-153C-8CC4-4321-885143D65DB7}"/>
              </a:ext>
            </a:extLst>
          </p:cNvPr>
          <p:cNvSpPr/>
          <p:nvPr/>
        </p:nvSpPr>
        <p:spPr>
          <a:xfrm>
            <a:off x="2215691" y="867511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CD20B64-6D6B-B435-97B9-E1769141C855}"/>
              </a:ext>
            </a:extLst>
          </p:cNvPr>
          <p:cNvSpPr/>
          <p:nvPr/>
        </p:nvSpPr>
        <p:spPr>
          <a:xfrm>
            <a:off x="60572" y="444672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149BC8D4-EBF5-BBC9-2C57-71B9B3BFF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85117"/>
              </p:ext>
            </p:extLst>
          </p:nvPr>
        </p:nvGraphicFramePr>
        <p:xfrm>
          <a:off x="390551" y="4510721"/>
          <a:ext cx="3840867" cy="295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501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56366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29591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컴포넌트 조합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45EA9E45-34E9-8D54-B603-226CE5AA0E33}"/>
              </a:ext>
            </a:extLst>
          </p:cNvPr>
          <p:cNvSpPr/>
          <p:nvPr/>
        </p:nvSpPr>
        <p:spPr>
          <a:xfrm>
            <a:off x="1866629" y="409856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94427E71-4BB9-BED7-7217-A2255D03FC99}"/>
              </a:ext>
            </a:extLst>
          </p:cNvPr>
          <p:cNvSpPr/>
          <p:nvPr/>
        </p:nvSpPr>
        <p:spPr>
          <a:xfrm>
            <a:off x="2271595" y="409586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16528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58503"/>
              </p:ext>
            </p:extLst>
          </p:nvPr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400" b="0" dirty="0">
                          <a:effectLst/>
                        </a:rPr>
                        <a:t>component</a:t>
                      </a:r>
                      <a:r>
                        <a:rPr lang="ko-KR" altLang="en-US" sz="1400" b="0" dirty="0">
                          <a:effectLst/>
                        </a:rPr>
                        <a:t> </a:t>
                      </a:r>
                      <a:r>
                        <a:rPr lang="en-US" altLang="ko-KR" sz="1400" b="0" dirty="0">
                          <a:effectLst/>
                        </a:rPr>
                        <a:t>libraries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26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507160" y="632554"/>
            <a:ext cx="5760000" cy="574886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10E30E31-6495-919A-5C05-00DA90F62D73}"/>
              </a:ext>
            </a:extLst>
          </p:cNvPr>
          <p:cNvSpPr/>
          <p:nvPr/>
        </p:nvSpPr>
        <p:spPr>
          <a:xfrm>
            <a:off x="687160" y="1776266"/>
            <a:ext cx="5400000" cy="29275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D2CCE228-3A39-199C-E51A-7B731290CF7A}"/>
              </a:ext>
            </a:extLst>
          </p:cNvPr>
          <p:cNvSpPr/>
          <p:nvPr/>
        </p:nvSpPr>
        <p:spPr>
          <a:xfrm>
            <a:off x="690040" y="1779833"/>
            <a:ext cx="270000" cy="29239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N/A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N/A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56176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component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56591"/>
              </p:ext>
            </p:extLst>
          </p:nvPr>
        </p:nvGraphicFramePr>
        <p:xfrm>
          <a:off x="687160" y="812554"/>
          <a:ext cx="54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82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8180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Popup title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A95B824-C953-7E79-CCE9-57085B1944B3}"/>
              </a:ext>
            </a:extLst>
          </p:cNvPr>
          <p:cNvSpPr/>
          <p:nvPr/>
        </p:nvSpPr>
        <p:spPr>
          <a:xfrm>
            <a:off x="949530" y="2441416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Combo box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5849DC13-64CA-F4E8-9614-9FF423962A90}"/>
              </a:ext>
            </a:extLst>
          </p:cNvPr>
          <p:cNvSpPr/>
          <p:nvPr/>
        </p:nvSpPr>
        <p:spPr>
          <a:xfrm>
            <a:off x="960040" y="2781602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box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2502ECB0-C137-B340-0FB3-FE7C207DAE48}"/>
              </a:ext>
            </a:extLst>
          </p:cNvPr>
          <p:cNvSpPr/>
          <p:nvPr/>
        </p:nvSpPr>
        <p:spPr>
          <a:xfrm>
            <a:off x="2040040" y="2781602"/>
            <a:ext cx="324000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B1475D87-109A-4993-2349-F76A0D299A62}"/>
              </a:ext>
            </a:extLst>
          </p:cNvPr>
          <p:cNvSpPr/>
          <p:nvPr/>
        </p:nvSpPr>
        <p:spPr>
          <a:xfrm>
            <a:off x="960040" y="3136508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box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3E0B017D-D83A-EA63-7233-317114C0DF64}"/>
              </a:ext>
            </a:extLst>
          </p:cNvPr>
          <p:cNvSpPr/>
          <p:nvPr/>
        </p:nvSpPr>
        <p:spPr>
          <a:xfrm>
            <a:off x="960040" y="3488185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Radio 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DF9C44C-DFAF-C014-B1A6-29AE36F57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28425"/>
              </p:ext>
            </p:extLst>
          </p:nvPr>
        </p:nvGraphicFramePr>
        <p:xfrm>
          <a:off x="687160" y="1405426"/>
          <a:ext cx="5400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 #1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 #2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 #3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 #4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 #5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Tab #6</a:t>
                      </a:r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E612AA6-0C37-2601-542B-52C0EC0D3A83}"/>
              </a:ext>
            </a:extLst>
          </p:cNvPr>
          <p:cNvGrpSpPr/>
          <p:nvPr/>
        </p:nvGrpSpPr>
        <p:grpSpPr>
          <a:xfrm>
            <a:off x="2040040" y="2433197"/>
            <a:ext cx="3690000" cy="278219"/>
            <a:chOff x="2040040" y="2433197"/>
            <a:chExt cx="3690000" cy="278219"/>
          </a:xfrm>
        </p:grpSpPr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998B325-2E5E-2657-A229-0D963085C828}"/>
                </a:ext>
              </a:extLst>
            </p:cNvPr>
            <p:cNvSpPr/>
            <p:nvPr/>
          </p:nvSpPr>
          <p:spPr>
            <a:xfrm>
              <a:off x="2040040" y="2441416"/>
              <a:ext cx="3240000" cy="27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1B40DB88-3CDD-B1FF-6317-D15B9381D9E7}"/>
                </a:ext>
              </a:extLst>
            </p:cNvPr>
            <p:cNvSpPr/>
            <p:nvPr/>
          </p:nvSpPr>
          <p:spPr>
            <a:xfrm>
              <a:off x="5460040" y="2433197"/>
              <a:ext cx="270000" cy="27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6" name="그림 55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137CAE8D-374F-152C-76AF-749F42465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5040" y="2486416"/>
              <a:ext cx="180000" cy="180000"/>
            </a:xfrm>
            <a:prstGeom prst="rect">
              <a:avLst/>
            </a:prstGeom>
          </p:spPr>
        </p:pic>
      </p:grp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903FBAAC-24ED-46F8-CD14-F7A0F40018A2}"/>
              </a:ext>
            </a:extLst>
          </p:cNvPr>
          <p:cNvSpPr/>
          <p:nvPr/>
        </p:nvSpPr>
        <p:spPr>
          <a:xfrm>
            <a:off x="960040" y="3904848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BAF3381-B649-0DA1-BA3A-460CED22DF9A}"/>
              </a:ext>
            </a:extLst>
          </p:cNvPr>
          <p:cNvGrpSpPr/>
          <p:nvPr/>
        </p:nvGrpSpPr>
        <p:grpSpPr>
          <a:xfrm>
            <a:off x="2040040" y="3136508"/>
            <a:ext cx="1800000" cy="270000"/>
            <a:chOff x="2040040" y="3136508"/>
            <a:chExt cx="1800000" cy="270000"/>
          </a:xfrm>
        </p:grpSpPr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102C31FE-5F42-1C70-4B30-757272EF19B4}"/>
                </a:ext>
              </a:extLst>
            </p:cNvPr>
            <p:cNvSpPr/>
            <p:nvPr/>
          </p:nvSpPr>
          <p:spPr>
            <a:xfrm>
              <a:off x="2040040" y="3136508"/>
              <a:ext cx="1800000" cy="27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  <p:pic>
          <p:nvPicPr>
            <p:cNvPr id="68" name="그림 67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592A565F-6891-6089-0915-0D39AD2D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0040" y="3177987"/>
              <a:ext cx="180000" cy="180000"/>
            </a:xfrm>
            <a:prstGeom prst="rect">
              <a:avLst/>
            </a:prstGeom>
          </p:spPr>
        </p:pic>
      </p:grpSp>
      <p:pic>
        <p:nvPicPr>
          <p:cNvPr id="70" name="그림 69" descr="블랙, 어둠이(가) 표시된 사진&#10;&#10;자동 생성된 설명">
            <a:extLst>
              <a:ext uri="{FF2B5EF4-FFF2-40B4-BE49-F238E27FC236}">
                <a16:creationId xmlns:a16="http://schemas.microsoft.com/office/drawing/2014/main" id="{D79CFF42-410D-9B19-2C81-875FAB922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48" y="3096093"/>
            <a:ext cx="180000" cy="180000"/>
          </a:xfrm>
          <a:prstGeom prst="rect">
            <a:avLst/>
          </a:prstGeom>
        </p:spPr>
      </p:pic>
      <p:pic>
        <p:nvPicPr>
          <p:cNvPr id="72" name="그림 71" descr="블랙이(가) 표시된 사진&#10;&#10;자동 생성된 설명">
            <a:extLst>
              <a:ext uri="{FF2B5EF4-FFF2-40B4-BE49-F238E27FC236}">
                <a16:creationId xmlns:a16="http://schemas.microsoft.com/office/drawing/2014/main" id="{081594F4-CD60-E9D0-6EED-2C159157C25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48" y="3339000"/>
            <a:ext cx="180000" cy="180000"/>
          </a:xfrm>
          <a:prstGeom prst="rect">
            <a:avLst/>
          </a:prstGeom>
        </p:spPr>
      </p:pic>
      <p:pic>
        <p:nvPicPr>
          <p:cNvPr id="73" name="그림 72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22F13B8A-6AAB-C42F-5ACE-41F13DCFE8B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48" y="3581907"/>
            <a:ext cx="180000" cy="180000"/>
          </a:xfrm>
          <a:prstGeom prst="rect">
            <a:avLst/>
          </a:prstGeom>
        </p:spPr>
      </p:pic>
      <p:pic>
        <p:nvPicPr>
          <p:cNvPr id="74" name="그림 73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99C1A67B-FCEA-1BE4-C92A-A26C07697C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819249" y="3784788"/>
            <a:ext cx="180000" cy="180000"/>
          </a:xfrm>
          <a:prstGeom prst="rect">
            <a:avLst/>
          </a:prstGeom>
        </p:spPr>
      </p:pic>
      <p:pic>
        <p:nvPicPr>
          <p:cNvPr id="78" name="그림 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6C140BF8-7C24-FD2C-6DCF-460A2605AB9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48" y="4161903"/>
            <a:ext cx="108000" cy="108000"/>
          </a:xfrm>
          <a:prstGeom prst="rect">
            <a:avLst/>
          </a:prstGeom>
        </p:spPr>
      </p:pic>
      <p:pic>
        <p:nvPicPr>
          <p:cNvPr id="80" name="그림 79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D128C3B4-D319-3E3A-30A1-C8B2B359CB73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48" y="4595800"/>
            <a:ext cx="108000" cy="108000"/>
          </a:xfrm>
          <a:prstGeom prst="rect">
            <a:avLst/>
          </a:prstGeom>
        </p:spPr>
      </p:pic>
      <p:pic>
        <p:nvPicPr>
          <p:cNvPr id="82" name="그림 81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3C89A0B3-1BC2-BE17-4807-C459871D6054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48" y="4400616"/>
            <a:ext cx="108000" cy="108000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2382A73-4ABC-F3A1-D810-15F130F2202A}"/>
              </a:ext>
            </a:extLst>
          </p:cNvPr>
          <p:cNvGrpSpPr/>
          <p:nvPr/>
        </p:nvGrpSpPr>
        <p:grpSpPr>
          <a:xfrm>
            <a:off x="2039188" y="3488185"/>
            <a:ext cx="1440000" cy="270000"/>
            <a:chOff x="2039188" y="3488185"/>
            <a:chExt cx="1440000" cy="270000"/>
          </a:xfrm>
        </p:grpSpPr>
        <p:pic>
          <p:nvPicPr>
            <p:cNvPr id="76" name="그림 75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5A873822-72E3-8806-3558-800D5BC3F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9188" y="3569185"/>
              <a:ext cx="108000" cy="108000"/>
            </a:xfrm>
            <a:prstGeom prst="rect">
              <a:avLst/>
            </a:prstGeom>
          </p:spPr>
        </p:pic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D450D563-DE64-735A-0708-DD86E0E2CB6E}"/>
                </a:ext>
              </a:extLst>
            </p:cNvPr>
            <p:cNvSpPr/>
            <p:nvPr/>
          </p:nvSpPr>
          <p:spPr>
            <a:xfrm>
              <a:off x="2219188" y="3488185"/>
              <a:ext cx="1260000" cy="270000"/>
            </a:xfrm>
            <a:prstGeom prst="roundRect">
              <a:avLst>
                <a:gd name="adj" fmla="val 1886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label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87" name="그림 8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27A7099F-30E8-169A-AF47-BFB02FD57B5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48" y="3994412"/>
            <a:ext cx="108000" cy="108000"/>
          </a:xfrm>
          <a:prstGeom prst="rect">
            <a:avLst/>
          </a:prstGeom>
        </p:spPr>
      </p:pic>
      <p:pic>
        <p:nvPicPr>
          <p:cNvPr id="88" name="그림 8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3AB9B72E-5C19-0AC3-9A9E-1B89886A213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48" y="2854834"/>
            <a:ext cx="180000" cy="180000"/>
          </a:xfrm>
          <a:prstGeom prst="rect">
            <a:avLst/>
          </a:prstGeom>
        </p:spPr>
      </p:pic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273E1B6-52FC-49ED-AF57-6C9CBD5071EE}"/>
              </a:ext>
            </a:extLst>
          </p:cNvPr>
          <p:cNvGrpSpPr/>
          <p:nvPr/>
        </p:nvGrpSpPr>
        <p:grpSpPr>
          <a:xfrm>
            <a:off x="3847785" y="3488185"/>
            <a:ext cx="1434600" cy="270000"/>
            <a:chOff x="3847785" y="3488185"/>
            <a:chExt cx="1434600" cy="270000"/>
          </a:xfrm>
        </p:grpSpPr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29A5A9DD-0273-5FE4-10ED-C570EDCDA82F}"/>
                </a:ext>
              </a:extLst>
            </p:cNvPr>
            <p:cNvSpPr/>
            <p:nvPr/>
          </p:nvSpPr>
          <p:spPr>
            <a:xfrm>
              <a:off x="4022385" y="3488185"/>
              <a:ext cx="1260000" cy="270000"/>
            </a:xfrm>
            <a:prstGeom prst="roundRect">
              <a:avLst>
                <a:gd name="adj" fmla="val 1886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label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9" name="그림 88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3EC50300-293D-6ED6-D4FD-D3B91EE47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785" y="3569185"/>
              <a:ext cx="108000" cy="108000"/>
            </a:xfrm>
            <a:prstGeom prst="rect">
              <a:avLst/>
            </a:prstGeom>
          </p:spPr>
        </p:pic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7566F112-E25B-A6B1-6FFB-D66F3F9C79DE}"/>
              </a:ext>
            </a:extLst>
          </p:cNvPr>
          <p:cNvGrpSpPr/>
          <p:nvPr/>
        </p:nvGrpSpPr>
        <p:grpSpPr>
          <a:xfrm>
            <a:off x="2043237" y="3904848"/>
            <a:ext cx="1435951" cy="270000"/>
            <a:chOff x="2043237" y="3904848"/>
            <a:chExt cx="1435951" cy="270000"/>
          </a:xfrm>
        </p:grpSpPr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3A27FDB6-1A69-4DC7-8451-E39B813F8EAA}"/>
                </a:ext>
              </a:extLst>
            </p:cNvPr>
            <p:cNvSpPr/>
            <p:nvPr/>
          </p:nvSpPr>
          <p:spPr>
            <a:xfrm>
              <a:off x="2219188" y="3904848"/>
              <a:ext cx="1260000" cy="270000"/>
            </a:xfrm>
            <a:prstGeom prst="roundRect">
              <a:avLst>
                <a:gd name="adj" fmla="val 1886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label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6" name="그림 95" descr="상징, 화이트, 그래픽, 폰트이(가) 표시된 사진&#10;&#10;자동 생성된 설명">
              <a:extLst>
                <a:ext uri="{FF2B5EF4-FFF2-40B4-BE49-F238E27FC236}">
                  <a16:creationId xmlns:a16="http://schemas.microsoft.com/office/drawing/2014/main" id="{9CE2CC95-8BE4-62BC-B268-151D744BC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237" y="3985848"/>
              <a:ext cx="108000" cy="108000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B80D5E4-6B76-5F4B-78EE-E9B60EEC15C6}"/>
              </a:ext>
            </a:extLst>
          </p:cNvPr>
          <p:cNvGrpSpPr/>
          <p:nvPr/>
        </p:nvGrpSpPr>
        <p:grpSpPr>
          <a:xfrm>
            <a:off x="3839188" y="3904848"/>
            <a:ext cx="1443197" cy="270000"/>
            <a:chOff x="3839188" y="3904848"/>
            <a:chExt cx="1443197" cy="270000"/>
          </a:xfrm>
        </p:grpSpPr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69BAD2F1-535D-455A-6206-AFBD0169A27D}"/>
                </a:ext>
              </a:extLst>
            </p:cNvPr>
            <p:cNvSpPr/>
            <p:nvPr/>
          </p:nvSpPr>
          <p:spPr>
            <a:xfrm>
              <a:off x="4022385" y="3904848"/>
              <a:ext cx="1260000" cy="270000"/>
            </a:xfrm>
            <a:prstGeom prst="roundRect">
              <a:avLst>
                <a:gd name="adj" fmla="val 1886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label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97" name="그림 96" descr="스크린샷, 블랙, 직사각형, 디자인이(가) 표시된 사진&#10;&#10;자동 생성된 설명">
              <a:extLst>
                <a:ext uri="{FF2B5EF4-FFF2-40B4-BE49-F238E27FC236}">
                  <a16:creationId xmlns:a16="http://schemas.microsoft.com/office/drawing/2014/main" id="{F50BC557-1608-D18F-A733-0A6350892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9188" y="3985848"/>
              <a:ext cx="108000" cy="108000"/>
            </a:xfrm>
            <a:prstGeom prst="rect">
              <a:avLst/>
            </a:prstGeom>
          </p:spPr>
        </p:pic>
      </p:grp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A0D1D30D-DCB2-E95B-8034-32F46E0A4433}"/>
              </a:ext>
            </a:extLst>
          </p:cNvPr>
          <p:cNvSpPr/>
          <p:nvPr/>
        </p:nvSpPr>
        <p:spPr>
          <a:xfrm>
            <a:off x="5817586" y="1776267"/>
            <a:ext cx="270000" cy="29239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224E78C-F9F7-9C72-B939-0C639F999DA3}"/>
              </a:ext>
            </a:extLst>
          </p:cNvPr>
          <p:cNvSpPr/>
          <p:nvPr/>
        </p:nvSpPr>
        <p:spPr>
          <a:xfrm>
            <a:off x="6813785" y="620714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3956ECC-4B12-58A5-7AE2-A9D477898D16}"/>
              </a:ext>
            </a:extLst>
          </p:cNvPr>
          <p:cNvSpPr/>
          <p:nvPr/>
        </p:nvSpPr>
        <p:spPr>
          <a:xfrm>
            <a:off x="6813785" y="486076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7250BB9-B2E6-C4AD-9804-F96C1322BEA8}"/>
              </a:ext>
            </a:extLst>
          </p:cNvPr>
          <p:cNvSpPr/>
          <p:nvPr/>
        </p:nvSpPr>
        <p:spPr>
          <a:xfrm>
            <a:off x="6813785" y="512028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BC69E5A-307F-0C38-3266-668D41CDC32A}"/>
              </a:ext>
            </a:extLst>
          </p:cNvPr>
          <p:cNvSpPr/>
          <p:nvPr/>
        </p:nvSpPr>
        <p:spPr>
          <a:xfrm>
            <a:off x="6813785" y="539028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4639C039-850F-092A-870B-2A3DCB8CF634}"/>
              </a:ext>
            </a:extLst>
          </p:cNvPr>
          <p:cNvSpPr/>
          <p:nvPr/>
        </p:nvSpPr>
        <p:spPr>
          <a:xfrm>
            <a:off x="6813785" y="56617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4949E0B-301E-6821-F24B-5CD25953BEEF}"/>
              </a:ext>
            </a:extLst>
          </p:cNvPr>
          <p:cNvSpPr/>
          <p:nvPr/>
        </p:nvSpPr>
        <p:spPr>
          <a:xfrm>
            <a:off x="6813785" y="593671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0DB25FF6-2393-4426-130A-FD2214AA4815}"/>
              </a:ext>
            </a:extLst>
          </p:cNvPr>
          <p:cNvSpPr/>
          <p:nvPr/>
        </p:nvSpPr>
        <p:spPr>
          <a:xfrm>
            <a:off x="687160" y="4707367"/>
            <a:ext cx="5400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FF1E3132-ED27-6759-28B7-A19E669687F0}"/>
              </a:ext>
            </a:extLst>
          </p:cNvPr>
          <p:cNvSpPr/>
          <p:nvPr/>
        </p:nvSpPr>
        <p:spPr>
          <a:xfrm>
            <a:off x="2622637" y="483909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8B7E3B29-730F-7715-CE84-87C4E4A27187}"/>
              </a:ext>
            </a:extLst>
          </p:cNvPr>
          <p:cNvSpPr/>
          <p:nvPr/>
        </p:nvSpPr>
        <p:spPr>
          <a:xfrm>
            <a:off x="3522637" y="483909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2A2FC31-F68B-05B9-9C9B-EEB8ABC1B322}"/>
              </a:ext>
            </a:extLst>
          </p:cNvPr>
          <p:cNvSpPr/>
          <p:nvPr/>
        </p:nvSpPr>
        <p:spPr>
          <a:xfrm>
            <a:off x="2043630" y="4253341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tooltip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03F0E9B2-F167-2FE8-589B-20871BD96EFA}"/>
              </a:ext>
            </a:extLst>
          </p:cNvPr>
          <p:cNvSpPr/>
          <p:nvPr/>
        </p:nvSpPr>
        <p:spPr>
          <a:xfrm>
            <a:off x="959838" y="4255848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tooltip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E3E908B-C073-6811-99A9-596F5B7C1CC9}"/>
              </a:ext>
            </a:extLst>
          </p:cNvPr>
          <p:cNvSpPr/>
          <p:nvPr/>
        </p:nvSpPr>
        <p:spPr>
          <a:xfrm>
            <a:off x="1675830" y="4306512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?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3D704288-987E-F2A7-B374-641818EF0936}"/>
              </a:ext>
            </a:extLst>
          </p:cNvPr>
          <p:cNvSpPr/>
          <p:nvPr/>
        </p:nvSpPr>
        <p:spPr>
          <a:xfrm>
            <a:off x="7184546" y="5846712"/>
            <a:ext cx="1697516" cy="54000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07048"/>
              </p:ext>
            </p:extLst>
          </p:nvPr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상품등록 </a:t>
                      </a:r>
                      <a:r>
                        <a:rPr lang="en-US" altLang="ko-KR" sz="1400" b="0" dirty="0">
                          <a:effectLst/>
                        </a:rPr>
                        <a:t>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1738602-56D1-CF1C-15DC-171971240E08}"/>
              </a:ext>
            </a:extLst>
          </p:cNvPr>
          <p:cNvSpPr/>
          <p:nvPr/>
        </p:nvSpPr>
        <p:spPr>
          <a:xfrm>
            <a:off x="266699" y="3868524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or table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말줄임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디자인팀과 협의 후 결정 예정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0791E1-57F1-E585-AF41-F2546C1876C3}"/>
              </a:ext>
            </a:extLst>
          </p:cNvPr>
          <p:cNvSpPr/>
          <p:nvPr/>
        </p:nvSpPr>
        <p:spPr>
          <a:xfrm>
            <a:off x="266700" y="5302473"/>
            <a:ext cx="2908465" cy="49180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택배사별 제주도 및 도서산간 지역 기준표 확인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써머스플랫폼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(tracking API)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상기 기준표 지원 여부 확인 필요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9BC8AE7-CF6F-13E9-EAAB-4B0D847895E9}"/>
              </a:ext>
            </a:extLst>
          </p:cNvPr>
          <p:cNvSpPr/>
          <p:nvPr/>
        </p:nvSpPr>
        <p:spPr>
          <a:xfrm>
            <a:off x="3440882" y="5139294"/>
            <a:ext cx="2908465" cy="81816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241015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김기범님 답변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써머스플랫폼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제공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241015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박동혁 확인 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택배사간 계약에 따라 금액 다름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택배사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마다 기준표가 다름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화물택배의 경우 지역마다 다르며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평균운임의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배정도</a:t>
            </a:r>
          </a:p>
        </p:txBody>
      </p: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B6431735-6524-74F2-8432-003681F043E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75165" y="5548374"/>
            <a:ext cx="265717" cy="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C805F480-0143-84DC-5D33-FFB9F7B50A66}"/>
              </a:ext>
            </a:extLst>
          </p:cNvPr>
          <p:cNvSpPr/>
          <p:nvPr/>
        </p:nvSpPr>
        <p:spPr>
          <a:xfrm>
            <a:off x="6666000" y="5302473"/>
            <a:ext cx="2908465" cy="491802"/>
          </a:xfrm>
          <a:prstGeom prst="roundRect">
            <a:avLst>
              <a:gd name="adj" fmla="val 7670"/>
            </a:avLst>
          </a:prstGeom>
          <a:solidFill>
            <a:srgbClr val="FF972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구현에 대한 아이디어 논의 필요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12154A5E-04C6-E275-4EBD-A5E90123FA5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349347" y="5548374"/>
            <a:ext cx="316653" cy="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104BFDD-10F9-24E0-8B9E-44F5A7E6A29D}"/>
              </a:ext>
            </a:extLst>
          </p:cNvPr>
          <p:cNvSpPr/>
          <p:nvPr/>
        </p:nvSpPr>
        <p:spPr>
          <a:xfrm>
            <a:off x="6666000" y="5842729"/>
            <a:ext cx="2908465" cy="491802"/>
          </a:xfrm>
          <a:prstGeom prst="roundRect">
            <a:avLst>
              <a:gd name="adj" fmla="val 7670"/>
            </a:avLst>
          </a:prstGeom>
          <a:solidFill>
            <a:srgbClr val="FF972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인터파크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지마켓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마켓플레이스의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비용은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판매자가 각 상품에 제주도 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분리하여 입력하는 방식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412BEE0-F5C4-ED18-4332-E5C394D0BE13}"/>
              </a:ext>
            </a:extLst>
          </p:cNvPr>
          <p:cNvSpPr/>
          <p:nvPr/>
        </p:nvSpPr>
        <p:spPr>
          <a:xfrm>
            <a:off x="266699" y="4450289"/>
            <a:ext cx="2908465" cy="60628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방법 정의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직접 전달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화물택배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b="1" dirty="0">
                <a:solidFill>
                  <a:srgbClr val="C00000"/>
                </a:solidFill>
              </a:rPr>
              <a:t>그 외 배송 방법은 확인 필요</a:t>
            </a:r>
            <a:endParaRPr kumimoji="1" lang="en-US" altLang="ko-KR" sz="700" b="1" dirty="0">
              <a:solidFill>
                <a:srgbClr val="C00000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A36F2D2-4070-B755-DA23-FAC5BDB06F6D}"/>
              </a:ext>
            </a:extLst>
          </p:cNvPr>
          <p:cNvSpPr/>
          <p:nvPr/>
        </p:nvSpPr>
        <p:spPr>
          <a:xfrm>
            <a:off x="266699" y="5842730"/>
            <a:ext cx="2908465" cy="939614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설정 관련 정책 논의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엔진 범위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네이버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논의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title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description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기준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favicon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검색엔진 별 인식하는 키워드 수 확인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48914"/>
              </p:ext>
            </p:extLst>
          </p:nvPr>
        </p:nvGraphicFramePr>
        <p:xfrm>
          <a:off x="7858125" y="426720"/>
          <a:ext cx="2047875" cy="719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 미등록시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PCA001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위치 변경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품종여부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상품 등록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세부품종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규격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컴포넌트 조합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세부품종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선택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선택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세부품종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품종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 품종 선택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품종이 선택된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세부 품종 선택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품종이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PCA002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상품 상세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영역 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영역 숨김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c. 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image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uploader,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단일파일 업로드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PCP001)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</a:rPr>
                        <a:t>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PCA001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PCP002)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2"/>
            <a:ext cx="7200000" cy="6690331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44611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E5AF69F-75DA-E2B9-770C-F1D6B557CF46}"/>
              </a:ext>
            </a:extLst>
          </p:cNvPr>
          <p:cNvSpPr/>
          <p:nvPr/>
        </p:nvSpPr>
        <p:spPr>
          <a:xfrm>
            <a:off x="540000" y="6480359"/>
            <a:ext cx="6839999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81536"/>
              </p:ext>
            </p:extLst>
          </p:nvPr>
        </p:nvGraphicFramePr>
        <p:xfrm>
          <a:off x="540000" y="1617111"/>
          <a:ext cx="6863863" cy="529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2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 관리비 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세부 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상품실적년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낱개 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품질검사여부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노출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과세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물량 배분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조장관리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경쟁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209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177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구성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상품 설명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42444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추가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79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788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450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3051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 상품 상세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6168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4912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9687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8410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3812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89335BE-AA53-5BB5-18FB-BD1FD8756BE4}"/>
              </a:ext>
            </a:extLst>
          </p:cNvPr>
          <p:cNvSpPr/>
          <p:nvPr/>
        </p:nvSpPr>
        <p:spPr>
          <a:xfrm>
            <a:off x="-2660358" y="601988"/>
            <a:ext cx="2908465" cy="74910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UX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개선 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퍼블리싱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(CSS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(logic)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일정 소화 불가능으로 판단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상기 사유로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AS-IS layout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화면설계를 진행한다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옵션상품등록 통합 작업은 취소한다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0656E17-55CC-554F-06F5-CD91E9D1EA24}"/>
              </a:ext>
            </a:extLst>
          </p:cNvPr>
          <p:cNvSpPr/>
          <p:nvPr/>
        </p:nvSpPr>
        <p:spPr>
          <a:xfrm>
            <a:off x="3823688" y="2365447"/>
            <a:ext cx="301252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DAE5BB-3C42-DC1E-B576-D2F81074724C}"/>
              </a:ext>
            </a:extLst>
          </p:cNvPr>
          <p:cNvGrpSpPr/>
          <p:nvPr/>
        </p:nvGrpSpPr>
        <p:grpSpPr>
          <a:xfrm>
            <a:off x="3825639" y="2608051"/>
            <a:ext cx="3372522" cy="188219"/>
            <a:chOff x="2267518" y="2433197"/>
            <a:chExt cx="3372522" cy="188219"/>
          </a:xfrm>
          <a:solidFill>
            <a:schemeClr val="bg1"/>
          </a:solidFill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43AAD4B-53F3-4AF1-1332-6278E44D42FA}"/>
                </a:ext>
              </a:extLst>
            </p:cNvPr>
            <p:cNvSpPr/>
            <p:nvPr/>
          </p:nvSpPr>
          <p:spPr>
            <a:xfrm>
              <a:off x="2267518" y="2441416"/>
              <a:ext cx="3012523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C050670-11BB-CCC6-F938-8C1DFE1FD81E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1" name="그림 30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779A1433-0354-5933-440B-DE2E0E05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0E05DD-F913-7BA7-9433-1A1AD7CA95D4}"/>
              </a:ext>
            </a:extLst>
          </p:cNvPr>
          <p:cNvGrpSpPr/>
          <p:nvPr/>
        </p:nvGrpSpPr>
        <p:grpSpPr>
          <a:xfrm>
            <a:off x="1467045" y="1643326"/>
            <a:ext cx="3372522" cy="188219"/>
            <a:chOff x="2267518" y="2433197"/>
            <a:chExt cx="3372522" cy="188219"/>
          </a:xfrm>
          <a:solidFill>
            <a:schemeClr val="bg1"/>
          </a:solidFill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45D1061-431E-DBA8-54BF-3EEDF0FDA120}"/>
                </a:ext>
              </a:extLst>
            </p:cNvPr>
            <p:cNvSpPr/>
            <p:nvPr/>
          </p:nvSpPr>
          <p:spPr>
            <a:xfrm>
              <a:off x="2267518" y="2441416"/>
              <a:ext cx="3012523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6CFD112-B14D-1CCB-5DFC-8854D44D7FCD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그림 34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2BF5706C-348D-E8D4-74B4-FC54FCC9C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7307FD4-6244-57AE-DB1A-D625F63AC9CE}"/>
              </a:ext>
            </a:extLst>
          </p:cNvPr>
          <p:cNvGrpSpPr/>
          <p:nvPr/>
        </p:nvGrpSpPr>
        <p:grpSpPr>
          <a:xfrm>
            <a:off x="6122504" y="1647792"/>
            <a:ext cx="1171685" cy="180000"/>
            <a:chOff x="3728529" y="824325"/>
            <a:chExt cx="1171685" cy="180000"/>
          </a:xfrm>
          <a:noFill/>
        </p:grpSpPr>
        <p:pic>
          <p:nvPicPr>
            <p:cNvPr id="38" name="그림 37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C42C9D6C-5FAA-09D7-DDE2-566004A1F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14" y="828078"/>
              <a:ext cx="144000" cy="144000"/>
            </a:xfrm>
            <a:prstGeom prst="rect">
              <a:avLst/>
            </a:prstGeom>
            <a:grpFill/>
          </p:spPr>
        </p:pic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E3EF1A6-6A67-064C-DC44-09A87ADD3EA1}"/>
                </a:ext>
              </a:extLst>
            </p:cNvPr>
            <p:cNvSpPr/>
            <p:nvPr/>
          </p:nvSpPr>
          <p:spPr>
            <a:xfrm>
              <a:off x="3728529" y="824325"/>
              <a:ext cx="117168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37474CB-9296-AE88-E31C-E0F101FEAB72}"/>
              </a:ext>
            </a:extLst>
          </p:cNvPr>
          <p:cNvSpPr/>
          <p:nvPr/>
        </p:nvSpPr>
        <p:spPr>
          <a:xfrm>
            <a:off x="2200279" y="2614893"/>
            <a:ext cx="45562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0" name="그림 3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0DEDA11-643F-C63B-FC7F-DF7B7779BAB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05" y="2632893"/>
            <a:ext cx="144000" cy="144000"/>
          </a:xfrm>
          <a:prstGeom prst="rect">
            <a:avLst/>
          </a:prstGeom>
          <a:noFill/>
        </p:spPr>
      </p:pic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CC53171-9D8F-A089-BECB-6E3AE676113F}"/>
              </a:ext>
            </a:extLst>
          </p:cNvPr>
          <p:cNvSpPr/>
          <p:nvPr/>
        </p:nvSpPr>
        <p:spPr>
          <a:xfrm>
            <a:off x="1467045" y="261216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5" name="그림 4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4CE9317-CE1E-6679-DD41-AF719A7C7F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8" y="2630161"/>
            <a:ext cx="144000" cy="144000"/>
          </a:xfrm>
          <a:prstGeom prst="rect">
            <a:avLst/>
          </a:prstGeom>
          <a:noFill/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9172F77-F5F4-8632-99D3-D1297A151228}"/>
              </a:ext>
            </a:extLst>
          </p:cNvPr>
          <p:cNvSpPr/>
          <p:nvPr/>
        </p:nvSpPr>
        <p:spPr>
          <a:xfrm>
            <a:off x="1461248" y="307327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" name="그림 4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863D0BA7-1EB5-8423-1912-8F45EA1BECB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88" y="3109271"/>
            <a:ext cx="108000" cy="108000"/>
          </a:xfrm>
          <a:prstGeom prst="rect">
            <a:avLst/>
          </a:prstGeom>
        </p:spPr>
      </p:pic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AC307AF-25D8-8998-2F78-D4C2DD226E51}"/>
              </a:ext>
            </a:extLst>
          </p:cNvPr>
          <p:cNvSpPr/>
          <p:nvPr/>
        </p:nvSpPr>
        <p:spPr>
          <a:xfrm>
            <a:off x="2194481" y="307327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53" name="그림 52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62A9D12-A2DC-18A2-EBF2-E3FD9A9529A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04" y="3109271"/>
            <a:ext cx="108000" cy="1080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AB9110E-277F-089D-5243-0B6437CDCC70}"/>
              </a:ext>
            </a:extLst>
          </p:cNvPr>
          <p:cNvGrpSpPr/>
          <p:nvPr/>
        </p:nvGrpSpPr>
        <p:grpSpPr>
          <a:xfrm>
            <a:off x="1461248" y="1894445"/>
            <a:ext cx="3238627" cy="180000"/>
            <a:chOff x="1420940" y="4964096"/>
            <a:chExt cx="3238627" cy="180000"/>
          </a:xfrm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E58FE225-EA00-CD04-C609-B6119AD8D953}"/>
                </a:ext>
              </a:extLst>
            </p:cNvPr>
            <p:cNvSpPr/>
            <p:nvPr/>
          </p:nvSpPr>
          <p:spPr>
            <a:xfrm>
              <a:off x="1454622" y="4964096"/>
              <a:ext cx="3204945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지정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공구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KCS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보안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등록</a:t>
              </a:r>
            </a:p>
          </p:txBody>
        </p:sp>
        <p:pic>
          <p:nvPicPr>
            <p:cNvPr id="56" name="그림 55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BB91C3DB-3BB7-B1A5-395A-4258592B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940" y="5004494"/>
              <a:ext cx="108000" cy="108000"/>
            </a:xfrm>
            <a:prstGeom prst="rect">
              <a:avLst/>
            </a:prstGeom>
          </p:spPr>
        </p:pic>
        <p:pic>
          <p:nvPicPr>
            <p:cNvPr id="57" name="그림 56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8243305-FB66-9082-2B51-A6BC4161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25" y="5004494"/>
              <a:ext cx="108000" cy="108000"/>
            </a:xfrm>
            <a:prstGeom prst="rect">
              <a:avLst/>
            </a:prstGeom>
          </p:spPr>
        </p:pic>
        <p:pic>
          <p:nvPicPr>
            <p:cNvPr id="58" name="그림 57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ADDA07E-47B9-8F1D-EB33-824414614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925" y="5004494"/>
              <a:ext cx="108000" cy="108000"/>
            </a:xfrm>
            <a:prstGeom prst="rect">
              <a:avLst/>
            </a:prstGeom>
          </p:spPr>
        </p:pic>
        <p:pic>
          <p:nvPicPr>
            <p:cNvPr id="59" name="그림 58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2B250C77-F087-52D2-3A6B-F0681567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028" y="5004494"/>
              <a:ext cx="108000" cy="108000"/>
            </a:xfrm>
            <a:prstGeom prst="rect">
              <a:avLst/>
            </a:prstGeom>
          </p:spPr>
        </p:pic>
        <p:pic>
          <p:nvPicPr>
            <p:cNvPr id="60" name="그림 59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56F0700D-9B95-471E-0CFF-F2DC78BD2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28" y="5004494"/>
              <a:ext cx="108000" cy="108000"/>
            </a:xfrm>
            <a:prstGeom prst="rect">
              <a:avLst/>
            </a:prstGeom>
          </p:spPr>
        </p:pic>
        <p:pic>
          <p:nvPicPr>
            <p:cNvPr id="61" name="그림 60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9AE9C7C3-4DA4-203D-B804-CD4ADEF28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331" y="5004494"/>
              <a:ext cx="108000" cy="108000"/>
            </a:xfrm>
            <a:prstGeom prst="rect">
              <a:avLst/>
            </a:prstGeom>
          </p:spPr>
        </p:pic>
        <p:pic>
          <p:nvPicPr>
            <p:cNvPr id="62" name="그림 61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584AE678-3AA4-E914-7A19-128868537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181" y="5004494"/>
              <a:ext cx="108000" cy="108000"/>
            </a:xfrm>
            <a:prstGeom prst="rect">
              <a:avLst/>
            </a:prstGeom>
          </p:spPr>
        </p:pic>
      </p:grp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B1D23D60-322A-B2F0-7A61-F1E9F14B862F}"/>
              </a:ext>
            </a:extLst>
          </p:cNvPr>
          <p:cNvSpPr/>
          <p:nvPr/>
        </p:nvSpPr>
        <p:spPr>
          <a:xfrm>
            <a:off x="3828896" y="285268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65" name="그림 6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27DC0D65-C8C1-B7BF-0E67-E9ADD4ADFDD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29" y="2870689"/>
            <a:ext cx="144000" cy="144000"/>
          </a:xfrm>
          <a:prstGeom prst="rect">
            <a:avLst/>
          </a:prstGeom>
          <a:noFill/>
        </p:spPr>
      </p:pic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365510D8-91A7-6610-8083-A1B155403C13}"/>
              </a:ext>
            </a:extLst>
          </p:cNvPr>
          <p:cNvSpPr/>
          <p:nvPr/>
        </p:nvSpPr>
        <p:spPr>
          <a:xfrm>
            <a:off x="6077105" y="286866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67" name="그림 66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0FC60E9-C5CA-4ED9-8BF1-025B7FC3C55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38" y="2886667"/>
            <a:ext cx="144000" cy="144000"/>
          </a:xfrm>
          <a:prstGeom prst="rect">
            <a:avLst/>
          </a:prstGeom>
          <a:noFill/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19CF72B-CDA3-77D6-5E6F-B30842B1035C}"/>
              </a:ext>
            </a:extLst>
          </p:cNvPr>
          <p:cNvSpPr/>
          <p:nvPr/>
        </p:nvSpPr>
        <p:spPr>
          <a:xfrm>
            <a:off x="6077105" y="310180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69" name="그림 6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BFDD1088-4909-7425-77E9-AE065906AEC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5" y="3143577"/>
            <a:ext cx="108000" cy="108000"/>
          </a:xfrm>
          <a:prstGeom prst="rect">
            <a:avLst/>
          </a:prstGeom>
        </p:spPr>
      </p:pic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7302C1FB-AF38-86A2-BFEC-04C49DBB2D79}"/>
              </a:ext>
            </a:extLst>
          </p:cNvPr>
          <p:cNvSpPr/>
          <p:nvPr/>
        </p:nvSpPr>
        <p:spPr>
          <a:xfrm>
            <a:off x="6810338" y="310180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" name="그림 70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A79E2F8-D401-D82F-0992-2D437FD5530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61" y="3143577"/>
            <a:ext cx="108000" cy="108000"/>
          </a:xfrm>
          <a:prstGeom prst="rect">
            <a:avLst/>
          </a:prstGeom>
        </p:spPr>
      </p:pic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C99B6CC4-EA9D-88BC-4062-7B2994A6D6EA}"/>
              </a:ext>
            </a:extLst>
          </p:cNvPr>
          <p:cNvSpPr/>
          <p:nvPr/>
        </p:nvSpPr>
        <p:spPr>
          <a:xfrm>
            <a:off x="1462378" y="3346099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E3CA07D-5C9B-14F8-0B0F-5DB459217595}"/>
              </a:ext>
            </a:extLst>
          </p:cNvPr>
          <p:cNvSpPr/>
          <p:nvPr/>
        </p:nvSpPr>
        <p:spPr>
          <a:xfrm>
            <a:off x="3828896" y="310180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76" name="그림 75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E84F253A-0388-05F2-9CAD-5B416588EDD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36" y="3143577"/>
            <a:ext cx="108000" cy="108000"/>
          </a:xfrm>
          <a:prstGeom prst="rect">
            <a:avLst/>
          </a:prstGeom>
        </p:spPr>
      </p:pic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85D22660-A918-A2AB-6110-01FD1D869531}"/>
              </a:ext>
            </a:extLst>
          </p:cNvPr>
          <p:cNvSpPr/>
          <p:nvPr/>
        </p:nvSpPr>
        <p:spPr>
          <a:xfrm>
            <a:off x="4562129" y="310180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그림 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6D1811E-374F-A5B1-040F-79A17CE3E6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52" y="3143577"/>
            <a:ext cx="108000" cy="108000"/>
          </a:xfrm>
          <a:prstGeom prst="rect">
            <a:avLst/>
          </a:prstGeom>
        </p:spPr>
      </p:pic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AF9746C4-8771-EA51-1773-5C204C7A8AA8}"/>
              </a:ext>
            </a:extLst>
          </p:cNvPr>
          <p:cNvSpPr/>
          <p:nvPr/>
        </p:nvSpPr>
        <p:spPr>
          <a:xfrm>
            <a:off x="3828896" y="3336770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80" name="그림 7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71B459CC-57BD-9DC5-AECB-E75B6E907F1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29" y="3354770"/>
            <a:ext cx="144000" cy="144000"/>
          </a:xfrm>
          <a:prstGeom prst="rect">
            <a:avLst/>
          </a:prstGeom>
          <a:noFill/>
        </p:spPr>
      </p:pic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939474B6-2243-1A25-C9BF-55B7018B893E}"/>
              </a:ext>
            </a:extLst>
          </p:cNvPr>
          <p:cNvSpPr/>
          <p:nvPr/>
        </p:nvSpPr>
        <p:spPr>
          <a:xfrm>
            <a:off x="1462378" y="2861669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9DF0B0B2-6F74-5FFC-1A6F-6E36CDA4165C}"/>
              </a:ext>
            </a:extLst>
          </p:cNvPr>
          <p:cNvSpPr/>
          <p:nvPr/>
        </p:nvSpPr>
        <p:spPr>
          <a:xfrm>
            <a:off x="6187945" y="3327137"/>
            <a:ext cx="36525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7" name="그림 8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414B178-354F-526D-61D3-6A52B90412C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6" y="3363137"/>
            <a:ext cx="108000" cy="108000"/>
          </a:xfrm>
          <a:prstGeom prst="rect">
            <a:avLst/>
          </a:prstGeom>
        </p:spPr>
      </p:pic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F7B31EDF-3AAB-739E-10E8-4FB362D26FDB}"/>
              </a:ext>
            </a:extLst>
          </p:cNvPr>
          <p:cNvSpPr/>
          <p:nvPr/>
        </p:nvSpPr>
        <p:spPr>
          <a:xfrm>
            <a:off x="6578686" y="3327137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수동물량</a:t>
            </a:r>
          </a:p>
        </p:txBody>
      </p:sp>
      <p:pic>
        <p:nvPicPr>
          <p:cNvPr id="90" name="그림 8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13AAB7C-DB93-2895-5282-301B5FC0E7D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66" y="3363137"/>
            <a:ext cx="108000" cy="108000"/>
          </a:xfrm>
          <a:prstGeom prst="rect">
            <a:avLst/>
          </a:prstGeom>
        </p:spPr>
      </p:pic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45645256-EAA3-53C9-57B5-2A7575A07C96}"/>
              </a:ext>
            </a:extLst>
          </p:cNvPr>
          <p:cNvSpPr/>
          <p:nvPr/>
        </p:nvSpPr>
        <p:spPr>
          <a:xfrm>
            <a:off x="7034947" y="3327137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자동물량</a:t>
            </a:r>
          </a:p>
        </p:txBody>
      </p:sp>
      <p:pic>
        <p:nvPicPr>
          <p:cNvPr id="95" name="그림 94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D5F0DCA0-8B4F-7750-9FDC-9404F6FE5E3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27" y="3363137"/>
            <a:ext cx="108000" cy="108000"/>
          </a:xfrm>
          <a:prstGeom prst="rect">
            <a:avLst/>
          </a:prstGeom>
        </p:spPr>
      </p:pic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5B025D41-D071-0136-E863-9EFD2D9F0E98}"/>
              </a:ext>
            </a:extLst>
          </p:cNvPr>
          <p:cNvSpPr/>
          <p:nvPr/>
        </p:nvSpPr>
        <p:spPr>
          <a:xfrm>
            <a:off x="1459033" y="358199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5" name="그림 104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7C280C54-D894-9805-1A3D-D9A0F994A75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73" y="3617995"/>
            <a:ext cx="108000" cy="108000"/>
          </a:xfrm>
          <a:prstGeom prst="rect">
            <a:avLst/>
          </a:prstGeom>
        </p:spPr>
      </p:pic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C0E0563F-A147-6644-0F93-BC738A993761}"/>
              </a:ext>
            </a:extLst>
          </p:cNvPr>
          <p:cNvSpPr/>
          <p:nvPr/>
        </p:nvSpPr>
        <p:spPr>
          <a:xfrm>
            <a:off x="2192266" y="358199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07" name="그림 106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BBDE9CD4-F27E-6DCA-740C-3A4E297DC24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89" y="3617995"/>
            <a:ext cx="108000" cy="108000"/>
          </a:xfrm>
          <a:prstGeom prst="rect">
            <a:avLst/>
          </a:prstGeom>
        </p:spPr>
      </p:pic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2B96ADC8-D5DA-1B63-0012-7908CFE59147}"/>
              </a:ext>
            </a:extLst>
          </p:cNvPr>
          <p:cNvSpPr/>
          <p:nvPr/>
        </p:nvSpPr>
        <p:spPr>
          <a:xfrm>
            <a:off x="3823688" y="358199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9" name="그림 10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F6AEAD5D-B148-ED36-0690-15B641B71D1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28" y="3617995"/>
            <a:ext cx="108000" cy="108000"/>
          </a:xfrm>
          <a:prstGeom prst="rect">
            <a:avLst/>
          </a:prstGeom>
        </p:spPr>
      </p:pic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2F2BEF06-EFFE-BCFE-F0E0-9C5799E7D31F}"/>
              </a:ext>
            </a:extLst>
          </p:cNvPr>
          <p:cNvSpPr/>
          <p:nvPr/>
        </p:nvSpPr>
        <p:spPr>
          <a:xfrm>
            <a:off x="4556921" y="358199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11" name="그림 110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D078E3D-867A-1395-F3EC-04DD5D5F6AA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44" y="3617995"/>
            <a:ext cx="108000" cy="108000"/>
          </a:xfrm>
          <a:prstGeom prst="rect">
            <a:avLst/>
          </a:prstGeom>
        </p:spPr>
      </p:pic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ECE0C428-6087-7671-4018-32C38CA4240C}"/>
              </a:ext>
            </a:extLst>
          </p:cNvPr>
          <p:cNvSpPr/>
          <p:nvPr/>
        </p:nvSpPr>
        <p:spPr>
          <a:xfrm>
            <a:off x="6097516" y="358199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3" name="그림 112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9A5759A-8FAF-1662-FB27-148A106565D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356" y="3617995"/>
            <a:ext cx="108000" cy="108000"/>
          </a:xfrm>
          <a:prstGeom prst="rect">
            <a:avLst/>
          </a:prstGeom>
        </p:spPr>
      </p:pic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22DD707B-E1B5-130C-AE6B-5940599AB8D7}"/>
              </a:ext>
            </a:extLst>
          </p:cNvPr>
          <p:cNvSpPr/>
          <p:nvPr/>
        </p:nvSpPr>
        <p:spPr>
          <a:xfrm>
            <a:off x="6830749" y="358199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15" name="그림 114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F5489871-44A9-FE44-DD1E-E457BAA57D6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72" y="3617995"/>
            <a:ext cx="108000" cy="108000"/>
          </a:xfrm>
          <a:prstGeom prst="rect">
            <a:avLst/>
          </a:prstGeom>
        </p:spPr>
      </p:pic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14257E3F-CD88-19FD-4300-A224E0FD1B7C}"/>
              </a:ext>
            </a:extLst>
          </p:cNvPr>
          <p:cNvSpPr/>
          <p:nvPr/>
        </p:nvSpPr>
        <p:spPr>
          <a:xfrm>
            <a:off x="1467045" y="403774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32579EE2-507C-E6EB-842B-843A214B2AFA}"/>
              </a:ext>
            </a:extLst>
          </p:cNvPr>
          <p:cNvSpPr/>
          <p:nvPr/>
        </p:nvSpPr>
        <p:spPr>
          <a:xfrm>
            <a:off x="2200278" y="403774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23" name="그림 122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4C7670A1-2B0B-AF46-CC71-CD29C6D3F5F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350" y="4088594"/>
            <a:ext cx="108000" cy="108000"/>
          </a:xfrm>
          <a:prstGeom prst="rect">
            <a:avLst/>
          </a:prstGeom>
        </p:spPr>
      </p:pic>
      <p:pic>
        <p:nvPicPr>
          <p:cNvPr id="124" name="그림 123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A242B14E-C345-9BF5-88D7-C65AB153239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926" y="4073741"/>
            <a:ext cx="108000" cy="108000"/>
          </a:xfrm>
          <a:prstGeom prst="rect">
            <a:avLst/>
          </a:prstGeom>
        </p:spPr>
      </p:pic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C6138954-EDFB-2520-8920-030A7027F100}"/>
              </a:ext>
            </a:extLst>
          </p:cNvPr>
          <p:cNvSpPr/>
          <p:nvPr/>
        </p:nvSpPr>
        <p:spPr>
          <a:xfrm>
            <a:off x="3834427" y="4046291"/>
            <a:ext cx="301252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953543"/>
              </p:ext>
            </p:extLst>
          </p:nvPr>
        </p:nvGraphicFramePr>
        <p:xfrm>
          <a:off x="1459033" y="4555968"/>
          <a:ext cx="5835155" cy="606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41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530674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720669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78201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05839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62239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  <a:gridCol w="596190">
                  <a:extLst>
                    <a:ext uri="{9D8B030D-6E8A-4147-A177-3AD203B41FA5}">
                      <a16:colId xmlns:a16="http://schemas.microsoft.com/office/drawing/2014/main" val="3656612234"/>
                    </a:ext>
                  </a:extLst>
                </a:gridCol>
                <a:gridCol w="491929">
                  <a:extLst>
                    <a:ext uri="{9D8B030D-6E8A-4147-A177-3AD203B41FA5}">
                      <a16:colId xmlns:a16="http://schemas.microsoft.com/office/drawing/2014/main" val="2528293056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</a:tbl>
          </a:graphicData>
        </a:graphic>
      </p:graphicFrame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E2D9B454-59B8-EDCD-3DDA-2A7BE2D07663}"/>
              </a:ext>
            </a:extLst>
          </p:cNvPr>
          <p:cNvSpPr/>
          <p:nvPr/>
        </p:nvSpPr>
        <p:spPr>
          <a:xfrm>
            <a:off x="6510861" y="432383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BF7CFC43-60DE-D457-C4BD-0F5647375D2D}"/>
              </a:ext>
            </a:extLst>
          </p:cNvPr>
          <p:cNvSpPr/>
          <p:nvPr/>
        </p:nvSpPr>
        <p:spPr>
          <a:xfrm>
            <a:off x="6915827" y="432113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pic>
        <p:nvPicPr>
          <p:cNvPr id="130" name="그림 129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C8B0D9F6-A6D3-5F7D-8CB7-80F1778D662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76" y="4714394"/>
            <a:ext cx="108000" cy="108000"/>
          </a:xfrm>
          <a:prstGeom prst="rect">
            <a:avLst/>
          </a:prstGeom>
        </p:spPr>
      </p:pic>
      <p:pic>
        <p:nvPicPr>
          <p:cNvPr id="131" name="그림 130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0478E236-88FD-0BA0-6076-A0E2A4432AE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76" y="4572218"/>
            <a:ext cx="108000" cy="108000"/>
          </a:xfrm>
          <a:prstGeom prst="rect">
            <a:avLst/>
          </a:prstGeom>
        </p:spPr>
      </p:pic>
      <p:pic>
        <p:nvPicPr>
          <p:cNvPr id="132" name="그림 131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7E79CE52-EF86-0085-367B-09A702726C1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53" y="4876938"/>
            <a:ext cx="108000" cy="108000"/>
          </a:xfrm>
          <a:prstGeom prst="rect">
            <a:avLst/>
          </a:prstGeom>
        </p:spPr>
      </p:pic>
      <p:pic>
        <p:nvPicPr>
          <p:cNvPr id="133" name="그림 132" descr="스크린샷, 블랙, 직사각형, 디자인이(가) 표시된 사진&#10;&#10;자동 생성된 설명">
            <a:extLst>
              <a:ext uri="{FF2B5EF4-FFF2-40B4-BE49-F238E27FC236}">
                <a16:creationId xmlns:a16="http://schemas.microsoft.com/office/drawing/2014/main" id="{1599E542-B626-3AE9-A561-65EA37509766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53" y="5028847"/>
            <a:ext cx="108000" cy="108000"/>
          </a:xfrm>
          <a:prstGeom prst="rect">
            <a:avLst/>
          </a:prstGeom>
        </p:spPr>
      </p:pic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783569" y="550361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1885865" y="615210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290831" y="61494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1889115" y="554686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2859971" y="5487599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2962267" y="613608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367233" y="613339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2965517" y="5530843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3928240" y="5487599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037162" y="613608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442128" y="613339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040412" y="5530843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014789" y="5478936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117085" y="612742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522051" y="612472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120335" y="5522180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089684" y="5478936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191980" y="612742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596946" y="612472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195230" y="5522180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BABC357C-3645-A8EF-71A8-40F5E00D4ABF}"/>
              </a:ext>
            </a:extLst>
          </p:cNvPr>
          <p:cNvSpPr/>
          <p:nvPr/>
        </p:nvSpPr>
        <p:spPr>
          <a:xfrm>
            <a:off x="1459033" y="524250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7BB85A9-D576-2BC8-A424-138029DB99E3}"/>
              </a:ext>
            </a:extLst>
          </p:cNvPr>
          <p:cNvSpPr/>
          <p:nvPr/>
        </p:nvSpPr>
        <p:spPr>
          <a:xfrm>
            <a:off x="2192266" y="524250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57" name="그림 156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A3FE4568-5C63-F089-3A96-FFE777F697E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38" y="5293360"/>
            <a:ext cx="108000" cy="108000"/>
          </a:xfrm>
          <a:prstGeom prst="rect">
            <a:avLst/>
          </a:prstGeom>
        </p:spPr>
      </p:pic>
      <p:pic>
        <p:nvPicPr>
          <p:cNvPr id="158" name="그림 15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E7E948F2-0A61-59A4-1DBB-60D6787BF0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4" y="5278507"/>
            <a:ext cx="108000" cy="108000"/>
          </a:xfrm>
          <a:prstGeom prst="rect">
            <a:avLst/>
          </a:prstGeom>
        </p:spPr>
      </p:pic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786289" y="6479384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B3FD4461-F530-E8B2-3E2B-9F54B7356EDE}"/>
              </a:ext>
            </a:extLst>
          </p:cNvPr>
          <p:cNvSpPr/>
          <p:nvPr/>
        </p:nvSpPr>
        <p:spPr>
          <a:xfrm>
            <a:off x="3529562" y="695694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66F1EAFC-7404-4F6D-3211-9D4B6D0E431D}"/>
              </a:ext>
            </a:extLst>
          </p:cNvPr>
          <p:cNvSpPr/>
          <p:nvPr/>
        </p:nvSpPr>
        <p:spPr>
          <a:xfrm>
            <a:off x="3934528" y="69542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2B587919-12FD-F38B-85D3-14C1CCBC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96075"/>
              </p:ext>
            </p:extLst>
          </p:nvPr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122504" y="139830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이력</a:t>
            </a: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5C71760-62F9-ADC3-6A87-05CC4CE9F207}"/>
              </a:ext>
            </a:extLst>
          </p:cNvPr>
          <p:cNvGrpSpPr/>
          <p:nvPr/>
        </p:nvGrpSpPr>
        <p:grpSpPr>
          <a:xfrm>
            <a:off x="1465395" y="2132203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165" name="모서리가 둥근 직사각형 164">
              <a:extLst>
                <a:ext uri="{FF2B5EF4-FFF2-40B4-BE49-F238E27FC236}">
                  <a16:creationId xmlns:a16="http://schemas.microsoft.com/office/drawing/2014/main" id="{A868664E-5886-685D-144C-BFCC664EF66D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6" name="모서리가 둥근 직사각형 165">
              <a:extLst>
                <a:ext uri="{FF2B5EF4-FFF2-40B4-BE49-F238E27FC236}">
                  <a16:creationId xmlns:a16="http://schemas.microsoft.com/office/drawing/2014/main" id="{B3ABCEFE-041D-0C1D-0651-F618391FD20C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67" name="그림 166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D599FAE6-3287-9925-DEB3-3B225AA1F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63347BFB-8745-FD35-D3C5-BAF377D23C5C}"/>
              </a:ext>
            </a:extLst>
          </p:cNvPr>
          <p:cNvGrpSpPr/>
          <p:nvPr/>
        </p:nvGrpSpPr>
        <p:grpSpPr>
          <a:xfrm>
            <a:off x="3831667" y="2122259"/>
            <a:ext cx="3372522" cy="188219"/>
            <a:chOff x="2267518" y="2433197"/>
            <a:chExt cx="3372522" cy="188219"/>
          </a:xfrm>
          <a:solidFill>
            <a:schemeClr val="bg1"/>
          </a:solidFill>
        </p:grpSpPr>
        <p:sp>
          <p:nvSpPr>
            <p:cNvPr id="169" name="모서리가 둥근 직사각형 168">
              <a:extLst>
                <a:ext uri="{FF2B5EF4-FFF2-40B4-BE49-F238E27FC236}">
                  <a16:creationId xmlns:a16="http://schemas.microsoft.com/office/drawing/2014/main" id="{6246ED1B-28B8-05BB-6ECB-7A79DAC0ACB3}"/>
                </a:ext>
              </a:extLst>
            </p:cNvPr>
            <p:cNvSpPr/>
            <p:nvPr/>
          </p:nvSpPr>
          <p:spPr>
            <a:xfrm>
              <a:off x="2267518" y="2441416"/>
              <a:ext cx="3012523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0" name="모서리가 둥근 직사각형 169">
              <a:extLst>
                <a:ext uri="{FF2B5EF4-FFF2-40B4-BE49-F238E27FC236}">
                  <a16:creationId xmlns:a16="http://schemas.microsoft.com/office/drawing/2014/main" id="{5BCA848B-97CB-6668-1613-5184BD947A14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1" name="그림 170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29734D66-7524-E8B4-E397-0621E2217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8A8A3E9-58BD-8BBC-D441-125A8551ECCB}"/>
              </a:ext>
            </a:extLst>
          </p:cNvPr>
          <p:cNvSpPr/>
          <p:nvPr/>
        </p:nvSpPr>
        <p:spPr>
          <a:xfrm>
            <a:off x="655649" y="1364203"/>
            <a:ext cx="144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</a:t>
            </a: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6AC850A-BC2F-12ED-5E12-16BCF4950D04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43367CB5-30A8-458A-450B-1EDAA24EEEA3}"/>
              </a:ext>
            </a:extLst>
          </p:cNvPr>
          <p:cNvSpPr/>
          <p:nvPr/>
        </p:nvSpPr>
        <p:spPr>
          <a:xfrm>
            <a:off x="529958" y="1320586"/>
            <a:ext cx="6883944" cy="3664118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1C63451-B256-89BC-353D-66C6FCA76E33}"/>
              </a:ext>
            </a:extLst>
          </p:cNvPr>
          <p:cNvSpPr/>
          <p:nvPr/>
        </p:nvSpPr>
        <p:spPr>
          <a:xfrm>
            <a:off x="363350" y="13270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5AEE2A6-96FC-BFDC-5A67-E1091AC9A45D}"/>
              </a:ext>
            </a:extLst>
          </p:cNvPr>
          <p:cNvSpPr/>
          <p:nvPr/>
        </p:nvSpPr>
        <p:spPr>
          <a:xfrm>
            <a:off x="356654" y="545880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C2D06A57-5140-8FE4-B262-AC1B0FA1525C}"/>
              </a:ext>
            </a:extLst>
          </p:cNvPr>
          <p:cNvSpPr/>
          <p:nvPr/>
        </p:nvSpPr>
        <p:spPr>
          <a:xfrm>
            <a:off x="363350" y="63880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0846DEAC-EDE6-C7BA-CF2F-B79AFA86FBE4}"/>
              </a:ext>
            </a:extLst>
          </p:cNvPr>
          <p:cNvSpPr/>
          <p:nvPr/>
        </p:nvSpPr>
        <p:spPr>
          <a:xfrm>
            <a:off x="553392" y="6886375"/>
            <a:ext cx="6883944" cy="35174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FD8C13EE-2355-5869-970C-D88D3D451B01}"/>
              </a:ext>
            </a:extLst>
          </p:cNvPr>
          <p:cNvSpPr/>
          <p:nvPr/>
        </p:nvSpPr>
        <p:spPr>
          <a:xfrm>
            <a:off x="356654" y="686448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717D6BE-65A1-1FC6-E293-F62BDE2BF8C7}"/>
              </a:ext>
            </a:extLst>
          </p:cNvPr>
          <p:cNvSpPr/>
          <p:nvPr/>
        </p:nvSpPr>
        <p:spPr>
          <a:xfrm>
            <a:off x="349958" y="521069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419259DA-0AE7-C9EA-9D7B-F3C0AF29EA57}"/>
              </a:ext>
            </a:extLst>
          </p:cNvPr>
          <p:cNvSpPr/>
          <p:nvPr/>
        </p:nvSpPr>
        <p:spPr>
          <a:xfrm>
            <a:off x="6094519" y="18944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3" name="그림 232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18F4F052-0449-DE1B-69D8-EB5BDB3782B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59" y="1930422"/>
            <a:ext cx="108000" cy="108000"/>
          </a:xfrm>
          <a:prstGeom prst="rect">
            <a:avLst/>
          </a:prstGeom>
        </p:spPr>
      </p:pic>
      <p:sp>
        <p:nvSpPr>
          <p:cNvPr id="234" name="모서리가 둥근 직사각형 233">
            <a:extLst>
              <a:ext uri="{FF2B5EF4-FFF2-40B4-BE49-F238E27FC236}">
                <a16:creationId xmlns:a16="http://schemas.microsoft.com/office/drawing/2014/main" id="{75148FE7-3CB0-5499-36A4-0B3C899293F4}"/>
              </a:ext>
            </a:extLst>
          </p:cNvPr>
          <p:cNvSpPr/>
          <p:nvPr/>
        </p:nvSpPr>
        <p:spPr>
          <a:xfrm>
            <a:off x="6827752" y="1894422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235" name="그림 234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8EC8BA36-AFF6-DF2A-6E08-273329F766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275" y="1930422"/>
            <a:ext cx="108000" cy="108000"/>
          </a:xfrm>
          <a:prstGeom prst="rect">
            <a:avLst/>
          </a:prstGeom>
        </p:spPr>
      </p:pic>
      <p:sp>
        <p:nvSpPr>
          <p:cNvPr id="257" name="모서리가 둥근 직사각형 256">
            <a:extLst>
              <a:ext uri="{FF2B5EF4-FFF2-40B4-BE49-F238E27FC236}">
                <a16:creationId xmlns:a16="http://schemas.microsoft.com/office/drawing/2014/main" id="{0305B586-F0C4-5BB5-A5C9-6B3177BBADD8}"/>
              </a:ext>
            </a:extLst>
          </p:cNvPr>
          <p:cNvSpPr/>
          <p:nvPr/>
        </p:nvSpPr>
        <p:spPr>
          <a:xfrm>
            <a:off x="1467045" y="3799052"/>
            <a:ext cx="3643109" cy="1866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8" name="모서리가 둥근 직사각형 257">
            <a:extLst>
              <a:ext uri="{FF2B5EF4-FFF2-40B4-BE49-F238E27FC236}">
                <a16:creationId xmlns:a16="http://schemas.microsoft.com/office/drawing/2014/main" id="{1A2D22FF-A099-3CA8-BDF0-55306308C74D}"/>
              </a:ext>
            </a:extLst>
          </p:cNvPr>
          <p:cNvSpPr/>
          <p:nvPr/>
        </p:nvSpPr>
        <p:spPr>
          <a:xfrm>
            <a:off x="-2675514" y="1417027"/>
            <a:ext cx="2908465" cy="5133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or table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말줄임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디자인팀과 협의 후 결정 예정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EE3E908B-C073-6811-99A9-596F5B7C1CC9}"/>
              </a:ext>
            </a:extLst>
          </p:cNvPr>
          <p:cNvSpPr/>
          <p:nvPr/>
        </p:nvSpPr>
        <p:spPr>
          <a:xfrm>
            <a:off x="972578" y="3334056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?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EE3E908B-C073-6811-99A9-596F5B7C1CC9}"/>
              </a:ext>
            </a:extLst>
          </p:cNvPr>
          <p:cNvSpPr/>
          <p:nvPr/>
        </p:nvSpPr>
        <p:spPr>
          <a:xfrm>
            <a:off x="981026" y="3095676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?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EE3E908B-C073-6811-99A9-596F5B7C1CC9}"/>
              </a:ext>
            </a:extLst>
          </p:cNvPr>
          <p:cNvSpPr/>
          <p:nvPr/>
        </p:nvSpPr>
        <p:spPr>
          <a:xfrm>
            <a:off x="987762" y="2868667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?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19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9135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17325"/>
              </p:ext>
            </p:extLst>
          </p:nvPr>
        </p:nvGraphicFramePr>
        <p:xfrm>
          <a:off x="7858125" y="426720"/>
          <a:ext cx="2047875" cy="592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상품 공급사 이력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공급사 정보를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업로더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업로드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상품자료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명칭 변경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TO-BE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상품자료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95981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981614"/>
              </p:ext>
            </p:extLst>
          </p:nvPr>
        </p:nvGraphicFramePr>
        <p:xfrm>
          <a:off x="540000" y="2951641"/>
          <a:ext cx="6863861" cy="4332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33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2082177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1443471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2051580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 담당자 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가격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이익률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기준이익률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상위상품코드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진열 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최소주문수량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표준납기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재고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물류입고 포장수량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(BOX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당 수량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HOMS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승인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2024.10.24</a:t>
                      </a:r>
                    </a:p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차 시스템 관리자 승인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2024.10.25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209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42444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86794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788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54506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3051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자료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3690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견적서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1507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동의어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</a:tbl>
          </a:graphicData>
        </a:graphic>
      </p:graphicFrame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953546" y="5145318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2055842" y="57938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460808" y="579111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2059092" y="5188562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3029948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3132244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537210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3135494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4098217" y="5129300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207139" y="577778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612105" y="577509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210389" y="5172544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184766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287062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692028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290312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259661" y="512063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361957" y="576912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766923" y="576643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365207" y="516388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956266" y="6121085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2B587919-12FD-F38B-85D3-14C1CCBC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93988"/>
              </p:ext>
            </p:extLst>
          </p:nvPr>
        </p:nvGraphicFramePr>
        <p:xfrm>
          <a:off x="539999" y="1109611"/>
          <a:ext cx="6863862" cy="183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07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163147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21479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063449" y="138131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이력보기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/>
        </p:nvGraphicFramePr>
        <p:xfrm>
          <a:off x="719999" y="1865057"/>
          <a:ext cx="6546953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13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2489088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18335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182489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91330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4757890" y="1378309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이력보기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C8B613-08D6-F766-B740-78C508579D0C}"/>
              </a:ext>
            </a:extLst>
          </p:cNvPr>
          <p:cNvSpPr/>
          <p:nvPr/>
        </p:nvSpPr>
        <p:spPr>
          <a:xfrm>
            <a:off x="6784352" y="164275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F8CF4-946F-F402-28CA-E4D6B1258ED7}"/>
              </a:ext>
            </a:extLst>
          </p:cNvPr>
          <p:cNvSpPr/>
          <p:nvPr/>
        </p:nvSpPr>
        <p:spPr>
          <a:xfrm>
            <a:off x="5766549" y="165382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E4AC-434F-99FC-5263-E07803F79FED}"/>
              </a:ext>
            </a:extLst>
          </p:cNvPr>
          <p:cNvSpPr/>
          <p:nvPr/>
        </p:nvSpPr>
        <p:spPr>
          <a:xfrm>
            <a:off x="6274429" y="165011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6D588D1-CF85-CAEC-2C05-4368979DA816}"/>
              </a:ext>
            </a:extLst>
          </p:cNvPr>
          <p:cNvSpPr/>
          <p:nvPr/>
        </p:nvSpPr>
        <p:spPr>
          <a:xfrm>
            <a:off x="4752759" y="1655371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C4DD363-2567-96DC-A10E-E5AFE20C2A06}"/>
              </a:ext>
            </a:extLst>
          </p:cNvPr>
          <p:cNvSpPr/>
          <p:nvPr/>
        </p:nvSpPr>
        <p:spPr>
          <a:xfrm>
            <a:off x="5260639" y="1651669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AB7E1A8-51D4-66D5-99DC-D58BD2615E6A}"/>
              </a:ext>
            </a:extLst>
          </p:cNvPr>
          <p:cNvSpPr/>
          <p:nvPr/>
        </p:nvSpPr>
        <p:spPr>
          <a:xfrm>
            <a:off x="738618" y="2687031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FAA5B73-4C98-707B-593A-5EBBEB9C268E}"/>
              </a:ext>
            </a:extLst>
          </p:cNvPr>
          <p:cNvSpPr/>
          <p:nvPr/>
        </p:nvSpPr>
        <p:spPr>
          <a:xfrm>
            <a:off x="1953584" y="3717671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판매가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3B6A1DA-0BA4-3B27-CC00-55475BDE1C17}"/>
              </a:ext>
            </a:extLst>
          </p:cNvPr>
          <p:cNvSpPr/>
          <p:nvPr/>
        </p:nvSpPr>
        <p:spPr>
          <a:xfrm>
            <a:off x="2496661" y="3717671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6E6F459-B047-90E5-4E60-1F671102D8BC}"/>
              </a:ext>
            </a:extLst>
          </p:cNvPr>
          <p:cNvSpPr/>
          <p:nvPr/>
        </p:nvSpPr>
        <p:spPr>
          <a:xfrm>
            <a:off x="4078488" y="3711273"/>
            <a:ext cx="54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매입가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1278F94-3080-25A0-17AB-3100622FE6F6}"/>
              </a:ext>
            </a:extLst>
          </p:cNvPr>
          <p:cNvSpPr/>
          <p:nvPr/>
        </p:nvSpPr>
        <p:spPr>
          <a:xfrm>
            <a:off x="4621566" y="3712639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D6A69C9-8A0C-5305-6472-95C625AC5BA1}"/>
              </a:ext>
            </a:extLst>
          </p:cNvPr>
          <p:cNvSpPr/>
          <p:nvPr/>
        </p:nvSpPr>
        <p:spPr>
          <a:xfrm>
            <a:off x="6529468" y="37189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0185968-398A-39C9-5546-49AA867A718B}"/>
              </a:ext>
            </a:extLst>
          </p:cNvPr>
          <p:cNvSpPr/>
          <p:nvPr/>
        </p:nvSpPr>
        <p:spPr>
          <a:xfrm>
            <a:off x="6908058" y="371630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23A1B344-1B54-A8C5-541D-95371C00FAB5}"/>
              </a:ext>
            </a:extLst>
          </p:cNvPr>
          <p:cNvSpPr/>
          <p:nvPr/>
        </p:nvSpPr>
        <p:spPr>
          <a:xfrm>
            <a:off x="5420281" y="394841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8F92A62-B2B0-BA36-F12E-1BA9C2795CD2}"/>
              </a:ext>
            </a:extLst>
          </p:cNvPr>
          <p:cNvSpPr/>
          <p:nvPr/>
        </p:nvSpPr>
        <p:spPr>
          <a:xfrm>
            <a:off x="6908058" y="39484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65EF5B24-8170-AED8-0A3A-CCCC7A829BA5}"/>
              </a:ext>
            </a:extLst>
          </p:cNvPr>
          <p:cNvSpPr/>
          <p:nvPr/>
        </p:nvSpPr>
        <p:spPr>
          <a:xfrm>
            <a:off x="6510087" y="3948417"/>
            <a:ext cx="19386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CA91D23-C5F0-B17A-59F6-C5897933DBBD}"/>
              </a:ext>
            </a:extLst>
          </p:cNvPr>
          <p:cNvSpPr/>
          <p:nvPr/>
        </p:nvSpPr>
        <p:spPr>
          <a:xfrm>
            <a:off x="1956661" y="394841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762234A7-9DB5-ECE5-ED1D-13DCD803BC10}"/>
              </a:ext>
            </a:extLst>
          </p:cNvPr>
          <p:cNvSpPr/>
          <p:nvPr/>
        </p:nvSpPr>
        <p:spPr>
          <a:xfrm>
            <a:off x="3043861" y="3945911"/>
            <a:ext cx="19386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5917714-0CA2-CBBF-8AD6-8B4CAF797AF3}"/>
              </a:ext>
            </a:extLst>
          </p:cNvPr>
          <p:cNvSpPr/>
          <p:nvPr/>
        </p:nvSpPr>
        <p:spPr>
          <a:xfrm>
            <a:off x="1963861" y="4909350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CAC2C06B-29DF-F92C-3F63-98CC6E0F9D14}"/>
              </a:ext>
            </a:extLst>
          </p:cNvPr>
          <p:cNvSpPr/>
          <p:nvPr/>
        </p:nvSpPr>
        <p:spPr>
          <a:xfrm>
            <a:off x="3051061" y="4906844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BOX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F56810B5-FCF3-52DE-B911-73D95F20FB89}"/>
              </a:ext>
            </a:extLst>
          </p:cNvPr>
          <p:cNvSpPr/>
          <p:nvPr/>
        </p:nvSpPr>
        <p:spPr>
          <a:xfrm>
            <a:off x="1953584" y="4436677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1421AF53-7E9E-0786-6DB4-0B93AA612927}"/>
              </a:ext>
            </a:extLst>
          </p:cNvPr>
          <p:cNvSpPr/>
          <p:nvPr/>
        </p:nvSpPr>
        <p:spPr>
          <a:xfrm>
            <a:off x="5428489" y="2993948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F37636A0-53AB-90B0-92C3-CD544F0DD100}"/>
              </a:ext>
            </a:extLst>
          </p:cNvPr>
          <p:cNvGrpSpPr/>
          <p:nvPr/>
        </p:nvGrpSpPr>
        <p:grpSpPr>
          <a:xfrm>
            <a:off x="1947212" y="2993008"/>
            <a:ext cx="1269826" cy="182050"/>
            <a:chOff x="2267519" y="2439366"/>
            <a:chExt cx="1269826" cy="182050"/>
          </a:xfrm>
          <a:solidFill>
            <a:schemeClr val="bg1"/>
          </a:solidFill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31F9A846-0E57-FC54-D30D-9953CF3AC248}"/>
                </a:ext>
              </a:extLst>
            </p:cNvPr>
            <p:cNvSpPr/>
            <p:nvPr/>
          </p:nvSpPr>
          <p:spPr>
            <a:xfrm>
              <a:off x="2267519" y="2441416"/>
              <a:ext cx="104486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16C8F04-0CC0-6B7D-7FEA-E52AB98EB14F}"/>
                </a:ext>
              </a:extLst>
            </p:cNvPr>
            <p:cNvSpPr/>
            <p:nvPr/>
          </p:nvSpPr>
          <p:spPr>
            <a:xfrm>
              <a:off x="3357345" y="2439366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9" name="그림 88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028E5B0B-E44D-2757-F7B1-9F0F5363E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346" y="2466367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F5F6C3AF-9D89-4F60-35F8-6501771FD22B}"/>
              </a:ext>
            </a:extLst>
          </p:cNvPr>
          <p:cNvSpPr/>
          <p:nvPr/>
        </p:nvSpPr>
        <p:spPr>
          <a:xfrm>
            <a:off x="5428489" y="4184195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D2C50F8E-E531-87D7-2AC0-1C37AB41E277}"/>
              </a:ext>
            </a:extLst>
          </p:cNvPr>
          <p:cNvSpPr/>
          <p:nvPr/>
        </p:nvSpPr>
        <p:spPr>
          <a:xfrm>
            <a:off x="1963861" y="4672055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A6E24CC5-C4A6-62BF-DCAC-79A28B2AA0AC}"/>
              </a:ext>
            </a:extLst>
          </p:cNvPr>
          <p:cNvSpPr/>
          <p:nvPr/>
        </p:nvSpPr>
        <p:spPr>
          <a:xfrm>
            <a:off x="3051061" y="4669549"/>
            <a:ext cx="5256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영업일</a:t>
            </a: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5198DDEF-2165-53BD-AB5E-DF12DC0255EA}"/>
              </a:ext>
            </a:extLst>
          </p:cNvPr>
          <p:cNvSpPr/>
          <p:nvPr/>
        </p:nvSpPr>
        <p:spPr>
          <a:xfrm>
            <a:off x="5438136" y="4428159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pic>
        <p:nvPicPr>
          <p:cNvPr id="100" name="그림 9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48EDD9F9-D5EC-4EE1-C755-2CCF882DF2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69" y="4446159"/>
            <a:ext cx="144000" cy="144000"/>
          </a:xfrm>
          <a:prstGeom prst="rect">
            <a:avLst/>
          </a:prstGeom>
          <a:noFill/>
        </p:spPr>
      </p:pic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8172FAD5-2575-F897-86ED-A28050DC3C7B}"/>
              </a:ext>
            </a:extLst>
          </p:cNvPr>
          <p:cNvSpPr/>
          <p:nvPr/>
        </p:nvSpPr>
        <p:spPr>
          <a:xfrm>
            <a:off x="5438136" y="4676426"/>
            <a:ext cx="108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BAA82684-9314-53F4-83C6-75981AA3D46E}"/>
              </a:ext>
            </a:extLst>
          </p:cNvPr>
          <p:cNvSpPr/>
          <p:nvPr/>
        </p:nvSpPr>
        <p:spPr>
          <a:xfrm>
            <a:off x="6529468" y="467002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이력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3C27CB77-3D9F-048D-50D3-BA72920EFCAC}"/>
              </a:ext>
            </a:extLst>
          </p:cNvPr>
          <p:cNvSpPr/>
          <p:nvPr/>
        </p:nvSpPr>
        <p:spPr>
          <a:xfrm>
            <a:off x="6908058" y="466732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66794C5A-E923-6065-723D-D037CACFB8EF}"/>
              </a:ext>
            </a:extLst>
          </p:cNvPr>
          <p:cNvSpPr/>
          <p:nvPr/>
        </p:nvSpPr>
        <p:spPr>
          <a:xfrm>
            <a:off x="1898318" y="7082414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E7102EA2-246F-E476-928F-D9CEE6A8DC73}"/>
              </a:ext>
            </a:extLst>
          </p:cNvPr>
          <p:cNvSpPr/>
          <p:nvPr/>
        </p:nvSpPr>
        <p:spPr>
          <a:xfrm>
            <a:off x="3024735" y="7075288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B01E010B-B2BB-568C-C164-076F42AB4362}"/>
              </a:ext>
            </a:extLst>
          </p:cNvPr>
          <p:cNvSpPr/>
          <p:nvPr/>
        </p:nvSpPr>
        <p:spPr>
          <a:xfrm>
            <a:off x="4139904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E7E89C39-0CF3-6ACE-EB0A-8C4C9594DCB6}"/>
              </a:ext>
            </a:extLst>
          </p:cNvPr>
          <p:cNvSpPr/>
          <p:nvPr/>
        </p:nvSpPr>
        <p:spPr>
          <a:xfrm>
            <a:off x="5274303" y="70763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38D303E7-0AAE-E156-4CF5-28AC2A41152E}"/>
              </a:ext>
            </a:extLst>
          </p:cNvPr>
          <p:cNvSpPr/>
          <p:nvPr/>
        </p:nvSpPr>
        <p:spPr>
          <a:xfrm>
            <a:off x="6400720" y="7068580"/>
            <a:ext cx="92843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F5797B-51FC-3599-3125-461868290E0F}"/>
              </a:ext>
            </a:extLst>
          </p:cNvPr>
          <p:cNvSpPr/>
          <p:nvPr/>
        </p:nvSpPr>
        <p:spPr>
          <a:xfrm>
            <a:off x="3446846" y="138131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CCFF75-F68D-0E89-CCBC-FA379AAE8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58317"/>
              </p:ext>
            </p:extLst>
          </p:nvPr>
        </p:nvGraphicFramePr>
        <p:xfrm>
          <a:off x="685309" y="7617488"/>
          <a:ext cx="6581643" cy="37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2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375505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866564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공사유형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충북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유지보수 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EBBE915-E4A9-EF53-2C66-484C9C178F4F}"/>
              </a:ext>
            </a:extLst>
          </p:cNvPr>
          <p:cNvSpPr/>
          <p:nvPr/>
        </p:nvSpPr>
        <p:spPr>
          <a:xfrm>
            <a:off x="6906952" y="7402932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6389854-3D84-F273-6186-9E6899434492}"/>
              </a:ext>
            </a:extLst>
          </p:cNvPr>
          <p:cNvSpPr/>
          <p:nvPr/>
        </p:nvSpPr>
        <p:spPr>
          <a:xfrm>
            <a:off x="685309" y="7317454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정보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2874E3C-C91F-D73C-62CE-2782E688D3E9}"/>
              </a:ext>
            </a:extLst>
          </p:cNvPr>
          <p:cNvSpPr/>
          <p:nvPr/>
        </p:nvSpPr>
        <p:spPr>
          <a:xfrm>
            <a:off x="804192" y="8019491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상품을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진열합니다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림 22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D3A4BE9D-366C-8FEE-7F82-93976A0A9EF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1" y="8090834"/>
            <a:ext cx="108000" cy="108000"/>
          </a:xfrm>
          <a:prstGeom prst="rect">
            <a:avLst/>
          </a:prstGeom>
        </p:spPr>
      </p:pic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0" name="모서리가 둥근 직사각형 169">
            <a:extLst>
              <a:ext uri="{FF2B5EF4-FFF2-40B4-BE49-F238E27FC236}">
                <a16:creationId xmlns:a16="http://schemas.microsoft.com/office/drawing/2014/main" id="{F45A39B4-4700-DFDC-404B-6492EF270A94}"/>
              </a:ext>
            </a:extLst>
          </p:cNvPr>
          <p:cNvSpPr/>
          <p:nvPr/>
        </p:nvSpPr>
        <p:spPr>
          <a:xfrm>
            <a:off x="3237728" y="1320586"/>
            <a:ext cx="4176173" cy="29769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3052707" y="12965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0C56A3E-8E5E-B9B2-882B-098028533554}"/>
              </a:ext>
            </a:extLst>
          </p:cNvPr>
          <p:cNvSpPr/>
          <p:nvPr/>
        </p:nvSpPr>
        <p:spPr>
          <a:xfrm>
            <a:off x="533187" y="1613689"/>
            <a:ext cx="6870674" cy="106981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855C696C-980E-6FD7-0BC9-2B328EEDB8EC}"/>
              </a:ext>
            </a:extLst>
          </p:cNvPr>
          <p:cNvSpPr/>
          <p:nvPr/>
        </p:nvSpPr>
        <p:spPr>
          <a:xfrm>
            <a:off x="540793" y="2678918"/>
            <a:ext cx="6870674" cy="2426707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658F1E19-ACF2-3FEC-FE81-F4B9ECA29F8E}"/>
              </a:ext>
            </a:extLst>
          </p:cNvPr>
          <p:cNvSpPr/>
          <p:nvPr/>
        </p:nvSpPr>
        <p:spPr>
          <a:xfrm>
            <a:off x="343992" y="5111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6AD8EF94-7984-3BF1-E532-6ECBA7DFAAB4}"/>
              </a:ext>
            </a:extLst>
          </p:cNvPr>
          <p:cNvSpPr/>
          <p:nvPr/>
        </p:nvSpPr>
        <p:spPr>
          <a:xfrm>
            <a:off x="349877" y="608052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91656A0-BC67-C1C8-70E3-305AB898F5EE}"/>
              </a:ext>
            </a:extLst>
          </p:cNvPr>
          <p:cNvSpPr/>
          <p:nvPr/>
        </p:nvSpPr>
        <p:spPr>
          <a:xfrm>
            <a:off x="353448" y="703495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399DE96C-1F20-C4C4-5E82-923B6DFB0514}"/>
              </a:ext>
            </a:extLst>
          </p:cNvPr>
          <p:cNvSpPr/>
          <p:nvPr/>
        </p:nvSpPr>
        <p:spPr>
          <a:xfrm>
            <a:off x="526377" y="7349863"/>
            <a:ext cx="6870674" cy="7049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E0342C1-9403-5469-F46E-8E844F332860}"/>
              </a:ext>
            </a:extLst>
          </p:cNvPr>
          <p:cNvSpPr/>
          <p:nvPr/>
        </p:nvSpPr>
        <p:spPr>
          <a:xfrm>
            <a:off x="359999" y="735068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9FE23A40-259C-32AF-9950-9233FC0BB912}"/>
              </a:ext>
            </a:extLst>
          </p:cNvPr>
          <p:cNvSpPr/>
          <p:nvPr/>
        </p:nvSpPr>
        <p:spPr>
          <a:xfrm>
            <a:off x="377284" y="80674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E70C9725-A16A-8AFF-5A11-6F15F578AE08}"/>
              </a:ext>
            </a:extLst>
          </p:cNvPr>
          <p:cNvSpPr/>
          <p:nvPr/>
        </p:nvSpPr>
        <p:spPr>
          <a:xfrm>
            <a:off x="0" y="8413322"/>
            <a:ext cx="7852528" cy="254908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페이지 계속</a:t>
            </a:r>
          </a:p>
        </p:txBody>
      </p:sp>
      <p:pic>
        <p:nvPicPr>
          <p:cNvPr id="233" name="그림 232" descr="블랙, 어둠, 달이(가) 표시된 사진&#10;&#10;자동 생성된 설명">
            <a:extLst>
              <a:ext uri="{FF2B5EF4-FFF2-40B4-BE49-F238E27FC236}">
                <a16:creationId xmlns:a16="http://schemas.microsoft.com/office/drawing/2014/main" id="{93308E13-B68D-5CD9-40C2-9B6F8DCB32B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68" y="7839583"/>
            <a:ext cx="90000" cy="90000"/>
          </a:xfrm>
          <a:prstGeom prst="rect">
            <a:avLst/>
          </a:prstGeom>
        </p:spPr>
      </p:pic>
      <p:sp>
        <p:nvSpPr>
          <p:cNvPr id="234" name="모서리가 둥근 직사각형 233">
            <a:extLst>
              <a:ext uri="{FF2B5EF4-FFF2-40B4-BE49-F238E27FC236}">
                <a16:creationId xmlns:a16="http://schemas.microsoft.com/office/drawing/2014/main" id="{460ABC83-91D8-9D1F-C0B2-A59276CF9CC9}"/>
              </a:ext>
            </a:extLst>
          </p:cNvPr>
          <p:cNvSpPr/>
          <p:nvPr/>
        </p:nvSpPr>
        <p:spPr>
          <a:xfrm>
            <a:off x="3576661" y="7949812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1"/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말줄임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tooltip 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예시</a:t>
            </a:r>
          </a:p>
        </p:txBody>
      </p:sp>
      <p:sp>
        <p:nvSpPr>
          <p:cNvPr id="249" name="모서리가 둥근 직사각형 248">
            <a:extLst>
              <a:ext uri="{FF2B5EF4-FFF2-40B4-BE49-F238E27FC236}">
                <a16:creationId xmlns:a16="http://schemas.microsoft.com/office/drawing/2014/main" id="{0E312FD7-C4C1-6C48-E4BB-0EF097F610AD}"/>
              </a:ext>
            </a:extLst>
          </p:cNvPr>
          <p:cNvSpPr/>
          <p:nvPr/>
        </p:nvSpPr>
        <p:spPr>
          <a:xfrm>
            <a:off x="1898318" y="6580322"/>
            <a:ext cx="1191273" cy="217292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whitepaper.pdf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모서리가 둥근 직사각형 249">
            <a:extLst>
              <a:ext uri="{FF2B5EF4-FFF2-40B4-BE49-F238E27FC236}">
                <a16:creationId xmlns:a16="http://schemas.microsoft.com/office/drawing/2014/main" id="{530D9DA6-ADC2-6FC7-B757-134A41302DB1}"/>
              </a:ext>
            </a:extLst>
          </p:cNvPr>
          <p:cNvSpPr/>
          <p:nvPr/>
        </p:nvSpPr>
        <p:spPr>
          <a:xfrm>
            <a:off x="310308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1" name="모서리가 둥근 직사각형 250">
            <a:extLst>
              <a:ext uri="{FF2B5EF4-FFF2-40B4-BE49-F238E27FC236}">
                <a16:creationId xmlns:a16="http://schemas.microsoft.com/office/drawing/2014/main" id="{0349268D-62F3-5542-4146-112D25CC666D}"/>
              </a:ext>
            </a:extLst>
          </p:cNvPr>
          <p:cNvSpPr/>
          <p:nvPr/>
        </p:nvSpPr>
        <p:spPr>
          <a:xfrm>
            <a:off x="350804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2" name="모서리가 둥근 직사각형 251">
            <a:extLst>
              <a:ext uri="{FF2B5EF4-FFF2-40B4-BE49-F238E27FC236}">
                <a16:creationId xmlns:a16="http://schemas.microsoft.com/office/drawing/2014/main" id="{E0A04F22-11A0-B5C4-5318-A12B8B8AD3B9}"/>
              </a:ext>
            </a:extLst>
          </p:cNvPr>
          <p:cNvSpPr/>
          <p:nvPr/>
        </p:nvSpPr>
        <p:spPr>
          <a:xfrm>
            <a:off x="5357198" y="6573891"/>
            <a:ext cx="1191273" cy="230154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brochure.pptx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모서리가 둥근 직사각형 252">
            <a:extLst>
              <a:ext uri="{FF2B5EF4-FFF2-40B4-BE49-F238E27FC236}">
                <a16:creationId xmlns:a16="http://schemas.microsoft.com/office/drawing/2014/main" id="{6E865C8B-ABCF-C732-5728-C136192230EF}"/>
              </a:ext>
            </a:extLst>
          </p:cNvPr>
          <p:cNvSpPr/>
          <p:nvPr/>
        </p:nvSpPr>
        <p:spPr>
          <a:xfrm>
            <a:off x="6561962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4" name="모서리가 둥근 직사각형 253">
            <a:extLst>
              <a:ext uri="{FF2B5EF4-FFF2-40B4-BE49-F238E27FC236}">
                <a16:creationId xmlns:a16="http://schemas.microsoft.com/office/drawing/2014/main" id="{93DD4ECE-6928-264E-9EC6-1AB13B7DBCF3}"/>
              </a:ext>
            </a:extLst>
          </p:cNvPr>
          <p:cNvSpPr/>
          <p:nvPr/>
        </p:nvSpPr>
        <p:spPr>
          <a:xfrm>
            <a:off x="6966928" y="65989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5" name="모서리가 둥근 직사각형 254">
            <a:extLst>
              <a:ext uri="{FF2B5EF4-FFF2-40B4-BE49-F238E27FC236}">
                <a16:creationId xmlns:a16="http://schemas.microsoft.com/office/drawing/2014/main" id="{18019130-C7C5-5BBF-4B9B-B780E945623E}"/>
              </a:ext>
            </a:extLst>
          </p:cNvPr>
          <p:cNvSpPr/>
          <p:nvPr/>
        </p:nvSpPr>
        <p:spPr>
          <a:xfrm>
            <a:off x="3103082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256" name="모서리가 둥근 직사각형 255">
            <a:extLst>
              <a:ext uri="{FF2B5EF4-FFF2-40B4-BE49-F238E27FC236}">
                <a16:creationId xmlns:a16="http://schemas.microsoft.com/office/drawing/2014/main" id="{75D644E7-FA77-DAC2-0C99-7C8638917B47}"/>
              </a:ext>
            </a:extLst>
          </p:cNvPr>
          <p:cNvSpPr/>
          <p:nvPr/>
        </p:nvSpPr>
        <p:spPr>
          <a:xfrm>
            <a:off x="3508048" y="683940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258" name="모서리가 둥근 직사각형 257">
            <a:extLst>
              <a:ext uri="{FF2B5EF4-FFF2-40B4-BE49-F238E27FC236}">
                <a16:creationId xmlns:a16="http://schemas.microsoft.com/office/drawing/2014/main" id="{6AF9D154-A36B-7DAF-D03E-0414863622CC}"/>
              </a:ext>
            </a:extLst>
          </p:cNvPr>
          <p:cNvSpPr/>
          <p:nvPr/>
        </p:nvSpPr>
        <p:spPr>
          <a:xfrm>
            <a:off x="558138" y="6565830"/>
            <a:ext cx="6870674" cy="474507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AAA6D68D-8001-04B3-ACE9-1FFCB97C4B3C}"/>
              </a:ext>
            </a:extLst>
          </p:cNvPr>
          <p:cNvSpPr/>
          <p:nvPr/>
        </p:nvSpPr>
        <p:spPr>
          <a:xfrm>
            <a:off x="359999" y="6548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761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9135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8125" y="426720"/>
          <a:ext cx="2047875" cy="592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상품 공급사 이력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공급사 정보를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업로더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업로드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상품자료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명칭 변경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TO-BE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상품자료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2B587919-12FD-F38B-85D3-14C1CCBC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677104"/>
              </p:ext>
            </p:extLst>
          </p:nvPr>
        </p:nvGraphicFramePr>
        <p:xfrm>
          <a:off x="539999" y="1109611"/>
          <a:ext cx="6863863" cy="183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8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07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상품진열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펜타온 상품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163147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21479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063449" y="138131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이력보기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29351"/>
              </p:ext>
            </p:extLst>
          </p:nvPr>
        </p:nvGraphicFramePr>
        <p:xfrm>
          <a:off x="719999" y="1865057"/>
          <a:ext cx="6546953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13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2489088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18335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182489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91330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4757890" y="1378309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이력보기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C8B613-08D6-F766-B740-78C508579D0C}"/>
              </a:ext>
            </a:extLst>
          </p:cNvPr>
          <p:cNvSpPr/>
          <p:nvPr/>
        </p:nvSpPr>
        <p:spPr>
          <a:xfrm>
            <a:off x="6784352" y="164275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F8CF4-946F-F402-28CA-E4D6B1258ED7}"/>
              </a:ext>
            </a:extLst>
          </p:cNvPr>
          <p:cNvSpPr/>
          <p:nvPr/>
        </p:nvSpPr>
        <p:spPr>
          <a:xfrm>
            <a:off x="5766549" y="165382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E4AC-434F-99FC-5263-E07803F79FED}"/>
              </a:ext>
            </a:extLst>
          </p:cNvPr>
          <p:cNvSpPr/>
          <p:nvPr/>
        </p:nvSpPr>
        <p:spPr>
          <a:xfrm>
            <a:off x="6274429" y="165011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6D588D1-CF85-CAEC-2C05-4368979DA816}"/>
              </a:ext>
            </a:extLst>
          </p:cNvPr>
          <p:cNvSpPr/>
          <p:nvPr/>
        </p:nvSpPr>
        <p:spPr>
          <a:xfrm>
            <a:off x="4752759" y="1655371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C4DD363-2567-96DC-A10E-E5AFE20C2A06}"/>
              </a:ext>
            </a:extLst>
          </p:cNvPr>
          <p:cNvSpPr/>
          <p:nvPr/>
        </p:nvSpPr>
        <p:spPr>
          <a:xfrm>
            <a:off x="5260639" y="1651669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F5797B-51FC-3599-3125-461868290E0F}"/>
              </a:ext>
            </a:extLst>
          </p:cNvPr>
          <p:cNvSpPr/>
          <p:nvPr/>
        </p:nvSpPr>
        <p:spPr>
          <a:xfrm>
            <a:off x="3446846" y="138131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CCFF75-F68D-0E89-CCBC-FA379AAE8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172387"/>
              </p:ext>
            </p:extLst>
          </p:nvPr>
        </p:nvGraphicFramePr>
        <p:xfrm>
          <a:off x="692119" y="3598366"/>
          <a:ext cx="6581643" cy="37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2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375505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866564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공사유형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충북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유지보수 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EBBE915-E4A9-EF53-2C66-484C9C178F4F}"/>
              </a:ext>
            </a:extLst>
          </p:cNvPr>
          <p:cNvSpPr/>
          <p:nvPr/>
        </p:nvSpPr>
        <p:spPr>
          <a:xfrm>
            <a:off x="6913762" y="33838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6389854-3D84-F273-6186-9E6899434492}"/>
              </a:ext>
            </a:extLst>
          </p:cNvPr>
          <p:cNvSpPr/>
          <p:nvPr/>
        </p:nvSpPr>
        <p:spPr>
          <a:xfrm>
            <a:off x="692119" y="3298332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정보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2874E3C-C91F-D73C-62CE-2782E688D3E9}"/>
              </a:ext>
            </a:extLst>
          </p:cNvPr>
          <p:cNvSpPr/>
          <p:nvPr/>
        </p:nvSpPr>
        <p:spPr>
          <a:xfrm>
            <a:off x="811002" y="4000369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상품을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진열합니다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림 22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D3A4BE9D-366C-8FEE-7F82-93976A0A9EF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" y="4071712"/>
            <a:ext cx="108000" cy="108000"/>
          </a:xfrm>
          <a:prstGeom prst="rect">
            <a:avLst/>
          </a:prstGeom>
        </p:spPr>
      </p:pic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0" name="모서리가 둥근 직사각형 169">
            <a:extLst>
              <a:ext uri="{FF2B5EF4-FFF2-40B4-BE49-F238E27FC236}">
                <a16:creationId xmlns:a16="http://schemas.microsoft.com/office/drawing/2014/main" id="{F45A39B4-4700-DFDC-404B-6492EF270A94}"/>
              </a:ext>
            </a:extLst>
          </p:cNvPr>
          <p:cNvSpPr/>
          <p:nvPr/>
        </p:nvSpPr>
        <p:spPr>
          <a:xfrm>
            <a:off x="3237728" y="1320586"/>
            <a:ext cx="4176173" cy="29769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3052707" y="12965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0C56A3E-8E5E-B9B2-882B-098028533554}"/>
              </a:ext>
            </a:extLst>
          </p:cNvPr>
          <p:cNvSpPr/>
          <p:nvPr/>
        </p:nvSpPr>
        <p:spPr>
          <a:xfrm>
            <a:off x="533187" y="1613689"/>
            <a:ext cx="6870674" cy="106981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855C696C-980E-6FD7-0BC9-2B328EEDB8EC}"/>
              </a:ext>
            </a:extLst>
          </p:cNvPr>
          <p:cNvSpPr/>
          <p:nvPr/>
        </p:nvSpPr>
        <p:spPr>
          <a:xfrm>
            <a:off x="540793" y="2678918"/>
            <a:ext cx="6870674" cy="2426707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399DE96C-1F20-C4C4-5E82-923B6DFB0514}"/>
              </a:ext>
            </a:extLst>
          </p:cNvPr>
          <p:cNvSpPr/>
          <p:nvPr/>
        </p:nvSpPr>
        <p:spPr>
          <a:xfrm>
            <a:off x="533187" y="3330741"/>
            <a:ext cx="6870674" cy="7049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E0342C1-9403-5469-F46E-8E844F332860}"/>
              </a:ext>
            </a:extLst>
          </p:cNvPr>
          <p:cNvSpPr/>
          <p:nvPr/>
        </p:nvSpPr>
        <p:spPr>
          <a:xfrm>
            <a:off x="366809" y="3331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9FE23A40-259C-32AF-9950-9233FC0BB912}"/>
              </a:ext>
            </a:extLst>
          </p:cNvPr>
          <p:cNvSpPr/>
          <p:nvPr/>
        </p:nvSpPr>
        <p:spPr>
          <a:xfrm>
            <a:off x="384094" y="404835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E70C9725-A16A-8AFF-5A11-6F15F578AE08}"/>
              </a:ext>
            </a:extLst>
          </p:cNvPr>
          <p:cNvSpPr/>
          <p:nvPr/>
        </p:nvSpPr>
        <p:spPr>
          <a:xfrm>
            <a:off x="6810" y="4394200"/>
            <a:ext cx="7852528" cy="254908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페이지 계속</a:t>
            </a:r>
          </a:p>
        </p:txBody>
      </p:sp>
      <p:pic>
        <p:nvPicPr>
          <p:cNvPr id="233" name="그림 232" descr="블랙, 어둠, 달이(가) 표시된 사진&#10;&#10;자동 생성된 설명">
            <a:extLst>
              <a:ext uri="{FF2B5EF4-FFF2-40B4-BE49-F238E27FC236}">
                <a16:creationId xmlns:a16="http://schemas.microsoft.com/office/drawing/2014/main" id="{93308E13-B68D-5CD9-40C2-9B6F8DCB3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78" y="3820461"/>
            <a:ext cx="90000" cy="90000"/>
          </a:xfrm>
          <a:prstGeom prst="rect">
            <a:avLst/>
          </a:prstGeom>
        </p:spPr>
      </p:pic>
      <p:sp>
        <p:nvSpPr>
          <p:cNvPr id="234" name="모서리가 둥근 직사각형 233">
            <a:extLst>
              <a:ext uri="{FF2B5EF4-FFF2-40B4-BE49-F238E27FC236}">
                <a16:creationId xmlns:a16="http://schemas.microsoft.com/office/drawing/2014/main" id="{460ABC83-91D8-9D1F-C0B2-A59276CF9CC9}"/>
              </a:ext>
            </a:extLst>
          </p:cNvPr>
          <p:cNvSpPr/>
          <p:nvPr/>
        </p:nvSpPr>
        <p:spPr>
          <a:xfrm>
            <a:off x="3583471" y="3930690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1"/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말줄임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tooltip 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402719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4"/>
            <a:ext cx="7200000" cy="791357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8125" y="426720"/>
          <a:ext cx="2047875" cy="592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공급사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상품 공급사 이력 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이력 영역은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공급사 정보를 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업로더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업로드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상품자료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명칭 변경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TO-BE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Wingdings" pitchFamily="2" charset="2"/>
                        </a:rPr>
                        <a:t>상품자료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진열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목록에서 선택한 단일 공급사의 상품 진열 정보를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 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 여부를 설정한다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노출한다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설정 영역을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2B587919-12FD-F38B-85D3-14C1CCBCA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6049"/>
              </p:ext>
            </p:extLst>
          </p:nvPr>
        </p:nvGraphicFramePr>
        <p:xfrm>
          <a:off x="539999" y="1109611"/>
          <a:ext cx="6863863" cy="183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8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07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상품진열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펜타온 상품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163147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214790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063449" y="138131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이력보기</a:t>
            </a: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CA9AAAC9-DB98-5CA5-5006-4A884B592C9A}"/>
              </a:ext>
            </a:extLst>
          </p:cNvPr>
          <p:cNvGraphicFramePr>
            <a:graphicFrameLocks noGrp="1"/>
          </p:cNvGraphicFramePr>
          <p:nvPr/>
        </p:nvGraphicFramePr>
        <p:xfrm>
          <a:off x="719999" y="1865057"/>
          <a:ext cx="6546953" cy="757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13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2489088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18335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182489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913306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151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판매가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매입가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1515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599079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36560AD-6991-60B0-6AA0-09743961EF3C}"/>
              </a:ext>
            </a:extLst>
          </p:cNvPr>
          <p:cNvSpPr/>
          <p:nvPr/>
        </p:nvSpPr>
        <p:spPr>
          <a:xfrm>
            <a:off x="693981" y="1552750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목록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DF567B2-10D6-C009-A111-B85F6085D8D4}"/>
              </a:ext>
            </a:extLst>
          </p:cNvPr>
          <p:cNvSpPr/>
          <p:nvPr/>
        </p:nvSpPr>
        <p:spPr>
          <a:xfrm>
            <a:off x="4757890" y="1378309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신청 이력보기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C8B613-08D6-F766-B740-78C508579D0C}"/>
              </a:ext>
            </a:extLst>
          </p:cNvPr>
          <p:cNvSpPr/>
          <p:nvPr/>
        </p:nvSpPr>
        <p:spPr>
          <a:xfrm>
            <a:off x="6784352" y="164275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FF8CF4-946F-F402-28CA-E4D6B1258ED7}"/>
              </a:ext>
            </a:extLst>
          </p:cNvPr>
          <p:cNvSpPr/>
          <p:nvPr/>
        </p:nvSpPr>
        <p:spPr>
          <a:xfrm>
            <a:off x="5766549" y="1653820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E4AC-434F-99FC-5263-E07803F79FED}"/>
              </a:ext>
            </a:extLst>
          </p:cNvPr>
          <p:cNvSpPr/>
          <p:nvPr/>
        </p:nvSpPr>
        <p:spPr>
          <a:xfrm>
            <a:off x="6274429" y="1650118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종료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6D588D1-CF85-CAEC-2C05-4368979DA816}"/>
              </a:ext>
            </a:extLst>
          </p:cNvPr>
          <p:cNvSpPr/>
          <p:nvPr/>
        </p:nvSpPr>
        <p:spPr>
          <a:xfrm>
            <a:off x="4752759" y="1655371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4C4DD363-2567-96DC-A10E-E5AFE20C2A06}"/>
              </a:ext>
            </a:extLst>
          </p:cNvPr>
          <p:cNvSpPr/>
          <p:nvPr/>
        </p:nvSpPr>
        <p:spPr>
          <a:xfrm>
            <a:off x="5260639" y="1651669"/>
            <a:ext cx="4826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71F5797B-51FC-3599-3125-461868290E0F}"/>
              </a:ext>
            </a:extLst>
          </p:cNvPr>
          <p:cNvSpPr/>
          <p:nvPr/>
        </p:nvSpPr>
        <p:spPr>
          <a:xfrm>
            <a:off x="3446846" y="1381311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공급사 이력 보기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CCFF75-F68D-0E89-CCBC-FA379AAE8ED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119" y="3598366"/>
          <a:ext cx="6581643" cy="370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24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3755055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1866564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공사유형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사업장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수도권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충북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충남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A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네트웍 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ONS),SKT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전기공사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사급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en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SKT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운용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유지보수 공사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EBBE915-E4A9-EF53-2C66-484C9C178F4F}"/>
              </a:ext>
            </a:extLst>
          </p:cNvPr>
          <p:cNvSpPr/>
          <p:nvPr/>
        </p:nvSpPr>
        <p:spPr>
          <a:xfrm>
            <a:off x="6913762" y="33838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6389854-3D84-F273-6186-9E6899434492}"/>
              </a:ext>
            </a:extLst>
          </p:cNvPr>
          <p:cNvSpPr/>
          <p:nvPr/>
        </p:nvSpPr>
        <p:spPr>
          <a:xfrm>
            <a:off x="692119" y="3298332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진열 정보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2874E3C-C91F-D73C-62CE-2782E688D3E9}"/>
              </a:ext>
            </a:extLst>
          </p:cNvPr>
          <p:cNvSpPr/>
          <p:nvPr/>
        </p:nvSpPr>
        <p:spPr>
          <a:xfrm>
            <a:off x="811002" y="4000369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상품을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진열합니다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그림 22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D3A4BE9D-366C-8FEE-7F82-93976A0A9EF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1" y="4071712"/>
            <a:ext cx="108000" cy="108000"/>
          </a:xfrm>
          <a:prstGeom prst="rect">
            <a:avLst/>
          </a:prstGeom>
        </p:spPr>
      </p:pic>
      <p:sp>
        <p:nvSpPr>
          <p:cNvPr id="169" name="타원 16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0" name="모서리가 둥근 직사각형 169">
            <a:extLst>
              <a:ext uri="{FF2B5EF4-FFF2-40B4-BE49-F238E27FC236}">
                <a16:creationId xmlns:a16="http://schemas.microsoft.com/office/drawing/2014/main" id="{F45A39B4-4700-DFDC-404B-6492EF270A94}"/>
              </a:ext>
            </a:extLst>
          </p:cNvPr>
          <p:cNvSpPr/>
          <p:nvPr/>
        </p:nvSpPr>
        <p:spPr>
          <a:xfrm>
            <a:off x="3237728" y="1320586"/>
            <a:ext cx="4176173" cy="29769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F064DC76-5D35-942F-5549-9D5B0C0F2311}"/>
              </a:ext>
            </a:extLst>
          </p:cNvPr>
          <p:cNvSpPr/>
          <p:nvPr/>
        </p:nvSpPr>
        <p:spPr>
          <a:xfrm>
            <a:off x="3052707" y="129652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0C56A3E-8E5E-B9B2-882B-098028533554}"/>
              </a:ext>
            </a:extLst>
          </p:cNvPr>
          <p:cNvSpPr/>
          <p:nvPr/>
        </p:nvSpPr>
        <p:spPr>
          <a:xfrm>
            <a:off x="533187" y="1613689"/>
            <a:ext cx="6870674" cy="1069810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1586213-8EE1-548A-DE41-91F65AA40A33}"/>
              </a:ext>
            </a:extLst>
          </p:cNvPr>
          <p:cNvSpPr/>
          <p:nvPr/>
        </p:nvSpPr>
        <p:spPr>
          <a:xfrm>
            <a:off x="349958" y="160602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855C696C-980E-6FD7-0BC9-2B328EEDB8EC}"/>
              </a:ext>
            </a:extLst>
          </p:cNvPr>
          <p:cNvSpPr/>
          <p:nvPr/>
        </p:nvSpPr>
        <p:spPr>
          <a:xfrm>
            <a:off x="540793" y="2678918"/>
            <a:ext cx="6870674" cy="2426707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658E5B94-7BC5-66A3-C008-168B2A650A6F}"/>
              </a:ext>
            </a:extLst>
          </p:cNvPr>
          <p:cNvSpPr/>
          <p:nvPr/>
        </p:nvSpPr>
        <p:spPr>
          <a:xfrm>
            <a:off x="346509" y="268072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399DE96C-1F20-C4C4-5E82-923B6DFB0514}"/>
              </a:ext>
            </a:extLst>
          </p:cNvPr>
          <p:cNvSpPr/>
          <p:nvPr/>
        </p:nvSpPr>
        <p:spPr>
          <a:xfrm>
            <a:off x="533187" y="3330741"/>
            <a:ext cx="6870674" cy="7049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E0342C1-9403-5469-F46E-8E844F332860}"/>
              </a:ext>
            </a:extLst>
          </p:cNvPr>
          <p:cNvSpPr/>
          <p:nvPr/>
        </p:nvSpPr>
        <p:spPr>
          <a:xfrm>
            <a:off x="366809" y="3331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9FE23A40-259C-32AF-9950-9233FC0BB912}"/>
              </a:ext>
            </a:extLst>
          </p:cNvPr>
          <p:cNvSpPr/>
          <p:nvPr/>
        </p:nvSpPr>
        <p:spPr>
          <a:xfrm>
            <a:off x="384094" y="404835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E70C9725-A16A-8AFF-5A11-6F15F578AE08}"/>
              </a:ext>
            </a:extLst>
          </p:cNvPr>
          <p:cNvSpPr/>
          <p:nvPr/>
        </p:nvSpPr>
        <p:spPr>
          <a:xfrm>
            <a:off x="6810" y="4394200"/>
            <a:ext cx="7852528" cy="254908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다음 페이지 계속</a:t>
            </a:r>
          </a:p>
        </p:txBody>
      </p:sp>
      <p:pic>
        <p:nvPicPr>
          <p:cNvPr id="233" name="그림 232" descr="블랙, 어둠, 달이(가) 표시된 사진&#10;&#10;자동 생성된 설명">
            <a:extLst>
              <a:ext uri="{FF2B5EF4-FFF2-40B4-BE49-F238E27FC236}">
                <a16:creationId xmlns:a16="http://schemas.microsoft.com/office/drawing/2014/main" id="{93308E13-B68D-5CD9-40C2-9B6F8DCB3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778" y="3820461"/>
            <a:ext cx="90000" cy="90000"/>
          </a:xfrm>
          <a:prstGeom prst="rect">
            <a:avLst/>
          </a:prstGeom>
        </p:spPr>
      </p:pic>
      <p:sp>
        <p:nvSpPr>
          <p:cNvPr id="234" name="모서리가 둥근 직사각형 233">
            <a:extLst>
              <a:ext uri="{FF2B5EF4-FFF2-40B4-BE49-F238E27FC236}">
                <a16:creationId xmlns:a16="http://schemas.microsoft.com/office/drawing/2014/main" id="{460ABC83-91D8-9D1F-C0B2-A59276CF9CC9}"/>
              </a:ext>
            </a:extLst>
          </p:cNvPr>
          <p:cNvSpPr/>
          <p:nvPr/>
        </p:nvSpPr>
        <p:spPr>
          <a:xfrm>
            <a:off x="3583471" y="3930690"/>
            <a:ext cx="2880000" cy="270000"/>
          </a:xfrm>
          <a:prstGeom prst="roundRect">
            <a:avLst>
              <a:gd name="adj" fmla="val 31651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A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망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네트웍 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ONS),SKT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전기공사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사급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en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SKT 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운용</a:t>
            </a:r>
            <a:r>
              <a:rPr lang="en-US" altLang="ko-KR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유지보수 공사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lang="en-US" altLang="ko-KR" sz="600" b="0" dirty="0">
              <a:solidFill>
                <a:srgbClr val="50505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atinLnBrk="1"/>
            <a:r>
              <a:rPr lang="ko-KR" altLang="en-US" sz="600" b="0" dirty="0" err="1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말줄임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tooltip </a:t>
            </a:r>
            <a:r>
              <a:rPr lang="ko-KR" altLang="en-US" sz="600" b="0" dirty="0">
                <a:solidFill>
                  <a:srgbClr val="50505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324335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438591"/>
            <a:ext cx="7200000" cy="1294150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FABC358B-4459-8FA3-3EC7-575828D94E65}"/>
              </a:ext>
            </a:extLst>
          </p:cNvPr>
          <p:cNvSpPr/>
          <p:nvPr/>
        </p:nvSpPr>
        <p:spPr>
          <a:xfrm>
            <a:off x="436499" y="871474"/>
            <a:ext cx="7023546" cy="120408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0744"/>
              </p:ext>
            </p:extLst>
          </p:nvPr>
        </p:nvGraphicFramePr>
        <p:xfrm>
          <a:off x="7858125" y="426720"/>
          <a:ext cx="2047875" cy="1636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보기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공급사의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정보의 이력을 보여준다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정보 이력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펜타온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상품정보는 아래 요소로 구성된다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카테고리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등록할 상품을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카테고리 와 연결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 err="1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카테고리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별도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주문단위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주문단위 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낱개수량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 낱개 수량 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선택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화물택배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묶음 배송 가능 여부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도서산간 배송 가능 여부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불가능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 정책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정한 배송비 정책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상품고시정보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상품상세설명에 상품고시정보가 기재된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안내문구 노출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입력된 값 삭제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text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설명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placeholder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화면설계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고시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설계서 참조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SEO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메타 태그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(Keywords)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상품 검색 키워드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텍스트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검색엔진 이미지 검색 키워드 설정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 입력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(PCP003)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(PCP004)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(PCA001)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(PCP002)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B3FD4461-F530-E8B2-3E2B-9F54B7356EDE}"/>
              </a:ext>
            </a:extLst>
          </p:cNvPr>
          <p:cNvSpPr/>
          <p:nvPr/>
        </p:nvSpPr>
        <p:spPr>
          <a:xfrm>
            <a:off x="3742278" y="130085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66F1EAFC-7404-4F6D-3211-9D4B6D0E431D}"/>
              </a:ext>
            </a:extLst>
          </p:cNvPr>
          <p:cNvSpPr/>
          <p:nvPr/>
        </p:nvSpPr>
        <p:spPr>
          <a:xfrm>
            <a:off x="4147244" y="13005855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7736A3CC-FC61-E8D3-7A70-10E92371D996}"/>
              </a:ext>
            </a:extLst>
          </p:cNvPr>
          <p:cNvSpPr/>
          <p:nvPr/>
        </p:nvSpPr>
        <p:spPr>
          <a:xfrm>
            <a:off x="3337312" y="130085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578835-4B12-1D09-0198-28C0D9C599DE}"/>
              </a:ext>
            </a:extLst>
          </p:cNvPr>
          <p:cNvSpPr/>
          <p:nvPr/>
        </p:nvSpPr>
        <p:spPr>
          <a:xfrm>
            <a:off x="681736" y="930917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BCBCE91-EFD0-B2DC-FDB1-D93A97E7F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95694"/>
              </p:ext>
            </p:extLst>
          </p:nvPr>
        </p:nvGraphicFramePr>
        <p:xfrm>
          <a:off x="520942" y="1177558"/>
          <a:ext cx="6863864" cy="1161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60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380840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별도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낱개수량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 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9076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배송비 정책</a:t>
                      </a:r>
                    </a:p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0285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822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2689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1866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780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품명 및 모델명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법에 의한 인증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허가 등을 받았음을 확인 할 수 있는 경우 그에 대한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60603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제조국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또는 원산지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제조자 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수입품의 경우 수입자를 함께 표기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120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책임자와 전화번호 또는 소비자 상담 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1650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53685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8671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0919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63962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9171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8560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9605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7276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2690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24283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273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6286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76733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3385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12995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1189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77157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1245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0081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1101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5463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8171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4468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0637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52800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48305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19125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9977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0671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4624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7187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20582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06500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58097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메타 태그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keywors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709073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Alt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텍스트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190554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DD8BE143-B4CA-C8D9-5A1D-196B9DB4B5DA}"/>
              </a:ext>
            </a:extLst>
          </p:cNvPr>
          <p:cNvGrpSpPr/>
          <p:nvPr/>
        </p:nvGrpSpPr>
        <p:grpSpPr>
          <a:xfrm>
            <a:off x="1447987" y="1203773"/>
            <a:ext cx="3372522" cy="188219"/>
            <a:chOff x="2267518" y="2433197"/>
            <a:chExt cx="3372522" cy="188219"/>
          </a:xfrm>
          <a:solidFill>
            <a:schemeClr val="bg1"/>
          </a:solidFill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241CBD0-B445-A999-F02A-B989F46BDDFB}"/>
                </a:ext>
              </a:extLst>
            </p:cNvPr>
            <p:cNvSpPr/>
            <p:nvPr/>
          </p:nvSpPr>
          <p:spPr>
            <a:xfrm>
              <a:off x="2267518" y="2441416"/>
              <a:ext cx="3012523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039150A2-A033-594C-2F2A-3170ECDAADB4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4" name="그림 33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6AF3BC3-34EA-22B6-F267-DB465D092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3680FB9-3FF9-A3AD-7840-B788D358C749}"/>
              </a:ext>
            </a:extLst>
          </p:cNvPr>
          <p:cNvGrpSpPr/>
          <p:nvPr/>
        </p:nvGrpSpPr>
        <p:grpSpPr>
          <a:xfrm>
            <a:off x="3808591" y="1453872"/>
            <a:ext cx="553233" cy="180000"/>
            <a:chOff x="3828896" y="2852689"/>
            <a:chExt cx="553233" cy="180000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8052C6B6-5DE1-A01B-4BAD-031D2A24B0C8}"/>
                </a:ext>
              </a:extLst>
            </p:cNvPr>
            <p:cNvSpPr/>
            <p:nvPr/>
          </p:nvSpPr>
          <p:spPr>
            <a:xfrm>
              <a:off x="3828896" y="2852689"/>
              <a:ext cx="553233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</a:p>
          </p:txBody>
        </p:sp>
        <p:pic>
          <p:nvPicPr>
            <p:cNvPr id="39" name="그림 38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7A388182-E55B-303C-A888-C3E76C2D5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29" y="287068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70D0F03-3831-392D-5F8F-29714B79AF99}"/>
              </a:ext>
            </a:extLst>
          </p:cNvPr>
          <p:cNvSpPr/>
          <p:nvPr/>
        </p:nvSpPr>
        <p:spPr>
          <a:xfrm>
            <a:off x="1447987" y="1442845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D3F1D1D-131F-8BB1-89E3-9B3338ECDCD0}"/>
              </a:ext>
            </a:extLst>
          </p:cNvPr>
          <p:cNvSpPr/>
          <p:nvPr/>
        </p:nvSpPr>
        <p:spPr>
          <a:xfrm>
            <a:off x="6058047" y="1437354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F5BCDF0-C629-C889-8B47-9FA9AA560304}"/>
              </a:ext>
            </a:extLst>
          </p:cNvPr>
          <p:cNvSpPr/>
          <p:nvPr/>
        </p:nvSpPr>
        <p:spPr>
          <a:xfrm>
            <a:off x="1494793" y="4646350"/>
            <a:ext cx="5759914" cy="8010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600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71450" indent="-171450" fontAlgn="t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600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600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072AAE2-E50B-C61C-E848-2ACFB45FFFFB}"/>
              </a:ext>
            </a:extLst>
          </p:cNvPr>
          <p:cNvSpPr/>
          <p:nvPr/>
        </p:nvSpPr>
        <p:spPr>
          <a:xfrm>
            <a:off x="673064" y="4294827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F483F38-621B-B82B-1697-EE6434740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84851"/>
              </p:ext>
            </p:extLst>
          </p:nvPr>
        </p:nvGraphicFramePr>
        <p:xfrm>
          <a:off x="1494793" y="8693918"/>
          <a:ext cx="5751479" cy="1276012"/>
        </p:xfrm>
        <a:graphic>
          <a:graphicData uri="http://schemas.openxmlformats.org/drawingml/2006/table">
            <a:tbl>
              <a:tblPr/>
              <a:tblGrid>
                <a:gridCol w="146124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290234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23105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1852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6210" marR="56210" marT="42158" marB="42158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6210" marR="56210" marT="42158" marB="42158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4F60CCD8-D2FD-EA7D-E897-78C32A2CFF44}"/>
              </a:ext>
            </a:extLst>
          </p:cNvPr>
          <p:cNvSpPr/>
          <p:nvPr/>
        </p:nvSpPr>
        <p:spPr>
          <a:xfrm>
            <a:off x="1761955" y="4283979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상품에 맞게 수정해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B029676E-3444-8BFE-4989-4079145AF151}"/>
              </a:ext>
            </a:extLst>
          </p:cNvPr>
          <p:cNvSpPr/>
          <p:nvPr/>
        </p:nvSpPr>
        <p:spPr>
          <a:xfrm>
            <a:off x="1500513" y="5591545"/>
            <a:ext cx="5754194" cy="8744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원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DABE5562-0840-D450-7482-6E1531F86C0F}"/>
              </a:ext>
            </a:extLst>
          </p:cNvPr>
          <p:cNvSpPr/>
          <p:nvPr/>
        </p:nvSpPr>
        <p:spPr>
          <a:xfrm>
            <a:off x="1503249" y="7268854"/>
            <a:ext cx="5751458" cy="1050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840255C0-8A8E-4178-C2D9-C18D1D008340}"/>
              </a:ext>
            </a:extLst>
          </p:cNvPr>
          <p:cNvSpPr/>
          <p:nvPr/>
        </p:nvSpPr>
        <p:spPr>
          <a:xfrm>
            <a:off x="1503249" y="6545543"/>
            <a:ext cx="5751458" cy="650571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CA1625CB-6BC1-F3F2-6507-EFC07C9E2CA8}"/>
              </a:ext>
            </a:extLst>
          </p:cNvPr>
          <p:cNvSpPr/>
          <p:nvPr/>
        </p:nvSpPr>
        <p:spPr>
          <a:xfrm>
            <a:off x="1494793" y="10179515"/>
            <a:ext cx="5751458" cy="111918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사용 중 발생한 하자의 환불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수리 등은 공정거래위원회 소비자분쟁해결기준에 준하여 처리됩니다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/>
            </a:r>
            <a:b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</a:b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제조사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브랜드 </a:t>
            </a:r>
            <a:r>
              <a:rPr lang="en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AS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센터로 문의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시 고객님의 귀책사유로 인해 수거가 지연될 경우에는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교환이 제한될 수 있습니다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일부 수입품 및 제작품의 경우는 주문 전 반품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/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교환 가능여부를 담당자에게 문의해 주세요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</a:t>
            </a:r>
          </a:p>
          <a:p>
            <a:pPr marL="171450" indent="-171450" algn="l" fontAlgn="t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신용카드 결제의 경우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,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 전체 반품만 가능합니다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. (</a:t>
            </a:r>
            <a:r>
              <a:rPr lang="ko-KR" altLang="en-US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부분 반품 불가</a:t>
            </a:r>
            <a:r>
              <a:rPr lang="en-US" altLang="ko-KR" sz="70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</a:t>
            </a:r>
            <a:endParaRPr kumimoji="1" lang="en-US" altLang="ko-KR" sz="7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7ED938C7-93D9-C615-0089-90E0A7B8EAAD}"/>
              </a:ext>
            </a:extLst>
          </p:cNvPr>
          <p:cNvSpPr/>
          <p:nvPr/>
        </p:nvSpPr>
        <p:spPr>
          <a:xfrm>
            <a:off x="1503228" y="8440717"/>
            <a:ext cx="3223129" cy="215467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A3392660-53D1-9FB1-40A2-899FED3D6824}"/>
              </a:ext>
            </a:extLst>
          </p:cNvPr>
          <p:cNvSpPr/>
          <p:nvPr/>
        </p:nvSpPr>
        <p:spPr>
          <a:xfrm>
            <a:off x="681736" y="3039528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고시 정보</a:t>
            </a: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D4A4874E-EEF6-05CD-53AF-7922AC2BA1F3}"/>
              </a:ext>
            </a:extLst>
          </p:cNvPr>
          <p:cNvSpPr/>
          <p:nvPr/>
        </p:nvSpPr>
        <p:spPr>
          <a:xfrm>
            <a:off x="1761955" y="3029068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상세 설명에 상품 고시 정보가 기재되어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0" name="그림 109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7E595A60-14F9-51F6-5C9E-80E930358B5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04" y="3110068"/>
            <a:ext cx="108000" cy="108000"/>
          </a:xfrm>
          <a:prstGeom prst="rect">
            <a:avLst/>
          </a:prstGeom>
        </p:spPr>
      </p:pic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65468E3F-0017-FDD1-0DEA-34017693811E}"/>
              </a:ext>
            </a:extLst>
          </p:cNvPr>
          <p:cNvSpPr/>
          <p:nvPr/>
        </p:nvSpPr>
        <p:spPr>
          <a:xfrm>
            <a:off x="1447987" y="3378312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5AE02A0B-0FD0-70C5-C00E-3B676F4BD6CC}"/>
              </a:ext>
            </a:extLst>
          </p:cNvPr>
          <p:cNvSpPr/>
          <p:nvPr/>
        </p:nvSpPr>
        <p:spPr>
          <a:xfrm>
            <a:off x="1447987" y="3632776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FA2521E1-A03E-B9ED-0C40-05B1D2DF49A7}"/>
              </a:ext>
            </a:extLst>
          </p:cNvPr>
          <p:cNvSpPr/>
          <p:nvPr/>
        </p:nvSpPr>
        <p:spPr>
          <a:xfrm>
            <a:off x="1447987" y="3868186"/>
            <a:ext cx="225415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2F9AEC62-1E1A-92B5-A325-16CBECA54917}"/>
              </a:ext>
            </a:extLst>
          </p:cNvPr>
          <p:cNvSpPr/>
          <p:nvPr/>
        </p:nvSpPr>
        <p:spPr>
          <a:xfrm>
            <a:off x="5157130" y="3385156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44B326E3-2ABC-9069-9F03-B80670483F3A}"/>
              </a:ext>
            </a:extLst>
          </p:cNvPr>
          <p:cNvSpPr/>
          <p:nvPr/>
        </p:nvSpPr>
        <p:spPr>
          <a:xfrm>
            <a:off x="5149321" y="3613062"/>
            <a:ext cx="218625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7715F5AF-A7BB-60BB-0A0D-082C4B86DD4D}"/>
              </a:ext>
            </a:extLst>
          </p:cNvPr>
          <p:cNvGrpSpPr/>
          <p:nvPr/>
        </p:nvGrpSpPr>
        <p:grpSpPr>
          <a:xfrm>
            <a:off x="1503228" y="11365344"/>
            <a:ext cx="2232397" cy="180000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B34F38CC-6D5B-6525-14D9-1C285422C1AC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FF8566D8-2366-797C-E9FC-903DEC157B3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4" name="그림 123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ACB29FC6-DD7A-518B-5E44-4996A51CE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8EDDD1D5-91DF-D5AA-54FD-5E7B65AC3DCB}"/>
              </a:ext>
            </a:extLst>
          </p:cNvPr>
          <p:cNvSpPr/>
          <p:nvPr/>
        </p:nvSpPr>
        <p:spPr>
          <a:xfrm>
            <a:off x="5146176" y="11356782"/>
            <a:ext cx="210007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762C2B71-4D87-CF87-555A-8F4967EDEC6E}"/>
              </a:ext>
            </a:extLst>
          </p:cNvPr>
          <p:cNvSpPr/>
          <p:nvPr/>
        </p:nvSpPr>
        <p:spPr>
          <a:xfrm>
            <a:off x="1503228" y="11600919"/>
            <a:ext cx="2232397" cy="18792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54CAF49B-AC7A-6508-00E3-2FC07D4ABD4D}"/>
              </a:ext>
            </a:extLst>
          </p:cNvPr>
          <p:cNvSpPr/>
          <p:nvPr/>
        </p:nvSpPr>
        <p:spPr>
          <a:xfrm>
            <a:off x="560004" y="12008147"/>
            <a:ext cx="108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</a:t>
            </a:r>
            <a:r>
              <a:rPr kumimoji="1"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BA4F4270-4BEF-2432-B1B7-9B6A819AEB49}"/>
              </a:ext>
            </a:extLst>
          </p:cNvPr>
          <p:cNvSpPr/>
          <p:nvPr/>
        </p:nvSpPr>
        <p:spPr>
          <a:xfrm>
            <a:off x="1494793" y="12318363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구글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네이버와 같은 검색엔진에서 상품 검색을 위한 키워드 입니다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키워드는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4~5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정도의 단어를 콤마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(,)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구분하여 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7280BF65-F9DD-4A5D-8752-9BB1127584FC}"/>
              </a:ext>
            </a:extLst>
          </p:cNvPr>
          <p:cNvSpPr/>
          <p:nvPr/>
        </p:nvSpPr>
        <p:spPr>
          <a:xfrm>
            <a:off x="6156855" y="942598"/>
            <a:ext cx="12035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정보 이력 보기</a:t>
            </a: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9059AE8E-4564-B681-CCBE-7E40299FC776}"/>
              </a:ext>
            </a:extLst>
          </p:cNvPr>
          <p:cNvSpPr/>
          <p:nvPr/>
        </p:nvSpPr>
        <p:spPr>
          <a:xfrm>
            <a:off x="-3014686" y="12008147"/>
            <a:ext cx="3240000" cy="804495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SEO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설정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키워드 설정 관련 정책 논의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title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site description 60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구글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favicon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검색엔진 별 인식하는 키워드 수 확인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3" name="모서리가 둥근 직사각형 182">
            <a:extLst>
              <a:ext uri="{FF2B5EF4-FFF2-40B4-BE49-F238E27FC236}">
                <a16:creationId xmlns:a16="http://schemas.microsoft.com/office/drawing/2014/main" id="{3A653FD9-2FAD-2FA3-9C24-9B0BA53B5630}"/>
              </a:ext>
            </a:extLst>
          </p:cNvPr>
          <p:cNvSpPr/>
          <p:nvPr/>
        </p:nvSpPr>
        <p:spPr>
          <a:xfrm>
            <a:off x="1490923" y="12551963"/>
            <a:ext cx="5759197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Alt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텍스트는 해당 상품을 표현할 수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 정도의 단어로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7" name="모서리가 둥근 직사각형 186">
            <a:extLst>
              <a:ext uri="{FF2B5EF4-FFF2-40B4-BE49-F238E27FC236}">
                <a16:creationId xmlns:a16="http://schemas.microsoft.com/office/drawing/2014/main" id="{5D72405D-88D2-3319-AD46-1FB748F7CD61}"/>
              </a:ext>
            </a:extLst>
          </p:cNvPr>
          <p:cNvSpPr/>
          <p:nvPr/>
        </p:nvSpPr>
        <p:spPr>
          <a:xfrm>
            <a:off x="5157130" y="2179750"/>
            <a:ext cx="2169209" cy="61384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배송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3,000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도서산간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6,000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50,000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원 이상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주문시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9371C62-D108-418E-6B73-293D817D55CA}"/>
              </a:ext>
            </a:extLst>
          </p:cNvPr>
          <p:cNvGrpSpPr/>
          <p:nvPr/>
        </p:nvGrpSpPr>
        <p:grpSpPr>
          <a:xfrm>
            <a:off x="1452129" y="1918325"/>
            <a:ext cx="553233" cy="180000"/>
            <a:chOff x="3828896" y="2852689"/>
            <a:chExt cx="553233" cy="180000"/>
          </a:xfrm>
        </p:grpSpPr>
        <p:sp>
          <p:nvSpPr>
            <p:cNvPr id="190" name="모서리가 둥근 직사각형 189">
              <a:extLst>
                <a:ext uri="{FF2B5EF4-FFF2-40B4-BE49-F238E27FC236}">
                  <a16:creationId xmlns:a16="http://schemas.microsoft.com/office/drawing/2014/main" id="{45787DFF-A81D-30DC-77A2-BB9D2B1681F5}"/>
                </a:ext>
              </a:extLst>
            </p:cNvPr>
            <p:cNvSpPr/>
            <p:nvPr/>
          </p:nvSpPr>
          <p:spPr>
            <a:xfrm>
              <a:off x="3828896" y="2852689"/>
              <a:ext cx="553233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불가능</a:t>
              </a:r>
            </a:p>
          </p:txBody>
        </p:sp>
        <p:pic>
          <p:nvPicPr>
            <p:cNvPr id="191" name="그림 190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A9ABB0F4-B171-69FC-EE71-E80812DC3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29" y="287068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193" name="모서리가 둥근 직사각형 192">
            <a:extLst>
              <a:ext uri="{FF2B5EF4-FFF2-40B4-BE49-F238E27FC236}">
                <a16:creationId xmlns:a16="http://schemas.microsoft.com/office/drawing/2014/main" id="{60F76704-FACF-9CD3-415C-B9D20036FC6E}"/>
              </a:ext>
            </a:extLst>
          </p:cNvPr>
          <p:cNvSpPr/>
          <p:nvPr/>
        </p:nvSpPr>
        <p:spPr>
          <a:xfrm>
            <a:off x="1446762" y="2641954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모서리가 둥근 직사각형 193">
            <a:extLst>
              <a:ext uri="{FF2B5EF4-FFF2-40B4-BE49-F238E27FC236}">
                <a16:creationId xmlns:a16="http://schemas.microsoft.com/office/drawing/2014/main" id="{16DE0A10-2345-57A0-12CD-944C77460963}"/>
              </a:ext>
            </a:extLst>
          </p:cNvPr>
          <p:cNvSpPr/>
          <p:nvPr/>
        </p:nvSpPr>
        <p:spPr>
          <a:xfrm>
            <a:off x="-3246894" y="2328684"/>
            <a:ext cx="3240000" cy="49180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우편번호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택배사별 제주도 및 도서산간 지역 기준표 확인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써머스플랫폼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(tracking API)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에서 상기 기준표 지원 여부 확인 필요</a:t>
            </a:r>
          </a:p>
        </p:txBody>
      </p:sp>
      <p:sp>
        <p:nvSpPr>
          <p:cNvPr id="195" name="모서리가 둥근 직사각형 194">
            <a:extLst>
              <a:ext uri="{FF2B5EF4-FFF2-40B4-BE49-F238E27FC236}">
                <a16:creationId xmlns:a16="http://schemas.microsoft.com/office/drawing/2014/main" id="{DA1D2A63-1CBD-8011-FCBB-6491F4327D22}"/>
              </a:ext>
            </a:extLst>
          </p:cNvPr>
          <p:cNvSpPr/>
          <p:nvPr/>
        </p:nvSpPr>
        <p:spPr>
          <a:xfrm>
            <a:off x="1846349" y="891389"/>
            <a:ext cx="3058554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판매가는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포함으로 노출됩니다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6" name="모서리가 둥근 직사각형 195">
            <a:extLst>
              <a:ext uri="{FF2B5EF4-FFF2-40B4-BE49-F238E27FC236}">
                <a16:creationId xmlns:a16="http://schemas.microsoft.com/office/drawing/2014/main" id="{9DEEAA22-5D25-7BA1-9918-CC2C5D49F1C2}"/>
              </a:ext>
            </a:extLst>
          </p:cNvPr>
          <p:cNvSpPr/>
          <p:nvPr/>
        </p:nvSpPr>
        <p:spPr>
          <a:xfrm>
            <a:off x="-3246894" y="3031457"/>
            <a:ext cx="3240000" cy="818161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241015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김기범님 답변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택배사간 계약에 따라 금액 다름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택배사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마다 기준표가 다름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화물택배의 경우 지역마다 다르며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평균운임의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배정도</a:t>
            </a:r>
          </a:p>
        </p:txBody>
      </p:sp>
      <p:cxnSp>
        <p:nvCxnSpPr>
          <p:cNvPr id="198" name="꺾인 연결선[E] 197">
            <a:extLst>
              <a:ext uri="{FF2B5EF4-FFF2-40B4-BE49-F238E27FC236}">
                <a16:creationId xmlns:a16="http://schemas.microsoft.com/office/drawing/2014/main" id="{21288C5E-61C8-18C6-AF43-F5BCAD008614}"/>
              </a:ext>
            </a:extLst>
          </p:cNvPr>
          <p:cNvCxnSpPr>
            <a:cxnSpLocks/>
            <a:stCxn id="194" idx="2"/>
            <a:endCxn id="196" idx="0"/>
          </p:cNvCxnSpPr>
          <p:nvPr/>
        </p:nvCxnSpPr>
        <p:spPr>
          <a:xfrm rot="5400000">
            <a:off x="-1732379" y="2925971"/>
            <a:ext cx="210971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198">
            <a:extLst>
              <a:ext uri="{FF2B5EF4-FFF2-40B4-BE49-F238E27FC236}">
                <a16:creationId xmlns:a16="http://schemas.microsoft.com/office/drawing/2014/main" id="{CB3D772C-78E3-F25F-A94A-0DFDE4CCF09C}"/>
              </a:ext>
            </a:extLst>
          </p:cNvPr>
          <p:cNvSpPr/>
          <p:nvPr/>
        </p:nvSpPr>
        <p:spPr>
          <a:xfrm>
            <a:off x="-3246894" y="4104101"/>
            <a:ext cx="3240000" cy="491802"/>
          </a:xfrm>
          <a:prstGeom prst="roundRect">
            <a:avLst>
              <a:gd name="adj" fmla="val 7670"/>
            </a:avLst>
          </a:prstGeom>
          <a:solidFill>
            <a:srgbClr val="FF972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 구현에 대한 아이디어 논의 필요</a:t>
            </a:r>
          </a:p>
        </p:txBody>
      </p:sp>
      <p:cxnSp>
        <p:nvCxnSpPr>
          <p:cNvPr id="201" name="꺾인 연결선[E] 200">
            <a:extLst>
              <a:ext uri="{FF2B5EF4-FFF2-40B4-BE49-F238E27FC236}">
                <a16:creationId xmlns:a16="http://schemas.microsoft.com/office/drawing/2014/main" id="{EB3D88F3-46FC-7BC9-67B1-F3AC7936B263}"/>
              </a:ext>
            </a:extLst>
          </p:cNvPr>
          <p:cNvCxnSpPr>
            <a:cxnSpLocks/>
            <a:stCxn id="196" idx="2"/>
            <a:endCxn id="199" idx="0"/>
          </p:cNvCxnSpPr>
          <p:nvPr/>
        </p:nvCxnSpPr>
        <p:spPr>
          <a:xfrm rot="5400000">
            <a:off x="-1754135" y="3976859"/>
            <a:ext cx="254483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모서리가 둥근 직사각형 215">
            <a:extLst>
              <a:ext uri="{FF2B5EF4-FFF2-40B4-BE49-F238E27FC236}">
                <a16:creationId xmlns:a16="http://schemas.microsoft.com/office/drawing/2014/main" id="{22AD024A-A5B8-F910-2FEB-BC5E3AD4AF5A}"/>
              </a:ext>
            </a:extLst>
          </p:cNvPr>
          <p:cNvSpPr/>
          <p:nvPr/>
        </p:nvSpPr>
        <p:spPr>
          <a:xfrm>
            <a:off x="-3239017" y="4772219"/>
            <a:ext cx="3240000" cy="491802"/>
          </a:xfrm>
          <a:prstGeom prst="roundRect">
            <a:avLst>
              <a:gd name="adj" fmla="val 7670"/>
            </a:avLst>
          </a:prstGeom>
          <a:solidFill>
            <a:srgbClr val="FF972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인터파크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지마켓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등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마켓플레이스의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비용은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판매자가 각 상품에 제주도 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분리하여 입력하는 방식</a:t>
            </a:r>
          </a:p>
        </p:txBody>
      </p: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17E33AFA-3457-408A-0311-A44A0FA81A59}"/>
              </a:ext>
            </a:extLst>
          </p:cNvPr>
          <p:cNvSpPr/>
          <p:nvPr/>
        </p:nvSpPr>
        <p:spPr>
          <a:xfrm>
            <a:off x="1446229" y="2154267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A1EA633-E974-0EA7-9DAD-5CDB0F7134A1}"/>
              </a:ext>
            </a:extLst>
          </p:cNvPr>
          <p:cNvGrpSpPr/>
          <p:nvPr/>
        </p:nvGrpSpPr>
        <p:grpSpPr>
          <a:xfrm>
            <a:off x="5152043" y="1694423"/>
            <a:ext cx="2157374" cy="180000"/>
            <a:chOff x="3828896" y="2852689"/>
            <a:chExt cx="2157374" cy="180000"/>
          </a:xfrm>
        </p:grpSpPr>
        <p:sp>
          <p:nvSpPr>
            <p:cNvPr id="220" name="모서리가 둥근 직사각형 219">
              <a:extLst>
                <a:ext uri="{FF2B5EF4-FFF2-40B4-BE49-F238E27FC236}">
                  <a16:creationId xmlns:a16="http://schemas.microsoft.com/office/drawing/2014/main" id="{A8062672-908B-FBD6-FE78-63BCC892EEA5}"/>
                </a:ext>
              </a:extLst>
            </p:cNvPr>
            <p:cNvSpPr/>
            <p:nvPr/>
          </p:nvSpPr>
          <p:spPr>
            <a:xfrm>
              <a:off x="3828896" y="2852689"/>
              <a:ext cx="2157374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21" name="그림 220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5581A0BE-8FF6-3758-9FB4-342E1BFFC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886" y="2870689"/>
              <a:ext cx="144000" cy="144000"/>
            </a:xfrm>
            <a:prstGeom prst="rect">
              <a:avLst/>
            </a:prstGeom>
            <a:noFill/>
          </p:spPr>
        </p:pic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9429C0A7-468A-0E8A-F833-38FD40F29804}"/>
              </a:ext>
            </a:extLst>
          </p:cNvPr>
          <p:cNvGrpSpPr/>
          <p:nvPr/>
        </p:nvGrpSpPr>
        <p:grpSpPr>
          <a:xfrm>
            <a:off x="5157130" y="1923643"/>
            <a:ext cx="553233" cy="180000"/>
            <a:chOff x="3828896" y="2852689"/>
            <a:chExt cx="553233" cy="180000"/>
          </a:xfrm>
        </p:grpSpPr>
        <p:sp>
          <p:nvSpPr>
            <p:cNvPr id="224" name="모서리가 둥근 직사각형 223">
              <a:extLst>
                <a:ext uri="{FF2B5EF4-FFF2-40B4-BE49-F238E27FC236}">
                  <a16:creationId xmlns:a16="http://schemas.microsoft.com/office/drawing/2014/main" id="{8EC77E44-D6E6-D025-4003-44167F39A79C}"/>
                </a:ext>
              </a:extLst>
            </p:cNvPr>
            <p:cNvSpPr/>
            <p:nvPr/>
          </p:nvSpPr>
          <p:spPr>
            <a:xfrm>
              <a:off x="3828896" y="2852689"/>
              <a:ext cx="553233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불가능</a:t>
              </a:r>
            </a:p>
          </p:txBody>
        </p:sp>
        <p:pic>
          <p:nvPicPr>
            <p:cNvPr id="225" name="그림 224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679842E6-8FB9-5B6C-B45D-554D91AE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8129" y="287068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226" name="모서리가 둥근 직사각형 225">
            <a:extLst>
              <a:ext uri="{FF2B5EF4-FFF2-40B4-BE49-F238E27FC236}">
                <a16:creationId xmlns:a16="http://schemas.microsoft.com/office/drawing/2014/main" id="{F0E775DB-35D8-DF32-BD56-DD8810A95260}"/>
              </a:ext>
            </a:extLst>
          </p:cNvPr>
          <p:cNvSpPr/>
          <p:nvPr/>
        </p:nvSpPr>
        <p:spPr>
          <a:xfrm>
            <a:off x="2043596" y="1914310"/>
            <a:ext cx="1698681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정보가 같은 상품만 적용됩니다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모서리가 둥근 직사각형 226">
            <a:extLst>
              <a:ext uri="{FF2B5EF4-FFF2-40B4-BE49-F238E27FC236}">
                <a16:creationId xmlns:a16="http://schemas.microsoft.com/office/drawing/2014/main" id="{C107C294-C7E1-0A79-6E6D-155673996281}"/>
              </a:ext>
            </a:extLst>
          </p:cNvPr>
          <p:cNvSpPr/>
          <p:nvPr/>
        </p:nvSpPr>
        <p:spPr>
          <a:xfrm>
            <a:off x="1446229" y="2394585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8DFBC8D-09E7-4237-7663-8F42D9701056}"/>
              </a:ext>
            </a:extLst>
          </p:cNvPr>
          <p:cNvGrpSpPr/>
          <p:nvPr/>
        </p:nvGrpSpPr>
        <p:grpSpPr>
          <a:xfrm>
            <a:off x="1454585" y="1684725"/>
            <a:ext cx="2157374" cy="180000"/>
            <a:chOff x="3828896" y="2852689"/>
            <a:chExt cx="2157374" cy="180000"/>
          </a:xfrm>
        </p:grpSpPr>
        <p:sp>
          <p:nvSpPr>
            <p:cNvPr id="229" name="모서리가 둥근 직사각형 228">
              <a:extLst>
                <a:ext uri="{FF2B5EF4-FFF2-40B4-BE49-F238E27FC236}">
                  <a16:creationId xmlns:a16="http://schemas.microsoft.com/office/drawing/2014/main" id="{6263A2D6-A907-2D48-93F7-299E31451498}"/>
                </a:ext>
              </a:extLst>
            </p:cNvPr>
            <p:cNvSpPr/>
            <p:nvPr/>
          </p:nvSpPr>
          <p:spPr>
            <a:xfrm>
              <a:off x="3828896" y="2852689"/>
              <a:ext cx="2157374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30" name="그림 229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92C145CD-787F-A871-2904-7F0FCAF67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4886" y="2870689"/>
              <a:ext cx="144000" cy="144000"/>
            </a:xfrm>
            <a:prstGeom prst="rect">
              <a:avLst/>
            </a:prstGeom>
            <a:noFill/>
          </p:spPr>
        </p:pic>
      </p:grpSp>
      <p:sp>
        <p:nvSpPr>
          <p:cNvPr id="231" name="모서리가 둥근 직사각형 230">
            <a:extLst>
              <a:ext uri="{FF2B5EF4-FFF2-40B4-BE49-F238E27FC236}">
                <a16:creationId xmlns:a16="http://schemas.microsoft.com/office/drawing/2014/main" id="{396E8D69-4D53-27D4-8433-8BEE702ACA20}"/>
              </a:ext>
            </a:extLst>
          </p:cNvPr>
          <p:cNvSpPr/>
          <p:nvPr/>
        </p:nvSpPr>
        <p:spPr>
          <a:xfrm>
            <a:off x="-3270322" y="1701621"/>
            <a:ext cx="3240000" cy="49180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종류 확인 필요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직접 전달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택배사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화물택배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6E22954-2D4E-B9FA-27AB-89F6129C0E98}"/>
              </a:ext>
            </a:extLst>
          </p:cNvPr>
          <p:cNvSpPr/>
          <p:nvPr/>
        </p:nvSpPr>
        <p:spPr>
          <a:xfrm>
            <a:off x="-8884" y="432342"/>
            <a:ext cx="7852528" cy="254908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이전 페이지 계속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090260B-94B4-5429-ABBC-A473F5D3E593}"/>
              </a:ext>
            </a:extLst>
          </p:cNvPr>
          <p:cNvSpPr/>
          <p:nvPr/>
        </p:nvSpPr>
        <p:spPr>
          <a:xfrm>
            <a:off x="761744" y="630420"/>
            <a:ext cx="2943678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공급사의 상품을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진열합니다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" name="그림 37" descr="상징, 화이트, 그래픽, 폰트이(가) 표시된 사진&#10;&#10;자동 생성된 설명">
            <a:extLst>
              <a:ext uri="{FF2B5EF4-FFF2-40B4-BE49-F238E27FC236}">
                <a16:creationId xmlns:a16="http://schemas.microsoft.com/office/drawing/2014/main" id="{5A8E1A5A-C428-BF08-0EFD-CF82B04E411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3" y="701763"/>
            <a:ext cx="108000" cy="108000"/>
          </a:xfrm>
          <a:prstGeom prst="rect">
            <a:avLst/>
          </a:prstGeom>
        </p:spPr>
      </p:pic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E8C4A87B-4D89-0C98-0CCC-CDA2105AF5AD}"/>
              </a:ext>
            </a:extLst>
          </p:cNvPr>
          <p:cNvSpPr/>
          <p:nvPr/>
        </p:nvSpPr>
        <p:spPr>
          <a:xfrm>
            <a:off x="9898929" y="955016"/>
            <a:ext cx="3240000" cy="491802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화면 설계서 참조해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601E646-C996-51B4-3AD9-5A9ADCB99653}"/>
              </a:ext>
            </a:extLst>
          </p:cNvPr>
          <p:cNvSpPr/>
          <p:nvPr/>
        </p:nvSpPr>
        <p:spPr>
          <a:xfrm>
            <a:off x="330987" y="11775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0DBA4CF6-F041-E1B4-8BBB-14D63FCF580C}"/>
              </a:ext>
            </a:extLst>
          </p:cNvPr>
          <p:cNvSpPr/>
          <p:nvPr/>
        </p:nvSpPr>
        <p:spPr>
          <a:xfrm>
            <a:off x="524087" y="1185581"/>
            <a:ext cx="6870674" cy="1707415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01E0531-A812-E6E5-4D49-F6D588514F78}"/>
              </a:ext>
            </a:extLst>
          </p:cNvPr>
          <p:cNvSpPr/>
          <p:nvPr/>
        </p:nvSpPr>
        <p:spPr>
          <a:xfrm>
            <a:off x="1407648" y="29601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CB7C242-446E-0417-57F4-8BB999DCA7D6}"/>
              </a:ext>
            </a:extLst>
          </p:cNvPr>
          <p:cNvSpPr/>
          <p:nvPr/>
        </p:nvSpPr>
        <p:spPr>
          <a:xfrm>
            <a:off x="339259" y="33408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7D083666-720C-D630-7040-586E16D7ED01}"/>
              </a:ext>
            </a:extLst>
          </p:cNvPr>
          <p:cNvSpPr/>
          <p:nvPr/>
        </p:nvSpPr>
        <p:spPr>
          <a:xfrm>
            <a:off x="333411" y="45699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DD3A572-EF9E-281F-02BC-686D07948490}"/>
              </a:ext>
            </a:extLst>
          </p:cNvPr>
          <p:cNvSpPr/>
          <p:nvPr/>
        </p:nvSpPr>
        <p:spPr>
          <a:xfrm>
            <a:off x="527892" y="4585383"/>
            <a:ext cx="6870674" cy="384008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F531AEB-2F59-1744-9E3C-A340B7EE8F8A}"/>
              </a:ext>
            </a:extLst>
          </p:cNvPr>
          <p:cNvSpPr/>
          <p:nvPr/>
        </p:nvSpPr>
        <p:spPr>
          <a:xfrm>
            <a:off x="334416" y="844071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F972B8C-C1B0-8E71-B464-29A85C0528F3}"/>
              </a:ext>
            </a:extLst>
          </p:cNvPr>
          <p:cNvSpPr/>
          <p:nvPr/>
        </p:nvSpPr>
        <p:spPr>
          <a:xfrm>
            <a:off x="327579" y="100895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7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7721C1F-B673-372E-30E0-EF27C29410F5}"/>
              </a:ext>
            </a:extLst>
          </p:cNvPr>
          <p:cNvSpPr/>
          <p:nvPr/>
        </p:nvSpPr>
        <p:spPr>
          <a:xfrm>
            <a:off x="308250" y="1133783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8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F9ED8BEC-D567-C7C8-AACB-0D419B391423}"/>
              </a:ext>
            </a:extLst>
          </p:cNvPr>
          <p:cNvSpPr/>
          <p:nvPr/>
        </p:nvSpPr>
        <p:spPr>
          <a:xfrm>
            <a:off x="330987" y="1159203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9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8B30069-B576-4272-34F7-392E02621F7E}"/>
              </a:ext>
            </a:extLst>
          </p:cNvPr>
          <p:cNvSpPr/>
          <p:nvPr/>
        </p:nvSpPr>
        <p:spPr>
          <a:xfrm>
            <a:off x="324596" y="12278562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10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0DBDF53-AFF5-7080-2A11-92402E12FA96}"/>
              </a:ext>
            </a:extLst>
          </p:cNvPr>
          <p:cNvSpPr/>
          <p:nvPr/>
        </p:nvSpPr>
        <p:spPr>
          <a:xfrm>
            <a:off x="3029317" y="1300854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DCF07C5-A522-4A2C-4F4D-100A64091BCF}"/>
              </a:ext>
            </a:extLst>
          </p:cNvPr>
          <p:cNvSpPr/>
          <p:nvPr/>
        </p:nvSpPr>
        <p:spPr>
          <a:xfrm>
            <a:off x="5990670" y="94000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25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951500"/>
              </p:ext>
            </p:extLst>
          </p:nvPr>
        </p:nvGraphicFramePr>
        <p:xfrm>
          <a:off x="266700" y="3050540"/>
          <a:ext cx="9410700" cy="7112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400" b="0" dirty="0">
                          <a:effectLst/>
                        </a:rPr>
                        <a:t> 홈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상품관리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상품조회 </a:t>
                      </a:r>
                      <a:r>
                        <a:rPr lang="en-US" altLang="ko-KR" sz="1400" b="0" dirty="0">
                          <a:effectLst/>
                        </a:rPr>
                        <a:t>&gt;</a:t>
                      </a:r>
                      <a:r>
                        <a:rPr lang="ko-KR" altLang="en-US" sz="1400" b="0" dirty="0">
                          <a:effectLst/>
                        </a:rPr>
                        <a:t> 옵션상품등록</a:t>
                      </a:r>
                      <a:r>
                        <a:rPr lang="en-US" altLang="ko-KR" sz="1400" b="0" dirty="0">
                          <a:effectLst/>
                        </a:rPr>
                        <a:t> popup</a:t>
                      </a:r>
                      <a:endParaRPr lang="ko-KR" altLang="en-US" sz="1400" b="0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85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4" y="203122"/>
            <a:ext cx="3905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page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popup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78909"/>
              </p:ext>
            </p:extLst>
          </p:nvPr>
        </p:nvGraphicFramePr>
        <p:xfrm>
          <a:off x="7858125" y="426720"/>
          <a:ext cx="2047875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 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공급사 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 미등록시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PCA001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위치 변경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상품 상세 관리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영역 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영역 숨김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c. default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image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uploader,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단일파일 업로드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이미지 지원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모두 입력되었을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PCP001)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</a:rPr>
                        <a:t>호출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필수값이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</a:rPr>
                        <a:t>PCA001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PCP002)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7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</a:tbl>
          </a:graphicData>
        </a:graphic>
      </p:graphicFrame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BA59F228-A1BF-0D0B-4D48-864894904245}"/>
              </a:ext>
            </a:extLst>
          </p:cNvPr>
          <p:cNvSpPr/>
          <p:nvPr/>
        </p:nvSpPr>
        <p:spPr>
          <a:xfrm>
            <a:off x="360000" y="632553"/>
            <a:ext cx="7200000" cy="511583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BF99AA4-7F3B-5DB1-82E8-5B89E2B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406401"/>
              </p:ext>
            </p:extLst>
          </p:nvPr>
        </p:nvGraphicFramePr>
        <p:xfrm>
          <a:off x="540000" y="652985"/>
          <a:ext cx="6839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6386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83613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옵션 상품 등록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E5AF69F-75DA-E2B9-770C-F1D6B557CF46}"/>
              </a:ext>
            </a:extLst>
          </p:cNvPr>
          <p:cNvSpPr/>
          <p:nvPr/>
        </p:nvSpPr>
        <p:spPr>
          <a:xfrm>
            <a:off x="540000" y="4805247"/>
            <a:ext cx="6839999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845F037-F07F-3482-60DC-D097B576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645693"/>
              </p:ext>
            </p:extLst>
          </p:nvPr>
        </p:nvGraphicFramePr>
        <p:xfrm>
          <a:off x="540000" y="1617111"/>
          <a:ext cx="6863864" cy="361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8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1409211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6937">
                  <a:extLst>
                    <a:ext uri="{9D8B030D-6E8A-4147-A177-3AD203B41FA5}">
                      <a16:colId xmlns:a16="http://schemas.microsoft.com/office/drawing/2014/main" val="741115202"/>
                    </a:ext>
                  </a:extLst>
                </a:gridCol>
                <a:gridCol w="1326927">
                  <a:extLst>
                    <a:ext uri="{9D8B030D-6E8A-4147-A177-3AD203B41FA5}">
                      <a16:colId xmlns:a16="http://schemas.microsoft.com/office/drawing/2014/main" val="2825882045"/>
                    </a:ext>
                  </a:extLst>
                </a:gridCol>
                <a:gridCol w="891497">
                  <a:extLst>
                    <a:ext uri="{9D8B030D-6E8A-4147-A177-3AD203B41FA5}">
                      <a16:colId xmlns:a16="http://schemas.microsoft.com/office/drawing/2014/main" val="3218561329"/>
                    </a:ext>
                  </a:extLst>
                </a:gridCol>
                <a:gridCol w="1388503">
                  <a:extLst>
                    <a:ext uri="{9D8B030D-6E8A-4147-A177-3AD203B41FA5}">
                      <a16:colId xmlns:a16="http://schemas.microsoft.com/office/drawing/2014/main" val="2614967639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카테고리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 관리비 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상품실적년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신규사업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규격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단위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품질검사여부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 노출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59122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판매가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과세 구분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물량 배분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39306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특이사항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94687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OK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플라자 상품 상세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66156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이미지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821840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6168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4912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796877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상품 상세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484101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53812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0656E17-55CC-554F-06F5-CD91E9D1EA24}"/>
              </a:ext>
            </a:extLst>
          </p:cNvPr>
          <p:cNvSpPr/>
          <p:nvPr/>
        </p:nvSpPr>
        <p:spPr>
          <a:xfrm>
            <a:off x="3823688" y="2134927"/>
            <a:ext cx="301252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8DAE5BB-3C42-DC1E-B576-D2F81074724C}"/>
              </a:ext>
            </a:extLst>
          </p:cNvPr>
          <p:cNvGrpSpPr/>
          <p:nvPr/>
        </p:nvGrpSpPr>
        <p:grpSpPr>
          <a:xfrm>
            <a:off x="3825639" y="2377531"/>
            <a:ext cx="3372522" cy="188219"/>
            <a:chOff x="2267518" y="2433197"/>
            <a:chExt cx="3372522" cy="188219"/>
          </a:xfrm>
          <a:solidFill>
            <a:schemeClr val="bg1"/>
          </a:solidFill>
        </p:grpSpPr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E43AAD4B-53F3-4AF1-1332-6278E44D42FA}"/>
                </a:ext>
              </a:extLst>
            </p:cNvPr>
            <p:cNvSpPr/>
            <p:nvPr/>
          </p:nvSpPr>
          <p:spPr>
            <a:xfrm>
              <a:off x="2267518" y="2441416"/>
              <a:ext cx="3012523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C050670-11BB-CCC6-F938-8C1DFE1FD81E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1" name="그림 30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779A1433-0354-5933-440B-DE2E0E05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E0E05DD-F913-7BA7-9433-1A1AD7CA95D4}"/>
              </a:ext>
            </a:extLst>
          </p:cNvPr>
          <p:cNvGrpSpPr/>
          <p:nvPr/>
        </p:nvGrpSpPr>
        <p:grpSpPr>
          <a:xfrm>
            <a:off x="1467045" y="1643326"/>
            <a:ext cx="3372522" cy="188219"/>
            <a:chOff x="2267518" y="2433197"/>
            <a:chExt cx="3372522" cy="188219"/>
          </a:xfrm>
          <a:solidFill>
            <a:schemeClr val="bg1"/>
          </a:solidFill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45D1061-431E-DBA8-54BF-3EEDF0FDA120}"/>
                </a:ext>
              </a:extLst>
            </p:cNvPr>
            <p:cNvSpPr/>
            <p:nvPr/>
          </p:nvSpPr>
          <p:spPr>
            <a:xfrm>
              <a:off x="2267518" y="2441416"/>
              <a:ext cx="3012523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6CFD112-B14D-1CCB-5DFC-8854D44D7FCD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그림 34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2BF5706C-348D-E8D4-74B4-FC54FCC9C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7307FD4-6244-57AE-DB1A-D625F63AC9CE}"/>
              </a:ext>
            </a:extLst>
          </p:cNvPr>
          <p:cNvGrpSpPr/>
          <p:nvPr/>
        </p:nvGrpSpPr>
        <p:grpSpPr>
          <a:xfrm>
            <a:off x="6122504" y="1647792"/>
            <a:ext cx="1171685" cy="180000"/>
            <a:chOff x="3728529" y="824325"/>
            <a:chExt cx="1171685" cy="180000"/>
          </a:xfrm>
          <a:noFill/>
        </p:grpSpPr>
        <p:pic>
          <p:nvPicPr>
            <p:cNvPr id="38" name="그림 37" descr="블랙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C42C9D6C-5FAA-09D7-DDE2-566004A1F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8214" y="828078"/>
              <a:ext cx="144000" cy="144000"/>
            </a:xfrm>
            <a:prstGeom prst="rect">
              <a:avLst/>
            </a:prstGeom>
            <a:grpFill/>
          </p:spPr>
        </p:pic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1E3EF1A6-6A67-064C-DC44-09A87ADD3EA1}"/>
                </a:ext>
              </a:extLst>
            </p:cNvPr>
            <p:cNvSpPr/>
            <p:nvPr/>
          </p:nvSpPr>
          <p:spPr>
            <a:xfrm>
              <a:off x="3728529" y="824325"/>
              <a:ext cx="1171685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</a:p>
          </p:txBody>
        </p:sp>
      </p:grp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C37474CB-9296-AE88-E31C-E0F101FEAB72}"/>
              </a:ext>
            </a:extLst>
          </p:cNvPr>
          <p:cNvSpPr/>
          <p:nvPr/>
        </p:nvSpPr>
        <p:spPr>
          <a:xfrm>
            <a:off x="2200279" y="2384373"/>
            <a:ext cx="45562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0" name="그림 3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0DEDA11-643F-C63B-FC7F-DF7B7779BAB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05" y="2402373"/>
            <a:ext cx="144000" cy="144000"/>
          </a:xfrm>
          <a:prstGeom prst="rect">
            <a:avLst/>
          </a:prstGeom>
          <a:noFill/>
        </p:spPr>
      </p:pic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CC53171-9D8F-A089-BECB-6E3AE676113F}"/>
              </a:ext>
            </a:extLst>
          </p:cNvPr>
          <p:cNvSpPr/>
          <p:nvPr/>
        </p:nvSpPr>
        <p:spPr>
          <a:xfrm>
            <a:off x="1467045" y="238164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45" name="그림 4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E4CE9317-CE1E-6679-DD41-AF719A7C7FB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8" y="2399641"/>
            <a:ext cx="144000" cy="144000"/>
          </a:xfrm>
          <a:prstGeom prst="rect">
            <a:avLst/>
          </a:prstGeom>
          <a:noFill/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9172F77-F5F4-8632-99D3-D1297A151228}"/>
              </a:ext>
            </a:extLst>
          </p:cNvPr>
          <p:cNvSpPr/>
          <p:nvPr/>
        </p:nvSpPr>
        <p:spPr>
          <a:xfrm>
            <a:off x="1461248" y="284275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8" name="그림 4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863D0BA7-1EB5-8423-1912-8F45EA1BECB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088" y="2878751"/>
            <a:ext cx="108000" cy="108000"/>
          </a:xfrm>
          <a:prstGeom prst="rect">
            <a:avLst/>
          </a:prstGeom>
        </p:spPr>
      </p:pic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AC307AF-25D8-8998-2F78-D4C2DD226E51}"/>
              </a:ext>
            </a:extLst>
          </p:cNvPr>
          <p:cNvSpPr/>
          <p:nvPr/>
        </p:nvSpPr>
        <p:spPr>
          <a:xfrm>
            <a:off x="2194481" y="284275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53" name="그림 52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62A9D12-A2DC-18A2-EBF2-E3FD9A9529A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04" y="2878751"/>
            <a:ext cx="108000" cy="108000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6AB9110E-277F-089D-5243-0B6437CDCC70}"/>
              </a:ext>
            </a:extLst>
          </p:cNvPr>
          <p:cNvGrpSpPr/>
          <p:nvPr/>
        </p:nvGrpSpPr>
        <p:grpSpPr>
          <a:xfrm>
            <a:off x="1461248" y="1894445"/>
            <a:ext cx="3238627" cy="180000"/>
            <a:chOff x="1420940" y="4964096"/>
            <a:chExt cx="3238627" cy="180000"/>
          </a:xfrm>
        </p:grpSpPr>
        <p:sp>
          <p:nvSpPr>
            <p:cNvPr id="55" name="모서리가 둥근 직사각형 54">
              <a:extLst>
                <a:ext uri="{FF2B5EF4-FFF2-40B4-BE49-F238E27FC236}">
                  <a16:creationId xmlns:a16="http://schemas.microsoft.com/office/drawing/2014/main" id="{E58FE225-EA00-CD04-C609-B6119AD8D953}"/>
                </a:ext>
              </a:extLst>
            </p:cNvPr>
            <p:cNvSpPr/>
            <p:nvPr/>
          </p:nvSpPr>
          <p:spPr>
            <a:xfrm>
              <a:off x="1454622" y="4964096"/>
              <a:ext cx="3204945" cy="180000"/>
            </a:xfrm>
            <a:prstGeom prst="roundRect">
              <a:avLst>
                <a:gd name="adj" fmla="val 1886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지정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일반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공구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안전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KCS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보안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	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등록</a:t>
              </a:r>
            </a:p>
          </p:txBody>
        </p:sp>
        <p:pic>
          <p:nvPicPr>
            <p:cNvPr id="56" name="그림 55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BB91C3DB-3BB7-B1A5-395A-4258592B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940" y="5004494"/>
              <a:ext cx="108000" cy="108000"/>
            </a:xfrm>
            <a:prstGeom prst="rect">
              <a:avLst/>
            </a:prstGeom>
          </p:spPr>
        </p:pic>
        <p:pic>
          <p:nvPicPr>
            <p:cNvPr id="57" name="그림 56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8243305-FB66-9082-2B51-A6BC41613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2725" y="5004494"/>
              <a:ext cx="108000" cy="108000"/>
            </a:xfrm>
            <a:prstGeom prst="rect">
              <a:avLst/>
            </a:prstGeom>
          </p:spPr>
        </p:pic>
        <p:pic>
          <p:nvPicPr>
            <p:cNvPr id="58" name="그림 57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6ADDA07E-47B9-8F1D-EB33-824414614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925" y="5004494"/>
              <a:ext cx="108000" cy="108000"/>
            </a:xfrm>
            <a:prstGeom prst="rect">
              <a:avLst/>
            </a:prstGeom>
          </p:spPr>
        </p:pic>
        <p:pic>
          <p:nvPicPr>
            <p:cNvPr id="59" name="그림 58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2B250C77-F087-52D2-3A6B-F0681567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028" y="5004494"/>
              <a:ext cx="108000" cy="108000"/>
            </a:xfrm>
            <a:prstGeom prst="rect">
              <a:avLst/>
            </a:prstGeom>
          </p:spPr>
        </p:pic>
        <p:pic>
          <p:nvPicPr>
            <p:cNvPr id="60" name="그림 59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56F0700D-9B95-471E-0CFF-F2DC78BD2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28" y="5004494"/>
              <a:ext cx="108000" cy="108000"/>
            </a:xfrm>
            <a:prstGeom prst="rect">
              <a:avLst/>
            </a:prstGeom>
          </p:spPr>
        </p:pic>
        <p:pic>
          <p:nvPicPr>
            <p:cNvPr id="61" name="그림 60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9AE9C7C3-4DA4-203D-B804-CD4ADEF28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1331" y="5004494"/>
              <a:ext cx="108000" cy="108000"/>
            </a:xfrm>
            <a:prstGeom prst="rect">
              <a:avLst/>
            </a:prstGeom>
          </p:spPr>
        </p:pic>
        <p:pic>
          <p:nvPicPr>
            <p:cNvPr id="62" name="그림 61" descr="원, 블랙, 흑백이(가) 표시된 사진&#10;&#10;자동 생성된 설명">
              <a:extLst>
                <a:ext uri="{FF2B5EF4-FFF2-40B4-BE49-F238E27FC236}">
                  <a16:creationId xmlns:a16="http://schemas.microsoft.com/office/drawing/2014/main" id="{584AE678-3AA4-E914-7A19-128868537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9181" y="5004494"/>
              <a:ext cx="108000" cy="108000"/>
            </a:xfrm>
            <a:prstGeom prst="rect">
              <a:avLst/>
            </a:prstGeom>
          </p:spPr>
        </p:pic>
      </p:grp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B1D23D60-322A-B2F0-7A61-F1E9F14B862F}"/>
              </a:ext>
            </a:extLst>
          </p:cNvPr>
          <p:cNvSpPr/>
          <p:nvPr/>
        </p:nvSpPr>
        <p:spPr>
          <a:xfrm>
            <a:off x="1467045" y="260653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65" name="그림 64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27DC0D65-C8C1-B7BF-0E67-E9ADD4ADFDD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78" y="2624531"/>
            <a:ext cx="144000" cy="144000"/>
          </a:xfrm>
          <a:prstGeom prst="rect">
            <a:avLst/>
          </a:prstGeom>
          <a:noFill/>
        </p:spPr>
      </p:pic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365510D8-91A7-6610-8083-A1B155403C13}"/>
              </a:ext>
            </a:extLst>
          </p:cNvPr>
          <p:cNvSpPr/>
          <p:nvPr/>
        </p:nvSpPr>
        <p:spPr>
          <a:xfrm>
            <a:off x="3823688" y="2607526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</a:p>
        </p:txBody>
      </p:sp>
      <p:pic>
        <p:nvPicPr>
          <p:cNvPr id="67" name="그림 66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F0FC60E9-C5CA-4ED9-8BF1-025B7FC3C55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1" y="2625526"/>
            <a:ext cx="144000" cy="144000"/>
          </a:xfrm>
          <a:prstGeom prst="rect">
            <a:avLst/>
          </a:prstGeom>
          <a:noFill/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19CF72B-CDA3-77D6-5E6F-B30842B1035C}"/>
              </a:ext>
            </a:extLst>
          </p:cNvPr>
          <p:cNvSpPr/>
          <p:nvPr/>
        </p:nvSpPr>
        <p:spPr>
          <a:xfrm>
            <a:off x="6077105" y="287128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69" name="그림 6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BFDD1088-4909-7425-77E9-AE065906AEC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5" y="2913057"/>
            <a:ext cx="108000" cy="108000"/>
          </a:xfrm>
          <a:prstGeom prst="rect">
            <a:avLst/>
          </a:prstGeom>
        </p:spPr>
      </p:pic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7302C1FB-AF38-86A2-BFEC-04C49DBB2D79}"/>
              </a:ext>
            </a:extLst>
          </p:cNvPr>
          <p:cNvSpPr/>
          <p:nvPr/>
        </p:nvSpPr>
        <p:spPr>
          <a:xfrm>
            <a:off x="6810338" y="287128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" name="그림 70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A79E2F8-D401-D82F-0992-2D437FD5530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61" y="2913057"/>
            <a:ext cx="108000" cy="108000"/>
          </a:xfrm>
          <a:prstGeom prst="rect">
            <a:avLst/>
          </a:prstGeom>
        </p:spPr>
      </p:pic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C99B6CC4-EA9D-88BC-4062-7B2994A6D6EA}"/>
              </a:ext>
            </a:extLst>
          </p:cNvPr>
          <p:cNvSpPr/>
          <p:nvPr/>
        </p:nvSpPr>
        <p:spPr>
          <a:xfrm>
            <a:off x="1462378" y="3115579"/>
            <a:ext cx="12853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E3CA07D-5C9B-14F8-0B0F-5DB459217595}"/>
              </a:ext>
            </a:extLst>
          </p:cNvPr>
          <p:cNvSpPr/>
          <p:nvPr/>
        </p:nvSpPr>
        <p:spPr>
          <a:xfrm>
            <a:off x="3828896" y="287128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76" name="그림 75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E84F253A-0388-05F2-9CAD-5B416588EDD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36" y="2913057"/>
            <a:ext cx="108000" cy="108000"/>
          </a:xfrm>
          <a:prstGeom prst="rect">
            <a:avLst/>
          </a:prstGeom>
        </p:spPr>
      </p:pic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85D22660-A918-A2AB-6110-01FD1D869531}"/>
              </a:ext>
            </a:extLst>
          </p:cNvPr>
          <p:cNvSpPr/>
          <p:nvPr/>
        </p:nvSpPr>
        <p:spPr>
          <a:xfrm>
            <a:off x="4562129" y="2871281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그림 77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6D1811E-374F-A5B1-040F-79A17CE3E6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652" y="2913057"/>
            <a:ext cx="108000" cy="108000"/>
          </a:xfrm>
          <a:prstGeom prst="rect">
            <a:avLst/>
          </a:prstGeom>
        </p:spPr>
      </p:pic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AF9746C4-8771-EA51-1773-5C204C7A8AA8}"/>
              </a:ext>
            </a:extLst>
          </p:cNvPr>
          <p:cNvSpPr/>
          <p:nvPr/>
        </p:nvSpPr>
        <p:spPr>
          <a:xfrm>
            <a:off x="3828896" y="3106250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10%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pic>
        <p:nvPicPr>
          <p:cNvPr id="80" name="그림 79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71B459CC-57BD-9DC5-AECB-E75B6E907F1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29" y="3124250"/>
            <a:ext cx="144000" cy="144000"/>
          </a:xfrm>
          <a:prstGeom prst="rect">
            <a:avLst/>
          </a:prstGeom>
          <a:noFill/>
        </p:spPr>
      </p:pic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9DF0B0B2-6F74-5FFC-1A6F-6E36CDA4165C}"/>
              </a:ext>
            </a:extLst>
          </p:cNvPr>
          <p:cNvSpPr/>
          <p:nvPr/>
        </p:nvSpPr>
        <p:spPr>
          <a:xfrm>
            <a:off x="6187945" y="3096617"/>
            <a:ext cx="36525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7" name="그림 86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9414B178-354F-526D-61D3-6A52B90412C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46" y="3132617"/>
            <a:ext cx="108000" cy="108000"/>
          </a:xfrm>
          <a:prstGeom prst="rect">
            <a:avLst/>
          </a:prstGeom>
        </p:spPr>
      </p:pic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F7B31EDF-3AAB-739E-10E8-4FB362D26FDB}"/>
              </a:ext>
            </a:extLst>
          </p:cNvPr>
          <p:cNvSpPr/>
          <p:nvPr/>
        </p:nvSpPr>
        <p:spPr>
          <a:xfrm>
            <a:off x="6578686" y="3096617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수동물량</a:t>
            </a:r>
          </a:p>
        </p:txBody>
      </p:sp>
      <p:pic>
        <p:nvPicPr>
          <p:cNvPr id="90" name="그림 89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113AAB7C-DB93-2895-5282-301B5FC0E7D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66" y="3132617"/>
            <a:ext cx="108000" cy="108000"/>
          </a:xfrm>
          <a:prstGeom prst="rect">
            <a:avLst/>
          </a:prstGeom>
        </p:spPr>
      </p:pic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45645256-EAA3-53C9-57B5-2A7575A07C96}"/>
              </a:ext>
            </a:extLst>
          </p:cNvPr>
          <p:cNvSpPr/>
          <p:nvPr/>
        </p:nvSpPr>
        <p:spPr>
          <a:xfrm>
            <a:off x="7034947" y="3096617"/>
            <a:ext cx="316272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자동물량</a:t>
            </a:r>
          </a:p>
        </p:txBody>
      </p:sp>
      <p:pic>
        <p:nvPicPr>
          <p:cNvPr id="95" name="그림 94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D5F0DCA0-8B4F-7750-9FDC-9404F6FE5E3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27" y="3132617"/>
            <a:ext cx="108000" cy="108000"/>
          </a:xfrm>
          <a:prstGeom prst="rect">
            <a:avLst/>
          </a:prstGeom>
        </p:spPr>
      </p:pic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2B96ADC8-D5DA-1B63-0012-7908CFE59147}"/>
              </a:ext>
            </a:extLst>
          </p:cNvPr>
          <p:cNvSpPr/>
          <p:nvPr/>
        </p:nvSpPr>
        <p:spPr>
          <a:xfrm>
            <a:off x="6076258" y="261566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9" name="그림 108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F6AEAD5D-B148-ED36-0690-15B641B71D1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98" y="2651667"/>
            <a:ext cx="108000" cy="108000"/>
          </a:xfrm>
          <a:prstGeom prst="rect">
            <a:avLst/>
          </a:prstGeom>
        </p:spPr>
      </p:pic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2F2BEF06-EFFE-BCFE-F0E0-9C5799E7D31F}"/>
              </a:ext>
            </a:extLst>
          </p:cNvPr>
          <p:cNvSpPr/>
          <p:nvPr/>
        </p:nvSpPr>
        <p:spPr>
          <a:xfrm>
            <a:off x="6809491" y="2615667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11" name="그림 110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9D078E3D-867A-1395-F3EC-04DD5D5F6AA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14" y="2651667"/>
            <a:ext cx="108000" cy="108000"/>
          </a:xfrm>
          <a:prstGeom prst="rect">
            <a:avLst/>
          </a:prstGeom>
        </p:spPr>
      </p:pic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162E1111-C5D5-3A0B-B9B6-33C14E4067B3}"/>
              </a:ext>
            </a:extLst>
          </p:cNvPr>
          <p:cNvSpPr/>
          <p:nvPr/>
        </p:nvSpPr>
        <p:spPr>
          <a:xfrm>
            <a:off x="1783569" y="3828505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E2929ABE-196F-28F7-FE69-B7DF5395F57D}"/>
              </a:ext>
            </a:extLst>
          </p:cNvPr>
          <p:cNvSpPr/>
          <p:nvPr/>
        </p:nvSpPr>
        <p:spPr>
          <a:xfrm>
            <a:off x="1885865" y="447699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37" name="모서리가 둥근 직사각형 136">
            <a:extLst>
              <a:ext uri="{FF2B5EF4-FFF2-40B4-BE49-F238E27FC236}">
                <a16:creationId xmlns:a16="http://schemas.microsoft.com/office/drawing/2014/main" id="{CAE0C089-DC29-5CCD-90B0-041407F4DE9C}"/>
              </a:ext>
            </a:extLst>
          </p:cNvPr>
          <p:cNvSpPr/>
          <p:nvPr/>
        </p:nvSpPr>
        <p:spPr>
          <a:xfrm>
            <a:off x="2290831" y="44742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F37DECD9-D2CF-DF22-F409-E318B058D78F}"/>
              </a:ext>
            </a:extLst>
          </p:cNvPr>
          <p:cNvSpPr/>
          <p:nvPr/>
        </p:nvSpPr>
        <p:spPr>
          <a:xfrm>
            <a:off x="1889115" y="3871749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메인 이미지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2680A3EF-C5A4-DD98-0D41-4E4519E9BA93}"/>
              </a:ext>
            </a:extLst>
          </p:cNvPr>
          <p:cNvSpPr/>
          <p:nvPr/>
        </p:nvSpPr>
        <p:spPr>
          <a:xfrm>
            <a:off x="2859971" y="381248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모서리가 둥근 직사각형 139">
            <a:extLst>
              <a:ext uri="{FF2B5EF4-FFF2-40B4-BE49-F238E27FC236}">
                <a16:creationId xmlns:a16="http://schemas.microsoft.com/office/drawing/2014/main" id="{6CC09E9F-B93A-B57E-105A-A694992A16BE}"/>
              </a:ext>
            </a:extLst>
          </p:cNvPr>
          <p:cNvSpPr/>
          <p:nvPr/>
        </p:nvSpPr>
        <p:spPr>
          <a:xfrm>
            <a:off x="2962267" y="446097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1" name="모서리가 둥근 직사각형 140">
            <a:extLst>
              <a:ext uri="{FF2B5EF4-FFF2-40B4-BE49-F238E27FC236}">
                <a16:creationId xmlns:a16="http://schemas.microsoft.com/office/drawing/2014/main" id="{3D87740D-F4A5-FDD0-E837-3B53AF72191D}"/>
              </a:ext>
            </a:extLst>
          </p:cNvPr>
          <p:cNvSpPr/>
          <p:nvPr/>
        </p:nvSpPr>
        <p:spPr>
          <a:xfrm>
            <a:off x="3367233" y="445828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2" name="모서리가 둥근 직사각형 141">
            <a:extLst>
              <a:ext uri="{FF2B5EF4-FFF2-40B4-BE49-F238E27FC236}">
                <a16:creationId xmlns:a16="http://schemas.microsoft.com/office/drawing/2014/main" id="{97CC7091-069B-2C6B-FA7E-823C3645AA79}"/>
              </a:ext>
            </a:extLst>
          </p:cNvPr>
          <p:cNvSpPr/>
          <p:nvPr/>
        </p:nvSpPr>
        <p:spPr>
          <a:xfrm>
            <a:off x="2965517" y="385573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560F4397-FDBE-21D8-D3E6-46983EDAC0C5}"/>
              </a:ext>
            </a:extLst>
          </p:cNvPr>
          <p:cNvSpPr/>
          <p:nvPr/>
        </p:nvSpPr>
        <p:spPr>
          <a:xfrm>
            <a:off x="3928240" y="3812487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모서리가 둥근 직사각형 143">
            <a:extLst>
              <a:ext uri="{FF2B5EF4-FFF2-40B4-BE49-F238E27FC236}">
                <a16:creationId xmlns:a16="http://schemas.microsoft.com/office/drawing/2014/main" id="{856D823E-AB99-AEA0-F8D8-F904554EEFE9}"/>
              </a:ext>
            </a:extLst>
          </p:cNvPr>
          <p:cNvSpPr/>
          <p:nvPr/>
        </p:nvSpPr>
        <p:spPr>
          <a:xfrm>
            <a:off x="4037162" y="4460973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F0EB90E3-1A77-2D61-E329-08ECBB0F7C28}"/>
              </a:ext>
            </a:extLst>
          </p:cNvPr>
          <p:cNvSpPr/>
          <p:nvPr/>
        </p:nvSpPr>
        <p:spPr>
          <a:xfrm>
            <a:off x="4442128" y="445828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005B1EAB-4CEE-675C-9985-C8E8A6E8879D}"/>
              </a:ext>
            </a:extLst>
          </p:cNvPr>
          <p:cNvSpPr/>
          <p:nvPr/>
        </p:nvSpPr>
        <p:spPr>
          <a:xfrm>
            <a:off x="4040412" y="3855731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F10B9215-F26B-D9D1-DF3A-49193B639723}"/>
              </a:ext>
            </a:extLst>
          </p:cNvPr>
          <p:cNvSpPr/>
          <p:nvPr/>
        </p:nvSpPr>
        <p:spPr>
          <a:xfrm>
            <a:off x="5014789" y="3803824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292C5120-65B7-5A52-C43C-AAA8E42BEDD1}"/>
              </a:ext>
            </a:extLst>
          </p:cNvPr>
          <p:cNvSpPr/>
          <p:nvPr/>
        </p:nvSpPr>
        <p:spPr>
          <a:xfrm>
            <a:off x="5117085" y="44523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49" name="모서리가 둥근 직사각형 148">
            <a:extLst>
              <a:ext uri="{FF2B5EF4-FFF2-40B4-BE49-F238E27FC236}">
                <a16:creationId xmlns:a16="http://schemas.microsoft.com/office/drawing/2014/main" id="{BD22A0F0-4EAB-205D-93A0-7EC441690460}"/>
              </a:ext>
            </a:extLst>
          </p:cNvPr>
          <p:cNvSpPr/>
          <p:nvPr/>
        </p:nvSpPr>
        <p:spPr>
          <a:xfrm>
            <a:off x="5522051" y="44496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0" name="모서리가 둥근 직사각형 149">
            <a:extLst>
              <a:ext uri="{FF2B5EF4-FFF2-40B4-BE49-F238E27FC236}">
                <a16:creationId xmlns:a16="http://schemas.microsoft.com/office/drawing/2014/main" id="{08B8E8DD-4437-40F3-AB13-AF3484E5811A}"/>
              </a:ext>
            </a:extLst>
          </p:cNvPr>
          <p:cNvSpPr/>
          <p:nvPr/>
        </p:nvSpPr>
        <p:spPr>
          <a:xfrm>
            <a:off x="5120335" y="3847068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모서리가 둥근 직사각형 150">
            <a:extLst>
              <a:ext uri="{FF2B5EF4-FFF2-40B4-BE49-F238E27FC236}">
                <a16:creationId xmlns:a16="http://schemas.microsoft.com/office/drawing/2014/main" id="{D79B1D23-B412-F1F8-2908-FC636F612519}"/>
              </a:ext>
            </a:extLst>
          </p:cNvPr>
          <p:cNvSpPr/>
          <p:nvPr/>
        </p:nvSpPr>
        <p:spPr>
          <a:xfrm>
            <a:off x="6089684" y="3803824"/>
            <a:ext cx="972599" cy="91385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2" name="모서리가 둥근 직사각형 151">
            <a:extLst>
              <a:ext uri="{FF2B5EF4-FFF2-40B4-BE49-F238E27FC236}">
                <a16:creationId xmlns:a16="http://schemas.microsoft.com/office/drawing/2014/main" id="{E12BD128-CDAC-F598-4E89-D257A01193A9}"/>
              </a:ext>
            </a:extLst>
          </p:cNvPr>
          <p:cNvSpPr/>
          <p:nvPr/>
        </p:nvSpPr>
        <p:spPr>
          <a:xfrm>
            <a:off x="6191980" y="445231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C8B403F8-843D-5950-00A0-9B6882243911}"/>
              </a:ext>
            </a:extLst>
          </p:cNvPr>
          <p:cNvSpPr/>
          <p:nvPr/>
        </p:nvSpPr>
        <p:spPr>
          <a:xfrm>
            <a:off x="6596946" y="444961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B435A2B7-4250-1DDA-78D6-79CF81D0C746}"/>
              </a:ext>
            </a:extLst>
          </p:cNvPr>
          <p:cNvSpPr/>
          <p:nvPr/>
        </p:nvSpPr>
        <p:spPr>
          <a:xfrm>
            <a:off x="6195230" y="3847068"/>
            <a:ext cx="761716" cy="57002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서브 이미지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BABC357C-3645-A8EF-71A8-40F5E00D4ABF}"/>
              </a:ext>
            </a:extLst>
          </p:cNvPr>
          <p:cNvSpPr/>
          <p:nvPr/>
        </p:nvSpPr>
        <p:spPr>
          <a:xfrm>
            <a:off x="1459033" y="356739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D7BB85A9-D576-2BC8-A424-138029DB99E3}"/>
              </a:ext>
            </a:extLst>
          </p:cNvPr>
          <p:cNvSpPr/>
          <p:nvPr/>
        </p:nvSpPr>
        <p:spPr>
          <a:xfrm>
            <a:off x="2192266" y="3567395"/>
            <a:ext cx="553233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예</a:t>
            </a:r>
          </a:p>
        </p:txBody>
      </p:sp>
      <p:pic>
        <p:nvPicPr>
          <p:cNvPr id="157" name="그림 156" descr="원, 블랙, 흑백이(가) 표시된 사진&#10;&#10;자동 생성된 설명">
            <a:extLst>
              <a:ext uri="{FF2B5EF4-FFF2-40B4-BE49-F238E27FC236}">
                <a16:creationId xmlns:a16="http://schemas.microsoft.com/office/drawing/2014/main" id="{A3FE4568-5C63-F089-3A96-FFE777F697E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38" y="3618248"/>
            <a:ext cx="108000" cy="108000"/>
          </a:xfrm>
          <a:prstGeom prst="rect">
            <a:avLst/>
          </a:prstGeom>
        </p:spPr>
      </p:pic>
      <p:pic>
        <p:nvPicPr>
          <p:cNvPr id="158" name="그림 157" descr="원, 블랙, 흑백, 디자인이(가) 표시된 사진&#10;&#10;자동 생성된 설명">
            <a:extLst>
              <a:ext uri="{FF2B5EF4-FFF2-40B4-BE49-F238E27FC236}">
                <a16:creationId xmlns:a16="http://schemas.microsoft.com/office/drawing/2014/main" id="{E7E948F2-0A61-59A4-1DBB-60D6787BF0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914" y="3603395"/>
            <a:ext cx="108000" cy="108000"/>
          </a:xfrm>
          <a:prstGeom prst="rect">
            <a:avLst/>
          </a:prstGeom>
        </p:spPr>
      </p:pic>
      <p:sp>
        <p:nvSpPr>
          <p:cNvPr id="159" name="모서리가 둥근 직사각형 158">
            <a:extLst>
              <a:ext uri="{FF2B5EF4-FFF2-40B4-BE49-F238E27FC236}">
                <a16:creationId xmlns:a16="http://schemas.microsoft.com/office/drawing/2014/main" id="{CEDA482E-6EF9-AFD9-4C97-B005FC9E9047}"/>
              </a:ext>
            </a:extLst>
          </p:cNvPr>
          <p:cNvSpPr/>
          <p:nvPr/>
        </p:nvSpPr>
        <p:spPr>
          <a:xfrm>
            <a:off x="1786289" y="4804272"/>
            <a:ext cx="5275994" cy="366812"/>
          </a:xfrm>
          <a:prstGeom prst="roundRect">
            <a:avLst>
              <a:gd name="adj" fmla="val 188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60" name="모서리가 둥근 직사각형 159">
            <a:extLst>
              <a:ext uri="{FF2B5EF4-FFF2-40B4-BE49-F238E27FC236}">
                <a16:creationId xmlns:a16="http://schemas.microsoft.com/office/drawing/2014/main" id="{B3FD4461-F530-E8B2-3E2B-9F54B7356EDE}"/>
              </a:ext>
            </a:extLst>
          </p:cNvPr>
          <p:cNvSpPr/>
          <p:nvPr/>
        </p:nvSpPr>
        <p:spPr>
          <a:xfrm>
            <a:off x="3529562" y="5281829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저장</a:t>
            </a:r>
          </a:p>
        </p:txBody>
      </p: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66F1EAFC-7404-4F6D-3211-9D4B6D0E431D}"/>
              </a:ext>
            </a:extLst>
          </p:cNvPr>
          <p:cNvSpPr/>
          <p:nvPr/>
        </p:nvSpPr>
        <p:spPr>
          <a:xfrm>
            <a:off x="3934528" y="5279136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2B587919-12FD-F38B-85D3-14C1CCBCA4B7}"/>
              </a:ext>
            </a:extLst>
          </p:cNvPr>
          <p:cNvGraphicFramePr>
            <a:graphicFrameLocks noGrp="1"/>
          </p:cNvGraphicFramePr>
          <p:nvPr/>
        </p:nvGraphicFramePr>
        <p:xfrm>
          <a:off x="539999" y="1109612"/>
          <a:ext cx="6863862" cy="50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977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43977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514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기본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상품 공급사 정보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51481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sp>
        <p:nvSpPr>
          <p:cNvPr id="163" name="모서리가 둥근 직사각형 162">
            <a:extLst>
              <a:ext uri="{FF2B5EF4-FFF2-40B4-BE49-F238E27FC236}">
                <a16:creationId xmlns:a16="http://schemas.microsoft.com/office/drawing/2014/main" id="{BA0E4B7B-763F-F50E-163B-429490E772CB}"/>
              </a:ext>
            </a:extLst>
          </p:cNvPr>
          <p:cNvSpPr/>
          <p:nvPr/>
        </p:nvSpPr>
        <p:spPr>
          <a:xfrm>
            <a:off x="6122504" y="1398302"/>
            <a:ext cx="114445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이력</a:t>
            </a:r>
          </a:p>
        </p:txBody>
      </p:sp>
      <p:sp>
        <p:nvSpPr>
          <p:cNvPr id="172" name="모서리가 둥근 직사각형 171">
            <a:extLst>
              <a:ext uri="{FF2B5EF4-FFF2-40B4-BE49-F238E27FC236}">
                <a16:creationId xmlns:a16="http://schemas.microsoft.com/office/drawing/2014/main" id="{B8A8A3E9-58BD-8BBC-D441-125A8551ECCB}"/>
              </a:ext>
            </a:extLst>
          </p:cNvPr>
          <p:cNvSpPr/>
          <p:nvPr/>
        </p:nvSpPr>
        <p:spPr>
          <a:xfrm>
            <a:off x="655649" y="1364203"/>
            <a:ext cx="1440000" cy="27000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기본 정보 </a:t>
            </a: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86AC850A-BC2F-12ED-5E12-16BCF4950D04}"/>
              </a:ext>
            </a:extLst>
          </p:cNvPr>
          <p:cNvSpPr/>
          <p:nvPr/>
        </p:nvSpPr>
        <p:spPr>
          <a:xfrm>
            <a:off x="349958" y="111928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1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43367CB5-30A8-458A-450B-1EDAA24EEEA3}"/>
              </a:ext>
            </a:extLst>
          </p:cNvPr>
          <p:cNvSpPr/>
          <p:nvPr/>
        </p:nvSpPr>
        <p:spPr>
          <a:xfrm>
            <a:off x="529200" y="1320586"/>
            <a:ext cx="6883944" cy="2217224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1C63451-B256-89BC-353D-66C6FCA76E33}"/>
              </a:ext>
            </a:extLst>
          </p:cNvPr>
          <p:cNvSpPr/>
          <p:nvPr/>
        </p:nvSpPr>
        <p:spPr>
          <a:xfrm>
            <a:off x="363350" y="132702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2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05AEE2A6-96FC-BFDC-5A67-E1091AC9A45D}"/>
              </a:ext>
            </a:extLst>
          </p:cNvPr>
          <p:cNvSpPr/>
          <p:nvPr/>
        </p:nvSpPr>
        <p:spPr>
          <a:xfrm>
            <a:off x="356654" y="37836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4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C2D06A57-5140-8FE4-B262-AC1B0FA1525C}"/>
              </a:ext>
            </a:extLst>
          </p:cNvPr>
          <p:cNvSpPr/>
          <p:nvPr/>
        </p:nvSpPr>
        <p:spPr>
          <a:xfrm>
            <a:off x="363350" y="47129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5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0846DEAC-EDE6-C7BA-CF2F-B79AFA86FBE4}"/>
              </a:ext>
            </a:extLst>
          </p:cNvPr>
          <p:cNvSpPr/>
          <p:nvPr/>
        </p:nvSpPr>
        <p:spPr>
          <a:xfrm>
            <a:off x="553392" y="5211263"/>
            <a:ext cx="6883944" cy="351746"/>
          </a:xfrm>
          <a:prstGeom prst="roundRect">
            <a:avLst>
              <a:gd name="adj" fmla="val 0"/>
            </a:avLst>
          </a:prstGeom>
          <a:noFill/>
          <a:ln w="9525">
            <a:solidFill>
              <a:srgbClr val="C0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FD8C13EE-2355-5869-970C-D88D3D451B01}"/>
              </a:ext>
            </a:extLst>
          </p:cNvPr>
          <p:cNvSpPr/>
          <p:nvPr/>
        </p:nvSpPr>
        <p:spPr>
          <a:xfrm>
            <a:off x="356654" y="5189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6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E717D6BE-65A1-1FC6-E293-F62BDE2BF8C7}"/>
              </a:ext>
            </a:extLst>
          </p:cNvPr>
          <p:cNvSpPr/>
          <p:nvPr/>
        </p:nvSpPr>
        <p:spPr>
          <a:xfrm>
            <a:off x="349958" y="353558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+mn-ea"/>
              </a:rPr>
              <a:t>3</a:t>
            </a:r>
            <a:endParaRPr kumimoji="1" lang="ko-KR" altLang="en-US" sz="700" dirty="0">
              <a:latin typeface="+mn-ea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F36ECE4-08E8-DB76-153B-3348F14DA907}"/>
              </a:ext>
            </a:extLst>
          </p:cNvPr>
          <p:cNvSpPr/>
          <p:nvPr/>
        </p:nvSpPr>
        <p:spPr>
          <a:xfrm>
            <a:off x="1467045" y="3344196"/>
            <a:ext cx="3643109" cy="16676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E931D47E-FE93-B308-514E-E9A922CC2F66}"/>
              </a:ext>
            </a:extLst>
          </p:cNvPr>
          <p:cNvSpPr/>
          <p:nvPr/>
        </p:nvSpPr>
        <p:spPr>
          <a:xfrm>
            <a:off x="6918599" y="5708616"/>
            <a:ext cx="2908465" cy="107051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상품은 아래 기능 미지원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낱개수량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조장관리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경쟁상품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추가구성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품종상품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56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18191</TotalTime>
  <Words>5141</Words>
  <Application>Microsoft Office PowerPoint</Application>
  <PresentationFormat>A4 용지(210x297mm)</PresentationFormat>
  <Paragraphs>1759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Aptos</vt:lpstr>
      <vt:lpstr>Aptos Display</vt:lpstr>
      <vt:lpstr>Malgun Gothic Semilight</vt:lpstr>
      <vt:lpstr>NanumGothic</vt:lpstr>
      <vt:lpstr>Noto Sans Korean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민기 김</dc:creator>
  <cp:keywords/>
  <dc:description/>
  <cp:lastModifiedBy>kang james</cp:lastModifiedBy>
  <cp:revision>10</cp:revision>
  <dcterms:created xsi:type="dcterms:W3CDTF">2024-10-08T00:49:16Z</dcterms:created>
  <dcterms:modified xsi:type="dcterms:W3CDTF">2024-10-28T06:29:04Z</dcterms:modified>
  <cp:category/>
</cp:coreProperties>
</file>