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gryxvwZoz9j+trF3VLJJzEtgLa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D9F94E-7BAA-4E50-A8C5-866DE76536C6}">
  <a:tblStyle styleId="{F6D9F94E-7BAA-4E50-A8C5-866DE76536C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96" y="-912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customschemas.google.com/relationships/presentationmetadata" Target="meta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2FE9A-DE1F-446E-AF58-20815409442B}" type="datetimeFigureOut">
              <a:rPr lang="ko-KR" altLang="en-US" smtClean="0"/>
              <a:t>2024-09-19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3647C-2F2D-43E4-ACD7-826D4501A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68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2" name="Google Shape;36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1461614447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47244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2"/>
          </p:nvPr>
        </p:nvSpPr>
        <p:spPr>
          <a:xfrm>
            <a:off x="5707559" y="1290611"/>
            <a:ext cx="47244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image" Target="../media/image3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9.png"/><Relationship Id="rId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7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47;p19"/>
          <p:cNvGraphicFramePr/>
          <p:nvPr>
            <p:extLst>
              <p:ext uri="{D42A27DB-BD31-4B8C-83A1-F6EECF244321}">
                <p14:modId xmlns:p14="http://schemas.microsoft.com/office/powerpoint/2010/main" val="3024096929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smtClean="0"/>
                        <a:t>관리</a:t>
                      </a:r>
                      <a:r>
                        <a:rPr lang="ko-KR" sz="1000" b="1" u="none" strike="noStrike" cap="none" smtClean="0"/>
                        <a:t>사 </a:t>
                      </a:r>
                      <a:r>
                        <a:rPr lang="ko-KR" sz="1000" b="1" u="none" strike="noStrike" cap="none"/>
                        <a:t>사용자 권한 별 메뉴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20"/>
          <p:cNvGrpSpPr/>
          <p:nvPr/>
        </p:nvGrpSpPr>
        <p:grpSpPr>
          <a:xfrm>
            <a:off x="991974" y="1273319"/>
            <a:ext cx="1549544" cy="3020703"/>
            <a:chOff x="182463" y="1330451"/>
            <a:chExt cx="1164194" cy="2269499"/>
          </a:xfrm>
        </p:grpSpPr>
        <p:grpSp>
          <p:nvGrpSpPr>
            <p:cNvPr id="53" name="Google Shape;53;p20"/>
            <p:cNvGrpSpPr/>
            <p:nvPr/>
          </p:nvGrpSpPr>
          <p:grpSpPr>
            <a:xfrm>
              <a:off x="182463" y="1330451"/>
              <a:ext cx="1164194" cy="2269499"/>
              <a:chOff x="182463" y="1330451"/>
              <a:chExt cx="1164194" cy="2269499"/>
            </a:xfrm>
          </p:grpSpPr>
          <p:pic>
            <p:nvPicPr>
              <p:cNvPr id="54" name="Google Shape;54;p20"/>
              <p:cNvPicPr preferRelativeResize="0"/>
              <p:nvPr/>
            </p:nvPicPr>
            <p:blipFill rotWithShape="1">
              <a:blip r:embed="rId3">
                <a:alphaModFix/>
              </a:blip>
              <a:srcRect b="12692"/>
              <a:stretch/>
            </p:blipFill>
            <p:spPr>
              <a:xfrm>
                <a:off x="182463" y="1330451"/>
                <a:ext cx="1164194" cy="22694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5" name="Google Shape;55;p20"/>
              <p:cNvSpPr txBox="1"/>
              <p:nvPr/>
            </p:nvSpPr>
            <p:spPr>
              <a:xfrm>
                <a:off x="427711" y="2241220"/>
                <a:ext cx="497439" cy="16186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36000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b="1" i="0" u="none" strike="noStrike" cap="non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정보관리</a:t>
                </a:r>
                <a:endParaRPr/>
              </a:p>
            </p:txBody>
          </p:sp>
        </p:grpSp>
        <p:pic>
          <p:nvPicPr>
            <p:cNvPr id="56" name="Google Shape;56;p2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83028" y="2390290"/>
              <a:ext cx="1143237" cy="3492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" name="Google Shape;57;p20"/>
          <p:cNvGrpSpPr/>
          <p:nvPr/>
        </p:nvGrpSpPr>
        <p:grpSpPr>
          <a:xfrm>
            <a:off x="5716368" y="1295262"/>
            <a:ext cx="1549544" cy="3020705"/>
            <a:chOff x="182463" y="1330450"/>
            <a:chExt cx="1164194" cy="2269500"/>
          </a:xfrm>
        </p:grpSpPr>
        <p:pic>
          <p:nvPicPr>
            <p:cNvPr id="58" name="Google Shape;58;p20"/>
            <p:cNvPicPr preferRelativeResize="0"/>
            <p:nvPr/>
          </p:nvPicPr>
          <p:blipFill rotWithShape="1">
            <a:blip r:embed="rId3">
              <a:alphaModFix/>
            </a:blip>
            <a:srcRect b="12692"/>
            <a:stretch/>
          </p:blipFill>
          <p:spPr>
            <a:xfrm>
              <a:off x="182463" y="1330450"/>
              <a:ext cx="1164194" cy="226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" name="Google Shape;59;p20"/>
            <p:cNvSpPr txBox="1"/>
            <p:nvPr/>
          </p:nvSpPr>
          <p:spPr>
            <a:xfrm>
              <a:off x="444199" y="2241221"/>
              <a:ext cx="497439" cy="16186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공지</a:t>
              </a:r>
              <a:endParaRPr/>
            </a:p>
          </p:txBody>
        </p:sp>
      </p:grpSp>
      <p:pic>
        <p:nvPicPr>
          <p:cNvPr id="60" name="Google Shape;60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57955" y="1643391"/>
            <a:ext cx="1567224" cy="2705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219241" y="1287947"/>
            <a:ext cx="1588693" cy="40075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0"/>
          <p:cNvSpPr txBox="1"/>
          <p:nvPr/>
        </p:nvSpPr>
        <p:spPr>
          <a:xfrm>
            <a:off x="824752" y="4413503"/>
            <a:ext cx="1945341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관리자</a:t>
            </a:r>
            <a:endParaRPr sz="800" b="1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0"/>
          <p:cNvSpPr txBox="1"/>
          <p:nvPr/>
        </p:nvSpPr>
        <p:spPr>
          <a:xfrm>
            <a:off x="6064739" y="4435448"/>
            <a:ext cx="957000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각사관리자</a:t>
            </a:r>
            <a:endParaRPr/>
          </a:p>
        </p:txBody>
      </p:sp>
      <p:sp>
        <p:nvSpPr>
          <p:cNvPr id="64" name="Google Shape;64;p20"/>
          <p:cNvSpPr txBox="1"/>
          <p:nvPr/>
        </p:nvSpPr>
        <p:spPr>
          <a:xfrm>
            <a:off x="8563067" y="4413503"/>
            <a:ext cx="957000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일반사용자</a:t>
            </a:r>
            <a:endParaRPr/>
          </a:p>
        </p:txBody>
      </p:sp>
      <p:sp>
        <p:nvSpPr>
          <p:cNvPr id="65" name="Google Shape;65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권한 별 메뉴</a:t>
            </a:r>
            <a:endParaRPr/>
          </a:p>
        </p:txBody>
      </p:sp>
      <p:sp>
        <p:nvSpPr>
          <p:cNvPr id="66" name="Google Shape;66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관리사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사용자 권한에 따라 메뉴가 다르게 보임</a:t>
            </a:r>
            <a:endParaRPr/>
          </a:p>
        </p:txBody>
      </p:sp>
      <p:sp>
        <p:nvSpPr>
          <p:cNvPr id="67" name="Google Shape;67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68" name="Google Shape;68;p2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0"/>
          <p:cNvSpPr txBox="1"/>
          <p:nvPr/>
        </p:nvSpPr>
        <p:spPr>
          <a:xfrm>
            <a:off x="3078904" y="4441544"/>
            <a:ext cx="2060915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감사사용자</a:t>
            </a:r>
            <a:r>
              <a:rPr lang="ko-KR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__</a:t>
            </a:r>
            <a:r>
              <a:rPr lang="ko-KR" sz="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</p:txBody>
      </p:sp>
      <p:grpSp>
        <p:nvGrpSpPr>
          <p:cNvPr id="70" name="Google Shape;70;p20"/>
          <p:cNvGrpSpPr/>
          <p:nvPr/>
        </p:nvGrpSpPr>
        <p:grpSpPr>
          <a:xfrm>
            <a:off x="3375176" y="1273318"/>
            <a:ext cx="1549545" cy="3020703"/>
            <a:chOff x="182462" y="1330451"/>
            <a:chExt cx="1164195" cy="2269499"/>
          </a:xfrm>
        </p:grpSpPr>
        <p:grpSp>
          <p:nvGrpSpPr>
            <p:cNvPr id="71" name="Google Shape;71;p20"/>
            <p:cNvGrpSpPr/>
            <p:nvPr/>
          </p:nvGrpSpPr>
          <p:grpSpPr>
            <a:xfrm>
              <a:off x="182463" y="1330451"/>
              <a:ext cx="1164194" cy="2269499"/>
              <a:chOff x="182463" y="1330451"/>
              <a:chExt cx="1164194" cy="2269499"/>
            </a:xfrm>
          </p:grpSpPr>
          <p:pic>
            <p:nvPicPr>
              <p:cNvPr id="72" name="Google Shape;72;p20"/>
              <p:cNvPicPr preferRelativeResize="0"/>
              <p:nvPr/>
            </p:nvPicPr>
            <p:blipFill rotWithShape="1">
              <a:blip r:embed="rId3">
                <a:alphaModFix/>
              </a:blip>
              <a:srcRect b="12692"/>
              <a:stretch/>
            </p:blipFill>
            <p:spPr>
              <a:xfrm>
                <a:off x="182463" y="1330451"/>
                <a:ext cx="1164194" cy="22694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3" name="Google Shape;73;p20"/>
              <p:cNvSpPr txBox="1"/>
              <p:nvPr/>
            </p:nvSpPr>
            <p:spPr>
              <a:xfrm>
                <a:off x="427711" y="2241220"/>
                <a:ext cx="497439" cy="16186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36000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b="1" i="0" u="none" strike="noStrike" cap="non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통계</a:t>
                </a:r>
                <a:endParaRPr/>
              </a:p>
            </p:txBody>
          </p:sp>
        </p:grpSp>
        <p:pic>
          <p:nvPicPr>
            <p:cNvPr id="74" name="Google Shape;74;p2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82462" y="2399331"/>
              <a:ext cx="1143237" cy="349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20"/>
            <p:cNvSpPr txBox="1"/>
            <p:nvPr/>
          </p:nvSpPr>
          <p:spPr>
            <a:xfrm>
              <a:off x="427711" y="2492854"/>
              <a:ext cx="497439" cy="16186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공지</a:t>
              </a:r>
              <a:endParaRPr/>
            </a:p>
          </p:txBody>
        </p:sp>
      </p:grpSp>
      <p:sp>
        <p:nvSpPr>
          <p:cNvPr id="76" name="Google Shape;76;p20"/>
          <p:cNvSpPr txBox="1"/>
          <p:nvPr/>
        </p:nvSpPr>
        <p:spPr>
          <a:xfrm>
            <a:off x="3003452" y="4691570"/>
            <a:ext cx="2185919" cy="7078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입찰은 자신과 관계된 입찰(담당자, 공고자, 개찰자, 낙찰자, 입회자에 속해 있는 입찰)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업체정보는 소속계열사 대상 조회</a:t>
            </a:r>
            <a:br>
              <a:rPr lang="ko-KR" sz="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통계는 선택 계열사 대상</a:t>
            </a:r>
            <a:endParaRPr sz="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공지 등록/수정 가능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0"/>
          <p:cNvSpPr txBox="1"/>
          <p:nvPr/>
        </p:nvSpPr>
        <p:spPr>
          <a:xfrm>
            <a:off x="717452" y="4691570"/>
            <a:ext cx="2159391" cy="8309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입찰은 자신과 관계된 입찰(담당자, 공고자, 개찰자, 낙찰자, 입회자에 속해 있는 입찰)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업체정보는 소속계열사 대상 조회</a:t>
            </a:r>
            <a:br>
              <a:rPr lang="ko-KR" sz="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통계는 모든 </a:t>
            </a:r>
            <a:r>
              <a:rPr lang="ko-KR" altLang="en-US" sz="800" b="0" i="0" u="none" strike="noStrike" cap="none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관리사의</a:t>
            </a:r>
            <a:r>
              <a:rPr lang="ko-KR" sz="800" b="0" i="0" u="none" strike="noStrike" cap="none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통계</a:t>
            </a:r>
            <a:endParaRPr sz="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공지 등록/수정/삭제 가능</a:t>
            </a:r>
            <a:endParaRPr sz="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FAQ 등록/수정/삭제 가능</a:t>
            </a:r>
            <a:endParaRPr sz="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0"/>
          <p:cNvSpPr txBox="1"/>
          <p:nvPr/>
        </p:nvSpPr>
        <p:spPr>
          <a:xfrm>
            <a:off x="5483606" y="4673904"/>
            <a:ext cx="2060914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입찰은 자신과 관계된 입찰(담당자, 공고자, 개찰자, 낙찰자, 입회자에 속해 있는 입찰)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공지 등록/수정 가능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0"/>
          <p:cNvSpPr txBox="1"/>
          <p:nvPr/>
        </p:nvSpPr>
        <p:spPr>
          <a:xfrm>
            <a:off x="1318399" y="2820476"/>
            <a:ext cx="66209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통계</a:t>
            </a:r>
            <a:endParaRPr/>
          </a:p>
        </p:txBody>
      </p:sp>
      <p:pic>
        <p:nvPicPr>
          <p:cNvPr id="80" name="Google Shape;80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1973" y="3046312"/>
            <a:ext cx="1521650" cy="46483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0"/>
          <p:cNvSpPr txBox="1"/>
          <p:nvPr/>
        </p:nvSpPr>
        <p:spPr>
          <a:xfrm>
            <a:off x="6064739" y="1793658"/>
            <a:ext cx="66209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전자입찰</a:t>
            </a:r>
            <a:endParaRPr/>
          </a:p>
        </p:txBody>
      </p:sp>
      <p:sp>
        <p:nvSpPr>
          <p:cNvPr id="82" name="Google Shape;82;p20"/>
          <p:cNvSpPr txBox="1"/>
          <p:nvPr/>
        </p:nvSpPr>
        <p:spPr>
          <a:xfrm>
            <a:off x="6064739" y="2150380"/>
            <a:ext cx="66209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공지</a:t>
            </a:r>
            <a:endParaRPr/>
          </a:p>
        </p:txBody>
      </p:sp>
      <p:sp>
        <p:nvSpPr>
          <p:cNvPr id="83" name="Google Shape;83;p20"/>
          <p:cNvSpPr txBox="1"/>
          <p:nvPr/>
        </p:nvSpPr>
        <p:spPr>
          <a:xfrm>
            <a:off x="6064739" y="2507498"/>
            <a:ext cx="66209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업체정보</a:t>
            </a:r>
            <a:endParaRPr/>
          </a:p>
        </p:txBody>
      </p:sp>
      <p:sp>
        <p:nvSpPr>
          <p:cNvPr id="84" name="Google Shape;84;p20"/>
          <p:cNvSpPr txBox="1"/>
          <p:nvPr/>
        </p:nvSpPr>
        <p:spPr>
          <a:xfrm>
            <a:off x="3701602" y="1770597"/>
            <a:ext cx="66209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전자입찰</a:t>
            </a:r>
            <a:endParaRPr/>
          </a:p>
        </p:txBody>
      </p:sp>
      <p:sp>
        <p:nvSpPr>
          <p:cNvPr id="85" name="Google Shape;85;p20"/>
          <p:cNvSpPr txBox="1"/>
          <p:nvPr/>
        </p:nvSpPr>
        <p:spPr>
          <a:xfrm>
            <a:off x="3701602" y="2101002"/>
            <a:ext cx="66209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공지</a:t>
            </a:r>
            <a:endParaRPr/>
          </a:p>
        </p:txBody>
      </p:sp>
      <p:sp>
        <p:nvSpPr>
          <p:cNvPr id="86" name="Google Shape;86;p20"/>
          <p:cNvSpPr txBox="1"/>
          <p:nvPr/>
        </p:nvSpPr>
        <p:spPr>
          <a:xfrm>
            <a:off x="3701602" y="2489704"/>
            <a:ext cx="66209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업체정보</a:t>
            </a:r>
            <a:endParaRPr/>
          </a:p>
        </p:txBody>
      </p:sp>
      <p:sp>
        <p:nvSpPr>
          <p:cNvPr id="87" name="Google Shape;87;p20"/>
          <p:cNvSpPr txBox="1"/>
          <p:nvPr/>
        </p:nvSpPr>
        <p:spPr>
          <a:xfrm>
            <a:off x="3701602" y="2828680"/>
            <a:ext cx="66209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통계</a:t>
            </a:r>
            <a:endParaRPr/>
          </a:p>
        </p:txBody>
      </p:sp>
      <p:sp>
        <p:nvSpPr>
          <p:cNvPr id="88" name="Google Shape;88;p20"/>
          <p:cNvSpPr txBox="1"/>
          <p:nvPr/>
        </p:nvSpPr>
        <p:spPr>
          <a:xfrm>
            <a:off x="1320817" y="1770448"/>
            <a:ext cx="66209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전자입찰</a:t>
            </a:r>
            <a:endParaRPr/>
          </a:p>
        </p:txBody>
      </p:sp>
      <p:sp>
        <p:nvSpPr>
          <p:cNvPr id="89" name="Google Shape;89;p20"/>
          <p:cNvSpPr txBox="1"/>
          <p:nvPr/>
        </p:nvSpPr>
        <p:spPr>
          <a:xfrm>
            <a:off x="1318399" y="2131595"/>
            <a:ext cx="66209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공지</a:t>
            </a:r>
            <a:endParaRPr/>
          </a:p>
        </p:txBody>
      </p:sp>
      <p:sp>
        <p:nvSpPr>
          <p:cNvPr id="90" name="Google Shape;90;p20"/>
          <p:cNvSpPr txBox="1"/>
          <p:nvPr/>
        </p:nvSpPr>
        <p:spPr>
          <a:xfrm>
            <a:off x="1327410" y="2483021"/>
            <a:ext cx="66209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업체정보</a:t>
            </a:r>
            <a:endParaRPr/>
          </a:p>
        </p:txBody>
      </p:sp>
      <p:sp>
        <p:nvSpPr>
          <p:cNvPr id="91" name="Google Shape;91;p20"/>
          <p:cNvSpPr txBox="1"/>
          <p:nvPr/>
        </p:nvSpPr>
        <p:spPr>
          <a:xfrm>
            <a:off x="1336272" y="2808661"/>
            <a:ext cx="66209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통계</a:t>
            </a:r>
            <a:endParaRPr/>
          </a:p>
        </p:txBody>
      </p:sp>
      <p:sp>
        <p:nvSpPr>
          <p:cNvPr id="92" name="Google Shape;92;p20"/>
          <p:cNvSpPr txBox="1"/>
          <p:nvPr/>
        </p:nvSpPr>
        <p:spPr>
          <a:xfrm>
            <a:off x="1359412" y="3176498"/>
            <a:ext cx="66209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정보관리</a:t>
            </a:r>
            <a:endParaRPr/>
          </a:p>
        </p:txBody>
      </p:sp>
      <p:sp>
        <p:nvSpPr>
          <p:cNvPr id="93" name="Google Shape;93;p20"/>
          <p:cNvSpPr txBox="1"/>
          <p:nvPr/>
        </p:nvSpPr>
        <p:spPr>
          <a:xfrm>
            <a:off x="3701602" y="2116832"/>
            <a:ext cx="66209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공지</a:t>
            </a:r>
            <a:endParaRPr/>
          </a:p>
        </p:txBody>
      </p:sp>
      <p:sp>
        <p:nvSpPr>
          <p:cNvPr id="94" name="Google Shape;94;p20"/>
          <p:cNvSpPr txBox="1"/>
          <p:nvPr/>
        </p:nvSpPr>
        <p:spPr>
          <a:xfrm>
            <a:off x="8005695" y="4682680"/>
            <a:ext cx="2060914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입찰은 자신과 관계된 입찰(담당자, 공고자, 개찰자, 낙찰자, 입회자에 속해 있는 입찰)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공지 읽기만 가능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21"/>
          <p:cNvGraphicFramePr/>
          <p:nvPr>
            <p:extLst>
              <p:ext uri="{D42A27DB-BD31-4B8C-83A1-F6EECF244321}">
                <p14:modId xmlns:p14="http://schemas.microsoft.com/office/powerpoint/2010/main" val="1581954886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smtClean="0"/>
                        <a:t>관리사</a:t>
                      </a:r>
                      <a:r>
                        <a:rPr lang="ko-KR" sz="1000" b="1" u="none" strike="noStrike" cap="none" smtClean="0"/>
                        <a:t> </a:t>
                      </a:r>
                      <a:r>
                        <a:rPr lang="ko-KR" sz="1000" b="1" u="none" strike="noStrike" cap="none"/>
                        <a:t>&gt; 메인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Google Shape;104;p22"/>
          <p:cNvGraphicFramePr/>
          <p:nvPr/>
        </p:nvGraphicFramePr>
        <p:xfrm>
          <a:off x="8385974" y="826614"/>
          <a:ext cx="2324900" cy="1672775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페이지 비밀번호 변경 팝업 호출</a:t>
                      </a:r>
                      <a:b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사용자 비밀번호변경일시가 NULL(비밀번호 초기화 시 처리됨) 이거나 1년 이상 자났다면 호출</a:t>
                      </a:r>
                      <a:b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SSO 로그인 시 해당 안됨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5" name="Google Shape;105;p22"/>
          <p:cNvSpPr/>
          <p:nvPr/>
        </p:nvSpPr>
        <p:spPr>
          <a:xfrm>
            <a:off x="111802" y="826613"/>
            <a:ext cx="8217900" cy="679045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2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초기화된 비밀번호 변경 레이어 팝업 호출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2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108" name="Google Shape;108;p22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2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관리사</a:t>
            </a:r>
            <a:endParaRPr/>
          </a:p>
        </p:txBody>
      </p:sp>
      <p:sp>
        <p:nvSpPr>
          <p:cNvPr id="110" name="Google Shape;110;p22"/>
          <p:cNvSpPr/>
          <p:nvPr/>
        </p:nvSpPr>
        <p:spPr>
          <a:xfrm>
            <a:off x="199597" y="856967"/>
            <a:ext cx="8044072" cy="6600123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22"/>
          <p:cNvGrpSpPr/>
          <p:nvPr/>
        </p:nvGrpSpPr>
        <p:grpSpPr>
          <a:xfrm>
            <a:off x="175586" y="907670"/>
            <a:ext cx="8068083" cy="3022217"/>
            <a:chOff x="175586" y="907670"/>
            <a:chExt cx="8068083" cy="3022217"/>
          </a:xfrm>
        </p:grpSpPr>
        <p:grpSp>
          <p:nvGrpSpPr>
            <p:cNvPr id="112" name="Google Shape;112;p22"/>
            <p:cNvGrpSpPr/>
            <p:nvPr/>
          </p:nvGrpSpPr>
          <p:grpSpPr>
            <a:xfrm>
              <a:off x="182462" y="1330450"/>
              <a:ext cx="1164195" cy="2599437"/>
              <a:chOff x="182462" y="1330450"/>
              <a:chExt cx="1164195" cy="2599437"/>
            </a:xfrm>
          </p:grpSpPr>
          <p:grpSp>
            <p:nvGrpSpPr>
              <p:cNvPr id="113" name="Google Shape;113;p22"/>
              <p:cNvGrpSpPr/>
              <p:nvPr/>
            </p:nvGrpSpPr>
            <p:grpSpPr>
              <a:xfrm>
                <a:off x="182463" y="1330450"/>
                <a:ext cx="1164194" cy="2599437"/>
                <a:chOff x="182463" y="1330450"/>
                <a:chExt cx="1164194" cy="2599437"/>
              </a:xfrm>
            </p:grpSpPr>
            <p:pic>
              <p:nvPicPr>
                <p:cNvPr id="114" name="Google Shape;114;p22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182463" y="1330450"/>
                  <a:ext cx="1164194" cy="259943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5" name="Google Shape;115;p22"/>
                <p:cNvSpPr txBox="1"/>
                <p:nvPr/>
              </p:nvSpPr>
              <p:spPr>
                <a:xfrm>
                  <a:off x="416719" y="2230228"/>
                  <a:ext cx="497439" cy="184666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36000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600" b="1" i="0" u="none" strike="noStrike" cap="none">
                      <a:solidFill>
                        <a:srgbClr val="A5A5A5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정보관리</a:t>
                  </a:r>
                  <a:endParaRPr/>
                </a:p>
              </p:txBody>
            </p:sp>
          </p:grpSp>
          <p:pic>
            <p:nvPicPr>
              <p:cNvPr id="116" name="Google Shape;116;p22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82462" y="2399331"/>
                <a:ext cx="1143237" cy="34923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7" name="Google Shape;117;p22"/>
              <p:cNvSpPr txBox="1"/>
              <p:nvPr/>
            </p:nvSpPr>
            <p:spPr>
              <a:xfrm>
                <a:off x="416719" y="2487358"/>
                <a:ext cx="497439" cy="18466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36000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600" b="1" i="0" u="none" strike="noStrike" cap="none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공지</a:t>
                </a:r>
                <a:endParaRPr/>
              </a:p>
            </p:txBody>
          </p:sp>
          <p:pic>
            <p:nvPicPr>
              <p:cNvPr id="118" name="Google Shape;118;p22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82463" y="2669548"/>
                <a:ext cx="1143237" cy="3492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9" name="Google Shape;119;p22"/>
            <p:cNvSpPr txBox="1"/>
            <p:nvPr/>
          </p:nvSpPr>
          <p:spPr>
            <a:xfrm>
              <a:off x="416020" y="1675250"/>
              <a:ext cx="662092" cy="2154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전자입찰</a:t>
              </a:r>
              <a:endParaRPr/>
            </a:p>
          </p:txBody>
        </p:sp>
        <p:sp>
          <p:nvSpPr>
            <p:cNvPr id="120" name="Google Shape;120;p22"/>
            <p:cNvSpPr txBox="1"/>
            <p:nvPr/>
          </p:nvSpPr>
          <p:spPr>
            <a:xfrm>
              <a:off x="416020" y="1948108"/>
              <a:ext cx="662092" cy="2154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공지</a:t>
              </a:r>
              <a:endParaRPr/>
            </a:p>
          </p:txBody>
        </p:sp>
        <p:sp>
          <p:nvSpPr>
            <p:cNvPr id="121" name="Google Shape;121;p22"/>
            <p:cNvSpPr txBox="1"/>
            <p:nvPr/>
          </p:nvSpPr>
          <p:spPr>
            <a:xfrm>
              <a:off x="416020" y="2199450"/>
              <a:ext cx="662092" cy="2154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업체정보</a:t>
              </a:r>
              <a:endParaRPr/>
            </a:p>
          </p:txBody>
        </p:sp>
        <p:sp>
          <p:nvSpPr>
            <p:cNvPr id="122" name="Google Shape;122;p22"/>
            <p:cNvSpPr txBox="1"/>
            <p:nvPr/>
          </p:nvSpPr>
          <p:spPr>
            <a:xfrm>
              <a:off x="416020" y="2476275"/>
              <a:ext cx="662092" cy="2154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123" name="Google Shape;123;p22"/>
            <p:cNvSpPr txBox="1"/>
            <p:nvPr/>
          </p:nvSpPr>
          <p:spPr>
            <a:xfrm>
              <a:off x="416020" y="2767513"/>
              <a:ext cx="662092" cy="2154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pic>
          <p:nvPicPr>
            <p:cNvPr id="124" name="Google Shape;124;p2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98941" y="2168240"/>
              <a:ext cx="1121037" cy="17332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2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2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22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90893" y="2199505"/>
              <a:ext cx="1108095" cy="2753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8" name="Google Shape;128;p22"/>
          <p:cNvSpPr/>
          <p:nvPr/>
        </p:nvSpPr>
        <p:spPr>
          <a:xfrm>
            <a:off x="1434572" y="1399868"/>
            <a:ext cx="6766342" cy="5648632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 rotWithShape="1">
          <a:blip r:embed="rId9">
            <a:alphaModFix/>
          </a:blip>
          <a:srcRect b="33078"/>
          <a:stretch/>
        </p:blipFill>
        <p:spPr>
          <a:xfrm>
            <a:off x="1527420" y="1445243"/>
            <a:ext cx="6519935" cy="461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562526" y="1867985"/>
            <a:ext cx="6372084" cy="148223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1555556" y="1554940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메인</a:t>
            </a: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1615275" y="3772963"/>
            <a:ext cx="2916955" cy="3116962"/>
          </a:xfrm>
          <a:prstGeom prst="roundRect">
            <a:avLst>
              <a:gd name="adj" fmla="val 2074"/>
            </a:avLst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3" name="Google Shape;133;p22"/>
          <p:cNvGraphicFramePr/>
          <p:nvPr/>
        </p:nvGraphicFramePr>
        <p:xfrm>
          <a:off x="4902316" y="3917547"/>
          <a:ext cx="2887575" cy="906100"/>
        </p:xfrm>
        <a:graphic>
          <a:graphicData uri="http://schemas.openxmlformats.org/drawingml/2006/table">
            <a:tbl>
              <a:tblPr firstRow="1" bandRow="1">
                <a:noFill/>
                <a:tableStyleId>{F6D9F94E-7BAA-4E50-A8C5-866DE76536C6}</a:tableStyleId>
              </a:tblPr>
              <a:tblGrid>
                <a:gridCol w="193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업체 상태</a:t>
                      </a:r>
                      <a:endParaRPr sz="7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개수</a:t>
                      </a:r>
                      <a:endParaRPr sz="7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미승인 업체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/>
                        <a:t>0</a:t>
                      </a:r>
                      <a:endParaRPr sz="700" u="sng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승인 업체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/>
                        <a:t>55</a:t>
                      </a:r>
                      <a:endParaRPr sz="700" u="sng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삭제 업체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/>
                        <a:t>18</a:t>
                      </a:r>
                      <a:endParaRPr sz="700" u="sng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4" name="Google Shape;134;p22"/>
          <p:cNvSpPr/>
          <p:nvPr/>
        </p:nvSpPr>
        <p:spPr>
          <a:xfrm>
            <a:off x="4806022" y="3764546"/>
            <a:ext cx="3098261" cy="1213311"/>
          </a:xfrm>
          <a:prstGeom prst="roundRect">
            <a:avLst>
              <a:gd name="adj" fmla="val 3706"/>
            </a:avLst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2"/>
          <p:cNvSpPr/>
          <p:nvPr/>
        </p:nvSpPr>
        <p:spPr>
          <a:xfrm>
            <a:off x="4832269" y="3435489"/>
            <a:ext cx="1222402" cy="368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협력업체</a:t>
            </a:r>
            <a:endParaRPr sz="7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2"/>
          <p:cNvSpPr/>
          <p:nvPr/>
        </p:nvSpPr>
        <p:spPr>
          <a:xfrm>
            <a:off x="1607425" y="3452435"/>
            <a:ext cx="693816" cy="368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전자입찰</a:t>
            </a:r>
            <a:endParaRPr sz="7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261007" y="3602491"/>
            <a:ext cx="105169" cy="105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545227" y="3597296"/>
            <a:ext cx="105169" cy="105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808814" y="3869374"/>
            <a:ext cx="2513941" cy="2432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 rotWithShape="1">
          <a:blip r:embed="rId12">
            <a:alphaModFix/>
          </a:blip>
          <a:srcRect t="78692"/>
          <a:stretch/>
        </p:blipFill>
        <p:spPr>
          <a:xfrm>
            <a:off x="1816664" y="6222136"/>
            <a:ext cx="2513941" cy="51828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2350936" y="4507590"/>
            <a:ext cx="662092" cy="184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</a:t>
            </a:r>
            <a:r>
              <a:rPr lang="ko-KR" sz="600" b="1">
                <a:solidFill>
                  <a:schemeClr val="dk1"/>
                </a:solidFill>
              </a:rPr>
              <a:t>진행(공고)</a:t>
            </a: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2350919" y="4993275"/>
            <a:ext cx="10443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>
                <a:solidFill>
                  <a:schemeClr val="dk1"/>
                </a:solidFill>
              </a:rPr>
              <a:t>입찰진행(</a:t>
            </a:r>
            <a:r>
              <a:rPr lang="ko-KR" sz="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개찰대상)</a:t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2350936" y="5454565"/>
            <a:ext cx="662092" cy="184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>
                <a:solidFill>
                  <a:schemeClr val="dk1"/>
                </a:solidFill>
              </a:rPr>
              <a:t>입찰진행(</a:t>
            </a:r>
            <a:r>
              <a:rPr lang="ko-KR" sz="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개찰)</a:t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2343022" y="5963449"/>
            <a:ext cx="819278" cy="184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입찰완료(12개월)</a:t>
            </a:r>
            <a:endParaRPr sz="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2343022" y="6398278"/>
            <a:ext cx="819278" cy="184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유찰(12개월)</a:t>
            </a:r>
            <a:endParaRPr sz="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6" name="Google Shape;146;p22"/>
          <p:cNvGraphicFramePr/>
          <p:nvPr>
            <p:extLst>
              <p:ext uri="{D42A27DB-BD31-4B8C-83A1-F6EECF244321}">
                <p14:modId xmlns:p14="http://schemas.microsoft.com/office/powerpoint/2010/main" val="4081983401"/>
              </p:ext>
            </p:extLst>
          </p:nvPr>
        </p:nvGraphicFramePr>
        <p:xfrm>
          <a:off x="4874462" y="5497793"/>
          <a:ext cx="2887575" cy="1257350"/>
        </p:xfrm>
        <a:graphic>
          <a:graphicData uri="http://schemas.openxmlformats.org/drawingml/2006/table">
            <a:tbl>
              <a:tblPr firstRow="1" bandRow="1">
                <a:noFill/>
                <a:tableStyleId>{F6D9F94E-7BAA-4E50-A8C5-866DE76536C6}</a:tableStyleId>
              </a:tblPr>
              <a:tblGrid>
                <a:gridCol w="197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제목</a:t>
                      </a:r>
                      <a:endParaRPr sz="7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닐짜</a:t>
                      </a:r>
                      <a:endParaRPr sz="7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/>
                        <a:t>[공통] 새해 복 많이 받으세요</a:t>
                      </a:r>
                      <a:endParaRPr sz="700" u="sng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2023-12-22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/>
                        <a:t>[공통] 크리스마스 잘 보내세요</a:t>
                      </a:r>
                      <a:endParaRPr sz="700" u="sng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2023-12-22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/>
                        <a:t>[공통] 문자 발송 오류 안내</a:t>
                      </a:r>
                      <a:endParaRPr sz="700" u="sng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2023-12-22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 smtClean="0"/>
                        <a:t>[</a:t>
                      </a:r>
                      <a:r>
                        <a:rPr lang="ko-KR" altLang="en-US" sz="700" u="sng" strike="noStrike" cap="none" smtClean="0"/>
                        <a:t>팬택씨엔아이 엔지니어링</a:t>
                      </a:r>
                      <a:r>
                        <a:rPr lang="ko-KR" sz="700" u="sng" strike="noStrike" cap="none" smtClean="0"/>
                        <a:t>] </a:t>
                      </a:r>
                      <a:r>
                        <a:rPr lang="ko-KR" sz="700" u="sng" strike="noStrike" cap="none"/>
                        <a:t>12월 협력사 </a:t>
                      </a:r>
                      <a:r>
                        <a:rPr lang="ko-KR" sz="700" u="sng" strike="noStrike" cap="none" smtClean="0"/>
                        <a:t>등록</a:t>
                      </a:r>
                      <a:endParaRPr sz="700" u="sng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2023-12-22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 smtClean="0"/>
                        <a:t>[</a:t>
                      </a:r>
                      <a:r>
                        <a:rPr lang="ko-KR" altLang="en-US" sz="700" u="sng" strike="noStrike" cap="none" smtClean="0"/>
                        <a:t>팬택씨엔아이 엔지니어링</a:t>
                      </a:r>
                      <a:r>
                        <a:rPr lang="ko-KR" sz="700" u="sng" strike="noStrike" cap="none" smtClean="0"/>
                        <a:t>] </a:t>
                      </a:r>
                      <a:r>
                        <a:rPr lang="ko-KR" sz="700" u="sng" strike="noStrike" cap="none"/>
                        <a:t>11월 협력사 </a:t>
                      </a:r>
                      <a:r>
                        <a:rPr lang="ko-KR" sz="700" u="sng" strike="noStrike" cap="none" smtClean="0"/>
                        <a:t>등록</a:t>
                      </a:r>
                      <a:endParaRPr sz="700" u="sng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2023-12-22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7" name="Google Shape;147;p22"/>
          <p:cNvSpPr/>
          <p:nvPr/>
        </p:nvSpPr>
        <p:spPr>
          <a:xfrm>
            <a:off x="4789088" y="5341690"/>
            <a:ext cx="3098261" cy="1548235"/>
          </a:xfrm>
          <a:prstGeom prst="roundRect">
            <a:avLst>
              <a:gd name="adj" fmla="val 3706"/>
            </a:avLst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4836677" y="5006146"/>
            <a:ext cx="1174814" cy="368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sz="7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521772" y="5159685"/>
            <a:ext cx="105169" cy="1051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22"/>
          <p:cNvGrpSpPr/>
          <p:nvPr/>
        </p:nvGrpSpPr>
        <p:grpSpPr>
          <a:xfrm>
            <a:off x="1422239" y="7105389"/>
            <a:ext cx="6758044" cy="395247"/>
            <a:chOff x="1408365" y="6877096"/>
            <a:chExt cx="6758044" cy="395247"/>
          </a:xfrm>
        </p:grpSpPr>
        <p:pic>
          <p:nvPicPr>
            <p:cNvPr id="151" name="Google Shape;151;p22"/>
            <p:cNvPicPr preferRelativeResize="0"/>
            <p:nvPr/>
          </p:nvPicPr>
          <p:blipFill rotWithShape="1">
            <a:blip r:embed="rId13">
              <a:alphaModFix/>
            </a:blip>
            <a:srcRect l="16034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22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60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22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 변경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4" name="Google Shape;154;p22"/>
          <p:cNvGraphicFramePr/>
          <p:nvPr/>
        </p:nvGraphicFramePr>
        <p:xfrm>
          <a:off x="4510433" y="3246905"/>
          <a:ext cx="304700" cy="259085"/>
        </p:xfrm>
        <a:graphic>
          <a:graphicData uri="http://schemas.openxmlformats.org/drawingml/2006/table">
            <a:tbl>
              <a:tblPr firstRow="1" bandRow="1">
                <a:noFill/>
                <a:tableStyleId>{F6D9F94E-7BAA-4E50-A8C5-866DE76536C6}</a:tableStyleId>
              </a:tblPr>
              <a:tblGrid>
                <a:gridCol w="30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4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>
                          <a:solidFill>
                            <a:srgbClr val="2E75B5"/>
                          </a:solidFill>
                        </a:rPr>
                        <a:t>3</a:t>
                      </a:r>
                      <a:r>
                        <a:rPr lang="ko-KR" sz="1400" b="1" u="none" strike="noStrike" cap="none"/>
                        <a:t> </a:t>
                      </a:r>
                      <a:r>
                        <a:rPr lang="ko-KR" sz="800" b="1" u="none" strike="noStrike" cap="none"/>
                        <a:t>건</a:t>
                      </a:r>
                      <a:endParaRPr sz="1400" b="1" u="none" strike="noStrike" cap="none"/>
                    </a:p>
                  </a:txBody>
                  <a:tcPr marL="0" marR="0" marT="457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5" name="Google Shape;155;p22"/>
          <p:cNvSpPr/>
          <p:nvPr/>
        </p:nvSpPr>
        <p:spPr>
          <a:xfrm>
            <a:off x="3003615" y="2434477"/>
            <a:ext cx="2420185" cy="199909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6" name="Google Shape;156;p22"/>
          <p:cNvGraphicFramePr/>
          <p:nvPr/>
        </p:nvGraphicFramePr>
        <p:xfrm>
          <a:off x="3125656" y="2534120"/>
          <a:ext cx="2174250" cy="30477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217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비밀번호 변경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7" name="Google Shape;157;p22"/>
          <p:cNvGraphicFramePr/>
          <p:nvPr/>
        </p:nvGraphicFramePr>
        <p:xfrm>
          <a:off x="3120567" y="3395475"/>
          <a:ext cx="2174250" cy="18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59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비밀번호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rgbClr val="A5A5A5"/>
                          </a:solidFill>
                        </a:rPr>
                        <a:t> 대/소문자, 숫자, 특수문자 2 이상 조합(길이 8~16자리)</a:t>
                      </a:r>
                      <a:endParaRPr sz="5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8" name="Google Shape;158;p22"/>
          <p:cNvGraphicFramePr/>
          <p:nvPr/>
        </p:nvGraphicFramePr>
        <p:xfrm>
          <a:off x="3121547" y="3637011"/>
          <a:ext cx="2174250" cy="18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60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비밀번호 확인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A5A5A5"/>
                          </a:solidFill>
                        </a:rPr>
                        <a:t> </a:t>
                      </a:r>
                      <a:r>
                        <a:rPr lang="ko-KR" sz="500" u="none" strike="noStrike" cap="none">
                          <a:solidFill>
                            <a:srgbClr val="A5A5A5"/>
                          </a:solidFill>
                        </a:rPr>
                        <a:t>비밀번호와 동일해야 합니다.</a:t>
                      </a:r>
                      <a:endParaRPr sz="700" u="none" strike="noStrike" cap="none">
                        <a:solidFill>
                          <a:srgbClr val="A5A5A5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9" name="Google Shape;159;p22"/>
          <p:cNvSpPr/>
          <p:nvPr/>
        </p:nvSpPr>
        <p:spPr>
          <a:xfrm>
            <a:off x="4340584" y="4066840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3917310" y="4059150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5145202" y="4038009"/>
            <a:ext cx="1961943" cy="78341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2" name="Google Shape;162;p22"/>
          <p:cNvGraphicFramePr/>
          <p:nvPr/>
        </p:nvGraphicFramePr>
        <p:xfrm>
          <a:off x="5343562" y="4165283"/>
          <a:ext cx="1650200" cy="30477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Google Shape;163;p22"/>
          <p:cNvSpPr/>
          <p:nvPr/>
        </p:nvSpPr>
        <p:spPr>
          <a:xfrm>
            <a:off x="5899030" y="4576020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5253254" y="4168590"/>
            <a:ext cx="174056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비밀번호를 저장하였습니다.</a:t>
            </a:r>
            <a:endParaRPr/>
          </a:p>
        </p:txBody>
      </p:sp>
      <p:cxnSp>
        <p:nvCxnSpPr>
          <p:cNvPr id="165" name="Google Shape;165;p22"/>
          <p:cNvCxnSpPr>
            <a:stCxn id="159" idx="3"/>
            <a:endCxn id="161" idx="1"/>
          </p:cNvCxnSpPr>
          <p:nvPr/>
        </p:nvCxnSpPr>
        <p:spPr>
          <a:xfrm>
            <a:off x="4717172" y="4162220"/>
            <a:ext cx="428100" cy="2676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6" name="Google Shape;166;p22"/>
          <p:cNvSpPr/>
          <p:nvPr/>
        </p:nvSpPr>
        <p:spPr>
          <a:xfrm>
            <a:off x="3120567" y="2883072"/>
            <a:ext cx="2174247" cy="33554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비밀번호가 초기화 되었거나 1년 이상 암호를 변경하지 않았을 경우 비밀번호를 변경 하셔야 합니다.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5586" y="990758"/>
            <a:ext cx="2967706" cy="220414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14"/>
          <a:srcRect r="36580" b="7795"/>
          <a:stretch/>
        </p:blipFill>
        <p:spPr>
          <a:xfrm>
            <a:off x="2533963" y="2130528"/>
            <a:ext cx="1882142" cy="2032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Google Shape;171;p23"/>
          <p:cNvGraphicFramePr/>
          <p:nvPr>
            <p:extLst>
              <p:ext uri="{D42A27DB-BD31-4B8C-83A1-F6EECF244321}">
                <p14:modId xmlns:p14="http://schemas.microsoft.com/office/powerpoint/2010/main" val="428130883"/>
              </p:ext>
            </p:extLst>
          </p:nvPr>
        </p:nvGraphicFramePr>
        <p:xfrm>
          <a:off x="8385974" y="826614"/>
          <a:ext cx="2324900" cy="4235495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관리사</a:t>
                      </a:r>
                      <a:r>
                        <a:rPr lang="ko-KR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</a:t>
                      </a:r>
                      <a:r>
                        <a:rPr lang="ko-KR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e-bidding 배너(기획 화면 샘플), 전자입찰 건수, 협력업체 별 상태 개수 그리고 공지사항을 Display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전자입찰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로그인 사용자의 관계된 입찰(담당자, 공고자, 개찰자, 낙찰자, 입회자1, 입회자2에 관계된 입찰)의 상태 입찰 건수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입찰계획: 입찰이 저장되어 있지만 공고가 되지 않은 상태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입찰공고: 공고된 입찰 상태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개찰대상: 마감되었지만 개찰이 안된 입찰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개찰: 개찰은 되고 업체 선정이 안된 입찰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입찰완료(12개월) : 12개월간 업체 선정이 완료된 입찰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유찰(12개월): 12개월간 유찰된 입찰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협력업체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로그인 사용자의 소속계열사 협력업체 상태 개수를 표기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미승인업체: 회원가입을 신청한 상태(업체 등록 심사 중 상태)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승인업체: 업체 심사가 완료되고 업체가 정상적으로 등록된 상태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삭제업체: 삭제 처리된 업체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4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날짜 역순 소팅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제목 클릭 시 상세 레이어 팝업 호출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[더보기+] 클릭 시 공지사항 목록 페이지 이동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5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로그아웃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이름 클릭 시 개인정보수정/비밀번호변경/로그아웃 레이어 호출 (개인정보수정과 비밀번호 변경은 다음페이지)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로그아웃 컨펌 호출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2" name="Google Shape;172;p23"/>
          <p:cNvSpPr/>
          <p:nvPr/>
        </p:nvSpPr>
        <p:spPr>
          <a:xfrm>
            <a:off x="111802" y="826613"/>
            <a:ext cx="8217900" cy="679045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</a:t>
            </a:r>
            <a:endParaRPr/>
          </a:p>
        </p:txBody>
      </p:sp>
      <p:sp>
        <p:nvSpPr>
          <p:cNvPr id="174" name="Google Shape;174;p23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관리사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사용자 로그인 후 메인 화면</a:t>
            </a:r>
            <a:endParaRPr/>
          </a:p>
        </p:txBody>
      </p:sp>
      <p:sp>
        <p:nvSpPr>
          <p:cNvPr id="175" name="Google Shape;175;p23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176" name="Google Shape;176;p23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관리사</a:t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8184727" y="5105196"/>
            <a:ext cx="3155208" cy="3448436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9" name="Google Shape;179;p23"/>
          <p:cNvGraphicFramePr/>
          <p:nvPr/>
        </p:nvGraphicFramePr>
        <p:xfrm>
          <a:off x="8320466" y="5251109"/>
          <a:ext cx="2857525" cy="304775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285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공지사항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Google Shape;180;p23"/>
          <p:cNvGraphicFramePr/>
          <p:nvPr/>
        </p:nvGraphicFramePr>
        <p:xfrm>
          <a:off x="8400450" y="5668895"/>
          <a:ext cx="2777525" cy="18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53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제목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[공통] </a:t>
                      </a: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Edge에서 Internet Explore(IE) 호환 설정 방법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Google Shape;181;p23"/>
          <p:cNvGraphicFramePr/>
          <p:nvPr/>
        </p:nvGraphicFramePr>
        <p:xfrm>
          <a:off x="8400450" y="5871670"/>
          <a:ext cx="2777525" cy="18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53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작성자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관리자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Google Shape;182;p23"/>
          <p:cNvGraphicFramePr/>
          <p:nvPr/>
        </p:nvGraphicFramePr>
        <p:xfrm>
          <a:off x="8400450" y="6074445"/>
          <a:ext cx="2777525" cy="18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53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공지일시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2023-12-31 13:21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3" name="Google Shape;183;p23"/>
          <p:cNvGraphicFramePr/>
          <p:nvPr/>
        </p:nvGraphicFramePr>
        <p:xfrm>
          <a:off x="8400450" y="6277220"/>
          <a:ext cx="2777525" cy="18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53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조회수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2342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4" name="Google Shape;184;p23"/>
          <p:cNvSpPr/>
          <p:nvPr/>
        </p:nvSpPr>
        <p:spPr>
          <a:xfrm>
            <a:off x="8310563" y="6540019"/>
            <a:ext cx="2850492" cy="124859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Edge로 전자입찰을 사용하실 때 오류가 나는 경우</a:t>
            </a:r>
            <a:b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(※ [ 설치파일#1 ] [ 설치파일#2 ] 두 개의 설치 파일을 전부 설치 하셨다는 전제 하에 오류입니다. )</a:t>
            </a:r>
            <a:b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팝업창의 정보가 보이지 않는다.</a:t>
            </a:r>
            <a:b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입찰에 파일을 첨부 후 입찰하기 버튼을 클릭했을 때 105 또는 138 오류가 나타난다.</a:t>
            </a:r>
            <a:b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해당 오류가 나타난 경우 첨부된 파일을 참고하시어 설정 바랍니다.</a:t>
            </a:r>
            <a:b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7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5" name="Google Shape;185;p23"/>
          <p:cNvGraphicFramePr/>
          <p:nvPr/>
        </p:nvGraphicFramePr>
        <p:xfrm>
          <a:off x="8327499" y="7840538"/>
          <a:ext cx="2789850" cy="18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58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  첨부파일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sng" strike="noStrike" cap="none"/>
                        <a:t>전자입찰 Edge 사용 설정안내.pptx</a:t>
                      </a:r>
                      <a:endParaRPr sz="700" u="sng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6" name="Google Shape;186;p23"/>
          <p:cNvSpPr/>
          <p:nvPr/>
        </p:nvSpPr>
        <p:spPr>
          <a:xfrm>
            <a:off x="9523653" y="8188162"/>
            <a:ext cx="418800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닫기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1071284" y="6563898"/>
            <a:ext cx="106705" cy="121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3"/>
          <p:cNvSpPr/>
          <p:nvPr/>
        </p:nvSpPr>
        <p:spPr>
          <a:xfrm>
            <a:off x="199597" y="856967"/>
            <a:ext cx="8044072" cy="6600123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" name="Google Shape;189;p23"/>
          <p:cNvGrpSpPr/>
          <p:nvPr/>
        </p:nvGrpSpPr>
        <p:grpSpPr>
          <a:xfrm>
            <a:off x="175586" y="907670"/>
            <a:ext cx="8068083" cy="3022217"/>
            <a:chOff x="175586" y="907670"/>
            <a:chExt cx="8068083" cy="3022217"/>
          </a:xfrm>
        </p:grpSpPr>
        <p:grpSp>
          <p:nvGrpSpPr>
            <p:cNvPr id="190" name="Google Shape;190;p23"/>
            <p:cNvGrpSpPr/>
            <p:nvPr/>
          </p:nvGrpSpPr>
          <p:grpSpPr>
            <a:xfrm>
              <a:off x="182462" y="1330450"/>
              <a:ext cx="1164195" cy="2599437"/>
              <a:chOff x="182462" y="1330450"/>
              <a:chExt cx="1164195" cy="2599437"/>
            </a:xfrm>
          </p:grpSpPr>
          <p:grpSp>
            <p:nvGrpSpPr>
              <p:cNvPr id="191" name="Google Shape;191;p23"/>
              <p:cNvGrpSpPr/>
              <p:nvPr/>
            </p:nvGrpSpPr>
            <p:grpSpPr>
              <a:xfrm>
                <a:off x="182463" y="1330450"/>
                <a:ext cx="1164194" cy="2599437"/>
                <a:chOff x="182463" y="1330450"/>
                <a:chExt cx="1164194" cy="2599437"/>
              </a:xfrm>
            </p:grpSpPr>
            <p:pic>
              <p:nvPicPr>
                <p:cNvPr id="192" name="Google Shape;192;p23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182463" y="1330450"/>
                  <a:ext cx="1164194" cy="259943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93" name="Google Shape;193;p23"/>
                <p:cNvSpPr txBox="1"/>
                <p:nvPr/>
              </p:nvSpPr>
              <p:spPr>
                <a:xfrm>
                  <a:off x="416719" y="2230228"/>
                  <a:ext cx="497439" cy="184666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36000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600" b="1" i="0" u="none" strike="noStrike" cap="none">
                      <a:solidFill>
                        <a:srgbClr val="A5A5A5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정보관리</a:t>
                  </a:r>
                  <a:endParaRPr/>
                </a:p>
              </p:txBody>
            </p:sp>
          </p:grpSp>
          <p:pic>
            <p:nvPicPr>
              <p:cNvPr id="194" name="Google Shape;194;p23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82462" y="2399331"/>
                <a:ext cx="1143237" cy="34923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5" name="Google Shape;195;p23"/>
              <p:cNvSpPr txBox="1"/>
              <p:nvPr/>
            </p:nvSpPr>
            <p:spPr>
              <a:xfrm>
                <a:off x="416719" y="2487358"/>
                <a:ext cx="497439" cy="18466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36000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600" b="1" i="0" u="none" strike="noStrike" cap="none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공지</a:t>
                </a:r>
                <a:endParaRPr/>
              </a:p>
            </p:txBody>
          </p:sp>
          <p:pic>
            <p:nvPicPr>
              <p:cNvPr id="196" name="Google Shape;196;p23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82463" y="2669548"/>
                <a:ext cx="1143237" cy="3492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7" name="Google Shape;197;p23"/>
            <p:cNvSpPr txBox="1"/>
            <p:nvPr/>
          </p:nvSpPr>
          <p:spPr>
            <a:xfrm>
              <a:off x="416020" y="1675250"/>
              <a:ext cx="662092" cy="2154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전자입찰</a:t>
              </a:r>
              <a:endParaRPr/>
            </a:p>
          </p:txBody>
        </p:sp>
        <p:sp>
          <p:nvSpPr>
            <p:cNvPr id="198" name="Google Shape;198;p23"/>
            <p:cNvSpPr txBox="1"/>
            <p:nvPr/>
          </p:nvSpPr>
          <p:spPr>
            <a:xfrm>
              <a:off x="416020" y="1948108"/>
              <a:ext cx="662092" cy="2154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공지</a:t>
              </a:r>
              <a:endParaRPr/>
            </a:p>
          </p:txBody>
        </p:sp>
        <p:sp>
          <p:nvSpPr>
            <p:cNvPr id="199" name="Google Shape;199;p23"/>
            <p:cNvSpPr txBox="1"/>
            <p:nvPr/>
          </p:nvSpPr>
          <p:spPr>
            <a:xfrm>
              <a:off x="416020" y="2199450"/>
              <a:ext cx="662092" cy="2154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업체정보</a:t>
              </a:r>
              <a:endParaRPr/>
            </a:p>
          </p:txBody>
        </p:sp>
        <p:sp>
          <p:nvSpPr>
            <p:cNvPr id="200" name="Google Shape;200;p23"/>
            <p:cNvSpPr txBox="1"/>
            <p:nvPr/>
          </p:nvSpPr>
          <p:spPr>
            <a:xfrm>
              <a:off x="416020" y="2476275"/>
              <a:ext cx="662092" cy="2154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201" name="Google Shape;201;p23"/>
            <p:cNvSpPr txBox="1"/>
            <p:nvPr/>
          </p:nvSpPr>
          <p:spPr>
            <a:xfrm>
              <a:off x="416020" y="2767513"/>
              <a:ext cx="662092" cy="2154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pic>
          <p:nvPicPr>
            <p:cNvPr id="202" name="Google Shape;202;p2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8941" y="2168240"/>
              <a:ext cx="1121037" cy="17332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Google Shape;203;p2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p23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p23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90893" y="2199505"/>
              <a:ext cx="1108095" cy="2753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6" name="Google Shape;206;p23"/>
          <p:cNvSpPr/>
          <p:nvPr/>
        </p:nvSpPr>
        <p:spPr>
          <a:xfrm>
            <a:off x="1434572" y="1399868"/>
            <a:ext cx="6766342" cy="5648632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23"/>
          <p:cNvPicPr preferRelativeResize="0"/>
          <p:nvPr/>
        </p:nvPicPr>
        <p:blipFill rotWithShape="1">
          <a:blip r:embed="rId10">
            <a:alphaModFix/>
          </a:blip>
          <a:srcRect b="33078"/>
          <a:stretch/>
        </p:blipFill>
        <p:spPr>
          <a:xfrm>
            <a:off x="1527420" y="1445243"/>
            <a:ext cx="6519935" cy="461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562526" y="1867985"/>
            <a:ext cx="6372084" cy="148223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3"/>
          <p:cNvSpPr txBox="1"/>
          <p:nvPr/>
        </p:nvSpPr>
        <p:spPr>
          <a:xfrm>
            <a:off x="1555556" y="1554940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메인</a:t>
            </a:r>
            <a:endParaRPr/>
          </a:p>
        </p:txBody>
      </p:sp>
      <p:sp>
        <p:nvSpPr>
          <p:cNvPr id="210" name="Google Shape;210;p23"/>
          <p:cNvSpPr/>
          <p:nvPr/>
        </p:nvSpPr>
        <p:spPr>
          <a:xfrm>
            <a:off x="1615275" y="3772963"/>
            <a:ext cx="2916955" cy="3116962"/>
          </a:xfrm>
          <a:prstGeom prst="roundRect">
            <a:avLst>
              <a:gd name="adj" fmla="val 2074"/>
            </a:avLst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1" name="Google Shape;211;p23"/>
          <p:cNvGraphicFramePr/>
          <p:nvPr/>
        </p:nvGraphicFramePr>
        <p:xfrm>
          <a:off x="4902316" y="3917547"/>
          <a:ext cx="2887575" cy="906100"/>
        </p:xfrm>
        <a:graphic>
          <a:graphicData uri="http://schemas.openxmlformats.org/drawingml/2006/table">
            <a:tbl>
              <a:tblPr firstRow="1" bandRow="1">
                <a:noFill/>
                <a:tableStyleId>{F6D9F94E-7BAA-4E50-A8C5-866DE76536C6}</a:tableStyleId>
              </a:tblPr>
              <a:tblGrid>
                <a:gridCol w="193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업체 상태</a:t>
                      </a:r>
                      <a:endParaRPr sz="7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개수</a:t>
                      </a:r>
                      <a:endParaRPr sz="7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미승인 업체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/>
                        <a:t>0</a:t>
                      </a:r>
                      <a:endParaRPr sz="700" u="sng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승인 업체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/>
                        <a:t>55</a:t>
                      </a:r>
                      <a:endParaRPr sz="700" u="sng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삭제 업체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/>
                        <a:t>18</a:t>
                      </a:r>
                      <a:endParaRPr sz="700" u="sng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2" name="Google Shape;212;p23"/>
          <p:cNvSpPr/>
          <p:nvPr/>
        </p:nvSpPr>
        <p:spPr>
          <a:xfrm>
            <a:off x="4806022" y="3764546"/>
            <a:ext cx="3098261" cy="1213311"/>
          </a:xfrm>
          <a:prstGeom prst="roundRect">
            <a:avLst>
              <a:gd name="adj" fmla="val 3706"/>
            </a:avLst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3"/>
          <p:cNvSpPr/>
          <p:nvPr/>
        </p:nvSpPr>
        <p:spPr>
          <a:xfrm>
            <a:off x="4832269" y="3435489"/>
            <a:ext cx="1222402" cy="368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협력업체</a:t>
            </a:r>
            <a:endParaRPr sz="7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3"/>
          <p:cNvSpPr/>
          <p:nvPr/>
        </p:nvSpPr>
        <p:spPr>
          <a:xfrm>
            <a:off x="1607425" y="3452435"/>
            <a:ext cx="693816" cy="368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전자입찰</a:t>
            </a:r>
            <a:endParaRPr sz="7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2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261007" y="3602491"/>
            <a:ext cx="105169" cy="105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545227" y="3597296"/>
            <a:ext cx="105169" cy="105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808814" y="3869374"/>
            <a:ext cx="2513941" cy="2432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3"/>
          <p:cNvPicPr preferRelativeResize="0"/>
          <p:nvPr/>
        </p:nvPicPr>
        <p:blipFill rotWithShape="1">
          <a:blip r:embed="rId13">
            <a:alphaModFix/>
          </a:blip>
          <a:srcRect t="78692"/>
          <a:stretch/>
        </p:blipFill>
        <p:spPr>
          <a:xfrm>
            <a:off x="1816664" y="6222136"/>
            <a:ext cx="2513941" cy="518287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3"/>
          <p:cNvSpPr txBox="1"/>
          <p:nvPr/>
        </p:nvSpPr>
        <p:spPr>
          <a:xfrm>
            <a:off x="2350936" y="4507590"/>
            <a:ext cx="662092" cy="184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입찰공고</a:t>
            </a:r>
            <a:endParaRPr/>
          </a:p>
        </p:txBody>
      </p:sp>
      <p:sp>
        <p:nvSpPr>
          <p:cNvPr id="220" name="Google Shape;220;p23"/>
          <p:cNvSpPr txBox="1"/>
          <p:nvPr/>
        </p:nvSpPr>
        <p:spPr>
          <a:xfrm>
            <a:off x="2350936" y="4993287"/>
            <a:ext cx="662092" cy="184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개찰대상</a:t>
            </a:r>
            <a:endParaRPr/>
          </a:p>
        </p:txBody>
      </p:sp>
      <p:sp>
        <p:nvSpPr>
          <p:cNvPr id="221" name="Google Shape;221;p23"/>
          <p:cNvSpPr txBox="1"/>
          <p:nvPr/>
        </p:nvSpPr>
        <p:spPr>
          <a:xfrm>
            <a:off x="2350936" y="5454565"/>
            <a:ext cx="662092" cy="184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개찰</a:t>
            </a:r>
            <a:endParaRPr/>
          </a:p>
        </p:txBody>
      </p:sp>
      <p:sp>
        <p:nvSpPr>
          <p:cNvPr id="222" name="Google Shape;222;p23"/>
          <p:cNvSpPr txBox="1"/>
          <p:nvPr/>
        </p:nvSpPr>
        <p:spPr>
          <a:xfrm>
            <a:off x="2343022" y="5963449"/>
            <a:ext cx="819278" cy="184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입찰완료(12개월)</a:t>
            </a:r>
            <a:endParaRPr sz="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3"/>
          <p:cNvSpPr txBox="1"/>
          <p:nvPr/>
        </p:nvSpPr>
        <p:spPr>
          <a:xfrm>
            <a:off x="2343022" y="6398278"/>
            <a:ext cx="819278" cy="184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유찰(12개월)</a:t>
            </a:r>
            <a:endParaRPr sz="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4" name="Google Shape;224;p23"/>
          <p:cNvGraphicFramePr/>
          <p:nvPr>
            <p:extLst>
              <p:ext uri="{D42A27DB-BD31-4B8C-83A1-F6EECF244321}">
                <p14:modId xmlns:p14="http://schemas.microsoft.com/office/powerpoint/2010/main" val="2668463977"/>
              </p:ext>
            </p:extLst>
          </p:nvPr>
        </p:nvGraphicFramePr>
        <p:xfrm>
          <a:off x="4874462" y="5497793"/>
          <a:ext cx="2887575" cy="1257350"/>
        </p:xfrm>
        <a:graphic>
          <a:graphicData uri="http://schemas.openxmlformats.org/drawingml/2006/table">
            <a:tbl>
              <a:tblPr firstRow="1" bandRow="1">
                <a:noFill/>
                <a:tableStyleId>{F6D9F94E-7BAA-4E50-A8C5-866DE76536C6}</a:tableStyleId>
              </a:tblPr>
              <a:tblGrid>
                <a:gridCol w="197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제목</a:t>
                      </a:r>
                      <a:endParaRPr sz="7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닐짜</a:t>
                      </a:r>
                      <a:endParaRPr sz="7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/>
                        <a:t>[공통] 새해 복 많이 받으세요</a:t>
                      </a:r>
                      <a:endParaRPr sz="700" u="sng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2023-12-22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/>
                        <a:t>[공통] 크리스마스 잘 보내세요</a:t>
                      </a:r>
                      <a:endParaRPr sz="700" u="sng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2023-12-22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/>
                        <a:t>[공통] 문자 발송 오류 안내</a:t>
                      </a:r>
                      <a:endParaRPr sz="700" u="sng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2023-12-22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 smtClean="0"/>
                        <a:t>[</a:t>
                      </a:r>
                      <a:r>
                        <a:rPr lang="ko-KR" altLang="en-US" sz="700" u="sng" strike="noStrike" cap="none" smtClean="0"/>
                        <a:t>팬택씨엔아이 엔지니어링</a:t>
                      </a:r>
                      <a:r>
                        <a:rPr lang="ko-KR" sz="700" u="sng" strike="noStrike" cap="none" smtClean="0"/>
                        <a:t>] </a:t>
                      </a:r>
                      <a:r>
                        <a:rPr lang="ko-KR" sz="700" u="sng" strike="noStrike" cap="none"/>
                        <a:t>12월 협력사 </a:t>
                      </a:r>
                      <a:r>
                        <a:rPr lang="ko-KR" sz="700" u="sng" strike="noStrike" cap="none" smtClean="0"/>
                        <a:t>등록</a:t>
                      </a:r>
                      <a:endParaRPr sz="700" u="sng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2023-12-22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 smtClean="0"/>
                        <a:t>[</a:t>
                      </a:r>
                      <a:r>
                        <a:rPr lang="ko-KR" altLang="en-US" sz="700" u="sng" strike="noStrike" cap="none" smtClean="0"/>
                        <a:t>팬택씨엔아이 엔지니어링</a:t>
                      </a:r>
                      <a:r>
                        <a:rPr lang="ko-KR" sz="700" u="sng" strike="noStrike" cap="none" smtClean="0"/>
                        <a:t>] </a:t>
                      </a:r>
                      <a:r>
                        <a:rPr lang="ko-KR" sz="700" u="sng" strike="noStrike" cap="none"/>
                        <a:t>11월 협력사 </a:t>
                      </a:r>
                      <a:r>
                        <a:rPr lang="ko-KR" sz="700" u="sng" strike="noStrike" cap="none" smtClean="0"/>
                        <a:t>등록</a:t>
                      </a:r>
                      <a:endParaRPr sz="700" u="sng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2023-12-22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5" name="Google Shape;225;p23"/>
          <p:cNvSpPr/>
          <p:nvPr/>
        </p:nvSpPr>
        <p:spPr>
          <a:xfrm>
            <a:off x="4719776" y="510284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3"/>
          <p:cNvSpPr/>
          <p:nvPr/>
        </p:nvSpPr>
        <p:spPr>
          <a:xfrm>
            <a:off x="4789088" y="5341690"/>
            <a:ext cx="3098261" cy="1548235"/>
          </a:xfrm>
          <a:prstGeom prst="roundRect">
            <a:avLst>
              <a:gd name="adj" fmla="val 3706"/>
            </a:avLst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3"/>
          <p:cNvSpPr/>
          <p:nvPr/>
        </p:nvSpPr>
        <p:spPr>
          <a:xfrm>
            <a:off x="4836677" y="5006146"/>
            <a:ext cx="1174814" cy="368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sz="7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2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521772" y="5159685"/>
            <a:ext cx="105169" cy="10516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3"/>
          <p:cNvSpPr/>
          <p:nvPr/>
        </p:nvSpPr>
        <p:spPr>
          <a:xfrm>
            <a:off x="1805458" y="147582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3"/>
          <p:cNvSpPr/>
          <p:nvPr/>
        </p:nvSpPr>
        <p:spPr>
          <a:xfrm>
            <a:off x="1805458" y="147582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23"/>
          <p:cNvPicPr preferRelativeResize="0"/>
          <p:nvPr/>
        </p:nvPicPr>
        <p:blipFill rotWithShape="1">
          <a:blip r:embed="rId14">
            <a:alphaModFix/>
          </a:blip>
          <a:srcRect t="4706"/>
          <a:stretch/>
        </p:blipFill>
        <p:spPr>
          <a:xfrm>
            <a:off x="1011587" y="1947847"/>
            <a:ext cx="891016" cy="821017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3"/>
          <p:cNvSpPr/>
          <p:nvPr/>
        </p:nvSpPr>
        <p:spPr>
          <a:xfrm>
            <a:off x="1557979" y="252710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3"/>
          <p:cNvSpPr/>
          <p:nvPr/>
        </p:nvSpPr>
        <p:spPr>
          <a:xfrm>
            <a:off x="1550128" y="349134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3"/>
          <p:cNvSpPr/>
          <p:nvPr/>
        </p:nvSpPr>
        <p:spPr>
          <a:xfrm>
            <a:off x="4711187" y="348298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Google Shape;241;p23"/>
          <p:cNvCxnSpPr>
            <a:endCxn id="178" idx="1"/>
          </p:cNvCxnSpPr>
          <p:nvPr/>
        </p:nvCxnSpPr>
        <p:spPr>
          <a:xfrm>
            <a:off x="5922427" y="6254314"/>
            <a:ext cx="2262300" cy="5751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42" name="Google Shape;242;p23"/>
          <p:cNvGrpSpPr/>
          <p:nvPr/>
        </p:nvGrpSpPr>
        <p:grpSpPr>
          <a:xfrm>
            <a:off x="1422239" y="7105389"/>
            <a:ext cx="6758044" cy="395247"/>
            <a:chOff x="1408365" y="6877096"/>
            <a:chExt cx="6758044" cy="395247"/>
          </a:xfrm>
        </p:grpSpPr>
        <p:pic>
          <p:nvPicPr>
            <p:cNvPr id="243" name="Google Shape;243;p23"/>
            <p:cNvPicPr preferRelativeResize="0"/>
            <p:nvPr/>
          </p:nvPicPr>
          <p:blipFill rotWithShape="1">
            <a:blip r:embed="rId15">
              <a:alphaModFix/>
            </a:blip>
            <a:srcRect l="16034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4" name="Google Shape;244;p23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60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6" name="그림 7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5586" y="990758"/>
            <a:ext cx="2967706" cy="220414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16"/>
          <a:srcRect r="36580" b="7795"/>
          <a:stretch/>
        </p:blipFill>
        <p:spPr>
          <a:xfrm>
            <a:off x="2532107" y="2143712"/>
            <a:ext cx="1882142" cy="203232"/>
          </a:xfrm>
          <a:prstGeom prst="rect">
            <a:avLst/>
          </a:prstGeom>
        </p:spPr>
      </p:pic>
      <p:sp>
        <p:nvSpPr>
          <p:cNvPr id="85" name="Google Shape;231;p23"/>
          <p:cNvSpPr/>
          <p:nvPr/>
        </p:nvSpPr>
        <p:spPr>
          <a:xfrm>
            <a:off x="3463611" y="1534438"/>
            <a:ext cx="1961943" cy="78455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6" name="Google Shape;232;p23"/>
          <p:cNvGraphicFramePr/>
          <p:nvPr>
            <p:extLst>
              <p:ext uri="{D42A27DB-BD31-4B8C-83A1-F6EECF244321}">
                <p14:modId xmlns:p14="http://schemas.microsoft.com/office/powerpoint/2010/main" val="4166327235"/>
              </p:ext>
            </p:extLst>
          </p:nvPr>
        </p:nvGraphicFramePr>
        <p:xfrm>
          <a:off x="3664266" y="1668370"/>
          <a:ext cx="1650200" cy="30477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Google Shape;233;p23"/>
          <p:cNvSpPr/>
          <p:nvPr/>
        </p:nvSpPr>
        <p:spPr>
          <a:xfrm>
            <a:off x="4505679" y="2074930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234;p23"/>
          <p:cNvSpPr/>
          <p:nvPr/>
        </p:nvSpPr>
        <p:spPr>
          <a:xfrm>
            <a:off x="4082405" y="2067240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235;p23"/>
          <p:cNvSpPr txBox="1"/>
          <p:nvPr/>
        </p:nvSpPr>
        <p:spPr>
          <a:xfrm>
            <a:off x="3613800" y="1707164"/>
            <a:ext cx="167483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로그아웃 하시겠습니까?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237;p23"/>
          <p:cNvCxnSpPr>
            <a:stCxn id="238" idx="6"/>
            <a:endCxn id="85" idx="1"/>
          </p:cNvCxnSpPr>
          <p:nvPr/>
        </p:nvCxnSpPr>
        <p:spPr>
          <a:xfrm flipV="1">
            <a:off x="1725931" y="1926715"/>
            <a:ext cx="1737680" cy="67899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" name="Google Shape;249;p24"/>
          <p:cNvGraphicFramePr/>
          <p:nvPr>
            <p:extLst>
              <p:ext uri="{D42A27DB-BD31-4B8C-83A1-F6EECF244321}">
                <p14:modId xmlns:p14="http://schemas.microsoft.com/office/powerpoint/2010/main" val="3532492308"/>
              </p:ext>
            </p:extLst>
          </p:nvPr>
        </p:nvGraphicFramePr>
        <p:xfrm>
          <a:off x="8385974" y="826614"/>
          <a:ext cx="2324900" cy="1753385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수정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비밀번호 확인 후 개인정보 레이어 팝업 호출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비밀번호 변경 버튼을 누르면 비밀번호 변경 레이어 팝업 호출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변경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비밀번호 확인 후 비밀번호 변경 레이어 팝업 호출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0" name="Google Shape;250;p24"/>
          <p:cNvSpPr/>
          <p:nvPr/>
        </p:nvSpPr>
        <p:spPr>
          <a:xfrm>
            <a:off x="111802" y="826613"/>
            <a:ext cx="8217900" cy="679045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4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개인정보 수정, 비밀번호 변경</a:t>
            </a:r>
            <a:endParaRPr/>
          </a:p>
        </p:txBody>
      </p:sp>
      <p:sp>
        <p:nvSpPr>
          <p:cNvPr id="252" name="Google Shape;252;p24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개인정보와 비밀번호를 변경</a:t>
            </a:r>
            <a:endParaRPr/>
          </a:p>
        </p:txBody>
      </p:sp>
      <p:sp>
        <p:nvSpPr>
          <p:cNvPr id="253" name="Google Shape;253;p24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254" name="Google Shape;254;p24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4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관리사</a:t>
            </a:r>
            <a:endParaRPr/>
          </a:p>
        </p:txBody>
      </p:sp>
      <p:pic>
        <p:nvPicPr>
          <p:cNvPr id="256" name="Google Shape;25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613" y="1005542"/>
            <a:ext cx="8056056" cy="3483207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4"/>
          <p:cNvSpPr/>
          <p:nvPr/>
        </p:nvSpPr>
        <p:spPr>
          <a:xfrm>
            <a:off x="199597" y="4021393"/>
            <a:ext cx="8044072" cy="3435697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4"/>
          <p:cNvSpPr/>
          <p:nvPr/>
        </p:nvSpPr>
        <p:spPr>
          <a:xfrm>
            <a:off x="1420031" y="1388258"/>
            <a:ext cx="6766342" cy="5437901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24"/>
          <p:cNvPicPr preferRelativeResize="0"/>
          <p:nvPr/>
        </p:nvPicPr>
        <p:blipFill rotWithShape="1">
          <a:blip r:embed="rId4">
            <a:alphaModFix/>
          </a:blip>
          <a:srcRect b="33078"/>
          <a:stretch/>
        </p:blipFill>
        <p:spPr>
          <a:xfrm>
            <a:off x="1527420" y="1445243"/>
            <a:ext cx="6519935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4"/>
          <p:cNvSpPr txBox="1"/>
          <p:nvPr/>
        </p:nvSpPr>
        <p:spPr>
          <a:xfrm>
            <a:off x="1555556" y="1554940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메인</a:t>
            </a:r>
            <a:endParaRPr/>
          </a:p>
        </p:txBody>
      </p:sp>
      <p:graphicFrame>
        <p:nvGraphicFramePr>
          <p:cNvPr id="261" name="Google Shape;261;p24"/>
          <p:cNvGraphicFramePr/>
          <p:nvPr/>
        </p:nvGraphicFramePr>
        <p:xfrm>
          <a:off x="1738249" y="5373260"/>
          <a:ext cx="2887575" cy="1062300"/>
        </p:xfrm>
        <a:graphic>
          <a:graphicData uri="http://schemas.openxmlformats.org/drawingml/2006/table">
            <a:tbl>
              <a:tblPr firstRow="1" bandRow="1">
                <a:noFill/>
                <a:tableStyleId>{F6D9F94E-7BAA-4E50-A8C5-866DE76536C6}</a:tableStyleId>
              </a:tblPr>
              <a:tblGrid>
                <a:gridCol w="193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업체 상태</a:t>
                      </a:r>
                      <a:endParaRPr sz="7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개수</a:t>
                      </a:r>
                      <a:endParaRPr sz="7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미승인 업체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/>
                        <a:t>0</a:t>
                      </a:r>
                      <a:endParaRPr sz="700" u="sng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승인 업체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/>
                        <a:t>55</a:t>
                      </a:r>
                      <a:endParaRPr sz="700" u="sng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삭제 업체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/>
                        <a:t>18</a:t>
                      </a:r>
                      <a:endParaRPr sz="700" u="sng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2" name="Google Shape;262;p24"/>
          <p:cNvGraphicFramePr/>
          <p:nvPr>
            <p:extLst>
              <p:ext uri="{D42A27DB-BD31-4B8C-83A1-F6EECF244321}">
                <p14:modId xmlns:p14="http://schemas.microsoft.com/office/powerpoint/2010/main" val="652693122"/>
              </p:ext>
            </p:extLst>
          </p:nvPr>
        </p:nvGraphicFramePr>
        <p:xfrm>
          <a:off x="4996486" y="5197697"/>
          <a:ext cx="2887575" cy="1257350"/>
        </p:xfrm>
        <a:graphic>
          <a:graphicData uri="http://schemas.openxmlformats.org/drawingml/2006/table">
            <a:tbl>
              <a:tblPr firstRow="1" bandRow="1">
                <a:noFill/>
                <a:tableStyleId>{F6D9F94E-7BAA-4E50-A8C5-866DE76536C6}</a:tableStyleId>
              </a:tblPr>
              <a:tblGrid>
                <a:gridCol w="197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제목</a:t>
                      </a:r>
                      <a:endParaRPr sz="7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닐짜</a:t>
                      </a:r>
                      <a:endParaRPr sz="7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/>
                        <a:t>[공통] 새해 복 많이 받으세요</a:t>
                      </a:r>
                      <a:endParaRPr sz="700" u="sng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2023-12-22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/>
                        <a:t>[공통] 크리스마스 잘 보내세요</a:t>
                      </a:r>
                      <a:endParaRPr sz="700" u="sng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2023-12-22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/>
                        <a:t>[공통] 문자 발송 오류 안내</a:t>
                      </a:r>
                      <a:endParaRPr sz="700" u="sng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2023-12-22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 smtClean="0"/>
                        <a:t>[</a:t>
                      </a:r>
                      <a:r>
                        <a:rPr lang="ko-KR" altLang="en-US" sz="700" u="sng" strike="noStrike" cap="none" smtClean="0"/>
                        <a:t>팬택씨엔아이 엔지니어링</a:t>
                      </a:r>
                      <a:r>
                        <a:rPr lang="ko-KR" sz="700" u="sng" strike="noStrike" cap="none" smtClean="0"/>
                        <a:t>] </a:t>
                      </a:r>
                      <a:r>
                        <a:rPr lang="ko-KR" sz="700" u="sng" strike="noStrike" cap="none"/>
                        <a:t>12월 협력사 </a:t>
                      </a:r>
                      <a:r>
                        <a:rPr lang="ko-KR" sz="700" u="sng" strike="noStrike" cap="none" smtClean="0"/>
                        <a:t>등록</a:t>
                      </a:r>
                      <a:endParaRPr sz="700" u="sng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2023-12-22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 smtClean="0"/>
                        <a:t>[</a:t>
                      </a:r>
                      <a:r>
                        <a:rPr lang="ko-KR" altLang="en-US" sz="700" u="sng" strike="noStrike" cap="none" smtClean="0"/>
                        <a:t>팬택씨엔아이 엔지니어링</a:t>
                      </a:r>
                      <a:r>
                        <a:rPr lang="ko-KR" sz="700" u="sng" strike="noStrike" cap="none" smtClean="0"/>
                        <a:t>] </a:t>
                      </a:r>
                      <a:r>
                        <a:rPr lang="ko-KR" sz="700" u="sng" strike="noStrike" cap="none"/>
                        <a:t>11월 협력사 </a:t>
                      </a:r>
                      <a:r>
                        <a:rPr lang="ko-KR" sz="700" u="sng" strike="noStrike" cap="none" smtClean="0"/>
                        <a:t>등록</a:t>
                      </a:r>
                      <a:endParaRPr sz="700" u="sng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2023-12-22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3" name="Google Shape;263;p24"/>
          <p:cNvSpPr/>
          <p:nvPr/>
        </p:nvSpPr>
        <p:spPr>
          <a:xfrm>
            <a:off x="7726680" y="2576507"/>
            <a:ext cx="811862" cy="40814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4" name="Google Shape;264;p24"/>
          <p:cNvGrpSpPr/>
          <p:nvPr/>
        </p:nvGrpSpPr>
        <p:grpSpPr>
          <a:xfrm>
            <a:off x="1420031" y="6916716"/>
            <a:ext cx="6758044" cy="395247"/>
            <a:chOff x="1408365" y="6877096"/>
            <a:chExt cx="6758044" cy="395247"/>
          </a:xfrm>
        </p:grpSpPr>
        <p:pic>
          <p:nvPicPr>
            <p:cNvPr id="265" name="Google Shape;265;p24"/>
            <p:cNvPicPr preferRelativeResize="0"/>
            <p:nvPr/>
          </p:nvPicPr>
          <p:blipFill rotWithShape="1">
            <a:blip r:embed="rId3">
              <a:alphaModFix/>
            </a:blip>
            <a:srcRect l="16034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6" name="Google Shape;266;p24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60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7" name="Google Shape;267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06973" y="1870520"/>
            <a:ext cx="6372084" cy="1482236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4"/>
          <p:cNvSpPr/>
          <p:nvPr/>
        </p:nvSpPr>
        <p:spPr>
          <a:xfrm>
            <a:off x="1607424" y="3452435"/>
            <a:ext cx="2324933" cy="368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전자입찰 </a:t>
            </a:r>
            <a:r>
              <a:rPr lang="ko-KR" sz="70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(건수 클릭 시 해당 입찰로 이동합니다)</a:t>
            </a:r>
            <a:endParaRPr sz="7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4"/>
          <p:cNvSpPr/>
          <p:nvPr/>
        </p:nvSpPr>
        <p:spPr>
          <a:xfrm>
            <a:off x="1615275" y="3775786"/>
            <a:ext cx="6363782" cy="774867"/>
          </a:xfrm>
          <a:prstGeom prst="roundRect">
            <a:avLst>
              <a:gd name="adj" fmla="val 6981"/>
            </a:avLst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0" name="Google Shape;270;p24"/>
          <p:cNvGraphicFramePr/>
          <p:nvPr/>
        </p:nvGraphicFramePr>
        <p:xfrm>
          <a:off x="1641955" y="3898607"/>
          <a:ext cx="6337050" cy="642150"/>
        </p:xfrm>
        <a:graphic>
          <a:graphicData uri="http://schemas.openxmlformats.org/drawingml/2006/table">
            <a:tbl>
              <a:tblPr firstRow="1" bandRow="1">
                <a:noFill/>
                <a:tableStyleId>{F6D9F94E-7BAA-4E50-A8C5-866DE76536C6}</a:tableStyleId>
              </a:tblPr>
              <a:tblGrid>
                <a:gridCol w="105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6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6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6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3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strike="noStrike" cap="none"/>
                        <a:t>입찰계획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strike="noStrike" cap="none"/>
                        <a:t>입찰공고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strike="noStrike" cap="none"/>
                        <a:t>개찰대상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strike="noStrike" cap="none"/>
                        <a:t>개찰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strike="noStrike" cap="none"/>
                        <a:t>입찰완료(12개월)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strike="noStrike" cap="none"/>
                        <a:t>유찰(12개월)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sng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1" name="Google Shape;271;p24"/>
          <p:cNvGraphicFramePr/>
          <p:nvPr/>
        </p:nvGraphicFramePr>
        <p:xfrm>
          <a:off x="2010279" y="4120565"/>
          <a:ext cx="304700" cy="259085"/>
        </p:xfrm>
        <a:graphic>
          <a:graphicData uri="http://schemas.openxmlformats.org/drawingml/2006/table">
            <a:tbl>
              <a:tblPr firstRow="1" bandRow="1">
                <a:noFill/>
                <a:tableStyleId>{F6D9F94E-7BAA-4E50-A8C5-866DE76536C6}</a:tableStyleId>
              </a:tblPr>
              <a:tblGrid>
                <a:gridCol w="30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4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>
                          <a:solidFill>
                            <a:srgbClr val="2E75B5"/>
                          </a:solidFill>
                        </a:rPr>
                        <a:t>3</a:t>
                      </a:r>
                      <a:r>
                        <a:rPr lang="ko-KR" sz="1400" b="1" u="none" strike="noStrike" cap="none"/>
                        <a:t> </a:t>
                      </a:r>
                      <a:r>
                        <a:rPr lang="ko-KR" sz="800" b="1" u="none" strike="noStrike" cap="none"/>
                        <a:t>건</a:t>
                      </a:r>
                      <a:endParaRPr sz="1400" b="1" u="none" strike="noStrike" cap="none"/>
                    </a:p>
                  </a:txBody>
                  <a:tcPr marL="0" marR="0" marT="457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2" name="Google Shape;272;p24"/>
          <p:cNvGraphicFramePr/>
          <p:nvPr/>
        </p:nvGraphicFramePr>
        <p:xfrm>
          <a:off x="3070549" y="4120565"/>
          <a:ext cx="304700" cy="259085"/>
        </p:xfrm>
        <a:graphic>
          <a:graphicData uri="http://schemas.openxmlformats.org/drawingml/2006/table">
            <a:tbl>
              <a:tblPr firstRow="1" bandRow="1">
                <a:noFill/>
                <a:tableStyleId>{F6D9F94E-7BAA-4E50-A8C5-866DE76536C6}</a:tableStyleId>
              </a:tblPr>
              <a:tblGrid>
                <a:gridCol w="30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4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>
                          <a:solidFill>
                            <a:srgbClr val="2E75B5"/>
                          </a:solidFill>
                        </a:rPr>
                        <a:t>3</a:t>
                      </a:r>
                      <a:r>
                        <a:rPr lang="ko-KR" sz="1400" b="1" u="none" strike="noStrike" cap="none"/>
                        <a:t> </a:t>
                      </a:r>
                      <a:r>
                        <a:rPr lang="ko-KR" sz="800" b="1" u="none" strike="noStrike" cap="none"/>
                        <a:t>건</a:t>
                      </a:r>
                      <a:endParaRPr sz="1400" b="1" u="none" strike="noStrike" cap="none"/>
                    </a:p>
                  </a:txBody>
                  <a:tcPr marL="0" marR="0" marT="457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3" name="Google Shape;273;p24"/>
          <p:cNvGraphicFramePr/>
          <p:nvPr/>
        </p:nvGraphicFramePr>
        <p:xfrm>
          <a:off x="4130819" y="4120565"/>
          <a:ext cx="304700" cy="259085"/>
        </p:xfrm>
        <a:graphic>
          <a:graphicData uri="http://schemas.openxmlformats.org/drawingml/2006/table">
            <a:tbl>
              <a:tblPr firstRow="1" bandRow="1">
                <a:noFill/>
                <a:tableStyleId>{F6D9F94E-7BAA-4E50-A8C5-866DE76536C6}</a:tableStyleId>
              </a:tblPr>
              <a:tblGrid>
                <a:gridCol w="30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4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>
                          <a:solidFill>
                            <a:srgbClr val="2E75B5"/>
                          </a:solidFill>
                        </a:rPr>
                        <a:t>3</a:t>
                      </a:r>
                      <a:r>
                        <a:rPr lang="ko-KR" sz="1400" b="1" u="none" strike="noStrike" cap="none"/>
                        <a:t> </a:t>
                      </a:r>
                      <a:r>
                        <a:rPr lang="ko-KR" sz="800" b="1" u="none" strike="noStrike" cap="none"/>
                        <a:t>건</a:t>
                      </a:r>
                      <a:endParaRPr sz="1400" b="1" u="none" strike="noStrike" cap="none"/>
                    </a:p>
                  </a:txBody>
                  <a:tcPr marL="0" marR="0" marT="457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4" name="Google Shape;274;p24"/>
          <p:cNvGraphicFramePr/>
          <p:nvPr/>
        </p:nvGraphicFramePr>
        <p:xfrm>
          <a:off x="5191089" y="4120565"/>
          <a:ext cx="304700" cy="259085"/>
        </p:xfrm>
        <a:graphic>
          <a:graphicData uri="http://schemas.openxmlformats.org/drawingml/2006/table">
            <a:tbl>
              <a:tblPr firstRow="1" bandRow="1">
                <a:noFill/>
                <a:tableStyleId>{F6D9F94E-7BAA-4E50-A8C5-866DE76536C6}</a:tableStyleId>
              </a:tblPr>
              <a:tblGrid>
                <a:gridCol w="30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4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>
                          <a:solidFill>
                            <a:srgbClr val="2E75B5"/>
                          </a:solidFill>
                        </a:rPr>
                        <a:t>3</a:t>
                      </a:r>
                      <a:r>
                        <a:rPr lang="ko-KR" sz="1400" b="1" u="none" strike="noStrike" cap="none"/>
                        <a:t> </a:t>
                      </a:r>
                      <a:r>
                        <a:rPr lang="ko-KR" sz="800" b="1" u="none" strike="noStrike" cap="none"/>
                        <a:t>건</a:t>
                      </a:r>
                      <a:endParaRPr sz="1400" b="1" u="none" strike="noStrike" cap="none"/>
                    </a:p>
                  </a:txBody>
                  <a:tcPr marL="0" marR="0" marT="457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5" name="Google Shape;275;p24"/>
          <p:cNvGraphicFramePr/>
          <p:nvPr/>
        </p:nvGraphicFramePr>
        <p:xfrm>
          <a:off x="7490467" y="3629249"/>
          <a:ext cx="304700" cy="259085"/>
        </p:xfrm>
        <a:graphic>
          <a:graphicData uri="http://schemas.openxmlformats.org/drawingml/2006/table">
            <a:tbl>
              <a:tblPr firstRow="1" bandRow="1">
                <a:noFill/>
                <a:tableStyleId>{F6D9F94E-7BAA-4E50-A8C5-866DE76536C6}</a:tableStyleId>
              </a:tblPr>
              <a:tblGrid>
                <a:gridCol w="30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4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>
                          <a:solidFill>
                            <a:srgbClr val="2E75B5"/>
                          </a:solidFill>
                        </a:rPr>
                        <a:t>3</a:t>
                      </a:r>
                      <a:r>
                        <a:rPr lang="ko-KR" sz="1400" b="1" u="none" strike="noStrike" cap="none"/>
                        <a:t> </a:t>
                      </a:r>
                      <a:r>
                        <a:rPr lang="ko-KR" sz="800" b="1" u="none" strike="noStrike" cap="none"/>
                        <a:t>건</a:t>
                      </a:r>
                      <a:endParaRPr sz="1400" b="1" u="none" strike="noStrike" cap="none"/>
                    </a:p>
                  </a:txBody>
                  <a:tcPr marL="0" marR="0" marT="457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6" name="Google Shape;276;p24"/>
          <p:cNvGraphicFramePr/>
          <p:nvPr/>
        </p:nvGraphicFramePr>
        <p:xfrm>
          <a:off x="8550736" y="3629249"/>
          <a:ext cx="304700" cy="259085"/>
        </p:xfrm>
        <a:graphic>
          <a:graphicData uri="http://schemas.openxmlformats.org/drawingml/2006/table">
            <a:tbl>
              <a:tblPr firstRow="1" bandRow="1">
                <a:noFill/>
                <a:tableStyleId>{F6D9F94E-7BAA-4E50-A8C5-866DE76536C6}</a:tableStyleId>
              </a:tblPr>
              <a:tblGrid>
                <a:gridCol w="30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4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>
                          <a:solidFill>
                            <a:srgbClr val="2E75B5"/>
                          </a:solidFill>
                        </a:rPr>
                        <a:t>3</a:t>
                      </a:r>
                      <a:r>
                        <a:rPr lang="ko-KR" sz="1400" b="1" u="none" strike="noStrike" cap="none"/>
                        <a:t> </a:t>
                      </a:r>
                      <a:r>
                        <a:rPr lang="ko-KR" sz="800" b="1" u="none" strike="noStrike" cap="none"/>
                        <a:t>건</a:t>
                      </a:r>
                      <a:endParaRPr sz="1400" b="1" u="none" strike="noStrike" cap="none"/>
                    </a:p>
                  </a:txBody>
                  <a:tcPr marL="0" marR="0" marT="457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7" name="Google Shape;277;p24"/>
          <p:cNvSpPr/>
          <p:nvPr/>
        </p:nvSpPr>
        <p:spPr>
          <a:xfrm>
            <a:off x="1641955" y="5044694"/>
            <a:ext cx="3098261" cy="1548235"/>
          </a:xfrm>
          <a:prstGeom prst="roundRect">
            <a:avLst>
              <a:gd name="adj" fmla="val 3706"/>
            </a:avLst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4"/>
          <p:cNvSpPr/>
          <p:nvPr/>
        </p:nvSpPr>
        <p:spPr>
          <a:xfrm>
            <a:off x="1683442" y="4891202"/>
            <a:ext cx="1222402" cy="368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협력업체</a:t>
            </a:r>
            <a:endParaRPr sz="7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"/>
          <p:cNvSpPr txBox="1"/>
          <p:nvPr/>
        </p:nvSpPr>
        <p:spPr>
          <a:xfrm>
            <a:off x="4125840" y="5063917"/>
            <a:ext cx="62025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더보기 +</a:t>
            </a:r>
            <a:endParaRPr sz="5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4"/>
          <p:cNvSpPr/>
          <p:nvPr/>
        </p:nvSpPr>
        <p:spPr>
          <a:xfrm>
            <a:off x="4911112" y="5041594"/>
            <a:ext cx="3098261" cy="1548235"/>
          </a:xfrm>
          <a:prstGeom prst="roundRect">
            <a:avLst>
              <a:gd name="adj" fmla="val 3706"/>
            </a:avLst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4"/>
          <p:cNvSpPr/>
          <p:nvPr/>
        </p:nvSpPr>
        <p:spPr>
          <a:xfrm>
            <a:off x="4958701" y="4713670"/>
            <a:ext cx="1174814" cy="368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sz="7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6320994" y="1817548"/>
            <a:ext cx="1961943" cy="78341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8" name="Google Shape;288;p24"/>
          <p:cNvGraphicFramePr/>
          <p:nvPr/>
        </p:nvGraphicFramePr>
        <p:xfrm>
          <a:off x="6519354" y="1944822"/>
          <a:ext cx="1650200" cy="30477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9" name="Google Shape;289;p24"/>
          <p:cNvSpPr/>
          <p:nvPr/>
        </p:nvSpPr>
        <p:spPr>
          <a:xfrm>
            <a:off x="7074822" y="2355559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4"/>
          <p:cNvSpPr txBox="1"/>
          <p:nvPr/>
        </p:nvSpPr>
        <p:spPr>
          <a:xfrm>
            <a:off x="6429046" y="1948129"/>
            <a:ext cx="174056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비밀번호가 일치하지 않습니다.</a:t>
            </a:r>
            <a:endParaRPr/>
          </a:p>
        </p:txBody>
      </p:sp>
      <p:sp>
        <p:nvSpPr>
          <p:cNvPr id="291" name="Google Shape;291;p24"/>
          <p:cNvSpPr/>
          <p:nvPr/>
        </p:nvSpPr>
        <p:spPr>
          <a:xfrm>
            <a:off x="7043918" y="2816821"/>
            <a:ext cx="2420185" cy="151634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2" name="Google Shape;292;p24"/>
          <p:cNvGraphicFramePr/>
          <p:nvPr/>
        </p:nvGraphicFramePr>
        <p:xfrm>
          <a:off x="7165959" y="2892402"/>
          <a:ext cx="2174250" cy="30477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217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비밀번호 변경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" name="Google Shape;293;p24"/>
          <p:cNvGraphicFramePr/>
          <p:nvPr/>
        </p:nvGraphicFramePr>
        <p:xfrm>
          <a:off x="7160870" y="3346823"/>
          <a:ext cx="2174250" cy="18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59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비밀번호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rgbClr val="A5A5A5"/>
                          </a:solidFill>
                        </a:rPr>
                        <a:t> 대/소문자, 숫자, 특수문자 2 이상 조합(길이 8~16자리)</a:t>
                      </a:r>
                      <a:endParaRPr sz="5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4" name="Google Shape;294;p24"/>
          <p:cNvGraphicFramePr/>
          <p:nvPr/>
        </p:nvGraphicFramePr>
        <p:xfrm>
          <a:off x="7161850" y="3589168"/>
          <a:ext cx="2174250" cy="18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60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비밀번호 확인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A5A5A5"/>
                          </a:solidFill>
                        </a:rPr>
                        <a:t> </a:t>
                      </a:r>
                      <a:r>
                        <a:rPr lang="ko-KR" sz="500" u="none" strike="noStrike" cap="none">
                          <a:solidFill>
                            <a:srgbClr val="A5A5A5"/>
                          </a:solidFill>
                        </a:rPr>
                        <a:t>비밀번호와 동일해야 합니다.</a:t>
                      </a:r>
                      <a:endParaRPr sz="700" u="none" strike="noStrike" cap="none">
                        <a:solidFill>
                          <a:srgbClr val="A5A5A5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5" name="Google Shape;295;p24"/>
          <p:cNvSpPr/>
          <p:nvPr/>
        </p:nvSpPr>
        <p:spPr>
          <a:xfrm>
            <a:off x="8380887" y="3960084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4"/>
          <p:cNvSpPr/>
          <p:nvPr/>
        </p:nvSpPr>
        <p:spPr>
          <a:xfrm>
            <a:off x="7957613" y="3952394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7" name="Google Shape;297;p24"/>
          <p:cNvCxnSpPr/>
          <p:nvPr/>
        </p:nvCxnSpPr>
        <p:spPr>
          <a:xfrm rot="5400000">
            <a:off x="3935014" y="1892598"/>
            <a:ext cx="659400" cy="18009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8" name="Google Shape;298;p24"/>
          <p:cNvCxnSpPr>
            <a:endCxn id="291" idx="1"/>
          </p:cNvCxnSpPr>
          <p:nvPr/>
        </p:nvCxnSpPr>
        <p:spPr>
          <a:xfrm rot="-5400000" flipH="1">
            <a:off x="5548864" y="2079648"/>
            <a:ext cx="1111500" cy="18789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99" name="Google Shape;299;p24"/>
          <p:cNvSpPr/>
          <p:nvPr/>
        </p:nvSpPr>
        <p:spPr>
          <a:xfrm>
            <a:off x="9112968" y="3740733"/>
            <a:ext cx="1961943" cy="78341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0" name="Google Shape;300;p24"/>
          <p:cNvGraphicFramePr/>
          <p:nvPr/>
        </p:nvGraphicFramePr>
        <p:xfrm>
          <a:off x="9311328" y="3868007"/>
          <a:ext cx="1650200" cy="30477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1" name="Google Shape;301;p24"/>
          <p:cNvSpPr/>
          <p:nvPr/>
        </p:nvSpPr>
        <p:spPr>
          <a:xfrm>
            <a:off x="9866796" y="4278744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4"/>
          <p:cNvSpPr txBox="1"/>
          <p:nvPr/>
        </p:nvSpPr>
        <p:spPr>
          <a:xfrm>
            <a:off x="9221020" y="3871314"/>
            <a:ext cx="174056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비밀번호를 저장하였습니다.</a:t>
            </a:r>
            <a:endParaRPr/>
          </a:p>
        </p:txBody>
      </p:sp>
      <p:sp>
        <p:nvSpPr>
          <p:cNvPr id="303" name="Google Shape;303;p24"/>
          <p:cNvSpPr/>
          <p:nvPr/>
        </p:nvSpPr>
        <p:spPr>
          <a:xfrm>
            <a:off x="6978157" y="271801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4" name="Google Shape;304;p24"/>
          <p:cNvGrpSpPr/>
          <p:nvPr/>
        </p:nvGrpSpPr>
        <p:grpSpPr>
          <a:xfrm>
            <a:off x="180421" y="1330450"/>
            <a:ext cx="1166236" cy="2599437"/>
            <a:chOff x="180421" y="1330450"/>
            <a:chExt cx="1166236" cy="2599437"/>
          </a:xfrm>
        </p:grpSpPr>
        <p:grpSp>
          <p:nvGrpSpPr>
            <p:cNvPr id="305" name="Google Shape;305;p24"/>
            <p:cNvGrpSpPr/>
            <p:nvPr/>
          </p:nvGrpSpPr>
          <p:grpSpPr>
            <a:xfrm>
              <a:off x="182463" y="1330450"/>
              <a:ext cx="1164194" cy="2599437"/>
              <a:chOff x="182463" y="1330450"/>
              <a:chExt cx="1164194" cy="2599437"/>
            </a:xfrm>
          </p:grpSpPr>
          <p:pic>
            <p:nvPicPr>
              <p:cNvPr id="306" name="Google Shape;306;p24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182463" y="1330450"/>
                <a:ext cx="1164194" cy="259943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7" name="Google Shape;307;p24"/>
              <p:cNvSpPr txBox="1"/>
              <p:nvPr/>
            </p:nvSpPr>
            <p:spPr>
              <a:xfrm>
                <a:off x="416719" y="2230228"/>
                <a:ext cx="497439" cy="18466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36000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600" b="1" i="0" u="none" strike="noStrike" cap="none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정보관리</a:t>
                </a:r>
                <a:endParaRPr/>
              </a:p>
            </p:txBody>
          </p:sp>
        </p:grpSp>
        <p:pic>
          <p:nvPicPr>
            <p:cNvPr id="308" name="Google Shape;308;p2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82462" y="2399331"/>
              <a:ext cx="1143237" cy="349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Google Shape;309;p24"/>
            <p:cNvSpPr txBox="1"/>
            <p:nvPr/>
          </p:nvSpPr>
          <p:spPr>
            <a:xfrm>
              <a:off x="416719" y="2487358"/>
              <a:ext cx="497439" cy="18466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pic>
          <p:nvPicPr>
            <p:cNvPr id="310" name="Google Shape;310;p2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80421" y="2672280"/>
              <a:ext cx="1143237" cy="3492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1" name="Google Shape;311;p24"/>
          <p:cNvSpPr txBox="1"/>
          <p:nvPr/>
        </p:nvSpPr>
        <p:spPr>
          <a:xfrm>
            <a:off x="416020" y="1675250"/>
            <a:ext cx="66209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전자입찰</a:t>
            </a:r>
            <a:endParaRPr/>
          </a:p>
        </p:txBody>
      </p:sp>
      <p:sp>
        <p:nvSpPr>
          <p:cNvPr id="312" name="Google Shape;312;p24"/>
          <p:cNvSpPr txBox="1"/>
          <p:nvPr/>
        </p:nvSpPr>
        <p:spPr>
          <a:xfrm>
            <a:off x="416020" y="1948108"/>
            <a:ext cx="66209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공지</a:t>
            </a:r>
            <a:endParaRPr/>
          </a:p>
        </p:txBody>
      </p:sp>
      <p:sp>
        <p:nvSpPr>
          <p:cNvPr id="313" name="Google Shape;313;p24"/>
          <p:cNvSpPr txBox="1"/>
          <p:nvPr/>
        </p:nvSpPr>
        <p:spPr>
          <a:xfrm>
            <a:off x="416020" y="2199450"/>
            <a:ext cx="66209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업체정보</a:t>
            </a:r>
            <a:endParaRPr/>
          </a:p>
        </p:txBody>
      </p:sp>
      <p:sp>
        <p:nvSpPr>
          <p:cNvPr id="314" name="Google Shape;314;p24"/>
          <p:cNvSpPr txBox="1"/>
          <p:nvPr/>
        </p:nvSpPr>
        <p:spPr>
          <a:xfrm>
            <a:off x="416020" y="2476275"/>
            <a:ext cx="66209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통계</a:t>
            </a:r>
            <a:endParaRPr/>
          </a:p>
        </p:txBody>
      </p:sp>
      <p:sp>
        <p:nvSpPr>
          <p:cNvPr id="315" name="Google Shape;315;p24"/>
          <p:cNvSpPr txBox="1"/>
          <p:nvPr/>
        </p:nvSpPr>
        <p:spPr>
          <a:xfrm>
            <a:off x="416020" y="2752883"/>
            <a:ext cx="66209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정보관리</a:t>
            </a:r>
            <a:endParaRPr/>
          </a:p>
        </p:txBody>
      </p:sp>
      <p:grpSp>
        <p:nvGrpSpPr>
          <p:cNvPr id="316" name="Google Shape;316;p24"/>
          <p:cNvGrpSpPr/>
          <p:nvPr/>
        </p:nvGrpSpPr>
        <p:grpSpPr>
          <a:xfrm>
            <a:off x="175586" y="907670"/>
            <a:ext cx="8068083" cy="3022217"/>
            <a:chOff x="175586" y="907670"/>
            <a:chExt cx="8068083" cy="3022217"/>
          </a:xfrm>
        </p:grpSpPr>
        <p:grpSp>
          <p:nvGrpSpPr>
            <p:cNvPr id="317" name="Google Shape;317;p24"/>
            <p:cNvGrpSpPr/>
            <p:nvPr/>
          </p:nvGrpSpPr>
          <p:grpSpPr>
            <a:xfrm>
              <a:off x="182462" y="1330450"/>
              <a:ext cx="1164195" cy="2599437"/>
              <a:chOff x="182462" y="1330450"/>
              <a:chExt cx="1164195" cy="2599437"/>
            </a:xfrm>
          </p:grpSpPr>
          <p:grpSp>
            <p:nvGrpSpPr>
              <p:cNvPr id="318" name="Google Shape;318;p24"/>
              <p:cNvGrpSpPr/>
              <p:nvPr/>
            </p:nvGrpSpPr>
            <p:grpSpPr>
              <a:xfrm>
                <a:off x="182463" y="1330450"/>
                <a:ext cx="1164194" cy="2599437"/>
                <a:chOff x="182463" y="1330450"/>
                <a:chExt cx="1164194" cy="2599437"/>
              </a:xfrm>
            </p:grpSpPr>
            <p:pic>
              <p:nvPicPr>
                <p:cNvPr id="319" name="Google Shape;319;p24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182463" y="1330450"/>
                  <a:ext cx="1164194" cy="259943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20" name="Google Shape;320;p24"/>
                <p:cNvSpPr txBox="1"/>
                <p:nvPr/>
              </p:nvSpPr>
              <p:spPr>
                <a:xfrm>
                  <a:off x="416719" y="2230228"/>
                  <a:ext cx="497439" cy="184666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36000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600" b="1" i="0" u="none" strike="noStrike" cap="none">
                      <a:solidFill>
                        <a:srgbClr val="A5A5A5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정보관리</a:t>
                  </a:r>
                  <a:endParaRPr/>
                </a:p>
              </p:txBody>
            </p:sp>
          </p:grpSp>
          <p:pic>
            <p:nvPicPr>
              <p:cNvPr id="321" name="Google Shape;321;p24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182462" y="2399331"/>
                <a:ext cx="1143237" cy="34923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2" name="Google Shape;322;p24"/>
              <p:cNvSpPr txBox="1"/>
              <p:nvPr/>
            </p:nvSpPr>
            <p:spPr>
              <a:xfrm>
                <a:off x="416719" y="2487358"/>
                <a:ext cx="497439" cy="18466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36000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600" b="1" i="0" u="none" strike="noStrike" cap="none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공지</a:t>
                </a:r>
                <a:endParaRPr/>
              </a:p>
            </p:txBody>
          </p:sp>
          <p:pic>
            <p:nvPicPr>
              <p:cNvPr id="323" name="Google Shape;323;p24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182463" y="2669548"/>
                <a:ext cx="1143237" cy="3492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24" name="Google Shape;324;p24"/>
            <p:cNvSpPr txBox="1"/>
            <p:nvPr/>
          </p:nvSpPr>
          <p:spPr>
            <a:xfrm>
              <a:off x="416020" y="1675250"/>
              <a:ext cx="662092" cy="2154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전자입찰</a:t>
              </a:r>
              <a:endParaRPr/>
            </a:p>
          </p:txBody>
        </p:sp>
        <p:sp>
          <p:nvSpPr>
            <p:cNvPr id="325" name="Google Shape;325;p24"/>
            <p:cNvSpPr txBox="1"/>
            <p:nvPr/>
          </p:nvSpPr>
          <p:spPr>
            <a:xfrm>
              <a:off x="416020" y="1948108"/>
              <a:ext cx="662092" cy="2154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공지</a:t>
              </a:r>
              <a:endParaRPr/>
            </a:p>
          </p:txBody>
        </p:sp>
        <p:sp>
          <p:nvSpPr>
            <p:cNvPr id="326" name="Google Shape;326;p24"/>
            <p:cNvSpPr txBox="1"/>
            <p:nvPr/>
          </p:nvSpPr>
          <p:spPr>
            <a:xfrm>
              <a:off x="416020" y="2199450"/>
              <a:ext cx="662092" cy="2154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업체정보</a:t>
              </a:r>
              <a:endParaRPr/>
            </a:p>
          </p:txBody>
        </p:sp>
        <p:sp>
          <p:nvSpPr>
            <p:cNvPr id="327" name="Google Shape;327;p24"/>
            <p:cNvSpPr txBox="1"/>
            <p:nvPr/>
          </p:nvSpPr>
          <p:spPr>
            <a:xfrm>
              <a:off x="416020" y="2476275"/>
              <a:ext cx="662092" cy="2154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328" name="Google Shape;328;p24"/>
            <p:cNvSpPr txBox="1"/>
            <p:nvPr/>
          </p:nvSpPr>
          <p:spPr>
            <a:xfrm>
              <a:off x="416020" y="2767513"/>
              <a:ext cx="662092" cy="2154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pic>
          <p:nvPicPr>
            <p:cNvPr id="329" name="Google Shape;329;p2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98941" y="2168240"/>
              <a:ext cx="1121037" cy="17332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0" name="Google Shape;330;p24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8986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Google Shape;331;p2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24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190893" y="2199505"/>
              <a:ext cx="1108095" cy="27537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3" name="Google Shape;333;p24"/>
          <p:cNvPicPr preferRelativeResize="0"/>
          <p:nvPr/>
        </p:nvPicPr>
        <p:blipFill rotWithShape="1">
          <a:blip r:embed="rId12">
            <a:alphaModFix/>
          </a:blip>
          <a:srcRect t="4706"/>
          <a:stretch/>
        </p:blipFill>
        <p:spPr>
          <a:xfrm>
            <a:off x="1011587" y="1947847"/>
            <a:ext cx="891016" cy="8210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5" name="Google Shape;335;p24"/>
          <p:cNvCxnSpPr>
            <a:endCxn id="117" idx="1"/>
          </p:cNvCxnSpPr>
          <p:nvPr/>
        </p:nvCxnSpPr>
        <p:spPr>
          <a:xfrm flipV="1">
            <a:off x="1758171" y="1807786"/>
            <a:ext cx="2196900" cy="244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6" name="Google Shape;336;p24"/>
          <p:cNvSpPr/>
          <p:nvPr/>
        </p:nvSpPr>
        <p:spPr>
          <a:xfrm>
            <a:off x="1636161" y="3074606"/>
            <a:ext cx="3453331" cy="3420816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7" name="Google Shape;337;p24"/>
          <p:cNvGraphicFramePr/>
          <p:nvPr/>
        </p:nvGraphicFramePr>
        <p:xfrm>
          <a:off x="1758202" y="3122600"/>
          <a:ext cx="3212025" cy="30477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321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개인정보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8" name="Google Shape;338;p24"/>
          <p:cNvGraphicFramePr/>
          <p:nvPr/>
        </p:nvGraphicFramePr>
        <p:xfrm>
          <a:off x="1885877" y="3542339"/>
          <a:ext cx="2926600" cy="18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로그인ID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ebidding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9" name="Google Shape;339;p24"/>
          <p:cNvGraphicFramePr/>
          <p:nvPr/>
        </p:nvGraphicFramePr>
        <p:xfrm>
          <a:off x="1885877" y="3770008"/>
          <a:ext cx="2926600" cy="18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이름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이순신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0" name="Google Shape;340;p24"/>
          <p:cNvGraphicFramePr/>
          <p:nvPr>
            <p:extLst>
              <p:ext uri="{D42A27DB-BD31-4B8C-83A1-F6EECF244321}">
                <p14:modId xmlns:p14="http://schemas.microsoft.com/office/powerpoint/2010/main" val="3849866010"/>
              </p:ext>
            </p:extLst>
          </p:nvPr>
        </p:nvGraphicFramePr>
        <p:xfrm>
          <a:off x="1885877" y="3997677"/>
          <a:ext cx="2926600" cy="18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소속 계열사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</a:t>
                      </a:r>
                      <a:r>
                        <a:rPr lang="ko-KR" altLang="en-US" sz="700" u="none" strike="noStrike" cap="none" smtClean="0"/>
                        <a:t>팬택씨앤아이 엔지니어링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1" name="Google Shape;341;p24"/>
          <p:cNvGraphicFramePr/>
          <p:nvPr/>
        </p:nvGraphicFramePr>
        <p:xfrm>
          <a:off x="1885877" y="4225346"/>
          <a:ext cx="2926600" cy="18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사용자권한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각사관리자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2" name="Google Shape;342;p24"/>
          <p:cNvGraphicFramePr/>
          <p:nvPr/>
        </p:nvGraphicFramePr>
        <p:xfrm>
          <a:off x="1885877" y="4628579"/>
          <a:ext cx="2926600" cy="18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비밀번호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최종변경일 : 2023-12-31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3" name="Google Shape;343;p24"/>
          <p:cNvSpPr/>
          <p:nvPr/>
        </p:nvSpPr>
        <p:spPr>
          <a:xfrm>
            <a:off x="3967165" y="4620287"/>
            <a:ext cx="807250" cy="157652"/>
          </a:xfrm>
          <a:prstGeom prst="roundRect">
            <a:avLst>
              <a:gd name="adj" fmla="val 21958"/>
            </a:avLst>
          </a:prstGeom>
          <a:solidFill>
            <a:srgbClr val="F2F2F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비밀번호 변경</a:t>
            </a:r>
            <a:endParaRPr sz="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4" name="Google Shape;344;p24"/>
          <p:cNvGraphicFramePr/>
          <p:nvPr/>
        </p:nvGraphicFramePr>
        <p:xfrm>
          <a:off x="1885877" y="4856248"/>
          <a:ext cx="2926600" cy="18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휴대폰 ☎ 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010-1234-1234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5" name="Google Shape;345;p24"/>
          <p:cNvGraphicFramePr/>
          <p:nvPr/>
        </p:nvGraphicFramePr>
        <p:xfrm>
          <a:off x="1885877" y="5083917"/>
          <a:ext cx="2926600" cy="18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유선전화 ☎ 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02-123-1234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6" name="Google Shape;346;p24"/>
          <p:cNvGraphicFramePr/>
          <p:nvPr/>
        </p:nvGraphicFramePr>
        <p:xfrm>
          <a:off x="1885877" y="5536671"/>
          <a:ext cx="2926600" cy="18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직급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과장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7" name="Google Shape;347;p24"/>
          <p:cNvGraphicFramePr/>
          <p:nvPr/>
        </p:nvGraphicFramePr>
        <p:xfrm>
          <a:off x="1885877" y="5764338"/>
          <a:ext cx="2926600" cy="18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부서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경영지원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8" name="Google Shape;348;p24"/>
          <p:cNvSpPr/>
          <p:nvPr/>
        </p:nvSpPr>
        <p:spPr>
          <a:xfrm>
            <a:off x="3435258" y="6105955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4"/>
          <p:cNvSpPr/>
          <p:nvPr/>
        </p:nvSpPr>
        <p:spPr>
          <a:xfrm>
            <a:off x="3011984" y="6098265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0" name="Google Shape;350;p24"/>
          <p:cNvGraphicFramePr/>
          <p:nvPr>
            <p:extLst>
              <p:ext uri="{D42A27DB-BD31-4B8C-83A1-F6EECF244321}">
                <p14:modId xmlns:p14="http://schemas.microsoft.com/office/powerpoint/2010/main" val="3040711947"/>
              </p:ext>
            </p:extLst>
          </p:nvPr>
        </p:nvGraphicFramePr>
        <p:xfrm>
          <a:off x="1885877" y="5296356"/>
          <a:ext cx="2926600" cy="18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이메일 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600" u="sng" strike="noStrike" cap="none">
                        <a:solidFill>
                          <a:srgbClr val="0065B3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sz="700" u="none" strike="noStrike" cap="none" smtClean="0">
                          <a:solidFill>
                            <a:schemeClr val="dk1"/>
                          </a:solidFill>
                        </a:rPr>
                        <a:t>james@</a:t>
                      </a:r>
                      <a:r>
                        <a:rPr lang="en-US" altLang="ko-KR" sz="700" u="none" strike="noStrike" cap="none" smtClean="0">
                          <a:solidFill>
                            <a:schemeClr val="dk1"/>
                          </a:solidFill>
                        </a:rPr>
                        <a:t>bitcube</a:t>
                      </a:r>
                      <a:r>
                        <a:rPr lang="ko-KR" sz="700" u="none" strike="noStrike" cap="none" smtClean="0">
                          <a:solidFill>
                            <a:schemeClr val="dk1"/>
                          </a:solidFill>
                        </a:rPr>
                        <a:t>.co.kr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1" name="Google Shape;351;p24"/>
          <p:cNvGraphicFramePr/>
          <p:nvPr/>
        </p:nvGraphicFramePr>
        <p:xfrm>
          <a:off x="1885818" y="4430177"/>
          <a:ext cx="2926600" cy="18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입찰권한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</a:t>
                      </a:r>
                      <a:r>
                        <a:rPr lang="ko-KR" sz="1000" u="none" strike="noStrike" cap="none"/>
                        <a:t>■</a:t>
                      </a:r>
                      <a:r>
                        <a:rPr lang="ko-KR" sz="700" u="none" strike="noStrike" cap="none"/>
                        <a:t> 개찰             </a:t>
                      </a:r>
                      <a:r>
                        <a:rPr lang="ko-KR" sz="1000" u="none" strike="noStrike" cap="none"/>
                        <a:t>□</a:t>
                      </a:r>
                      <a:r>
                        <a:rPr lang="ko-KR" sz="700" u="none" strike="noStrike" cap="none"/>
                        <a:t> 낙찰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2" name="Google Shape;352;p24"/>
          <p:cNvSpPr/>
          <p:nvPr/>
        </p:nvSpPr>
        <p:spPr>
          <a:xfrm>
            <a:off x="2347634" y="6726057"/>
            <a:ext cx="1961943" cy="78341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3" name="Google Shape;353;p24"/>
          <p:cNvGraphicFramePr/>
          <p:nvPr/>
        </p:nvGraphicFramePr>
        <p:xfrm>
          <a:off x="2545994" y="6853331"/>
          <a:ext cx="1650200" cy="30477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4" name="Google Shape;354;p24"/>
          <p:cNvSpPr/>
          <p:nvPr/>
        </p:nvSpPr>
        <p:spPr>
          <a:xfrm>
            <a:off x="3101462" y="7264068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4"/>
          <p:cNvSpPr txBox="1"/>
          <p:nvPr/>
        </p:nvSpPr>
        <p:spPr>
          <a:xfrm>
            <a:off x="2455686" y="6856638"/>
            <a:ext cx="174056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개인정보를 수정하였습니다.</a:t>
            </a:r>
            <a:endParaRPr/>
          </a:p>
        </p:txBody>
      </p:sp>
      <p:cxnSp>
        <p:nvCxnSpPr>
          <p:cNvPr id="356" name="Google Shape;356;p24"/>
          <p:cNvCxnSpPr>
            <a:stCxn id="343" idx="3"/>
            <a:endCxn id="291" idx="1"/>
          </p:cNvCxnSpPr>
          <p:nvPr/>
        </p:nvCxnSpPr>
        <p:spPr>
          <a:xfrm rot="10800000" flipH="1">
            <a:off x="4774415" y="3575013"/>
            <a:ext cx="2269500" cy="1124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7" name="Google Shape;357;p24"/>
          <p:cNvCxnSpPr>
            <a:stCxn id="348" idx="2"/>
            <a:endCxn id="352" idx="0"/>
          </p:cNvCxnSpPr>
          <p:nvPr/>
        </p:nvCxnSpPr>
        <p:spPr>
          <a:xfrm rot="5400000">
            <a:off x="3261452" y="6363914"/>
            <a:ext cx="429300" cy="2949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58" name="Google Shape;358;p24"/>
          <p:cNvSpPr/>
          <p:nvPr/>
        </p:nvSpPr>
        <p:spPr>
          <a:xfrm>
            <a:off x="1607535" y="298958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9" name="Google Shape;359;p24"/>
          <p:cNvCxnSpPr>
            <a:stCxn id="295" idx="3"/>
            <a:endCxn id="299" idx="1"/>
          </p:cNvCxnSpPr>
          <p:nvPr/>
        </p:nvCxnSpPr>
        <p:spPr>
          <a:xfrm>
            <a:off x="8757475" y="4055464"/>
            <a:ext cx="355500" cy="771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13" name="그림 1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5586" y="990758"/>
            <a:ext cx="2967706" cy="220414"/>
          </a:xfrm>
          <a:prstGeom prst="rect">
            <a:avLst/>
          </a:prstGeom>
        </p:spPr>
      </p:pic>
      <p:pic>
        <p:nvPicPr>
          <p:cNvPr id="114" name="그림 113"/>
          <p:cNvPicPr>
            <a:picLocks noChangeAspect="1"/>
          </p:cNvPicPr>
          <p:nvPr/>
        </p:nvPicPr>
        <p:blipFill rotWithShape="1">
          <a:blip r:embed="rId13"/>
          <a:srcRect r="36580" b="7795"/>
          <a:stretch/>
        </p:blipFill>
        <p:spPr>
          <a:xfrm>
            <a:off x="2532107" y="2143712"/>
            <a:ext cx="1882142" cy="203232"/>
          </a:xfrm>
          <a:prstGeom prst="rect">
            <a:avLst/>
          </a:prstGeom>
        </p:spPr>
      </p:pic>
      <p:cxnSp>
        <p:nvCxnSpPr>
          <p:cNvPr id="115" name="Google Shape;334;p24"/>
          <p:cNvCxnSpPr>
            <a:endCxn id="117" idx="1"/>
          </p:cNvCxnSpPr>
          <p:nvPr/>
        </p:nvCxnSpPr>
        <p:spPr>
          <a:xfrm flipV="1">
            <a:off x="1744971" y="1807786"/>
            <a:ext cx="2210100" cy="54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7" name="Google Shape;282;p24"/>
          <p:cNvSpPr/>
          <p:nvPr/>
        </p:nvSpPr>
        <p:spPr>
          <a:xfrm>
            <a:off x="3955071" y="1152224"/>
            <a:ext cx="2420185" cy="131112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8" name="Google Shape;283;p24"/>
          <p:cNvGraphicFramePr/>
          <p:nvPr>
            <p:extLst>
              <p:ext uri="{D42A27DB-BD31-4B8C-83A1-F6EECF244321}">
                <p14:modId xmlns:p14="http://schemas.microsoft.com/office/powerpoint/2010/main" val="1007170923"/>
              </p:ext>
            </p:extLst>
          </p:nvPr>
        </p:nvGraphicFramePr>
        <p:xfrm>
          <a:off x="4077112" y="1220129"/>
          <a:ext cx="2174250" cy="30477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217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비밀번호 확인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Google Shape;284;p24"/>
          <p:cNvGraphicFramePr/>
          <p:nvPr>
            <p:extLst>
              <p:ext uri="{D42A27DB-BD31-4B8C-83A1-F6EECF244321}">
                <p14:modId xmlns:p14="http://schemas.microsoft.com/office/powerpoint/2010/main" val="131595956"/>
              </p:ext>
            </p:extLst>
          </p:nvPr>
        </p:nvGraphicFramePr>
        <p:xfrm>
          <a:off x="4170901" y="1674550"/>
          <a:ext cx="2008975" cy="18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54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비밀번호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0" name="Google Shape;285;p24"/>
          <p:cNvSpPr txBox="1"/>
          <p:nvPr/>
        </p:nvSpPr>
        <p:spPr>
          <a:xfrm>
            <a:off x="4108599" y="1885076"/>
            <a:ext cx="214276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ⓘ 안전을 위해서 비밀번호를 입력해 주십시오</a:t>
            </a:r>
            <a:endParaRPr sz="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286;p24"/>
          <p:cNvPicPr preferRelativeResize="0"/>
          <p:nvPr/>
        </p:nvPicPr>
        <p:blipFill rotWithShape="1">
          <a:blip r:embed="rId14">
            <a:alphaModFix/>
          </a:blip>
          <a:srcRect l="37771" t="74598" r="38072" b="11323"/>
          <a:stretch/>
        </p:blipFill>
        <p:spPr>
          <a:xfrm>
            <a:off x="4827084" y="2138207"/>
            <a:ext cx="696630" cy="205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4" name="Google Shape;364;p25"/>
          <p:cNvGraphicFramePr/>
          <p:nvPr>
            <p:extLst>
              <p:ext uri="{D42A27DB-BD31-4B8C-83A1-F6EECF244321}">
                <p14:modId xmlns:p14="http://schemas.microsoft.com/office/powerpoint/2010/main" val="288386268"/>
              </p:ext>
            </p:extLst>
          </p:nvPr>
        </p:nvGraphicFramePr>
        <p:xfrm>
          <a:off x="8385974" y="826614"/>
          <a:ext cx="2324900" cy="1770845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관리사</a:t>
                      </a:r>
                      <a:r>
                        <a:rPr lang="ko-KR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풋터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공동인증서안내 : 새탭으로 호출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업무등록절차/입찰업무안내 : 레이어 팝업 호출 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(로그인_회원가입 기획서 참고)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5" name="Google Shape;365;p25"/>
          <p:cNvSpPr/>
          <p:nvPr/>
        </p:nvSpPr>
        <p:spPr>
          <a:xfrm>
            <a:off x="111801" y="826614"/>
            <a:ext cx="8217900" cy="533503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5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 후 풋터</a:t>
            </a:r>
            <a:endParaRPr/>
          </a:p>
        </p:txBody>
      </p:sp>
      <p:sp>
        <p:nvSpPr>
          <p:cNvPr id="367" name="Google Shape;367;p25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안내 및 공지사항을 확인합니다.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5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369" name="Google Shape;369;p25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5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관리사</a:t>
            </a:r>
            <a:endParaRPr/>
          </a:p>
        </p:txBody>
      </p:sp>
      <p:pic>
        <p:nvPicPr>
          <p:cNvPr id="371" name="Google Shape;37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508" y="1015454"/>
            <a:ext cx="7658486" cy="2926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98561" y="1015454"/>
            <a:ext cx="2893479" cy="223866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3" name="Google Shape;373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38414" y="3895146"/>
            <a:ext cx="2286374" cy="188645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4" name="Google Shape;374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30689" y="3895146"/>
            <a:ext cx="2897150" cy="267942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375" name="Google Shape;375;p25"/>
          <p:cNvCxnSpPr>
            <a:endCxn id="372" idx="3"/>
          </p:cNvCxnSpPr>
          <p:nvPr/>
        </p:nvCxnSpPr>
        <p:spPr>
          <a:xfrm rot="5400000" flipH="1">
            <a:off x="4757940" y="2268886"/>
            <a:ext cx="1503900" cy="12357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6" name="Google Shape;376;p25"/>
          <p:cNvCxnSpPr>
            <a:endCxn id="373" idx="0"/>
          </p:cNvCxnSpPr>
          <p:nvPr/>
        </p:nvCxnSpPr>
        <p:spPr>
          <a:xfrm flipH="1">
            <a:off x="5881601" y="3660846"/>
            <a:ext cx="714900" cy="2343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7" name="Google Shape;377;p25"/>
          <p:cNvCxnSpPr>
            <a:endCxn id="374" idx="0"/>
          </p:cNvCxnSpPr>
          <p:nvPr/>
        </p:nvCxnSpPr>
        <p:spPr>
          <a:xfrm>
            <a:off x="7720564" y="3649746"/>
            <a:ext cx="1358700" cy="2454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723</Words>
  <Application>Microsoft Office PowerPoint</Application>
  <PresentationFormat>사용자 지정</PresentationFormat>
  <Paragraphs>289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kang james</cp:lastModifiedBy>
  <cp:revision>7</cp:revision>
  <dcterms:modified xsi:type="dcterms:W3CDTF">2024-09-19T06:32:42Z</dcterms:modified>
</cp:coreProperties>
</file>