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-148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6" name="Google Shape;12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1" name="Google Shape;140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7" name="Google Shape;142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1" name="Google Shape;149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8" name="Google Shape;15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0" name="Google Shape;163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5" name="Google Shape;163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입찰계획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p30"/>
          <p:cNvGraphicFramePr/>
          <p:nvPr/>
        </p:nvGraphicFramePr>
        <p:xfrm>
          <a:off x="8385974" y="826614"/>
          <a:ext cx="2324900" cy="28661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입찰공고, 개찰 상태의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진행상태 Default 전체가 선택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입찰공고(개찰대상) : 마감이 지났지만 상태가 입찰공고인 입찰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마감일시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재입찰일 경우 입찰공고(재)라고 표기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입찰진행을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현재시간이 지나면 빨간색으로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개찰자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3" name="Google Shape;753;p3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</a:t>
            </a:r>
            <a:endParaRPr/>
          </a:p>
        </p:txBody>
      </p:sp>
      <p:sp>
        <p:nvSpPr>
          <p:cNvPr id="755" name="Google Shape;755;p3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3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입찰진행은 입찰공고 되고 입찰 완료되기 전까지의 상태를 가진 입찰입니다. (입찰번호 또는 입찰명을 클릭하시면 상세내용을 확인할 수 있습니다)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입찰이 마감되면 개찰자는 개찰 후 업체선정을 해 주십시오.(개찰대상은 상태가 빨간색으로, 개찰 후 업체선정대상은 상태가 파란색으로 표기됩니다.)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입찰마감 후 30일이 지나도록 업체 선정되지 않으면 자동으로 유찰처리 됩니다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7191805" y="2779205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6" name="Google Shape;766;p30"/>
          <p:cNvGraphicFramePr/>
          <p:nvPr>
            <p:extLst>
              <p:ext uri="{D42A27DB-BD31-4B8C-83A1-F6EECF244321}">
                <p14:modId xmlns:p14="http://schemas.microsoft.com/office/powerpoint/2010/main" val="3122431389"/>
              </p:ext>
            </p:extLst>
          </p:nvPr>
        </p:nvGraphicFramePr>
        <p:xfrm>
          <a:off x="1527417" y="3615702"/>
          <a:ext cx="6519925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2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상태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개찰자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입찰공고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입찰공고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65B3"/>
                          </a:solidFill>
                        </a:rPr>
                        <a:t>개찰</a:t>
                      </a: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입찰공고(재)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C202401001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2024-01-11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입찰공고(재)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67" name="Google Shape;767;p3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768" name="Google Shape;768;p3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74" name="Google Shape;774;p30"/>
          <p:cNvGraphicFramePr/>
          <p:nvPr/>
        </p:nvGraphicFramePr>
        <p:xfrm>
          <a:off x="1440199" y="3389908"/>
          <a:ext cx="1684850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7" name="Google Shape;777;p3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78" name="Google Shape;778;p3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Google Shape;779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3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3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85" name="Google Shape;785;p3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9" name="Google Shape;789;p3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3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3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94" name="Google Shape;794;p3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3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0"/>
          <p:cNvSpPr/>
          <p:nvPr/>
        </p:nvSpPr>
        <p:spPr>
          <a:xfrm>
            <a:off x="346644" y="28957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2204001" y="3819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0"/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진행상태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0" name="Google Shape;800;p30"/>
          <p:cNvGraphicFramePr/>
          <p:nvPr/>
        </p:nvGraphicFramePr>
        <p:xfrm>
          <a:off x="2268597" y="2831570"/>
          <a:ext cx="36539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입찰공고(재입찰 포함)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입찰공고(개찰대상)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개찰(업체선정대상)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1" name="Google Shape;801;p3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0"/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0"/>
          <p:cNvSpPr/>
          <p:nvPr/>
        </p:nvSpPr>
        <p:spPr>
          <a:xfrm>
            <a:off x="3839763" y="40408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/>
          <p:nvPr/>
        </p:nvSpPr>
        <p:spPr>
          <a:xfrm>
            <a:off x="7382022" y="41194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1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" name="Google Shape;922;p32"/>
          <p:cNvGraphicFramePr/>
          <p:nvPr/>
        </p:nvGraphicFramePr>
        <p:xfrm>
          <a:off x="8385974" y="826614"/>
          <a:ext cx="2324900" cy="21454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 후 개찰 전 입찰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재입찰사유 표기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: 담당자, 개찰자, 낙찰자에게만 표기되고 처리가능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 : 개찰자에게만 표기 (마감일자가 지나야 개찰 가능, 입회자가 있을 경우 입회자들의 서명확인을 받아야 개찰 가능)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3" name="Google Shape;923;p32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925" name="Google Shape;925;p3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927" name="Google Shape;927;p3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2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32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3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grpSp>
        <p:nvGrpSpPr>
          <p:cNvPr id="935" name="Google Shape;935;p3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936" name="Google Shape;936;p32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3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3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3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Google Shape;942;p3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943" name="Google Shape;943;p3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7" name="Google Shape;947;p3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3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949" name="Google Shape;949;p3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953" name="Google Shape;953;p32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4" name="Google Shape;954;p32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5" name="Google Shape;955;p32"/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6" name="Google Shape;956;p32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32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32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9" name="Google Shape;959;p32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0" name="Google Shape;960;p32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1" name="Google Shape;961;p32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2" name="Google Shape;962;p32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3" name="Google Shape;963;p32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4" name="Google Shape;96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6" name="Google Shape;966;p32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7" name="Google Shape;967;p32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8" name="Google Shape;968;p32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9" name="Google Shape;969;p32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0" name="Google Shape;970;p32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1" name="Google Shape;971;p32"/>
          <p:cNvGraphicFramePr/>
          <p:nvPr/>
        </p:nvGraphicFramePr>
        <p:xfrm>
          <a:off x="7742077" y="4003330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2" name="Google Shape;97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848862" y="3973160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2"/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32"/>
          <p:cNvCxnSpPr>
            <a:stCxn id="970" idx="0"/>
            <a:endCxn id="973" idx="1"/>
          </p:cNvCxnSpPr>
          <p:nvPr/>
        </p:nvCxnSpPr>
        <p:spPr>
          <a:xfrm rot="-5400000">
            <a:off x="6013526" y="2971569"/>
            <a:ext cx="531900" cy="2920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75" name="Google Shape;975;p32"/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976" name="Google Shape;976;p32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8" name="Google Shape;978;p32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32"/>
          <p:cNvGraphicFramePr/>
          <p:nvPr/>
        </p:nvGraphicFramePr>
        <p:xfrm>
          <a:off x="2247602" y="727857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0" name="Google Shape;980;p32"/>
          <p:cNvGraphicFramePr/>
          <p:nvPr/>
        </p:nvGraphicFramePr>
        <p:xfrm>
          <a:off x="2247602" y="766864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[서명확인]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1" name="Google Shape;981;p32"/>
          <p:cNvGraphicFramePr/>
          <p:nvPr/>
        </p:nvGraphicFramePr>
        <p:xfrm>
          <a:off x="2247602" y="793335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2" name="Google Shape;982;p32"/>
          <p:cNvGraphicFramePr/>
          <p:nvPr/>
        </p:nvGraphicFramePr>
        <p:xfrm>
          <a:off x="2267729" y="8187084"/>
          <a:ext cx="5184650" cy="2301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3" name="Google Shape;983;p32"/>
          <p:cNvGraphicFramePr/>
          <p:nvPr/>
        </p:nvGraphicFramePr>
        <p:xfrm>
          <a:off x="2267729" y="851422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4" name="Google Shape;984;p32"/>
          <p:cNvSpPr/>
          <p:nvPr/>
        </p:nvSpPr>
        <p:spPr>
          <a:xfrm>
            <a:off x="2246523" y="8172302"/>
            <a:ext cx="5184645" cy="2701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5" name="Google Shape;985;p32"/>
          <p:cNvGraphicFramePr/>
          <p:nvPr/>
        </p:nvGraphicFramePr>
        <p:xfrm>
          <a:off x="7889688" y="6378443"/>
          <a:ext cx="5184650" cy="938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3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6" name="Google Shape;986;p32"/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7" name="Google Shape;987;p32"/>
          <p:cNvGraphicFramePr/>
          <p:nvPr/>
        </p:nvGraphicFramePr>
        <p:xfrm>
          <a:off x="8913043" y="6452133"/>
          <a:ext cx="39950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8" name="Google Shape;988;p32"/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2"/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2"/>
          <p:cNvCxnSpPr>
            <a:stCxn id="984" idx="3"/>
            <a:endCxn id="985" idx="1"/>
          </p:cNvCxnSpPr>
          <p:nvPr/>
        </p:nvCxnSpPr>
        <p:spPr>
          <a:xfrm flipV="1">
            <a:off x="7431168" y="6847630"/>
            <a:ext cx="458520" cy="14597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94" name="Google Shape;994;p32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2"/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6" name="Google Shape;996;p32"/>
          <p:cNvGraphicFramePr/>
          <p:nvPr/>
        </p:nvGraphicFramePr>
        <p:xfrm>
          <a:off x="2223491" y="9775877"/>
          <a:ext cx="53012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1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한국(KRW)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b="1" u="sng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7" name="Google Shape;997;p32"/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8" name="Google Shape;998;p32"/>
          <p:cNvCxnSpPr>
            <a:stCxn id="997" idx="0"/>
            <a:endCxn id="999" idx="1"/>
          </p:cNvCxnSpPr>
          <p:nvPr/>
        </p:nvCxnSpPr>
        <p:spPr>
          <a:xfrm rot="-5400000">
            <a:off x="6396150" y="8230537"/>
            <a:ext cx="233100" cy="3206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1000" name="Google Shape;1000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08062" y="9989664"/>
            <a:ext cx="145180" cy="150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32"/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p32"/>
          <p:cNvCxnSpPr>
            <a:stCxn id="1001" idx="3"/>
            <a:endCxn id="999" idx="1"/>
          </p:cNvCxnSpPr>
          <p:nvPr/>
        </p:nvCxnSpPr>
        <p:spPr>
          <a:xfrm rot="10800000" flipH="1">
            <a:off x="7314008" y="9717555"/>
            <a:ext cx="801900" cy="351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03" name="Google Shape;1003;p32"/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4" name="Google Shape;1004;p32"/>
          <p:cNvGraphicFramePr/>
          <p:nvPr/>
        </p:nvGraphicFramePr>
        <p:xfrm>
          <a:off x="5498428" y="11630884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유찰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5" name="Google Shape;1005;p32"/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2"/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2"/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2"/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32"/>
          <p:cNvCxnSpPr>
            <a:stCxn id="992" idx="2"/>
            <a:endCxn id="1003" idx="1"/>
          </p:cNvCxnSpPr>
          <p:nvPr/>
        </p:nvCxnSpPr>
        <p:spPr>
          <a:xfrm rot="-5400000" flipH="1">
            <a:off x="4569263" y="11748575"/>
            <a:ext cx="1205100" cy="381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0" name="Google Shape;1010;p32"/>
          <p:cNvCxnSpPr>
            <a:stCxn id="991" idx="3"/>
            <a:endCxn id="135" idx="1"/>
          </p:cNvCxnSpPr>
          <p:nvPr/>
        </p:nvCxnSpPr>
        <p:spPr>
          <a:xfrm>
            <a:off x="6134194" y="11223670"/>
            <a:ext cx="2297927" cy="48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012" name="Google Shape;1012;p32"/>
          <p:cNvGraphicFramePr/>
          <p:nvPr/>
        </p:nvGraphicFramePr>
        <p:xfrm>
          <a:off x="7842708" y="8514307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3" name="Google Shape;1013;p32"/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/>
          <p:nvPr/>
        </p:nvSpPr>
        <p:spPr>
          <a:xfrm>
            <a:off x="2230015" y="8996879"/>
            <a:ext cx="5184645" cy="198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5" name="Google Shape;1015;p32"/>
          <p:cNvCxnSpPr>
            <a:stCxn id="1013" idx="1"/>
            <a:endCxn id="1014" idx="3"/>
          </p:cNvCxnSpPr>
          <p:nvPr/>
        </p:nvCxnSpPr>
        <p:spPr>
          <a:xfrm rot="10800000" flipV="1">
            <a:off x="7414661" y="8640508"/>
            <a:ext cx="414541" cy="4555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6" name="Google Shape;1016;p32"/>
          <p:cNvSpPr/>
          <p:nvPr/>
        </p:nvSpPr>
        <p:spPr>
          <a:xfrm>
            <a:off x="2162547" y="88663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2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2"/>
          <p:cNvSpPr/>
          <p:nvPr/>
        </p:nvSpPr>
        <p:spPr>
          <a:xfrm>
            <a:off x="8116056" y="931834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0" name="Google Shape;1020;p32"/>
          <p:cNvGraphicFramePr/>
          <p:nvPr/>
        </p:nvGraphicFramePr>
        <p:xfrm>
          <a:off x="8314416" y="9484887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1" name="Google Shape;1021;p32"/>
          <p:cNvSpPr/>
          <p:nvPr/>
        </p:nvSpPr>
        <p:spPr>
          <a:xfrm>
            <a:off x="8869884" y="986748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2"/>
          <p:cNvSpPr txBox="1"/>
          <p:nvPr/>
        </p:nvSpPr>
        <p:spPr>
          <a:xfrm>
            <a:off x="8336586" y="9484430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전 견적 내용은 확인할 수 없습니다.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3" name="Google Shape;1023;p32"/>
          <p:cNvGraphicFramePr/>
          <p:nvPr/>
        </p:nvGraphicFramePr>
        <p:xfrm>
          <a:off x="2249444" y="747814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9" name="Google Shape;1029;p32"/>
          <p:cNvSpPr/>
          <p:nvPr/>
        </p:nvSpPr>
        <p:spPr>
          <a:xfrm>
            <a:off x="8639451" y="12619326"/>
            <a:ext cx="1574872" cy="4835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복호화 진행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32"/>
          <p:cNvCxnSpPr>
            <a:stCxn id="138" idx="2"/>
            <a:endCxn id="1029" idx="0"/>
          </p:cNvCxnSpPr>
          <p:nvPr/>
        </p:nvCxnSpPr>
        <p:spPr>
          <a:xfrm rot="5400000">
            <a:off x="9043699" y="12000541"/>
            <a:ext cx="1001974" cy="2355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1" name="Google Shape;1031;p32"/>
          <p:cNvSpPr/>
          <p:nvPr/>
        </p:nvSpPr>
        <p:spPr>
          <a:xfrm>
            <a:off x="2131568" y="7647627"/>
            <a:ext cx="2482138" cy="232206"/>
          </a:xfrm>
          <a:prstGeom prst="rect">
            <a:avLst/>
          </a:prstGeom>
          <a:noFill/>
          <a:ln w="25400" cap="flat" cmpd="sng">
            <a:solidFill>
              <a:srgbClr val="5481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2"/>
          <p:cNvSpPr/>
          <p:nvPr/>
        </p:nvSpPr>
        <p:spPr>
          <a:xfrm>
            <a:off x="-517099" y="7653240"/>
            <a:ext cx="2482138" cy="2322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481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3" name="Google Shape;1033;p32"/>
          <p:cNvGraphicFramePr/>
          <p:nvPr/>
        </p:nvGraphicFramePr>
        <p:xfrm>
          <a:off x="-458999" y="7683157"/>
          <a:ext cx="2367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 미확인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" name="Google Shape;1034;p32"/>
          <p:cNvSpPr/>
          <p:nvPr/>
        </p:nvSpPr>
        <p:spPr>
          <a:xfrm>
            <a:off x="-554705" y="8175116"/>
            <a:ext cx="2420185" cy="14444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5" name="Google Shape;1035;p32"/>
          <p:cNvGraphicFramePr/>
          <p:nvPr/>
        </p:nvGraphicFramePr>
        <p:xfrm>
          <a:off x="-437753" y="8940173"/>
          <a:ext cx="21742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6" name="Google Shape;1036;p32"/>
          <p:cNvSpPr/>
          <p:nvPr/>
        </p:nvSpPr>
        <p:spPr>
          <a:xfrm>
            <a:off x="738722" y="925594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315448" y="924825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-437753" y="8643709"/>
            <a:ext cx="2174247" cy="19866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개찰참석자의 로그인 비밀번호를 입력해 주십시오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9" name="Google Shape;1039;p32"/>
          <p:cNvGraphicFramePr/>
          <p:nvPr/>
        </p:nvGraphicFramePr>
        <p:xfrm>
          <a:off x="-420146" y="82780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입회자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0" name="Google Shape;1040;p32"/>
          <p:cNvCxnSpPr>
            <a:endCxn id="1034" idx="0"/>
          </p:cNvCxnSpPr>
          <p:nvPr/>
        </p:nvCxnSpPr>
        <p:spPr>
          <a:xfrm rot="5400000">
            <a:off x="566888" y="7905416"/>
            <a:ext cx="358200" cy="1812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41" name="Google Shape;1041;p32"/>
          <p:cNvCxnSpPr>
            <a:stCxn id="1036" idx="3"/>
            <a:endCxn id="1031" idx="2"/>
          </p:cNvCxnSpPr>
          <p:nvPr/>
        </p:nvCxnSpPr>
        <p:spPr>
          <a:xfrm rot="10800000" flipH="1">
            <a:off x="1115310" y="7879824"/>
            <a:ext cx="2257200" cy="1471500"/>
          </a:xfrm>
          <a:prstGeom prst="bentConnector2">
            <a:avLst/>
          </a:prstGeom>
          <a:noFill/>
          <a:ln w="19050" cap="flat" cmpd="sng">
            <a:solidFill>
              <a:srgbClr val="548135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42" name="Google Shape;1042;p32"/>
          <p:cNvSpPr/>
          <p:nvPr/>
        </p:nvSpPr>
        <p:spPr>
          <a:xfrm>
            <a:off x="-517099" y="7169092"/>
            <a:ext cx="236773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입회자가 있을 경우 입회자의 서명확인을 받아야 개찰이 가능합. 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[서명 미확인] 클릭 시 입회자 확인 레이어 팝업 호출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28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sp>
        <p:nvSpPr>
          <p:cNvPr id="135" name="Google Shape;659;p27"/>
          <p:cNvSpPr/>
          <p:nvPr/>
        </p:nvSpPr>
        <p:spPr>
          <a:xfrm>
            <a:off x="8432121" y="10753260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660;p27"/>
          <p:cNvSpPr txBox="1"/>
          <p:nvPr/>
        </p:nvSpPr>
        <p:spPr>
          <a:xfrm>
            <a:off x="8540106" y="10904363"/>
            <a:ext cx="1674835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/>
              <a:t>투찰한 업체들 입찰을 개찰 처리 합니다</a:t>
            </a:r>
            <a:r>
              <a:rPr lang="en-US" altLang="ko-KR" sz="600" smtClean="0"/>
              <a:t>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r>
              <a:rPr 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661;p27"/>
          <p:cNvGraphicFramePr/>
          <p:nvPr>
            <p:extLst>
              <p:ext uri="{D42A27DB-BD31-4B8C-83A1-F6EECF244321}">
                <p14:modId xmlns:p14="http://schemas.microsoft.com/office/powerpoint/2010/main" val="1530413757"/>
              </p:ext>
            </p:extLst>
          </p:nvPr>
        </p:nvGraphicFramePr>
        <p:xfrm>
          <a:off x="8608905" y="11067545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662;p27"/>
          <p:cNvSpPr/>
          <p:nvPr/>
        </p:nvSpPr>
        <p:spPr>
          <a:xfrm>
            <a:off x="9455360" y="1145970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663;p27"/>
          <p:cNvSpPr/>
          <p:nvPr/>
        </p:nvSpPr>
        <p:spPr>
          <a:xfrm>
            <a:off x="9050915" y="1145201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33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8" name="Google Shape;1048;p33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유찰처리 메일</a:t>
            </a:r>
            <a:endParaRPr/>
          </a:p>
        </p:txBody>
      </p:sp>
      <p:sp>
        <p:nvSpPr>
          <p:cNvPr id="1050" name="Google Shape;1050;p3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참여업체에게 보내는 유찰처리 메일</a:t>
            </a:r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52" name="Google Shape;1052;p3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 유찰처리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3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를 유찰처리 하였습니다.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유찰 사유를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유찰사유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유찰처리 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" name="Google Shape;1158;p35"/>
          <p:cNvGraphicFramePr/>
          <p:nvPr/>
        </p:nvGraphicFramePr>
        <p:xfrm>
          <a:off x="8385974" y="826614"/>
          <a:ext cx="2324900" cy="21454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진행중 개찰 처리한 입찰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권한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유찰: 담당자, 개찰자, 낙찰자에게만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낙찰: 개찰자, 낙찰자에게만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재입찰: 담당자, 개찰자에게만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9" name="Google Shape;1159;p35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</a:t>
            </a:r>
            <a:endParaRPr/>
          </a:p>
        </p:txBody>
      </p:sp>
      <p:sp>
        <p:nvSpPr>
          <p:cNvPr id="1161" name="Google Shape;1161;p3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63" name="Google Shape;1163;p3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sp>
        <p:nvSpPr>
          <p:cNvPr id="1165" name="Google Shape;1165;p3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5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7" name="Google Shape;1167;p35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3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grpSp>
        <p:nvGrpSpPr>
          <p:cNvPr id="1171" name="Google Shape;1171;p3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72" name="Google Shape;1172;p35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3" name="Google Shape;1173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4" name="Google Shape;1174;p3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5" name="Google Shape;1175;p3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6" name="Google Shape;1176;p3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" name="Google Shape;1177;p3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" name="Google Shape;1178;p3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179" name="Google Shape;1179;p3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3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185" name="Google Shape;1185;p3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35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5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189" name="Google Shape;1189;p35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" name="Google Shape;1190;p35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1" name="Google Shape;1191;p35"/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2" name="Google Shape;1192;p35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3" name="Google Shape;1193;p35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4" name="Google Shape;1194;p35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5" name="Google Shape;1195;p35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6" name="Google Shape;1196;p35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7" name="Google Shape;1197;p35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8" name="Google Shape;1198;p35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" name="Google Shape;1199;p35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00" name="Google Shape;1200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2" name="Google Shape;1202;p35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3" name="Google Shape;1203;p35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4" name="Google Shape;1204;p35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5" name="Google Shape;1205;p35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6" name="Google Shape;1206;p35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207" name="Google Shape;1207;p35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8" name="Google Shape;1208;p35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9" name="Google Shape;1209;p35"/>
          <p:cNvGraphicFramePr/>
          <p:nvPr/>
        </p:nvGraphicFramePr>
        <p:xfrm>
          <a:off x="2247602" y="724170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0" name="Google Shape;1210;p35"/>
          <p:cNvGraphicFramePr/>
          <p:nvPr/>
        </p:nvGraphicFramePr>
        <p:xfrm>
          <a:off x="2247602" y="769076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1" name="Google Shape;1211;p35"/>
          <p:cNvGraphicFramePr/>
          <p:nvPr/>
        </p:nvGraphicFramePr>
        <p:xfrm>
          <a:off x="2247602" y="795547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35"/>
          <p:cNvGraphicFramePr/>
          <p:nvPr/>
        </p:nvGraphicFramePr>
        <p:xfrm>
          <a:off x="2247602" y="8220382"/>
          <a:ext cx="5184650" cy="2249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3" name="Google Shape;1213;p35"/>
          <p:cNvGraphicFramePr/>
          <p:nvPr/>
        </p:nvGraphicFramePr>
        <p:xfrm>
          <a:off x="2247602" y="847349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4" name="Google Shape;1214;p35"/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5"/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선택업체 재입찰하러 가기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5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5"/>
          <p:cNvSpPr/>
          <p:nvPr/>
        </p:nvSpPr>
        <p:spPr>
          <a:xfrm>
            <a:off x="2010211" y="9991269"/>
            <a:ext cx="5663130" cy="121813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9" name="Google Shape;1219;p35"/>
          <p:cNvGraphicFramePr/>
          <p:nvPr/>
        </p:nvGraphicFramePr>
        <p:xfrm>
          <a:off x="2114093" y="10076693"/>
          <a:ext cx="5460175" cy="10668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2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ㅁ</a:t>
                      </a:r>
                      <a:endParaRPr sz="8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선정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20" name="Google Shape;1220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07524" y="10305437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1" name="Google Shape;1221;p35"/>
          <p:cNvGraphicFramePr/>
          <p:nvPr/>
        </p:nvGraphicFramePr>
        <p:xfrm>
          <a:off x="5526228" y="8271140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2" name="Google Shape;1222;p35"/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5"/>
          <p:cNvSpPr/>
          <p:nvPr/>
        </p:nvSpPr>
        <p:spPr>
          <a:xfrm>
            <a:off x="2230015" y="9034765"/>
            <a:ext cx="5184645" cy="198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35"/>
          <p:cNvCxnSpPr>
            <a:endCxn id="1223" idx="0"/>
          </p:cNvCxnSpPr>
          <p:nvPr/>
        </p:nvCxnSpPr>
        <p:spPr>
          <a:xfrm flipH="1">
            <a:off x="4822338" y="8410465"/>
            <a:ext cx="703800" cy="624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25" name="Google Shape;1225;p35"/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5"/>
          <p:cNvSpPr/>
          <p:nvPr/>
        </p:nvSpPr>
        <p:spPr>
          <a:xfrm>
            <a:off x="7097639" y="1032096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개찰결과 보고서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2008306" y="9657341"/>
            <a:ext cx="5663130" cy="2748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lang="ko-KR" sz="600" b="0" i="0" u="sng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0" name="Google Shape;1230;p35"/>
          <p:cNvGraphicFramePr/>
          <p:nvPr/>
        </p:nvGraphicFramePr>
        <p:xfrm>
          <a:off x="-1919730" y="8844542"/>
          <a:ext cx="36561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제출 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1" name="Google Shape;1231;p35"/>
          <p:cNvGraphicFramePr/>
          <p:nvPr/>
        </p:nvGraphicFramePr>
        <p:xfrm>
          <a:off x="-1880999" y="9250532"/>
          <a:ext cx="35695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3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차수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" name="Google Shape;1232;p35"/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35"/>
          <p:cNvCxnSpPr>
            <a:endCxn id="1229" idx="3"/>
          </p:cNvCxnSpPr>
          <p:nvPr/>
        </p:nvCxnSpPr>
        <p:spPr>
          <a:xfrm rot="5400000" flipH="1">
            <a:off x="1882373" y="9729295"/>
            <a:ext cx="707400" cy="627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4" name="Google Shape;1234;p35"/>
          <p:cNvCxnSpPr>
            <a:stCxn id="1216" idx="1"/>
            <a:endCxn id="1235" idx="0"/>
          </p:cNvCxnSpPr>
          <p:nvPr/>
        </p:nvCxnSpPr>
        <p:spPr>
          <a:xfrm flipH="1">
            <a:off x="1619286" y="11407109"/>
            <a:ext cx="3005400" cy="37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5" name="Google Shape;1235;p35"/>
          <p:cNvSpPr/>
          <p:nvPr/>
        </p:nvSpPr>
        <p:spPr>
          <a:xfrm>
            <a:off x="281283" y="1178029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6" name="Google Shape;1236;p35"/>
          <p:cNvGraphicFramePr/>
          <p:nvPr/>
        </p:nvGraphicFramePr>
        <p:xfrm>
          <a:off x="417024" y="11880832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유찰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7" name="Google Shape;1237;p35"/>
          <p:cNvSpPr txBox="1"/>
          <p:nvPr/>
        </p:nvSpPr>
        <p:spPr>
          <a:xfrm>
            <a:off x="398088" y="1226149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5"/>
          <p:cNvSpPr/>
          <p:nvPr/>
        </p:nvSpPr>
        <p:spPr>
          <a:xfrm>
            <a:off x="416831" y="1266680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1625879" y="13466538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5"/>
          <p:cNvSpPr/>
          <p:nvPr/>
        </p:nvSpPr>
        <p:spPr>
          <a:xfrm>
            <a:off x="1221434" y="134588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5"/>
          <p:cNvSpPr/>
          <p:nvPr/>
        </p:nvSpPr>
        <p:spPr>
          <a:xfrm>
            <a:off x="3415614" y="1177521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2" name="Google Shape;1242;p35"/>
          <p:cNvGraphicFramePr/>
          <p:nvPr/>
        </p:nvGraphicFramePr>
        <p:xfrm>
          <a:off x="3551355" y="11875752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낙찰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3" name="Google Shape;1243;p35"/>
          <p:cNvSpPr txBox="1"/>
          <p:nvPr/>
        </p:nvSpPr>
        <p:spPr>
          <a:xfrm>
            <a:off x="3532419" y="1225641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[비트큐브]업체로 낙찰처리 합니다.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낙찰 시 추가합의 사항이 있을 경우 입력해 주십시오..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 하시겠습니까?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5"/>
          <p:cNvSpPr/>
          <p:nvPr/>
        </p:nvSpPr>
        <p:spPr>
          <a:xfrm>
            <a:off x="3551162" y="1266172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추가합의 사항(필수 아님)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5"/>
          <p:cNvSpPr/>
          <p:nvPr/>
        </p:nvSpPr>
        <p:spPr>
          <a:xfrm>
            <a:off x="4760210" y="13461458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5"/>
          <p:cNvSpPr/>
          <p:nvPr/>
        </p:nvSpPr>
        <p:spPr>
          <a:xfrm>
            <a:off x="4355765" y="134537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35"/>
          <p:cNvCxnSpPr>
            <a:stCxn id="1248" idx="1"/>
            <a:endCxn id="1241" idx="0"/>
          </p:cNvCxnSpPr>
          <p:nvPr/>
        </p:nvCxnSpPr>
        <p:spPr>
          <a:xfrm flipH="1">
            <a:off x="4753739" y="10600338"/>
            <a:ext cx="2343900" cy="1174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9" name="Google Shape;1249;p35"/>
          <p:cNvSpPr/>
          <p:nvPr/>
        </p:nvSpPr>
        <p:spPr>
          <a:xfrm>
            <a:off x="2131618" y="89157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35"/>
          <p:cNvCxnSpPr>
            <a:endCxn id="1252" idx="1"/>
          </p:cNvCxnSpPr>
          <p:nvPr/>
        </p:nvCxnSpPr>
        <p:spPr>
          <a:xfrm rot="10800000" flipH="1">
            <a:off x="4624673" y="9620196"/>
            <a:ext cx="3263400" cy="75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48" name="Google Shape;1248;p35"/>
          <p:cNvSpPr/>
          <p:nvPr/>
        </p:nvSpPr>
        <p:spPr>
          <a:xfrm>
            <a:off x="7097639" y="1052575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5"/>
          <p:cNvSpPr/>
          <p:nvPr/>
        </p:nvSpPr>
        <p:spPr>
          <a:xfrm>
            <a:off x="7888073" y="9423385"/>
            <a:ext cx="1975927" cy="393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5"/>
          <p:cNvSpPr/>
          <p:nvPr/>
        </p:nvSpPr>
        <p:spPr>
          <a:xfrm>
            <a:off x="7884457" y="9069746"/>
            <a:ext cx="1403522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4" name="Google Shape;1254;p35"/>
          <p:cNvCxnSpPr>
            <a:endCxn id="1255" idx="0"/>
          </p:cNvCxnSpPr>
          <p:nvPr/>
        </p:nvCxnSpPr>
        <p:spPr>
          <a:xfrm>
            <a:off x="4601204" y="10435685"/>
            <a:ext cx="4924800" cy="654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5" name="Google Shape;1255;p35"/>
          <p:cNvSpPr/>
          <p:nvPr/>
        </p:nvSpPr>
        <p:spPr>
          <a:xfrm>
            <a:off x="6682408" y="11090285"/>
            <a:ext cx="5687191" cy="2458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6" name="Google Shape;1256;p35"/>
          <p:cNvGraphicFramePr/>
          <p:nvPr/>
        </p:nvGraphicFramePr>
        <p:xfrm>
          <a:off x="6758151" y="11163746"/>
          <a:ext cx="5460175" cy="23382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2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ㅁ</a:t>
                      </a:r>
                      <a:endParaRPr sz="8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선정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57" name="Google Shape;1257;p35"/>
          <p:cNvGraphicFramePr/>
          <p:nvPr/>
        </p:nvGraphicFramePr>
        <p:xfrm>
          <a:off x="7061073" y="11613890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8" name="Google Shape;1258;p35"/>
          <p:cNvGraphicFramePr/>
          <p:nvPr/>
        </p:nvGraphicFramePr>
        <p:xfrm>
          <a:off x="7061073" y="12458169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9" name="Google Shape;1259;p35"/>
          <p:cNvSpPr/>
          <p:nvPr/>
        </p:nvSpPr>
        <p:spPr>
          <a:xfrm>
            <a:off x="7667943" y="10625474"/>
            <a:ext cx="1699092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5"/>
          <p:cNvSpPr/>
          <p:nvPr/>
        </p:nvSpPr>
        <p:spPr>
          <a:xfrm>
            <a:off x="11743891" y="11408646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5"/>
          <p:cNvSpPr/>
          <p:nvPr/>
        </p:nvSpPr>
        <p:spPr>
          <a:xfrm>
            <a:off x="11780108" y="12258258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165924" y="11407966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3" name="Google Shape;1263;p35"/>
          <p:cNvGraphicFramePr/>
          <p:nvPr/>
        </p:nvGraphicFramePr>
        <p:xfrm>
          <a:off x="2255556" y="744998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13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8" name="Google Shape;1268;p36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9" name="Google Shape;1269;p36"/>
          <p:cNvSpPr/>
          <p:nvPr/>
        </p:nvSpPr>
        <p:spPr>
          <a:xfrm>
            <a:off x="111802" y="826613"/>
            <a:ext cx="8217900" cy="974729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/>
          </a:p>
        </p:txBody>
      </p:sp>
      <p:sp>
        <p:nvSpPr>
          <p:cNvPr id="1271" name="Google Shape;1271;p3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3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sp>
        <p:nvSpPr>
          <p:cNvPr id="1275" name="Google Shape;1275;p36"/>
          <p:cNvSpPr/>
          <p:nvPr/>
        </p:nvSpPr>
        <p:spPr>
          <a:xfrm>
            <a:off x="199597" y="1005542"/>
            <a:ext cx="8044072" cy="951026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1451340" y="1345189"/>
            <a:ext cx="6766342" cy="9045457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36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3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grpSp>
        <p:nvGrpSpPr>
          <p:cNvPr id="1281" name="Google Shape;1281;p3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282" name="Google Shape;1282;p36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3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89" name="Google Shape;1289;p3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3" name="Google Shape;1293;p3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4" name="Google Shape;1294;p3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295" name="Google Shape;1295;p3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7" name="Google Shape;1297;p36"/>
          <p:cNvSpPr/>
          <p:nvPr/>
        </p:nvSpPr>
        <p:spPr>
          <a:xfrm>
            <a:off x="346644" y="287292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299" name="Google Shape;1299;p36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0" name="Google Shape;1300;p36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1" name="Google Shape;1301;p36"/>
          <p:cNvSpPr/>
          <p:nvPr/>
        </p:nvSpPr>
        <p:spPr>
          <a:xfrm>
            <a:off x="2025452" y="2288250"/>
            <a:ext cx="5663130" cy="387642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2" name="Google Shape;1302;p36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3" name="Google Shape;1303;p36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4" name="Google Shape;1304;p36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5" name="Google Shape;1305;p36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6" name="Google Shape;1306;p36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7" name="Google Shape;1307;p36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8" name="Google Shape;1308;p36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9" name="Google Shape;1309;p36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비트큐브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0" name="Google Shape;1310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2" name="Google Shape;1312;p36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3" name="Google Shape;1313;p36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36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5" name="Google Shape;1315;p36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Google Shape;1316;p3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317" name="Google Shape;1317;p36"/>
          <p:cNvSpPr/>
          <p:nvPr/>
        </p:nvSpPr>
        <p:spPr>
          <a:xfrm>
            <a:off x="2010211" y="6867573"/>
            <a:ext cx="5663130" cy="270202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8" name="Google Shape;1318;p36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9" name="Google Shape;1319;p36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0" name="Google Shape;1320;p36"/>
          <p:cNvGraphicFramePr/>
          <p:nvPr/>
        </p:nvGraphicFramePr>
        <p:xfrm>
          <a:off x="2247602" y="799972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" name="Google Shape;1321;p36"/>
          <p:cNvSpPr/>
          <p:nvPr/>
        </p:nvSpPr>
        <p:spPr>
          <a:xfrm>
            <a:off x="4004198" y="990061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4786599" y="9898081"/>
            <a:ext cx="734313" cy="218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3" name="Google Shape;1323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6" name="Google Shape;1326;p36"/>
          <p:cNvGraphicFramePr/>
          <p:nvPr/>
        </p:nvGraphicFramePr>
        <p:xfrm>
          <a:off x="2247602" y="7743843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7" name="Google Shape;1327;p36"/>
          <p:cNvGraphicFramePr/>
          <p:nvPr/>
        </p:nvGraphicFramePr>
        <p:xfrm>
          <a:off x="-190891" y="10730838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8" name="Google Shape;1328;p36"/>
          <p:cNvSpPr/>
          <p:nvPr/>
        </p:nvSpPr>
        <p:spPr>
          <a:xfrm>
            <a:off x="-219207" y="10704880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6"/>
          <p:cNvSpPr txBox="1"/>
          <p:nvPr/>
        </p:nvSpPr>
        <p:spPr>
          <a:xfrm>
            <a:off x="3367938" y="1155078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/>
          <p:nvPr/>
        </p:nvSpPr>
        <p:spPr>
          <a:xfrm>
            <a:off x="305593" y="11187533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1" name="Google Shape;1331;p36"/>
          <p:cNvCxnSpPr>
            <a:stCxn id="1332" idx="1"/>
          </p:cNvCxnSpPr>
          <p:nvPr/>
        </p:nvCxnSpPr>
        <p:spPr>
          <a:xfrm>
            <a:off x="2247601" y="8468242"/>
            <a:ext cx="153900" cy="2262600"/>
          </a:xfrm>
          <a:prstGeom prst="bentConnector4">
            <a:avLst>
              <a:gd name="adj1" fmla="val -148539"/>
              <a:gd name="adj2" fmla="val 5524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333" name="Google Shape;1333;p36"/>
          <p:cNvCxnSpPr>
            <a:stCxn id="1322" idx="3"/>
            <a:endCxn id="1334" idx="1"/>
          </p:cNvCxnSpPr>
          <p:nvPr/>
        </p:nvCxnSpPr>
        <p:spPr>
          <a:xfrm>
            <a:off x="5520912" y="10007281"/>
            <a:ext cx="2250900" cy="327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5" name="Google Shape;1335;p36"/>
          <p:cNvSpPr/>
          <p:nvPr/>
        </p:nvSpPr>
        <p:spPr>
          <a:xfrm>
            <a:off x="5566632" y="110061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6" name="Google Shape;1336;p36"/>
          <p:cNvGraphicFramePr/>
          <p:nvPr/>
        </p:nvGraphicFramePr>
        <p:xfrm>
          <a:off x="5764992" y="1117273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7" name="Google Shape;1337;p36"/>
          <p:cNvSpPr/>
          <p:nvPr/>
        </p:nvSpPr>
        <p:spPr>
          <a:xfrm>
            <a:off x="6320460" y="115553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6"/>
          <p:cNvSpPr txBox="1"/>
          <p:nvPr/>
        </p:nvSpPr>
        <p:spPr>
          <a:xfrm>
            <a:off x="5787162" y="11172282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6"/>
          <p:cNvSpPr txBox="1"/>
          <p:nvPr/>
        </p:nvSpPr>
        <p:spPr>
          <a:xfrm>
            <a:off x="5535427" y="9814471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graphicFrame>
        <p:nvGraphicFramePr>
          <p:cNvPr id="1340" name="Google Shape;1340;p36"/>
          <p:cNvGraphicFramePr/>
          <p:nvPr/>
        </p:nvGraphicFramePr>
        <p:xfrm>
          <a:off x="832464" y="10804529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1" name="Google Shape;1341;p36"/>
          <p:cNvSpPr/>
          <p:nvPr/>
        </p:nvSpPr>
        <p:spPr>
          <a:xfrm>
            <a:off x="851786" y="1102682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858137" y="1121893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1765306" y="1121818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2562397" y="1122506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2941782" y="1122279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3276789" y="1123121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6"/>
          <p:cNvSpPr/>
          <p:nvPr/>
        </p:nvSpPr>
        <p:spPr>
          <a:xfrm>
            <a:off x="1781240" y="1102751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6"/>
          <p:cNvSpPr/>
          <p:nvPr/>
        </p:nvSpPr>
        <p:spPr>
          <a:xfrm>
            <a:off x="2569438" y="1102751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6"/>
          <p:cNvSpPr/>
          <p:nvPr/>
        </p:nvSpPr>
        <p:spPr>
          <a:xfrm>
            <a:off x="2956996" y="1102793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6"/>
          <p:cNvSpPr/>
          <p:nvPr/>
        </p:nvSpPr>
        <p:spPr>
          <a:xfrm>
            <a:off x="3324125" y="1102793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6"/>
          <p:cNvSpPr/>
          <p:nvPr/>
        </p:nvSpPr>
        <p:spPr>
          <a:xfrm>
            <a:off x="4518462" y="1102463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6"/>
          <p:cNvSpPr/>
          <p:nvPr/>
        </p:nvSpPr>
        <p:spPr>
          <a:xfrm>
            <a:off x="4512120" y="1122885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7771779" y="9322747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3" name="Google Shape;1353;p36"/>
          <p:cNvGraphicFramePr/>
          <p:nvPr/>
        </p:nvGraphicFramePr>
        <p:xfrm>
          <a:off x="7907520" y="9423285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재입찰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Google Shape;1354;p36"/>
          <p:cNvSpPr txBox="1"/>
          <p:nvPr/>
        </p:nvSpPr>
        <p:spPr>
          <a:xfrm>
            <a:off x="7888584" y="9803943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합니다. 재입찰 시 선택한 참가업체에게 재입찰 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시 재입찰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36"/>
          <p:cNvSpPr/>
          <p:nvPr/>
        </p:nvSpPr>
        <p:spPr>
          <a:xfrm>
            <a:off x="7907327" y="10209256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재입찰 사유 필수 입력 (200자 애내)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36"/>
          <p:cNvSpPr/>
          <p:nvPr/>
        </p:nvSpPr>
        <p:spPr>
          <a:xfrm>
            <a:off x="9123798" y="11008991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6"/>
          <p:cNvSpPr/>
          <p:nvPr/>
        </p:nvSpPr>
        <p:spPr>
          <a:xfrm>
            <a:off x="8711930" y="1100130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Google Shape;1358;p36"/>
          <p:cNvCxnSpPr>
            <a:stCxn id="1356" idx="1"/>
            <a:endCxn id="1335" idx="3"/>
          </p:cNvCxnSpPr>
          <p:nvPr/>
        </p:nvCxnSpPr>
        <p:spPr>
          <a:xfrm flipH="1">
            <a:off x="7528698" y="11087817"/>
            <a:ext cx="1595100" cy="3174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360" name="Google Shape;1360;p36"/>
          <p:cNvGraphicFramePr/>
          <p:nvPr/>
        </p:nvGraphicFramePr>
        <p:xfrm>
          <a:off x="2338184" y="8758423"/>
          <a:ext cx="50594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1" name="Google Shape;1361;p36"/>
          <p:cNvGraphicFramePr/>
          <p:nvPr/>
        </p:nvGraphicFramePr>
        <p:xfrm>
          <a:off x="2336704" y="9193556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62" name="Google Shape;1362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5203" y="885226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19451" y="931076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4" name="Google Shape;1364;p36"/>
          <p:cNvGraphicFramePr/>
          <p:nvPr/>
        </p:nvGraphicFramePr>
        <p:xfrm>
          <a:off x="2337384" y="8305765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65" name="Google Shape;1365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8903" y="840740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36"/>
          <p:cNvSpPr/>
          <p:nvPr/>
        </p:nvSpPr>
        <p:spPr>
          <a:xfrm>
            <a:off x="2247601" y="8231111"/>
            <a:ext cx="5234809" cy="47426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6" name="Google Shape;1366;p36"/>
          <p:cNvGraphicFramePr/>
          <p:nvPr/>
        </p:nvGraphicFramePr>
        <p:xfrm>
          <a:off x="2247600" y="750452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6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1" name="Google Shape;1371;p3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2" name="Google Shape;1372;p37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4" name="Google Shape;1374;p3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5" name="Google Shape;1375;p3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376" name="Google Shape;1376;p3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7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8" name="Google Shape;1378;p37"/>
          <p:cNvGraphicFramePr/>
          <p:nvPr/>
        </p:nvGraphicFramePr>
        <p:xfrm>
          <a:off x="2333279" y="1103736"/>
          <a:ext cx="406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개찰결과 보고서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9" name="Google Shape;1379;p37"/>
          <p:cNvGraphicFramePr/>
          <p:nvPr/>
        </p:nvGraphicFramePr>
        <p:xfrm>
          <a:off x="2590013" y="1840814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0" name="Google Shape;1380;p37"/>
          <p:cNvGraphicFramePr/>
          <p:nvPr/>
        </p:nvGraphicFramePr>
        <p:xfrm>
          <a:off x="2590013" y="2066319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1" name="Google Shape;1381;p37"/>
          <p:cNvGraphicFramePr/>
          <p:nvPr/>
        </p:nvGraphicFramePr>
        <p:xfrm>
          <a:off x="2590013" y="2517329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2" name="Google Shape;1382;p37"/>
          <p:cNvGraphicFramePr/>
          <p:nvPr/>
        </p:nvGraphicFramePr>
        <p:xfrm>
          <a:off x="2590013" y="313597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3" name="Google Shape;1383;p37"/>
          <p:cNvGraphicFramePr/>
          <p:nvPr/>
        </p:nvGraphicFramePr>
        <p:xfrm>
          <a:off x="2590013" y="2742834"/>
          <a:ext cx="34593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4" name="Google Shape;1384;p37"/>
          <p:cNvGraphicFramePr/>
          <p:nvPr/>
        </p:nvGraphicFramePr>
        <p:xfrm>
          <a:off x="2590013" y="336148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5" name="Google Shape;1385;p37"/>
          <p:cNvGraphicFramePr/>
          <p:nvPr/>
        </p:nvGraphicFramePr>
        <p:xfrm>
          <a:off x="2590013" y="3586987"/>
          <a:ext cx="3459300" cy="21336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6" name="Google Shape;1386;p37"/>
          <p:cNvGraphicFramePr/>
          <p:nvPr/>
        </p:nvGraphicFramePr>
        <p:xfrm>
          <a:off x="2590013" y="403799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7" name="Google Shape;1387;p37"/>
          <p:cNvGraphicFramePr/>
          <p:nvPr/>
        </p:nvGraphicFramePr>
        <p:xfrm>
          <a:off x="2590013" y="381249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8" name="Google Shape;1388;p37"/>
          <p:cNvGraphicFramePr/>
          <p:nvPr/>
        </p:nvGraphicFramePr>
        <p:xfrm>
          <a:off x="2590013" y="448900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9" name="Google Shape;1389;p37"/>
          <p:cNvGraphicFramePr/>
          <p:nvPr/>
        </p:nvGraphicFramePr>
        <p:xfrm>
          <a:off x="2590013" y="471451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0" name="Google Shape;1390;p37"/>
          <p:cNvGraphicFramePr/>
          <p:nvPr/>
        </p:nvGraphicFramePr>
        <p:xfrm>
          <a:off x="2590013" y="4940023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1" name="Google Shape;1391;p37"/>
          <p:cNvGraphicFramePr/>
          <p:nvPr/>
        </p:nvGraphicFramePr>
        <p:xfrm>
          <a:off x="2590013" y="426350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2" name="Google Shape;1392;p37"/>
          <p:cNvGraphicFramePr/>
          <p:nvPr/>
        </p:nvGraphicFramePr>
        <p:xfrm>
          <a:off x="2590013" y="2291824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3" name="Google Shape;1393;p37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7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395" name="Google Shape;1395;p37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396" name="Google Shape;1396;p37"/>
          <p:cNvGraphicFramePr/>
          <p:nvPr/>
        </p:nvGraphicFramePr>
        <p:xfrm>
          <a:off x="2419643" y="5559382"/>
          <a:ext cx="38763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2위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예산대비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7" name="Google Shape;1397;p37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7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" name="Google Shape;1403;p38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4" name="Google Shape;1404;p3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재입찰/낙찰 메일</a:t>
            </a:r>
            <a:endParaRPr/>
          </a:p>
        </p:txBody>
      </p:sp>
      <p:sp>
        <p:nvSpPr>
          <p:cNvPr id="1406" name="Google Shape;1406;p3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07" name="Google Shape;1407;p3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8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8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재입찰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8"/>
          <p:cNvSpPr txBox="1"/>
          <p:nvPr/>
        </p:nvSpPr>
        <p:spPr>
          <a:xfrm>
            <a:off x="701717" y="2214937"/>
            <a:ext cx="3137338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이 재입찰 되었습니다.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재입찰 사유를 확인해 주시고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다시 한번 투찰 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재입찰사유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재입찰 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8"/>
          <p:cNvSpPr/>
          <p:nvPr/>
        </p:nvSpPr>
        <p:spPr>
          <a:xfrm>
            <a:off x="4688555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8"/>
          <p:cNvSpPr/>
          <p:nvPr/>
        </p:nvSpPr>
        <p:spPr>
          <a:xfrm>
            <a:off x="4416305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낙찰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8"/>
          <p:cNvSpPr txBox="1"/>
          <p:nvPr/>
        </p:nvSpPr>
        <p:spPr>
          <a:xfrm>
            <a:off x="4737632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에 업체선정 되었습니다.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내용은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입찰내용 확인 및 낙찰확인을 하시기 바랍니다.</a:t>
            </a:r>
            <a:b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(낙찰확인은 계약과 관련 없는 내부절차 입니다.)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추가합의사항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납품은 계약일로부터 10일 이내로 한다.</a:t>
            </a:r>
            <a:endParaRPr/>
          </a:p>
        </p:txBody>
      </p:sp>
      <p:sp>
        <p:nvSpPr>
          <p:cNvPr id="1414" name="Google Shape;1414;p38"/>
          <p:cNvSpPr/>
          <p:nvPr/>
        </p:nvSpPr>
        <p:spPr>
          <a:xfrm>
            <a:off x="4688555" y="4489528"/>
            <a:ext cx="3186415" cy="738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낙찰 협력사에게 문자발송</a:t>
            </a:r>
            <a:endParaRPr/>
          </a:p>
        </p:txBody>
      </p:sp>
      <p:sp>
        <p:nvSpPr>
          <p:cNvPr id="1415" name="Google Shape;1415;p38"/>
          <p:cNvSpPr/>
          <p:nvPr/>
        </p:nvSpPr>
        <p:spPr>
          <a:xfrm>
            <a:off x="652640" y="4489529"/>
            <a:ext cx="3186415" cy="738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재입찰 협력사들에게 문자발송</a:t>
            </a:r>
            <a:endParaRPr/>
          </a:p>
        </p:txBody>
      </p:sp>
      <p:sp>
        <p:nvSpPr>
          <p:cNvPr id="1416" name="Google Shape;1416;p38"/>
          <p:cNvSpPr/>
          <p:nvPr/>
        </p:nvSpPr>
        <p:spPr>
          <a:xfrm>
            <a:off x="-959844" y="4361693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8"/>
          <p:cNvSpPr txBox="1"/>
          <p:nvPr/>
        </p:nvSpPr>
        <p:spPr>
          <a:xfrm>
            <a:off x="-959850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smtClean="0"/>
              <a:t>팬택씨앤에스에서</a:t>
            </a:r>
            <a:r>
              <a:rPr lang="ko-KR" sz="800" smtClean="0"/>
              <a:t> </a:t>
            </a:r>
            <a:r>
              <a:rPr lang="ko-KR" sz="800"/>
              <a:t>재입찰을 공고하였습니다.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  <p:sp>
        <p:nvSpPr>
          <p:cNvPr id="1418" name="Google Shape;1418;p38"/>
          <p:cNvSpPr/>
          <p:nvPr/>
        </p:nvSpPr>
        <p:spPr>
          <a:xfrm>
            <a:off x="8183631" y="4264606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8"/>
          <p:cNvSpPr txBox="1"/>
          <p:nvPr/>
        </p:nvSpPr>
        <p:spPr>
          <a:xfrm>
            <a:off x="8183625" y="4389338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참여하신 입찰에(C202403035) 낙찰되었습니다.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4" name="Google Shape;1424;p3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입찰완료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Google Shape;1429;p40"/>
          <p:cNvGraphicFramePr/>
          <p:nvPr/>
        </p:nvGraphicFramePr>
        <p:xfrm>
          <a:off x="8385974" y="826614"/>
          <a:ext cx="2324900" cy="26788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입찰완료와 유찰인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완료상태 Default 전체 선택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입찰완료를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 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0" name="Google Shape;1430;p4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</a:t>
            </a:r>
            <a:endParaRPr/>
          </a:p>
        </p:txBody>
      </p:sp>
      <p:sp>
        <p:nvSpPr>
          <p:cNvPr id="1432" name="Google Shape;1432;p4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34" name="Google Shape;1434;p4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8" name="Google Shape;1438;p4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4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40" name="Google Shape;1440;p40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입찰완료는 업체선정이 완료된 입찰이거나 유찰된 입찰 목록을 보여줍니다.. (입찰번호 또는 입찰명을 클릭하시면 상세내용을 확인할 수 있습니다)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0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40"/>
          <p:cNvSpPr/>
          <p:nvPr/>
        </p:nvSpPr>
        <p:spPr>
          <a:xfrm>
            <a:off x="7211749" y="2792340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3" name="Google Shape;1443;p40"/>
          <p:cNvGraphicFramePr/>
          <p:nvPr/>
        </p:nvGraphicFramePr>
        <p:xfrm>
          <a:off x="1527414" y="3482058"/>
          <a:ext cx="6500275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입찰완료일시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상태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유찰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44" name="Google Shape;1444;p4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1445" name="Google Shape;1445;p4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51" name="Google Shape;1451;p40"/>
          <p:cNvGraphicFramePr/>
          <p:nvPr/>
        </p:nvGraphicFramePr>
        <p:xfrm>
          <a:off x="1440199" y="3256264"/>
          <a:ext cx="1684850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54" name="Google Shape;1454;p4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455" name="Google Shape;1455;p4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6" name="Google Shape;1456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7" name="Google Shape;1457;p4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8" name="Google Shape;1458;p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9" name="Google Shape;1459;p4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Google Shape;1460;p4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Google Shape;1461;p4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462" name="Google Shape;1462;p4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6" name="Google Shape;1466;p4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4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468" name="Google Shape;1468;p4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471" name="Google Shape;1471;p4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2" name="Google Shape;1472;p4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40"/>
          <p:cNvSpPr/>
          <p:nvPr/>
        </p:nvSpPr>
        <p:spPr>
          <a:xfrm>
            <a:off x="346644" y="299542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4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40"/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40"/>
          <p:cNvSpPr/>
          <p:nvPr/>
        </p:nvSpPr>
        <p:spPr>
          <a:xfrm>
            <a:off x="4753868" y="248517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완료상태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7" name="Google Shape;1477;p40"/>
          <p:cNvGraphicFramePr/>
          <p:nvPr/>
        </p:nvGraphicFramePr>
        <p:xfrm>
          <a:off x="5384798" y="2513129"/>
          <a:ext cx="19162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입찰완료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유찰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8" name="Google Shape;1478;p40"/>
          <p:cNvSpPr/>
          <p:nvPr/>
        </p:nvSpPr>
        <p:spPr>
          <a:xfrm>
            <a:off x="7410940" y="3696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9" name="Google Shape;1479;p40"/>
          <p:cNvGrpSpPr/>
          <p:nvPr/>
        </p:nvGrpSpPr>
        <p:grpSpPr>
          <a:xfrm>
            <a:off x="1610671" y="2804142"/>
            <a:ext cx="4052308" cy="250159"/>
            <a:chOff x="1623491" y="2480890"/>
            <a:chExt cx="4052308" cy="250159"/>
          </a:xfrm>
        </p:grpSpPr>
        <p:sp>
          <p:nvSpPr>
            <p:cNvPr id="1480" name="Google Shape;1480;p40"/>
            <p:cNvSpPr/>
            <p:nvPr/>
          </p:nvSpPr>
          <p:spPr>
            <a:xfrm>
              <a:off x="1623491" y="2480890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입찰번호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2279002" y="2487240"/>
              <a:ext cx="1161319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510944" y="2486721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입찰명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4172805" y="2486721"/>
              <a:ext cx="1502994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40"/>
          <p:cNvGrpSpPr/>
          <p:nvPr/>
        </p:nvGrpSpPr>
        <p:grpSpPr>
          <a:xfrm>
            <a:off x="1638323" y="2481826"/>
            <a:ext cx="2787277" cy="263454"/>
            <a:chOff x="1737559" y="2361325"/>
            <a:chExt cx="2787277" cy="263454"/>
          </a:xfrm>
        </p:grpSpPr>
        <p:sp>
          <p:nvSpPr>
            <p:cNvPr id="1485" name="Google Shape;1485;p40"/>
            <p:cNvSpPr/>
            <p:nvPr/>
          </p:nvSpPr>
          <p:spPr>
            <a:xfrm>
              <a:off x="1737559" y="2369125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입찰완료일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6" name="Google Shape;1486;p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74191" y="2361325"/>
              <a:ext cx="2150645" cy="263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7" name="Google Shape;1487;p40"/>
            <p:cNvSpPr txBox="1"/>
            <p:nvPr/>
          </p:nvSpPr>
          <p:spPr>
            <a:xfrm>
              <a:off x="2422396" y="2409632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2023-01-16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0"/>
            <p:cNvSpPr txBox="1"/>
            <p:nvPr/>
          </p:nvSpPr>
          <p:spPr>
            <a:xfrm>
              <a:off x="3545146" y="2411943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2024-01-16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3" name="Google Shape;1493;p41"/>
          <p:cNvGraphicFramePr/>
          <p:nvPr/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및 입찰완료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입찰이 유찰상태 일 경우 유찰사유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4" name="Google Shape;1494;p41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</a:t>
            </a:r>
            <a:endParaRPr/>
          </a:p>
        </p:txBody>
      </p:sp>
      <p:sp>
        <p:nvSpPr>
          <p:cNvPr id="1496" name="Google Shape;1496;p4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4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98" name="Google Shape;1498;p4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4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41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2" name="Google Shape;1502;p4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4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 상세</a:t>
            </a:r>
            <a:endParaRPr/>
          </a:p>
        </p:txBody>
      </p:sp>
      <p:grpSp>
        <p:nvGrpSpPr>
          <p:cNvPr id="1506" name="Google Shape;1506;p4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507" name="Google Shape;1507;p4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8" name="Google Shape;1508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9" name="Google Shape;1509;p4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0" name="Google Shape;1510;p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Google Shape;1511;p4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2" name="Google Shape;1512;p4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3" name="Google Shape;1513;p4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514" name="Google Shape;1514;p4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8" name="Google Shape;1518;p4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9" name="Google Shape;1519;p4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520" name="Google Shape;1520;p4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2" name="Google Shape;1522;p41"/>
          <p:cNvSpPr/>
          <p:nvPr/>
        </p:nvSpPr>
        <p:spPr>
          <a:xfrm>
            <a:off x="346644" y="30101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524" name="Google Shape;1524;p4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5" name="Google Shape;1525;p4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6" name="Google Shape;1526;p41"/>
          <p:cNvSpPr/>
          <p:nvPr/>
        </p:nvSpPr>
        <p:spPr>
          <a:xfrm>
            <a:off x="2010211" y="2303496"/>
            <a:ext cx="5663130" cy="3894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7" name="Google Shape;1527;p4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8" name="Google Shape;1528;p41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9" name="Google Shape;1529;p41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0" name="Google Shape;1530;p41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1" name="Google Shape;1531;p41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2" name="Google Shape;1532;p41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3" name="Google Shape;1533;p41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4" name="Google Shape;1534;p41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35" name="Google Shape;153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7" name="Google Shape;1537;p41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8" name="Google Shape;1538;p41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9" name="Google Shape;1539;p41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0" name="Google Shape;1540;p41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1" name="Google Shape;1541;p4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3" name="Google Shape;1543;p41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4" name="Google Shape;1544;p41"/>
          <p:cNvGraphicFramePr/>
          <p:nvPr/>
        </p:nvGraphicFramePr>
        <p:xfrm>
          <a:off x="2247602" y="738918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5" name="Google Shape;1545;p41"/>
          <p:cNvGraphicFramePr/>
          <p:nvPr/>
        </p:nvGraphicFramePr>
        <p:xfrm>
          <a:off x="2247602" y="76538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" name="Google Shape;1546;p41"/>
          <p:cNvGraphicFramePr/>
          <p:nvPr/>
        </p:nvGraphicFramePr>
        <p:xfrm>
          <a:off x="2247602" y="791860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7" name="Google Shape;1547;p41"/>
          <p:cNvGraphicFramePr/>
          <p:nvPr/>
        </p:nvGraphicFramePr>
        <p:xfrm>
          <a:off x="2247602" y="8183511"/>
          <a:ext cx="5184650" cy="2327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8" name="Google Shape;1548;p41"/>
          <p:cNvGraphicFramePr/>
          <p:nvPr/>
        </p:nvGraphicFramePr>
        <p:xfrm>
          <a:off x="2247602" y="8420860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FF0000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9" name="Google Shape;1549;p41"/>
          <p:cNvSpPr/>
          <p:nvPr/>
        </p:nvSpPr>
        <p:spPr>
          <a:xfrm>
            <a:off x="3597341" y="115427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41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41"/>
          <p:cNvSpPr/>
          <p:nvPr/>
        </p:nvSpPr>
        <p:spPr>
          <a:xfrm>
            <a:off x="2010211" y="10033395"/>
            <a:ext cx="5663130" cy="143017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2" name="Google Shape;1552;p41"/>
          <p:cNvGraphicFramePr/>
          <p:nvPr/>
        </p:nvGraphicFramePr>
        <p:xfrm>
          <a:off x="2114091" y="10091093"/>
          <a:ext cx="5503525" cy="9887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5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strike="noStrike" cap="none">
                          <a:solidFill>
                            <a:srgbClr val="0070C0"/>
                          </a:solidFill>
                        </a:rPr>
                        <a:t>상세</a:t>
                      </a:r>
                      <a:endParaRPr sz="600" u="sng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낙찰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2024-01-15 05:30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3" name="Google Shape;1553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7056" y="10309051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4" name="Google Shape;1554;p41"/>
          <p:cNvGraphicFramePr/>
          <p:nvPr/>
        </p:nvGraphicFramePr>
        <p:xfrm>
          <a:off x="5526228" y="8381750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5" name="Google Shape;1555;p41"/>
          <p:cNvSpPr/>
          <p:nvPr/>
        </p:nvSpPr>
        <p:spPr>
          <a:xfrm>
            <a:off x="5512721" y="8361762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41"/>
          <p:cNvSpPr/>
          <p:nvPr/>
        </p:nvSpPr>
        <p:spPr>
          <a:xfrm>
            <a:off x="2230015" y="8954237"/>
            <a:ext cx="5184645" cy="1231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41"/>
          <p:cNvCxnSpPr>
            <a:endCxn id="1556" idx="0"/>
          </p:cNvCxnSpPr>
          <p:nvPr/>
        </p:nvCxnSpPr>
        <p:spPr>
          <a:xfrm flipH="1">
            <a:off x="4822338" y="8521037"/>
            <a:ext cx="703800" cy="43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58" name="Google Shape;1558;p41"/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1"/>
          <p:cNvSpPr/>
          <p:nvPr/>
        </p:nvSpPr>
        <p:spPr>
          <a:xfrm>
            <a:off x="4323387" y="115427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입찰결과 보고서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1"/>
          <p:cNvSpPr/>
          <p:nvPr/>
        </p:nvSpPr>
        <p:spPr>
          <a:xfrm>
            <a:off x="2008306" y="9657341"/>
            <a:ext cx="5663130" cy="3078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lang="ko-KR" sz="600" b="0" i="0" u="sng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1"/>
          <p:cNvSpPr/>
          <p:nvPr/>
        </p:nvSpPr>
        <p:spPr>
          <a:xfrm>
            <a:off x="-2114714" y="84630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2" name="Google Shape;1562;p41"/>
          <p:cNvGraphicFramePr/>
          <p:nvPr/>
        </p:nvGraphicFramePr>
        <p:xfrm>
          <a:off x="-1919730" y="8549342"/>
          <a:ext cx="36561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제출 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3" name="Google Shape;1563;p41"/>
          <p:cNvGraphicFramePr/>
          <p:nvPr/>
        </p:nvGraphicFramePr>
        <p:xfrm>
          <a:off x="-1880999" y="8955332"/>
          <a:ext cx="35695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3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차수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4" name="Google Shape;1564;p41"/>
          <p:cNvSpPr/>
          <p:nvPr/>
        </p:nvSpPr>
        <p:spPr>
          <a:xfrm>
            <a:off x="-354646" y="100259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5" name="Google Shape;1565;p41"/>
          <p:cNvCxnSpPr>
            <a:endCxn id="1561" idx="3"/>
          </p:cNvCxnSpPr>
          <p:nvPr/>
        </p:nvCxnSpPr>
        <p:spPr>
          <a:xfrm rot="5400000" flipH="1">
            <a:off x="1596773" y="9719695"/>
            <a:ext cx="999600" cy="348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6" name="Google Shape;1566;p41"/>
          <p:cNvSpPr/>
          <p:nvPr/>
        </p:nvSpPr>
        <p:spPr>
          <a:xfrm>
            <a:off x="2102818" y="88552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1"/>
          <p:cNvSpPr/>
          <p:nvPr/>
        </p:nvSpPr>
        <p:spPr>
          <a:xfrm>
            <a:off x="2229798" y="9163321"/>
            <a:ext cx="5184645" cy="1231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1"/>
          <p:cNvSpPr/>
          <p:nvPr/>
        </p:nvSpPr>
        <p:spPr>
          <a:xfrm>
            <a:off x="2094820" y="91695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9" name="Google Shape;1569;p41"/>
          <p:cNvGraphicFramePr/>
          <p:nvPr/>
        </p:nvGraphicFramePr>
        <p:xfrm>
          <a:off x="5518885" y="8828044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 사양 변경으로 유찰합니다.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0" name="Google Shape;1570;p41"/>
          <p:cNvSpPr/>
          <p:nvPr/>
        </p:nvSpPr>
        <p:spPr>
          <a:xfrm>
            <a:off x="5505378" y="8808056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1" name="Google Shape;1571;p41"/>
          <p:cNvCxnSpPr>
            <a:endCxn id="1567" idx="3"/>
          </p:cNvCxnSpPr>
          <p:nvPr/>
        </p:nvCxnSpPr>
        <p:spPr>
          <a:xfrm flipH="1">
            <a:off x="7414443" y="9106694"/>
            <a:ext cx="696900" cy="118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1572" name="Google Shape;1572;p41"/>
          <p:cNvGraphicFramePr/>
          <p:nvPr/>
        </p:nvGraphicFramePr>
        <p:xfrm>
          <a:off x="2215398" y="11100986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4" name="Google Shape;1574;p41"/>
          <p:cNvSpPr/>
          <p:nvPr/>
        </p:nvSpPr>
        <p:spPr>
          <a:xfrm>
            <a:off x="5263964" y="11542362"/>
            <a:ext cx="1039391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실제 계약금액  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89288" y="1158327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41"/>
          <p:cNvSpPr/>
          <p:nvPr/>
        </p:nvSpPr>
        <p:spPr>
          <a:xfrm>
            <a:off x="6055775" y="12269159"/>
            <a:ext cx="1741616" cy="73517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 금액과 실제계약금액이 다를 경우 실제 계약금액을 입력합니다. 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실제계약금액과 낙찰금액이 같을 경우 입력하지 않아도 됩니다.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클릭하여 실제 계약금액을 입력해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7" name="Google Shape;1577;p41"/>
          <p:cNvCxnSpPr>
            <a:stCxn id="1575" idx="2"/>
            <a:endCxn id="1576" idx="1"/>
          </p:cNvCxnSpPr>
          <p:nvPr/>
        </p:nvCxnSpPr>
        <p:spPr>
          <a:xfrm rot="5400000">
            <a:off x="5650531" y="12124788"/>
            <a:ext cx="917400" cy="106800"/>
          </a:xfrm>
          <a:prstGeom prst="bentConnector4">
            <a:avLst>
              <a:gd name="adj1" fmla="val 29958"/>
              <a:gd name="adj2" fmla="val 31409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78" name="Google Shape;1578;p41"/>
          <p:cNvSpPr/>
          <p:nvPr/>
        </p:nvSpPr>
        <p:spPr>
          <a:xfrm>
            <a:off x="7991040" y="10684640"/>
            <a:ext cx="2676283" cy="158717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9" name="Google Shape;1579;p41"/>
          <p:cNvGraphicFramePr/>
          <p:nvPr/>
        </p:nvGraphicFramePr>
        <p:xfrm>
          <a:off x="8126781" y="10785178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실제 계약금액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0" name="Google Shape;1580;p41"/>
          <p:cNvSpPr txBox="1"/>
          <p:nvPr/>
        </p:nvSpPr>
        <p:spPr>
          <a:xfrm>
            <a:off x="8107845" y="11165836"/>
            <a:ext cx="2418801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실제계약금액을 작성해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1"/>
          <p:cNvSpPr/>
          <p:nvPr/>
        </p:nvSpPr>
        <p:spPr>
          <a:xfrm>
            <a:off x="9343059" y="11902884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41"/>
          <p:cNvSpPr/>
          <p:nvPr/>
        </p:nvSpPr>
        <p:spPr>
          <a:xfrm>
            <a:off x="8931191" y="1189519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41"/>
          <p:cNvCxnSpPr>
            <a:stCxn id="1574" idx="3"/>
            <a:endCxn id="1578" idx="1"/>
          </p:cNvCxnSpPr>
          <p:nvPr/>
        </p:nvCxnSpPr>
        <p:spPr>
          <a:xfrm rot="10800000" flipH="1">
            <a:off x="6303355" y="11478162"/>
            <a:ext cx="1687800" cy="173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84" name="Google Shape;1584;p41"/>
          <p:cNvGraphicFramePr/>
          <p:nvPr/>
        </p:nvGraphicFramePr>
        <p:xfrm>
          <a:off x="8084459" y="11520076"/>
          <a:ext cx="2442200" cy="21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8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실제계약금액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 입력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5" name="Google Shape;1585;p41"/>
          <p:cNvSpPr/>
          <p:nvPr/>
        </p:nvSpPr>
        <p:spPr>
          <a:xfrm>
            <a:off x="-1153219" y="10816731"/>
            <a:ext cx="1975927" cy="393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41"/>
          <p:cNvSpPr/>
          <p:nvPr/>
        </p:nvSpPr>
        <p:spPr>
          <a:xfrm>
            <a:off x="-1156835" y="10463092"/>
            <a:ext cx="1403522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Google Shape;1587;p41"/>
          <p:cNvCxnSpPr>
            <a:endCxn id="1585" idx="3"/>
          </p:cNvCxnSpPr>
          <p:nvPr/>
        </p:nvCxnSpPr>
        <p:spPr>
          <a:xfrm flipH="1">
            <a:off x="822708" y="10393742"/>
            <a:ext cx="3223800" cy="619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88" name="Google Shape;1588;p41"/>
          <p:cNvSpPr/>
          <p:nvPr/>
        </p:nvSpPr>
        <p:spPr>
          <a:xfrm>
            <a:off x="-1283597" y="11835993"/>
            <a:ext cx="5687191" cy="2461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9" name="Google Shape;1589;p41"/>
          <p:cNvGraphicFramePr/>
          <p:nvPr/>
        </p:nvGraphicFramePr>
        <p:xfrm>
          <a:off x="-1207854" y="11912002"/>
          <a:ext cx="5479725" cy="22601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0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낙찰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2024-01-15 05:30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90" name="Google Shape;1590;p41"/>
          <p:cNvGraphicFramePr/>
          <p:nvPr/>
        </p:nvGraphicFramePr>
        <p:xfrm>
          <a:off x="-904932" y="12362146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1" name="Google Shape;1591;p41"/>
          <p:cNvGraphicFramePr/>
          <p:nvPr/>
        </p:nvGraphicFramePr>
        <p:xfrm>
          <a:off x="-904932" y="13206425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2" name="Google Shape;1592;p41"/>
          <p:cNvSpPr/>
          <p:nvPr/>
        </p:nvSpPr>
        <p:spPr>
          <a:xfrm>
            <a:off x="-904932" y="11364915"/>
            <a:ext cx="1699092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13843" y="12125749"/>
            <a:ext cx="145180" cy="150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4" name="Google Shape;1594;p41"/>
          <p:cNvCxnSpPr>
            <a:endCxn id="1588" idx="0"/>
          </p:cNvCxnSpPr>
          <p:nvPr/>
        </p:nvCxnSpPr>
        <p:spPr>
          <a:xfrm flipH="1">
            <a:off x="1559999" y="10590093"/>
            <a:ext cx="2431200" cy="1245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1595" name="Google Shape;1595;p41"/>
          <p:cNvGraphicFramePr/>
          <p:nvPr/>
        </p:nvGraphicFramePr>
        <p:xfrm>
          <a:off x="2248099" y="720505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10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24393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입찰계획인 상태의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제출일시 descending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입찰계획을 Display (관계된 입찰은 담당자, 공고자, 개찰자,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낙찰자,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현재시간을 지나면 빨간색으로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공고자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입찰담당자가 생성한 입찰목록 입니다. 입찰 공고자는 입찰계획 내용을 상세히 확인하시고 공고 하십시오 (입찰번호 또는 입찰명을 클릭하시면 상세내용을 확인할 수 있습니다)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입찰공고자는 제출마감일시 전에 입찰공고 하지 않으면 해당 입찰은 자동으로 삭제됩니다.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 또는 공고자를 클릭하면 해당인에게 메일을 보낼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2216978" y="248089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2694150547"/>
              </p:ext>
            </p:extLst>
          </p:nvPr>
        </p:nvGraphicFramePr>
        <p:xfrm>
          <a:off x="1527418" y="3272802"/>
          <a:ext cx="6519950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공고자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2024-01-09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2024-01-08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2024-01-07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1" name="Google Shape;71;p20"/>
          <p:cNvGraphicFramePr/>
          <p:nvPr/>
        </p:nvGraphicFramePr>
        <p:xfrm>
          <a:off x="1440199" y="3047008"/>
          <a:ext cx="1703925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oogle Shape;74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0"/>
          <p:cNvSpPr/>
          <p:nvPr/>
        </p:nvSpPr>
        <p:spPr>
          <a:xfrm>
            <a:off x="3295478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3874789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7145052" y="2970682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입찰계획등록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0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204001" y="34764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777606" y="362338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7409222" y="3638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3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0" name="Google Shape;1600;p42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1" name="Google Shape;1601;p42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3" name="Google Shape;1603;p4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4" name="Google Shape;1604;p4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05" name="Google Shape;1605;p4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2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7" name="Google Shape;1607;p42"/>
          <p:cNvGraphicFramePr/>
          <p:nvPr/>
        </p:nvGraphicFramePr>
        <p:xfrm>
          <a:off x="2333279" y="1103736"/>
          <a:ext cx="406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입찰결과 보고서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8" name="Google Shape;1608;p42"/>
          <p:cNvGraphicFramePr/>
          <p:nvPr/>
        </p:nvGraphicFramePr>
        <p:xfrm>
          <a:off x="2574289" y="1840814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9" name="Google Shape;1609;p42"/>
          <p:cNvGraphicFramePr/>
          <p:nvPr/>
        </p:nvGraphicFramePr>
        <p:xfrm>
          <a:off x="2574288" y="2066319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0" name="Google Shape;1610;p42"/>
          <p:cNvGraphicFramePr/>
          <p:nvPr/>
        </p:nvGraphicFramePr>
        <p:xfrm>
          <a:off x="2574289" y="2517329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1" name="Google Shape;1611;p42"/>
          <p:cNvGraphicFramePr/>
          <p:nvPr/>
        </p:nvGraphicFramePr>
        <p:xfrm>
          <a:off x="2574288" y="313597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2" name="Google Shape;1612;p42"/>
          <p:cNvGraphicFramePr/>
          <p:nvPr/>
        </p:nvGraphicFramePr>
        <p:xfrm>
          <a:off x="2574288" y="2742834"/>
          <a:ext cx="36366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3" name="Google Shape;1613;p42"/>
          <p:cNvGraphicFramePr/>
          <p:nvPr/>
        </p:nvGraphicFramePr>
        <p:xfrm>
          <a:off x="2574288" y="336148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4" name="Google Shape;1614;p42"/>
          <p:cNvGraphicFramePr/>
          <p:nvPr/>
        </p:nvGraphicFramePr>
        <p:xfrm>
          <a:off x="2574288" y="358698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5" name="Google Shape;1615;p42"/>
          <p:cNvGraphicFramePr/>
          <p:nvPr/>
        </p:nvGraphicFramePr>
        <p:xfrm>
          <a:off x="2574288" y="403799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6" name="Google Shape;1616;p42"/>
          <p:cNvGraphicFramePr/>
          <p:nvPr/>
        </p:nvGraphicFramePr>
        <p:xfrm>
          <a:off x="2574288" y="381249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7" name="Google Shape;1617;p42"/>
          <p:cNvGraphicFramePr/>
          <p:nvPr/>
        </p:nvGraphicFramePr>
        <p:xfrm>
          <a:off x="2574288" y="448900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8" name="Google Shape;1618;p42"/>
          <p:cNvGraphicFramePr/>
          <p:nvPr/>
        </p:nvGraphicFramePr>
        <p:xfrm>
          <a:off x="2574288" y="471451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9" name="Google Shape;1619;p42"/>
          <p:cNvGraphicFramePr/>
          <p:nvPr/>
        </p:nvGraphicFramePr>
        <p:xfrm>
          <a:off x="2574288" y="4940023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0" name="Google Shape;1620;p42"/>
          <p:cNvGraphicFramePr/>
          <p:nvPr/>
        </p:nvGraphicFramePr>
        <p:xfrm>
          <a:off x="2574288" y="426350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1" name="Google Shape;1621;p42"/>
          <p:cNvGraphicFramePr/>
          <p:nvPr/>
        </p:nvGraphicFramePr>
        <p:xfrm>
          <a:off x="2574288" y="2291824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2" name="Google Shape;1622;p42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2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624" name="Google Shape;1624;p42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625" name="Google Shape;1625;p42"/>
          <p:cNvGraphicFramePr/>
          <p:nvPr>
            <p:extLst>
              <p:ext uri="{D42A27DB-BD31-4B8C-83A1-F6EECF244321}">
                <p14:modId xmlns:p14="http://schemas.microsoft.com/office/powerpoint/2010/main" val="1143528939"/>
              </p:ext>
            </p:extLst>
          </p:nvPr>
        </p:nvGraphicFramePr>
        <p:xfrm>
          <a:off x="2419643" y="5559382"/>
          <a:ext cx="38763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2위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예산대비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낙찰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낙찰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6" name="Google Shape;1626;p42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2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2" name="Google Shape;1632;p43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입찰이력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44"/>
          <p:cNvGraphicFramePr/>
          <p:nvPr/>
        </p:nvGraphicFramePr>
        <p:xfrm>
          <a:off x="8385974" y="826614"/>
          <a:ext cx="2324900" cy="2197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입찰완료인 입찰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낙찰완료를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8" name="Google Shape;1638;p4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/>
          </a:p>
        </p:txBody>
      </p:sp>
      <p:sp>
        <p:nvSpPr>
          <p:cNvPr id="1640" name="Google Shape;1640;p4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4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42" name="Google Shape;1642;p4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4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입찰이력</a:t>
            </a:r>
            <a:endParaRPr/>
          </a:p>
        </p:txBody>
      </p:sp>
      <p:sp>
        <p:nvSpPr>
          <p:cNvPr id="1644" name="Google Shape;1644;p4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4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6" name="Google Shape;1646;p4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4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낙찰이력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4"/>
          <p:cNvSpPr/>
          <p:nvPr/>
        </p:nvSpPr>
        <p:spPr>
          <a:xfrm>
            <a:off x="1527420" y="2287737"/>
            <a:ext cx="6519936" cy="70628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44"/>
          <p:cNvSpPr/>
          <p:nvPr/>
        </p:nvSpPr>
        <p:spPr>
          <a:xfrm>
            <a:off x="1737559" y="2369125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44"/>
          <p:cNvSpPr/>
          <p:nvPr/>
        </p:nvSpPr>
        <p:spPr>
          <a:xfrm>
            <a:off x="7185257" y="268836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654" name="Google Shape;1654;p44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5" name="Google Shape;1655;p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Google Shape;1656;p4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Google Shape;1657;p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Google Shape;1658;p4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9" name="Google Shape;1659;p4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0" name="Google Shape;1660;p4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661" name="Google Shape;1661;p4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5" name="Google Shape;1665;p4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4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667" name="Google Shape;1667;p4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9" name="Google Shape;1669;p4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670" name="Google Shape;1670;p44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1" name="Google Shape;1671;p4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p44"/>
          <p:cNvSpPr/>
          <p:nvPr/>
        </p:nvSpPr>
        <p:spPr>
          <a:xfrm>
            <a:off x="324645" y="3136070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4"/>
          <p:cNvSpPr/>
          <p:nvPr/>
        </p:nvSpPr>
        <p:spPr>
          <a:xfrm>
            <a:off x="1728203" y="22786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4191" y="2361325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44"/>
          <p:cNvSpPr txBox="1"/>
          <p:nvPr/>
        </p:nvSpPr>
        <p:spPr>
          <a:xfrm>
            <a:off x="2422396" y="2409632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4"/>
          <p:cNvSpPr txBox="1"/>
          <p:nvPr/>
        </p:nvSpPr>
        <p:spPr>
          <a:xfrm>
            <a:off x="3545146" y="2411943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3055239"/>
            <a:ext cx="762941" cy="242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8" name="Google Shape;1678;p44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1679" name="Google Shape;1679;p4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85" name="Google Shape;1685;p44"/>
          <p:cNvGraphicFramePr/>
          <p:nvPr/>
        </p:nvGraphicFramePr>
        <p:xfrm>
          <a:off x="1440199" y="3111083"/>
          <a:ext cx="1703925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8" name="Google Shape;1688;p44"/>
          <p:cNvGraphicFramePr/>
          <p:nvPr>
            <p:extLst>
              <p:ext uri="{D42A27DB-BD31-4B8C-83A1-F6EECF244321}">
                <p14:modId xmlns:p14="http://schemas.microsoft.com/office/powerpoint/2010/main" val="3639148402"/>
              </p:ext>
            </p:extLst>
          </p:nvPr>
        </p:nvGraphicFramePr>
        <p:xfrm>
          <a:off x="1527416" y="3366615"/>
          <a:ext cx="6500277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2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4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7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80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9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참여업체수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1235245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44541231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안창호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89" name="Google Shape;1689;p44"/>
          <p:cNvCxnSpPr/>
          <p:nvPr/>
        </p:nvCxnSpPr>
        <p:spPr>
          <a:xfrm rot="5400000" flipH="1">
            <a:off x="536311" y="3374614"/>
            <a:ext cx="151200" cy="106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90" name="Google Shape;1690;p44"/>
          <p:cNvSpPr/>
          <p:nvPr/>
        </p:nvSpPr>
        <p:spPr>
          <a:xfrm>
            <a:off x="1729109" y="267158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4"/>
          <p:cNvSpPr/>
          <p:nvPr/>
        </p:nvSpPr>
        <p:spPr>
          <a:xfrm>
            <a:off x="2384620" y="2677930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44"/>
          <p:cNvSpPr/>
          <p:nvPr/>
        </p:nvSpPr>
        <p:spPr>
          <a:xfrm>
            <a:off x="3722886" y="267741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4"/>
          <p:cNvSpPr/>
          <p:nvPr/>
        </p:nvSpPr>
        <p:spPr>
          <a:xfrm>
            <a:off x="4384747" y="2677411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4"/>
          <p:cNvSpPr/>
          <p:nvPr/>
        </p:nvSpPr>
        <p:spPr>
          <a:xfrm>
            <a:off x="828677" y="4581689"/>
            <a:ext cx="3562811" cy="28516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5" name="Google Shape;1695;p44"/>
          <p:cNvGraphicFramePr/>
          <p:nvPr>
            <p:extLst>
              <p:ext uri="{D42A27DB-BD31-4B8C-83A1-F6EECF244321}">
                <p14:modId xmlns:p14="http://schemas.microsoft.com/office/powerpoint/2010/main" val="3927666610"/>
              </p:ext>
            </p:extLst>
          </p:nvPr>
        </p:nvGraphicFramePr>
        <p:xfrm>
          <a:off x="972007" y="4682228"/>
          <a:ext cx="324245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2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투찰 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6" name="Google Shape;1696;p44"/>
          <p:cNvGraphicFramePr/>
          <p:nvPr>
            <p:extLst>
              <p:ext uri="{D42A27DB-BD31-4B8C-83A1-F6EECF244321}">
                <p14:modId xmlns:p14="http://schemas.microsoft.com/office/powerpoint/2010/main" val="1991395575"/>
              </p:ext>
            </p:extLst>
          </p:nvPr>
        </p:nvGraphicFramePr>
        <p:xfrm>
          <a:off x="1002137" y="5100030"/>
          <a:ext cx="31765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7" name="Google Shape;1697;p44"/>
          <p:cNvGraphicFramePr/>
          <p:nvPr>
            <p:extLst>
              <p:ext uri="{D42A27DB-BD31-4B8C-83A1-F6EECF244321}">
                <p14:modId xmlns:p14="http://schemas.microsoft.com/office/powerpoint/2010/main" val="4107885931"/>
              </p:ext>
            </p:extLst>
          </p:nvPr>
        </p:nvGraphicFramePr>
        <p:xfrm>
          <a:off x="1002135" y="5312594"/>
          <a:ext cx="3176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8" name="Google Shape;1698;p44"/>
          <p:cNvGraphicFramePr/>
          <p:nvPr>
            <p:extLst>
              <p:ext uri="{D42A27DB-BD31-4B8C-83A1-F6EECF244321}">
                <p14:modId xmlns:p14="http://schemas.microsoft.com/office/powerpoint/2010/main" val="921619465"/>
              </p:ext>
            </p:extLst>
          </p:nvPr>
        </p:nvGraphicFramePr>
        <p:xfrm>
          <a:off x="1070741" y="5861048"/>
          <a:ext cx="3107900" cy="9329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 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레드협력업체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 17:55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 12:09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9" name="Google Shape;1699;p44"/>
          <p:cNvGraphicFramePr/>
          <p:nvPr>
            <p:extLst>
              <p:ext uri="{D42A27DB-BD31-4B8C-83A1-F6EECF244321}">
                <p14:modId xmlns:p14="http://schemas.microsoft.com/office/powerpoint/2010/main" val="2571802020"/>
              </p:ext>
            </p:extLst>
          </p:nvPr>
        </p:nvGraphicFramePr>
        <p:xfrm>
          <a:off x="1000422" y="5542974"/>
          <a:ext cx="3176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낙찰업체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0" name="Google Shape;1700;p44"/>
          <p:cNvSpPr/>
          <p:nvPr/>
        </p:nvSpPr>
        <p:spPr>
          <a:xfrm>
            <a:off x="2334400" y="709717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1" name="Google Shape;1701;p44"/>
          <p:cNvCxnSpPr>
            <a:endCxn id="1694" idx="3"/>
          </p:cNvCxnSpPr>
          <p:nvPr/>
        </p:nvCxnSpPr>
        <p:spPr>
          <a:xfrm rot="10800000" flipV="1">
            <a:off x="4391488" y="4641149"/>
            <a:ext cx="1720952" cy="13663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5" name="Google Shape;1705;p44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소속사의 낙찰된 입찰정보를 확인할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참여업체수를 클릭하면 투찰 업체들의 투찰가 및 투찰 일시를 보실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98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3189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지정경쟁입찰 일 경우 지정된 업체를 나열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일반경쟁입찰 일 경우 가입회원사 전체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업체 사용자현황 목록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세부내역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내역방식이 파일등록, 내역직접등록에 따라 Display가 다름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화면참조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대외용은 빨간색으로 표기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Display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[목록]은 목록으로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[엑셀변환]은 엑셀다운, 다음페이지 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[공고문미리보기]는 레이어 팝업, 다음페이지 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[수정]은 입찰수정 페이지로 이동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[목록보기], [엑셀변환], [공고문 미리보기] 는 모든 사용자에게 Display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[삭제], [수정]은 입찰담당자(생성자)에게만 Display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[입찰공고]는 입찰공고자에게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420031" y="1442967"/>
            <a:ext cx="6766342" cy="854822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상세</a:t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1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21"/>
          <p:cNvSpPr/>
          <p:nvPr/>
        </p:nvSpPr>
        <p:spPr>
          <a:xfrm>
            <a:off x="2010211" y="2303495"/>
            <a:ext cx="5663130" cy="383621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1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oogle Shape;142;p21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oogle Shape;143;p21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7" name="Google Shape;14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21"/>
          <p:cNvGrpSpPr/>
          <p:nvPr/>
        </p:nvGrpSpPr>
        <p:grpSpPr>
          <a:xfrm>
            <a:off x="9929586" y="5305291"/>
            <a:ext cx="1575496" cy="167235"/>
            <a:chOff x="3326817" y="6019551"/>
            <a:chExt cx="1591287" cy="180000"/>
          </a:xfrm>
        </p:grpSpPr>
        <p:sp>
          <p:nvSpPr>
            <p:cNvPr id="150" name="Google Shape;150;p21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21"/>
          <p:cNvSpPr/>
          <p:nvPr/>
        </p:nvSpPr>
        <p:spPr>
          <a:xfrm>
            <a:off x="8186373" y="4764100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8329702" y="486463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협력사 사용자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8" name="Google Shape;15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28775" y="72457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10206328" y="76832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8337999" y="522655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8257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836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781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로그인 ID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0360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1900506" y="529527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8330781" y="5738718"/>
          <a:ext cx="4414325" cy="94416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5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사용자명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로그인ID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직급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이메일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전화번호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휴대폰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권한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james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smtClean="0"/>
                        <a:t>jam@</a:t>
                      </a:r>
                      <a:r>
                        <a:rPr lang="en-US" altLang="ko-KR" sz="600" u="none" strike="noStrike" cap="none" smtClean="0"/>
                        <a:t>bitcube</a:t>
                      </a:r>
                      <a:r>
                        <a:rPr lang="ko-KR" sz="600" u="none" strike="noStrike" cap="none" smtClean="0"/>
                        <a:t>.co.kr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업체관리자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kang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이사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smtClean="0"/>
                        <a:t>xxx@</a:t>
                      </a:r>
                      <a:r>
                        <a:rPr lang="en-US" altLang="ko-KR" sz="600" u="none" strike="noStrike" cap="none" smtClean="0"/>
                        <a:t>bitcube</a:t>
                      </a:r>
                      <a:r>
                        <a:rPr lang="ko-KR" sz="600" u="none" strike="noStrike" cap="none" smtClean="0"/>
                        <a:t>.co.kr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일반사용자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Google Shape;167;p21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21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p21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1" name="Google Shape;171;p21"/>
          <p:cNvCxnSpPr>
            <a:endCxn id="156" idx="1"/>
          </p:cNvCxnSpPr>
          <p:nvPr/>
        </p:nvCxnSpPr>
        <p:spPr>
          <a:xfrm rot="-5400000" flipH="1">
            <a:off x="6691923" y="4889494"/>
            <a:ext cx="1522500" cy="1466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21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7940312" y="4189563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" name="Google Shape;17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3047097" y="4159393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7938260" y="4167047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1"/>
          <p:cNvCxnSpPr>
            <a:stCxn id="172" idx="0"/>
            <a:endCxn id="175" idx="1"/>
          </p:cNvCxnSpPr>
          <p:nvPr/>
        </p:nvCxnSpPr>
        <p:spPr>
          <a:xfrm rot="-5400000">
            <a:off x="6205676" y="2965419"/>
            <a:ext cx="345900" cy="3119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7" name="Google Shape;177;p21"/>
          <p:cNvSpPr/>
          <p:nvPr/>
        </p:nvSpPr>
        <p:spPr>
          <a:xfrm>
            <a:off x="8518780" y="3653031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010211" y="6867573"/>
            <a:ext cx="5663130" cy="207489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2247602" y="724229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2247602" y="7637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1"/>
          <p:cNvGraphicFramePr/>
          <p:nvPr/>
        </p:nvGraphicFramePr>
        <p:xfrm>
          <a:off x="2247602" y="790234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21"/>
          <p:cNvGraphicFramePr/>
          <p:nvPr/>
        </p:nvGraphicFramePr>
        <p:xfrm>
          <a:off x="2247602" y="8167242"/>
          <a:ext cx="5184650" cy="2668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8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세부파일_첨부1.docx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2247602" y="847553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FF0000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" name="Google Shape;186;p21"/>
          <p:cNvSpPr/>
          <p:nvPr/>
        </p:nvSpPr>
        <p:spPr>
          <a:xfrm>
            <a:off x="2246523" y="8141285"/>
            <a:ext cx="5184645" cy="271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1"/>
          <p:cNvGraphicFramePr/>
          <p:nvPr/>
        </p:nvGraphicFramePr>
        <p:xfrm>
          <a:off x="7889688" y="8344403"/>
          <a:ext cx="5184650" cy="938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3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7861372" y="8318444"/>
            <a:ext cx="5184645" cy="96434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8913043" y="8418093"/>
          <a:ext cx="39950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11478098" y="901121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898294" y="791383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973009" y="10300182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175995" y="916605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850628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649199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3898734" y="9166052"/>
            <a:ext cx="887636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121927" y="46167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139515" y="80472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994536" y="90156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1"/>
          <p:cNvCxnSpPr>
            <a:stCxn id="194" idx="2"/>
            <a:endCxn id="202" idx="1"/>
          </p:cNvCxnSpPr>
          <p:nvPr/>
        </p:nvCxnSpPr>
        <p:spPr>
          <a:xfrm rot="-5400000" flipH="1">
            <a:off x="4820735" y="9781502"/>
            <a:ext cx="1143900" cy="349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21"/>
          <p:cNvSpPr/>
          <p:nvPr/>
        </p:nvSpPr>
        <p:spPr>
          <a:xfrm>
            <a:off x="5567622" y="9516801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5703363" y="9617339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입찰계획 삭제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Google Shape;204;p21"/>
          <p:cNvSpPr txBox="1"/>
          <p:nvPr/>
        </p:nvSpPr>
        <p:spPr>
          <a:xfrm>
            <a:off x="5684427" y="9997997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삭제하시면 지정된 공지자에게 삭제 메일이 발송됩니다.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삭제사유 내용으로 공지자에게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703170" y="10403310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삭제사유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6931047" y="1120304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507773" y="111953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 rot="-5400000" flipH="1">
            <a:off x="7404498" y="8328404"/>
            <a:ext cx="513000" cy="457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9" name="Google Shape;209;p21"/>
          <p:cNvSpPr/>
          <p:nvPr/>
        </p:nvSpPr>
        <p:spPr>
          <a:xfrm>
            <a:off x="6438218" y="916484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8673304" y="9480161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8809864" y="9610005"/>
            <a:ext cx="167483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입찰공고를 하면 입찰 참가업체에게 입찰공고 메일이 발송되고 수정이 불가하게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8873959" y="9869271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Google Shape;213;p21"/>
          <p:cNvSpPr/>
          <p:nvPr/>
        </p:nvSpPr>
        <p:spPr>
          <a:xfrm>
            <a:off x="9600417" y="10329172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9177798" y="1032148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1"/>
          <p:cNvCxnSpPr>
            <a:stCxn id="209" idx="3"/>
            <a:endCxn id="210" idx="1"/>
          </p:cNvCxnSpPr>
          <p:nvPr/>
        </p:nvCxnSpPr>
        <p:spPr>
          <a:xfrm>
            <a:off x="7172531" y="9274047"/>
            <a:ext cx="1500900" cy="7527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25" name="Google Shape;225;p21"/>
          <p:cNvGraphicFramePr/>
          <p:nvPr/>
        </p:nvGraphicFramePr>
        <p:xfrm>
          <a:off x="2254531" y="745254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강낙찰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그룹 232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34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2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 문자는 지명경쟁일때 지정된 협력업체 관리자에게 발송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Google Shape;231;p2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삭제/공고 메일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999872" y="506437"/>
            <a:ext cx="2764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삭제 메일과 업체에게 보내는 입찰공고  메일 내용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입찰계획 삭제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입찰계획을 삭제하였습니다.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삭제 사유를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삭제사유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입찰계획 서류 보강 후 다시 계획 예정입니다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3930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44421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팬택건설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입찰공고 하였습니다.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272077" y="1366570"/>
            <a:ext cx="343082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입찰공고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(CB3호 스퀴즈닙롤 스페어롤 신규구매 件)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393051" y="4514850"/>
            <a:ext cx="3186300" cy="73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입찰공고 </a:t>
            </a:r>
            <a:r>
              <a:rPr lang="ko-KR" b="1">
                <a:solidFill>
                  <a:schemeClr val="lt1"/>
                </a:solidFill>
              </a:rPr>
              <a:t>지정 </a:t>
            </a: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협력사들에게 문자발송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7736831" y="4361693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736825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smtClean="0"/>
              <a:t>팬택씨앤에스에서</a:t>
            </a:r>
            <a:r>
              <a:rPr lang="ko-KR" sz="800" smtClean="0"/>
              <a:t> </a:t>
            </a:r>
            <a:r>
              <a:rPr lang="ko-KR" sz="800"/>
              <a:t>공고한 지명입찰에 지명되었습니다.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5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상세에서 [공고문미리보기] 를 클릭했을 경우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478891" y="931286"/>
            <a:ext cx="4721744" cy="83803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5"/>
          <p:cNvGraphicFramePr/>
          <p:nvPr/>
        </p:nvGraphicFramePr>
        <p:xfrm>
          <a:off x="1622220" y="1031825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입찰공고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Google Shape;280;p25"/>
          <p:cNvSpPr txBox="1"/>
          <p:nvPr/>
        </p:nvSpPr>
        <p:spPr>
          <a:xfrm>
            <a:off x="1774924" y="14536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가. 입찰에 부치는 사항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804636" y="1669117"/>
            <a:ext cx="4039904" cy="90644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2007004" y="1786188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입찰번호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3" name="Google Shape;283;p25"/>
          <p:cNvGraphicFramePr/>
          <p:nvPr/>
        </p:nvGraphicFramePr>
        <p:xfrm>
          <a:off x="2007004" y="2034826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입찰명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A동 절단 제품 보관 다이 제작(SHEET/ROLL)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4" name="Google Shape;284;p25"/>
          <p:cNvGraphicFramePr/>
          <p:nvPr/>
        </p:nvGraphicFramePr>
        <p:xfrm>
          <a:off x="2007004" y="228346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품명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가공공작기계 제조업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5" name="Google Shape;285;p25"/>
          <p:cNvSpPr txBox="1"/>
          <p:nvPr/>
        </p:nvSpPr>
        <p:spPr>
          <a:xfrm>
            <a:off x="1774924" y="267952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나. 입찰 및 낙찰자 결정방식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1804636" y="2894965"/>
            <a:ext cx="4039904" cy="691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2007004" y="3012036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8" name="Google Shape;288;p25"/>
          <p:cNvGraphicFramePr/>
          <p:nvPr/>
        </p:nvGraphicFramePr>
        <p:xfrm>
          <a:off x="2007004" y="326067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Google Shape;289;p25"/>
          <p:cNvSpPr txBox="1"/>
          <p:nvPr/>
        </p:nvSpPr>
        <p:spPr>
          <a:xfrm>
            <a:off x="1774924" y="3756499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다. 입찰참가정보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804636" y="3971944"/>
            <a:ext cx="4039904" cy="18802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1991829" y="4089015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장치 가공 및 제작업체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oogle Shape;292;p25"/>
          <p:cNvGraphicFramePr/>
          <p:nvPr/>
        </p:nvGraphicFramePr>
        <p:xfrm>
          <a:off x="1991829" y="4337653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oogle Shape;293;p25"/>
          <p:cNvGraphicFramePr/>
          <p:nvPr/>
        </p:nvGraphicFramePr>
        <p:xfrm>
          <a:off x="1991829" y="4586291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A동 잘단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" name="Google Shape;294;p25"/>
          <p:cNvGraphicFramePr/>
          <p:nvPr/>
        </p:nvGraphicFramePr>
        <p:xfrm>
          <a:off x="1991829" y="4837295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" name="Google Shape;295;p25"/>
          <p:cNvGraphicFramePr/>
          <p:nvPr/>
        </p:nvGraphicFramePr>
        <p:xfrm>
          <a:off x="1991829" y="5072998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현장도착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25"/>
          <p:cNvGraphicFramePr/>
          <p:nvPr/>
        </p:nvGraphicFramePr>
        <p:xfrm>
          <a:off x="2007004" y="533779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25"/>
          <p:cNvGraphicFramePr/>
          <p:nvPr/>
        </p:nvGraphicFramePr>
        <p:xfrm>
          <a:off x="2007004" y="5573497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정기대금 결제조건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25"/>
          <p:cNvSpPr txBox="1"/>
          <p:nvPr/>
        </p:nvSpPr>
        <p:spPr>
          <a:xfrm>
            <a:off x="1774924" y="60256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참고사항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804636" y="6241073"/>
            <a:ext cx="4039904" cy="691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5"/>
          <p:cNvGraphicFramePr/>
          <p:nvPr/>
        </p:nvGraphicFramePr>
        <p:xfrm>
          <a:off x="2007004" y="635814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Google Shape;301;p25"/>
          <p:cNvGraphicFramePr/>
          <p:nvPr/>
        </p:nvGraphicFramePr>
        <p:xfrm>
          <a:off x="2007004" y="6606782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입찰담당부서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생산2파트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p25"/>
          <p:cNvSpPr txBox="1"/>
          <p:nvPr/>
        </p:nvSpPr>
        <p:spPr>
          <a:xfrm>
            <a:off x="1774924" y="7091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전자입찰 등록서류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804636" y="7306682"/>
            <a:ext cx="4039904" cy="152489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5"/>
          <p:cNvGraphicFramePr/>
          <p:nvPr/>
        </p:nvGraphicFramePr>
        <p:xfrm>
          <a:off x="2007004" y="742375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제출시작일시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oogle Shape;305;p25"/>
          <p:cNvGraphicFramePr/>
          <p:nvPr/>
        </p:nvGraphicFramePr>
        <p:xfrm>
          <a:off x="2007004" y="7672392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제출마감일시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6" name="Google Shape;306;p25"/>
          <p:cNvGraphicFramePr/>
          <p:nvPr/>
        </p:nvGraphicFramePr>
        <p:xfrm>
          <a:off x="2007004" y="7947720"/>
          <a:ext cx="3665500" cy="6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7" name="Google Shape;307;p25"/>
          <p:cNvGraphicFramePr/>
          <p:nvPr/>
        </p:nvGraphicFramePr>
        <p:xfrm>
          <a:off x="2858385" y="7960856"/>
          <a:ext cx="279890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8" name="Google Shape;308;p25"/>
          <p:cNvGraphicFramePr/>
          <p:nvPr/>
        </p:nvGraphicFramePr>
        <p:xfrm>
          <a:off x="5673601" y="7181516"/>
          <a:ext cx="5184650" cy="29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5"/>
          <p:cNvSpPr/>
          <p:nvPr/>
        </p:nvSpPr>
        <p:spPr>
          <a:xfrm>
            <a:off x="5672522" y="7187533"/>
            <a:ext cx="5184645" cy="2845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2007005" y="7903923"/>
            <a:ext cx="3695230" cy="6914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5"/>
          <p:cNvCxnSpPr>
            <a:stCxn id="310" idx="0"/>
          </p:cNvCxnSpPr>
          <p:nvPr/>
        </p:nvCxnSpPr>
        <p:spPr>
          <a:xfrm rot="-5400000">
            <a:off x="4475470" y="6705873"/>
            <a:ext cx="577200" cy="1818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12" name="Google Shape;312;p25"/>
          <p:cNvSpPr/>
          <p:nvPr/>
        </p:nvSpPr>
        <p:spPr>
          <a:xfrm>
            <a:off x="5844540" y="682021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090982" y="899410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810023" y="89962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인쇄하기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26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Google Shape;320;p26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1451340" y="1345189"/>
            <a:ext cx="6766342" cy="898408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수정</a:t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346" name="Google Shape;346;p2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6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350" name="Google Shape;350;p26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Google Shape;351;p26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Google Shape;352;p26"/>
          <p:cNvSpPr/>
          <p:nvPr/>
        </p:nvSpPr>
        <p:spPr>
          <a:xfrm>
            <a:off x="2025452" y="2288251"/>
            <a:ext cx="5663130" cy="395648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6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4" name="Google Shape;354;p26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일반경쟁입찰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" name="Google Shape;355;p26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" name="Google Shape;356;p26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7" name="Google Shape;357;p26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" name="Google Shape;358;p26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9" name="Google Shape;359;p26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0" name="Google Shape;360;p26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1" name="Google Shape;36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26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4" name="Google Shape;364;p26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" name="Google Shape;365;p26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" name="Google Shape;366;p26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" name="Google Shape;367;p2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2010211" y="6867572"/>
            <a:ext cx="5663130" cy="274044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26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" name="Google Shape;370;p26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" name="Google Shape;371;p26"/>
          <p:cNvGraphicFramePr/>
          <p:nvPr/>
        </p:nvGraphicFramePr>
        <p:xfrm>
          <a:off x="2264694" y="796684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내역직접등록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26"/>
          <p:cNvSpPr/>
          <p:nvPr/>
        </p:nvSpPr>
        <p:spPr>
          <a:xfrm>
            <a:off x="4004198" y="98218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786599" y="98193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9679475" y="3691151"/>
            <a:ext cx="1575496" cy="167235"/>
            <a:chOff x="3326817" y="6019551"/>
            <a:chExt cx="1591287" cy="180000"/>
          </a:xfrm>
        </p:grpSpPr>
        <p:sp>
          <p:nvSpPr>
            <p:cNvPr id="377" name="Google Shape;37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26"/>
          <p:cNvSpPr/>
          <p:nvPr/>
        </p:nvSpPr>
        <p:spPr>
          <a:xfrm>
            <a:off x="7950143" y="3118294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6"/>
          <p:cNvGraphicFramePr/>
          <p:nvPr/>
        </p:nvGraphicFramePr>
        <p:xfrm>
          <a:off x="8079591" y="325049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업체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5" name="Google Shape;38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664" y="563161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>
            <a:off x="9956217" y="606914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8087888" y="361241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8007065" y="36791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8586377" y="36791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9531065" y="36791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10110377" y="36791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11650395" y="368113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26"/>
          <p:cNvGraphicFramePr/>
          <p:nvPr/>
        </p:nvGraphicFramePr>
        <p:xfrm>
          <a:off x="8106930" y="4232519"/>
          <a:ext cx="44081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주소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4" name="Google Shape;394;p26"/>
          <p:cNvSpPr/>
          <p:nvPr/>
        </p:nvSpPr>
        <p:spPr>
          <a:xfrm>
            <a:off x="12146910" y="4453149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2148571" y="466646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12146910" y="484925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6"/>
          <p:cNvCxnSpPr>
            <a:stCxn id="375" idx="3"/>
            <a:endCxn id="383" idx="1"/>
          </p:cNvCxnSpPr>
          <p:nvPr/>
        </p:nvCxnSpPr>
        <p:spPr>
          <a:xfrm rot="10800000" flipH="1">
            <a:off x="7482410" y="4738188"/>
            <a:ext cx="467700" cy="90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98" name="Google Shape;398;p26"/>
          <p:cNvGraphicFramePr/>
          <p:nvPr/>
        </p:nvGraphicFramePr>
        <p:xfrm>
          <a:off x="7850817" y="2537636"/>
          <a:ext cx="46857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" name="Google Shape;39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425494" y="2530235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"/>
          <p:cNvSpPr/>
          <p:nvPr/>
        </p:nvSpPr>
        <p:spPr>
          <a:xfrm>
            <a:off x="7822562" y="2536210"/>
            <a:ext cx="468570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6"/>
          <p:cNvCxnSpPr>
            <a:stCxn id="401" idx="0"/>
          </p:cNvCxnSpPr>
          <p:nvPr/>
        </p:nvCxnSpPr>
        <p:spPr>
          <a:xfrm rot="-5400000">
            <a:off x="5380455" y="2223269"/>
            <a:ext cx="1982100" cy="2958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03" name="Google Shape;403;p26"/>
          <p:cNvSpPr/>
          <p:nvPr/>
        </p:nvSpPr>
        <p:spPr>
          <a:xfrm>
            <a:off x="5671194" y="1303782"/>
            <a:ext cx="2387302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5779179" y="1424405"/>
            <a:ext cx="218847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선택하면 입찰은 등록되어 있는 모든 협력업체를 대상으로 하고 참가업체가 선택되어 있다면 초기화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26"/>
          <p:cNvGraphicFramePr/>
          <p:nvPr/>
        </p:nvGraphicFramePr>
        <p:xfrm>
          <a:off x="5871849" y="1615121"/>
          <a:ext cx="21069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6" name="Google Shape;406;p26"/>
          <p:cNvSpPr/>
          <p:nvPr/>
        </p:nvSpPr>
        <p:spPr>
          <a:xfrm>
            <a:off x="6713262" y="201022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289988" y="200253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6"/>
          <p:cNvCxnSpPr>
            <a:endCxn id="403" idx="1"/>
          </p:cNvCxnSpPr>
          <p:nvPr/>
        </p:nvCxnSpPr>
        <p:spPr>
          <a:xfrm rot="-5400000">
            <a:off x="4341144" y="1849083"/>
            <a:ext cx="1400100" cy="1260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09" name="Google Shape;40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26"/>
          <p:cNvGraphicFramePr/>
          <p:nvPr/>
        </p:nvGraphicFramePr>
        <p:xfrm>
          <a:off x="2247602" y="7704513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Google Shape;412;p26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163160" y="771343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6722738" y="771334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9422210" y="10639751"/>
            <a:ext cx="1575496" cy="167235"/>
            <a:chOff x="3326817" y="6019551"/>
            <a:chExt cx="1591287" cy="180000"/>
          </a:xfrm>
        </p:grpSpPr>
        <p:sp>
          <p:nvSpPr>
            <p:cNvPr id="417" name="Google Shape;41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3" name="Google Shape;423;p26"/>
          <p:cNvSpPr/>
          <p:nvPr/>
        </p:nvSpPr>
        <p:spPr>
          <a:xfrm>
            <a:off x="7692878" y="9857034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6"/>
          <p:cNvGraphicFramePr/>
          <p:nvPr/>
        </p:nvGraphicFramePr>
        <p:xfrm>
          <a:off x="7822326" y="998923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5" name="Google Shape;42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574" y="123703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>
            <a:off x="9956127" y="128078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7830623" y="1056101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749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8329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9273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9853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11393130" y="1062973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p26"/>
          <p:cNvGraphicFramePr/>
          <p:nvPr/>
        </p:nvGraphicFramePr>
        <p:xfrm>
          <a:off x="7849665" y="11181119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4" name="Google Shape;434;p26"/>
          <p:cNvSpPr/>
          <p:nvPr/>
        </p:nvSpPr>
        <p:spPr>
          <a:xfrm>
            <a:off x="-357353" y="865751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-249368" y="8778141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내역방식을 변경하면 이전에 선택한 세부내역이 초기화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26"/>
          <p:cNvGraphicFramePr/>
          <p:nvPr/>
        </p:nvGraphicFramePr>
        <p:xfrm>
          <a:off x="-156698" y="8904057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" name="Google Shape;437;p26"/>
          <p:cNvSpPr/>
          <p:nvPr/>
        </p:nvSpPr>
        <p:spPr>
          <a:xfrm>
            <a:off x="684715" y="936395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261441" y="93562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6"/>
          <p:cNvCxnSpPr/>
          <p:nvPr/>
        </p:nvCxnSpPr>
        <p:spPr>
          <a:xfrm flipH="1">
            <a:off x="623631" y="8062599"/>
            <a:ext cx="3451800" cy="747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40" name="Google Shape;440;p26"/>
          <p:cNvGraphicFramePr/>
          <p:nvPr/>
        </p:nvGraphicFramePr>
        <p:xfrm>
          <a:off x="-190891" y="10382688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1" name="Google Shape;441;p26"/>
          <p:cNvSpPr/>
          <p:nvPr/>
        </p:nvSpPr>
        <p:spPr>
          <a:xfrm>
            <a:off x="-204807" y="10356730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p26"/>
          <p:cNvGraphicFramePr/>
          <p:nvPr/>
        </p:nvGraphicFramePr>
        <p:xfrm>
          <a:off x="832464" y="10456379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3" name="Google Shape;443;p26"/>
          <p:cNvSpPr txBox="1"/>
          <p:nvPr/>
        </p:nvSpPr>
        <p:spPr>
          <a:xfrm>
            <a:off x="3367938" y="1120263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851786" y="1067867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858137" y="1087078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1765306" y="1087003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562397" y="1087691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2941782" y="1087464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3276789" y="1088306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1781240" y="1067936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2569438" y="1067936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2956996" y="1067978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3324125" y="1067978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335573" y="10839383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2246523" y="8221761"/>
            <a:ext cx="5235887" cy="433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6"/>
          <p:cNvCxnSpPr>
            <a:stCxn id="455" idx="1"/>
          </p:cNvCxnSpPr>
          <p:nvPr/>
        </p:nvCxnSpPr>
        <p:spPr>
          <a:xfrm>
            <a:off x="2246523" y="8438400"/>
            <a:ext cx="154800" cy="1944300"/>
          </a:xfrm>
          <a:prstGeom prst="bentConnector4">
            <a:avLst>
              <a:gd name="adj1" fmla="val -147676"/>
              <a:gd name="adj2" fmla="val 55571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26"/>
          <p:cNvCxnSpPr>
            <a:stCxn id="434" idx="2"/>
          </p:cNvCxnSpPr>
          <p:nvPr/>
        </p:nvCxnSpPr>
        <p:spPr>
          <a:xfrm rot="-5400000" flipH="1">
            <a:off x="404919" y="9826720"/>
            <a:ext cx="1044600" cy="607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8" name="Google Shape;458;p26"/>
          <p:cNvSpPr/>
          <p:nvPr/>
        </p:nvSpPr>
        <p:spPr>
          <a:xfrm>
            <a:off x="119590" y="5910767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필수로 파일을 등록해야 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6"/>
          <p:cNvCxnSpPr>
            <a:stCxn id="460" idx="0"/>
            <a:endCxn id="458" idx="3"/>
          </p:cNvCxnSpPr>
          <p:nvPr/>
        </p:nvCxnSpPr>
        <p:spPr>
          <a:xfrm rot="5400000" flipH="1">
            <a:off x="1266796" y="6762626"/>
            <a:ext cx="2199900" cy="10110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1" name="Google Shape;461;p26"/>
          <p:cNvSpPr/>
          <p:nvPr/>
        </p:nvSpPr>
        <p:spPr>
          <a:xfrm>
            <a:off x="123122" y="6534581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그룹사 내부 입찰관계자가 확인하는 첨부파일 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6"/>
          <p:cNvCxnSpPr>
            <a:stCxn id="463" idx="0"/>
            <a:endCxn id="461" idx="3"/>
          </p:cNvCxnSpPr>
          <p:nvPr/>
        </p:nvCxnSpPr>
        <p:spPr>
          <a:xfrm rot="5400000" flipH="1">
            <a:off x="1438796" y="7153186"/>
            <a:ext cx="2085600" cy="12339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4" name="Google Shape;464;p26"/>
          <p:cNvSpPr/>
          <p:nvPr/>
        </p:nvSpPr>
        <p:spPr>
          <a:xfrm>
            <a:off x="5571895" y="104345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679880" y="105856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수정하면 수정 History에 수정이력이 남습니다. 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p26"/>
          <p:cNvGraphicFramePr/>
          <p:nvPr/>
        </p:nvGraphicFramePr>
        <p:xfrm>
          <a:off x="5772550" y="10711608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7" name="Google Shape;467;p26"/>
          <p:cNvSpPr/>
          <p:nvPr/>
        </p:nvSpPr>
        <p:spPr>
          <a:xfrm>
            <a:off x="6595134" y="111410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6190689" y="111333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26"/>
          <p:cNvCxnSpPr>
            <a:stCxn id="373" idx="3"/>
            <a:endCxn id="464" idx="0"/>
          </p:cNvCxnSpPr>
          <p:nvPr/>
        </p:nvCxnSpPr>
        <p:spPr>
          <a:xfrm>
            <a:off x="5520912" y="9928532"/>
            <a:ext cx="1032000" cy="506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26"/>
          <p:cNvSpPr/>
          <p:nvPr/>
        </p:nvSpPr>
        <p:spPr>
          <a:xfrm>
            <a:off x="5566632" y="116036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p26"/>
          <p:cNvGraphicFramePr/>
          <p:nvPr/>
        </p:nvGraphicFramePr>
        <p:xfrm>
          <a:off x="5764992" y="1177023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Google Shape;472;p26"/>
          <p:cNvSpPr/>
          <p:nvPr/>
        </p:nvSpPr>
        <p:spPr>
          <a:xfrm>
            <a:off x="6320460" y="121528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5787162" y="117697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6"/>
          <p:cNvCxnSpPr>
            <a:stCxn id="464" idx="2"/>
            <a:endCxn id="470" idx="0"/>
          </p:cNvCxnSpPr>
          <p:nvPr/>
        </p:nvCxnSpPr>
        <p:spPr>
          <a:xfrm rot="5400000">
            <a:off x="6440817" y="11491741"/>
            <a:ext cx="218700" cy="54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5" name="Google Shape;475;p26"/>
          <p:cNvSpPr txBox="1"/>
          <p:nvPr/>
        </p:nvSpPr>
        <p:spPr>
          <a:xfrm>
            <a:off x="6045862" y="10025268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cxnSp>
        <p:nvCxnSpPr>
          <p:cNvPr id="476" name="Google Shape;476;p26"/>
          <p:cNvCxnSpPr>
            <a:stCxn id="412" idx="0"/>
            <a:endCxn id="477" idx="0"/>
          </p:cNvCxnSpPr>
          <p:nvPr/>
        </p:nvCxnSpPr>
        <p:spPr>
          <a:xfrm rot="-5400000">
            <a:off x="6930404" y="3864075"/>
            <a:ext cx="852000" cy="6009900"/>
          </a:xfrm>
          <a:prstGeom prst="bentConnector3">
            <a:avLst>
              <a:gd name="adj1" fmla="val 12683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26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4518462" y="1067648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4512120" y="1088070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p26"/>
          <p:cNvGraphicFramePr/>
          <p:nvPr/>
        </p:nvGraphicFramePr>
        <p:xfrm>
          <a:off x="2338184" y="8719093"/>
          <a:ext cx="50594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2" name="Google Shape;482;p26"/>
          <p:cNvGraphicFramePr/>
          <p:nvPr/>
        </p:nvGraphicFramePr>
        <p:xfrm>
          <a:off x="2336704" y="9154226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3" name="Google Shape;46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25203" y="881293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19451" y="927143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4" name="Google Shape;484;p26"/>
          <p:cNvGraphicFramePr/>
          <p:nvPr/>
        </p:nvGraphicFramePr>
        <p:xfrm>
          <a:off x="2337384" y="8266435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0" name="Google Shape;460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98903" y="836807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/>
          <p:nvPr/>
        </p:nvSpPr>
        <p:spPr>
          <a:xfrm>
            <a:off x="138482" y="7055306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입찰 참가업체들이 확인하는 첨부파일 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26"/>
          <p:cNvCxnSpPr>
            <a:stCxn id="483" idx="1"/>
            <a:endCxn id="485" idx="3"/>
          </p:cNvCxnSpPr>
          <p:nvPr/>
        </p:nvCxnSpPr>
        <p:spPr>
          <a:xfrm rot="10800000">
            <a:off x="1880051" y="7247940"/>
            <a:ext cx="1139400" cy="2091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87" name="Google Shape;487;p26"/>
          <p:cNvSpPr/>
          <p:nvPr/>
        </p:nvSpPr>
        <p:spPr>
          <a:xfrm>
            <a:off x="7849953" y="2069179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grpSp>
        <p:nvGrpSpPr>
          <p:cNvPr id="488" name="Google Shape;488;p26"/>
          <p:cNvGrpSpPr/>
          <p:nvPr/>
        </p:nvGrpSpPr>
        <p:grpSpPr>
          <a:xfrm>
            <a:off x="9738301" y="7300139"/>
            <a:ext cx="1575496" cy="167235"/>
            <a:chOff x="3326817" y="6019551"/>
            <a:chExt cx="1591287" cy="180000"/>
          </a:xfrm>
        </p:grpSpPr>
        <p:sp>
          <p:nvSpPr>
            <p:cNvPr id="489" name="Google Shape;489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7" name="Google Shape;477;p26"/>
          <p:cNvSpPr/>
          <p:nvPr/>
        </p:nvSpPr>
        <p:spPr>
          <a:xfrm>
            <a:off x="8000515" y="644297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26"/>
          <p:cNvGraphicFramePr/>
          <p:nvPr/>
        </p:nvGraphicFramePr>
        <p:xfrm>
          <a:off x="8138417" y="6552192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개찰자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6" name="Google Shape;496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94665" y="893330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10272218" y="937083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8146714" y="722140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8065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8645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9589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10169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709221" y="729012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26"/>
          <p:cNvGraphicFramePr/>
          <p:nvPr/>
        </p:nvGraphicFramePr>
        <p:xfrm>
          <a:off x="8144470" y="7825810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5" name="Google Shape;505;p26"/>
          <p:cNvSpPr/>
          <p:nvPr/>
        </p:nvSpPr>
        <p:spPr>
          <a:xfrm>
            <a:off x="11946325" y="804644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11947986" y="825975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11946325" y="844254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1652457" y="1141129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1654118" y="1162460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1652457" y="1180739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8143973" y="6898954"/>
            <a:ext cx="4389625" cy="258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개찰권한을 가진 사용자만 조회됩니다. (사용자 조회 후 선택버튼을 누르십시오)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개찰자가 조회되지 않을 경우 관리자에게 연락해 주십시오</a:t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7807257" y="10325885"/>
            <a:ext cx="4389625" cy="19514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 사용자를 조회합니다. (사용자 조회 후 선택버튼을 누르십시오)</a:t>
            </a:r>
            <a:endParaRPr/>
          </a:p>
        </p:txBody>
      </p:sp>
      <p:cxnSp>
        <p:nvCxnSpPr>
          <p:cNvPr id="513" name="Google Shape;513;p26"/>
          <p:cNvCxnSpPr>
            <a:stCxn id="414" idx="3"/>
            <a:endCxn id="423" idx="0"/>
          </p:cNvCxnSpPr>
          <p:nvPr/>
        </p:nvCxnSpPr>
        <p:spPr>
          <a:xfrm>
            <a:off x="4539748" y="7792263"/>
            <a:ext cx="5514000" cy="2064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14;p26"/>
          <p:cNvCxnSpPr>
            <a:stCxn id="415" idx="3"/>
            <a:endCxn id="423" idx="0"/>
          </p:cNvCxnSpPr>
          <p:nvPr/>
        </p:nvCxnSpPr>
        <p:spPr>
          <a:xfrm>
            <a:off x="7099326" y="7792173"/>
            <a:ext cx="2954400" cy="2064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5" name="Google Shape;515;p26"/>
          <p:cNvCxnSpPr>
            <a:stCxn id="413" idx="3"/>
            <a:endCxn id="423" idx="0"/>
          </p:cNvCxnSpPr>
          <p:nvPr/>
        </p:nvCxnSpPr>
        <p:spPr>
          <a:xfrm>
            <a:off x="7099326" y="7373761"/>
            <a:ext cx="2954400" cy="2483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25" name="Google Shape;525;p26"/>
          <p:cNvGraphicFramePr/>
          <p:nvPr/>
        </p:nvGraphicFramePr>
        <p:xfrm>
          <a:off x="2247601" y="74886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6" name="Google Shape;526;p26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6"/>
          <p:cNvCxnSpPr>
            <a:stCxn id="526" idx="1"/>
            <a:endCxn id="528" idx="0"/>
          </p:cNvCxnSpPr>
          <p:nvPr/>
        </p:nvCxnSpPr>
        <p:spPr>
          <a:xfrm flipH="1">
            <a:off x="-2831568" y="7569899"/>
            <a:ext cx="6998700" cy="371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9" name="Google Shape;529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153142" y="7563744"/>
            <a:ext cx="1741616" cy="42853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개찰 후 낙찰은 개찰자와 낙찰자만 하실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낙찰자를 선택하지 않으면 개찰자만 낙찰 할 수 있습니다.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26"/>
          <p:cNvCxnSpPr>
            <a:stCxn id="529" idx="1"/>
            <a:endCxn id="530" idx="3"/>
          </p:cNvCxnSpPr>
          <p:nvPr/>
        </p:nvCxnSpPr>
        <p:spPr>
          <a:xfrm flipH="1">
            <a:off x="1894868" y="7579567"/>
            <a:ext cx="734400" cy="198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32" name="Google Shape;532;p26"/>
          <p:cNvSpPr/>
          <p:nvPr/>
        </p:nvSpPr>
        <p:spPr>
          <a:xfrm>
            <a:off x="2097314" y="7440578"/>
            <a:ext cx="2794891" cy="272769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4103" y="7510591"/>
            <a:ext cx="1930122" cy="535850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26"/>
          <p:cNvGrpSpPr/>
          <p:nvPr/>
        </p:nvGrpSpPr>
        <p:grpSpPr>
          <a:xfrm>
            <a:off x="-3454698" y="8798599"/>
            <a:ext cx="1575496" cy="167235"/>
            <a:chOff x="3326817" y="6019551"/>
            <a:chExt cx="1591287" cy="180000"/>
          </a:xfrm>
        </p:grpSpPr>
        <p:sp>
          <p:nvSpPr>
            <p:cNvPr id="538" name="Google Shape;538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8" name="Google Shape;528;p26"/>
          <p:cNvSpPr/>
          <p:nvPr/>
        </p:nvSpPr>
        <p:spPr>
          <a:xfrm>
            <a:off x="-5192484" y="794143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26"/>
          <p:cNvGraphicFramePr/>
          <p:nvPr/>
        </p:nvGraphicFramePr>
        <p:xfrm>
          <a:off x="-5054582" y="8050652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낙찰자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5" name="Google Shape;54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3098334" y="1043176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6"/>
          <p:cNvSpPr/>
          <p:nvPr/>
        </p:nvSpPr>
        <p:spPr>
          <a:xfrm>
            <a:off x="-2920781" y="108692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-5046285" y="871986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-5127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-4547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-3603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-3023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-1483778" y="878858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26"/>
          <p:cNvGraphicFramePr/>
          <p:nvPr/>
        </p:nvGraphicFramePr>
        <p:xfrm>
          <a:off x="-5048529" y="9324270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26"/>
          <p:cNvSpPr/>
          <p:nvPr/>
        </p:nvSpPr>
        <p:spPr>
          <a:xfrm>
            <a:off x="-1246674" y="954490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-1245013" y="975821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-1246674" y="994100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-5049026" y="8397414"/>
            <a:ext cx="4389625" cy="258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낙찰권한을 가진 사용자만 조회됩니다. (사용자 조회 후 선택버튼을 누르십시오)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낙찰자가 조회되지 않을 경우 관리자에게 연락해 주십시오</a:t>
            </a:r>
            <a:endParaRPr/>
          </a:p>
        </p:txBody>
      </p:sp>
      <p:sp>
        <p:nvSpPr>
          <p:cNvPr id="558" name="Google Shape;558;p26"/>
          <p:cNvSpPr/>
          <p:nvPr/>
        </p:nvSpPr>
        <p:spPr>
          <a:xfrm>
            <a:off x="-5221207" y="7935113"/>
            <a:ext cx="4751834" cy="3246006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47" name="Google Shape;73;p2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2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4" name="Google Shape;564;p27"/>
          <p:cNvSpPr/>
          <p:nvPr/>
        </p:nvSpPr>
        <p:spPr>
          <a:xfrm>
            <a:off x="111802" y="826613"/>
            <a:ext cx="8217900" cy="98693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</a:t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199597" y="1005541"/>
            <a:ext cx="8044072" cy="959569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1451340" y="1345189"/>
            <a:ext cx="6766342" cy="9156396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27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7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등록</a:t>
            </a:r>
            <a:endParaRPr/>
          </a:p>
        </p:txBody>
      </p:sp>
      <p:grpSp>
        <p:nvGrpSpPr>
          <p:cNvPr id="576" name="Google Shape;576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577" name="Google Shape;577;p27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27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27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27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584" name="Google Shape;584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7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590" name="Google Shape;590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27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 txBox="1"/>
          <p:nvPr/>
        </p:nvSpPr>
        <p:spPr>
          <a:xfrm>
            <a:off x="2032556" y="20433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594" name="Google Shape;594;p27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5" name="Google Shape;595;p27"/>
          <p:cNvSpPr/>
          <p:nvPr/>
        </p:nvSpPr>
        <p:spPr>
          <a:xfrm>
            <a:off x="2025452" y="2288250"/>
            <a:ext cx="5663130" cy="416588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27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7" name="Google Shape;597;p27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일반경쟁입찰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8" name="Google Shape;598;p27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9" name="Google Shape;599;p27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" name="Google Shape;600;p27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" name="Google Shape;601;p27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" name="Google Shape;602;p27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                        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" name="Google Shape;603;p27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4" name="Google Shape;604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27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숫자만 입력 가능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7" name="Google Shape;607;p27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예) VAT 별도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8" name="Google Shape;608;p27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숫자만 입력가능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9" name="Google Shape;609;p27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0" name="Google Shape;610;p27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2010211" y="6867572"/>
            <a:ext cx="5663130" cy="280642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27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" name="Google Shape;613;p27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" name="Google Shape;614;p27"/>
          <p:cNvGraphicFramePr/>
          <p:nvPr/>
        </p:nvGraphicFramePr>
        <p:xfrm>
          <a:off x="2247602" y="797491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내역직접등록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" name="Google Shape;615;p27"/>
          <p:cNvSpPr/>
          <p:nvPr/>
        </p:nvSpPr>
        <p:spPr>
          <a:xfrm>
            <a:off x="4004198" y="99213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4786599" y="99188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7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7"/>
          <p:cNvGrpSpPr/>
          <p:nvPr/>
        </p:nvGrpSpPr>
        <p:grpSpPr>
          <a:xfrm>
            <a:off x="9679475" y="6611105"/>
            <a:ext cx="1575496" cy="167235"/>
            <a:chOff x="3326817" y="6019551"/>
            <a:chExt cx="1591287" cy="180000"/>
          </a:xfrm>
        </p:grpSpPr>
        <p:sp>
          <p:nvSpPr>
            <p:cNvPr id="620" name="Google Shape;620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6" name="Google Shape;626;p27"/>
          <p:cNvSpPr/>
          <p:nvPr/>
        </p:nvSpPr>
        <p:spPr>
          <a:xfrm>
            <a:off x="7950143" y="6038248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27"/>
          <p:cNvGraphicFramePr/>
          <p:nvPr/>
        </p:nvGraphicFramePr>
        <p:xfrm>
          <a:off x="8079591" y="6170453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업체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8" name="Google Shape;628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664" y="8551570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/>
          <p:nvPr/>
        </p:nvSpPr>
        <p:spPr>
          <a:xfrm>
            <a:off x="9956217" y="898909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087888" y="6532373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8007065" y="65990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8586377" y="6599062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31065" y="65990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110377" y="6599062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1650395" y="6601087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6" name="Google Shape;636;p27"/>
          <p:cNvGraphicFramePr/>
          <p:nvPr/>
        </p:nvGraphicFramePr>
        <p:xfrm>
          <a:off x="8106930" y="7152473"/>
          <a:ext cx="44081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주소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7" name="Google Shape;637;p27"/>
          <p:cNvSpPr/>
          <p:nvPr/>
        </p:nvSpPr>
        <p:spPr>
          <a:xfrm>
            <a:off x="12146910" y="737310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2148571" y="758641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2146910" y="7769209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27"/>
          <p:cNvCxnSpPr>
            <a:stCxn id="618" idx="3"/>
            <a:endCxn id="626" idx="1"/>
          </p:cNvCxnSpPr>
          <p:nvPr/>
        </p:nvCxnSpPr>
        <p:spPr>
          <a:xfrm>
            <a:off x="7482410" y="4828788"/>
            <a:ext cx="467700" cy="2829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41" name="Google Shape;641;p27"/>
          <p:cNvGraphicFramePr/>
          <p:nvPr/>
        </p:nvGraphicFramePr>
        <p:xfrm>
          <a:off x="7850817" y="5457590"/>
          <a:ext cx="46857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2" name="Google Shape;642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425494" y="5450189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7"/>
          <p:cNvSpPr/>
          <p:nvPr/>
        </p:nvSpPr>
        <p:spPr>
          <a:xfrm>
            <a:off x="7822562" y="5456164"/>
            <a:ext cx="468570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27"/>
          <p:cNvCxnSpPr>
            <a:stCxn id="644" idx="0"/>
          </p:cNvCxnSpPr>
          <p:nvPr/>
        </p:nvCxnSpPr>
        <p:spPr>
          <a:xfrm rot="-5400000" flipH="1">
            <a:off x="5902605" y="3683219"/>
            <a:ext cx="937800" cy="2958600"/>
          </a:xfrm>
          <a:prstGeom prst="bentConnector4">
            <a:avLst>
              <a:gd name="adj1" fmla="val -24376"/>
              <a:gd name="adj2" fmla="val 9464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646" name="Google Shape;64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7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3" name="Google Shape;653;p27"/>
          <p:cNvGraphicFramePr/>
          <p:nvPr/>
        </p:nvGraphicFramePr>
        <p:xfrm>
          <a:off x="-190891" y="10540083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4" name="Google Shape;654;p27"/>
          <p:cNvSpPr/>
          <p:nvPr/>
        </p:nvSpPr>
        <p:spPr>
          <a:xfrm>
            <a:off x="-219207" y="10514125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367938" y="11360026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305593" y="10996778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7"/>
          <p:cNvCxnSpPr>
            <a:stCxn id="658" idx="1"/>
          </p:cNvCxnSpPr>
          <p:nvPr/>
        </p:nvCxnSpPr>
        <p:spPr>
          <a:xfrm>
            <a:off x="2246523" y="8430979"/>
            <a:ext cx="154800" cy="2109000"/>
          </a:xfrm>
          <a:prstGeom prst="bentConnector4">
            <a:avLst>
              <a:gd name="adj1" fmla="val -147676"/>
              <a:gd name="adj2" fmla="val 55329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59" name="Google Shape;659;p27"/>
          <p:cNvSpPr/>
          <p:nvPr/>
        </p:nvSpPr>
        <p:spPr>
          <a:xfrm>
            <a:off x="5571895" y="107343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5679880" y="108854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작성하신 내용으로 입찰계획을 등록합니다.. 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1" name="Google Shape;661;p27"/>
          <p:cNvGraphicFramePr/>
          <p:nvPr/>
        </p:nvGraphicFramePr>
        <p:xfrm>
          <a:off x="5748679" y="11048674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2" name="Google Shape;662;p27"/>
          <p:cNvSpPr/>
          <p:nvPr/>
        </p:nvSpPr>
        <p:spPr>
          <a:xfrm>
            <a:off x="6595134" y="114408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6190689" y="114331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27"/>
          <p:cNvCxnSpPr>
            <a:stCxn id="616" idx="3"/>
            <a:endCxn id="659" idx="0"/>
          </p:cNvCxnSpPr>
          <p:nvPr/>
        </p:nvCxnSpPr>
        <p:spPr>
          <a:xfrm>
            <a:off x="5520912" y="10028032"/>
            <a:ext cx="1032000" cy="7065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5" name="Google Shape;665;p27"/>
          <p:cNvSpPr/>
          <p:nvPr/>
        </p:nvSpPr>
        <p:spPr>
          <a:xfrm>
            <a:off x="5566632" y="119034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27"/>
          <p:cNvGraphicFramePr/>
          <p:nvPr/>
        </p:nvGraphicFramePr>
        <p:xfrm>
          <a:off x="5764992" y="1207003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7" name="Google Shape;667;p27"/>
          <p:cNvSpPr/>
          <p:nvPr/>
        </p:nvSpPr>
        <p:spPr>
          <a:xfrm>
            <a:off x="6320460" y="124526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5787162" y="120695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등록하였습니다.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27"/>
          <p:cNvCxnSpPr>
            <a:stCxn id="659" idx="2"/>
            <a:endCxn id="665" idx="0"/>
          </p:cNvCxnSpPr>
          <p:nvPr/>
        </p:nvCxnSpPr>
        <p:spPr>
          <a:xfrm rot="5400000">
            <a:off x="6440817" y="11791541"/>
            <a:ext cx="218700" cy="54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0" name="Google Shape;670;p27"/>
          <p:cNvSpPr txBox="1"/>
          <p:nvPr/>
        </p:nvSpPr>
        <p:spPr>
          <a:xfrm>
            <a:off x="5535427" y="9719082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3235642" y="2421574"/>
            <a:ext cx="1086260" cy="18049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과거입찰 가져오기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27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" name="Google Shape;673;p27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27"/>
          <p:cNvGrpSpPr/>
          <p:nvPr/>
        </p:nvGrpSpPr>
        <p:grpSpPr>
          <a:xfrm>
            <a:off x="9702338" y="2508927"/>
            <a:ext cx="1575496" cy="167235"/>
            <a:chOff x="3326817" y="6019551"/>
            <a:chExt cx="1591287" cy="180000"/>
          </a:xfrm>
        </p:grpSpPr>
        <p:sp>
          <p:nvSpPr>
            <p:cNvPr id="675" name="Google Shape;675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1" name="Google Shape;681;p27"/>
          <p:cNvSpPr/>
          <p:nvPr/>
        </p:nvSpPr>
        <p:spPr>
          <a:xfrm>
            <a:off x="8007065" y="1907287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27"/>
          <p:cNvGraphicFramePr/>
          <p:nvPr/>
        </p:nvGraphicFramePr>
        <p:xfrm>
          <a:off x="8102454" y="2068275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과거입찰내역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3" name="Google Shape;683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01527" y="4449392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7"/>
          <p:cNvSpPr/>
          <p:nvPr/>
        </p:nvSpPr>
        <p:spPr>
          <a:xfrm>
            <a:off x="9979080" y="48869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8110751" y="2430195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8029928" y="249688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8609240" y="2496884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9553928" y="249688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0133240" y="2496884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673258" y="2498909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1" name="Google Shape;691;p27"/>
          <p:cNvGraphicFramePr/>
          <p:nvPr/>
        </p:nvGraphicFramePr>
        <p:xfrm>
          <a:off x="8129793" y="3050295"/>
          <a:ext cx="44081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1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입찰번호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제출마감일시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입찰방식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상태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내역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7F7F7F"/>
                          </a:solidFill>
                        </a:rPr>
                        <a:t>엑셀파일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유찰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Google Shape;692;p27"/>
          <p:cNvSpPr/>
          <p:nvPr/>
        </p:nvSpPr>
        <p:spPr>
          <a:xfrm>
            <a:off x="12169773" y="327092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2171434" y="3484237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2169773" y="366703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27"/>
          <p:cNvCxnSpPr>
            <a:stCxn id="671" idx="3"/>
          </p:cNvCxnSpPr>
          <p:nvPr/>
        </p:nvCxnSpPr>
        <p:spPr>
          <a:xfrm>
            <a:off x="4321902" y="2511822"/>
            <a:ext cx="3651900" cy="1004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96" name="Google Shape;696;p27"/>
          <p:cNvGraphicFramePr/>
          <p:nvPr/>
        </p:nvGraphicFramePr>
        <p:xfrm>
          <a:off x="832464" y="10613774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7" name="Google Shape;697;p27"/>
          <p:cNvSpPr/>
          <p:nvPr/>
        </p:nvSpPr>
        <p:spPr>
          <a:xfrm>
            <a:off x="851786" y="10836070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/>
          <p:nvPr/>
        </p:nvSpPr>
        <p:spPr>
          <a:xfrm>
            <a:off x="858137" y="11028178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7"/>
          <p:cNvSpPr/>
          <p:nvPr/>
        </p:nvSpPr>
        <p:spPr>
          <a:xfrm>
            <a:off x="1765306" y="11027433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2562397" y="11034314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2941782" y="11032043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3276789" y="11040456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1781240" y="10836758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2569438" y="10836758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2956996" y="10837178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3324125" y="10837178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4518462" y="1083387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4512120" y="1103809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2246523" y="8206295"/>
            <a:ext cx="5235887" cy="44936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0" name="Google Shape;710;p27"/>
          <p:cNvGraphicFramePr/>
          <p:nvPr>
            <p:extLst>
              <p:ext uri="{D42A27DB-BD31-4B8C-83A1-F6EECF244321}">
                <p14:modId xmlns:p14="http://schemas.microsoft.com/office/powerpoint/2010/main" val="1013684721"/>
              </p:ext>
            </p:extLst>
          </p:nvPr>
        </p:nvGraphicFramePr>
        <p:xfrm>
          <a:off x="2336704" y="9174760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smtClean="0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 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한걔 최대 10MB(등록 파일 개수 최대 10개)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2" name="Google Shape;712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3088" y="9276923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3" name="Google Shape;713;p27"/>
          <p:cNvGraphicFramePr/>
          <p:nvPr/>
        </p:nvGraphicFramePr>
        <p:xfrm>
          <a:off x="2337384" y="8250969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4" name="Google Shape;71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43727" y="833836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54401" y="924900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98903" y="8352610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27"/>
          <p:cNvGraphicFramePr/>
          <p:nvPr/>
        </p:nvGraphicFramePr>
        <p:xfrm>
          <a:off x="2247601" y="74886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8" name="Google Shape;728;p27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9" name="Google Shape;729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그룹 172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74" name="Google Shape;73;p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" name="Google Shape;734;p28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5" name="Google Shape;735;p2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메일</a:t>
            </a:r>
            <a:endParaRPr/>
          </a:p>
        </p:txBody>
      </p:sp>
      <p:sp>
        <p:nvSpPr>
          <p:cNvPr id="737" name="Google Shape;737;p28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메일 내용</a:t>
            </a:r>
            <a:endParaRPr/>
          </a:p>
        </p:txBody>
      </p:sp>
      <p:sp>
        <p:nvSpPr>
          <p:cNvPr id="738" name="Google Shape;738;p2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8"/>
          <p:cNvSpPr/>
          <p:nvPr/>
        </p:nvSpPr>
        <p:spPr>
          <a:xfrm>
            <a:off x="6973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8"/>
          <p:cNvSpPr/>
          <p:nvPr/>
        </p:nvSpPr>
        <p:spPr>
          <a:xfrm>
            <a:off x="468173" y="1356107"/>
            <a:ext cx="364296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입찰계획 등록(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 txBox="1"/>
          <p:nvPr/>
        </p:nvSpPr>
        <p:spPr>
          <a:xfrm>
            <a:off x="7464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팬택건설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입찰계획을 등록하였습니다.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2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입찰진행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4000</Words>
  <Application>Microsoft Office PowerPoint</Application>
  <PresentationFormat>사용자 지정</PresentationFormat>
  <Paragraphs>1874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Dotum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14</cp:revision>
  <dcterms:modified xsi:type="dcterms:W3CDTF">2024-09-25T07:40:09Z</dcterms:modified>
</cp:coreProperties>
</file>