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300" r:id="rId3"/>
    <p:sldId id="301" r:id="rId4"/>
    <p:sldId id="313" r:id="rId5"/>
    <p:sldId id="305" r:id="rId6"/>
    <p:sldId id="304" r:id="rId7"/>
    <p:sldId id="303" r:id="rId8"/>
    <p:sldId id="306" r:id="rId9"/>
    <p:sldId id="308" r:id="rId10"/>
    <p:sldId id="307" r:id="rId11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FF40FF"/>
    <a:srgbClr val="EEEEEE"/>
    <a:srgbClr val="0065B3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0" autoAdjust="0"/>
  </p:normalViewPr>
  <p:slideViewPr>
    <p:cSldViewPr snapToGrid="0">
      <p:cViewPr varScale="1">
        <p:scale>
          <a:sx n="135" d="100"/>
          <a:sy n="135" d="100"/>
        </p:scale>
        <p:origin x="690" y="-493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B664-28EA-4045-8313-1D84FCEA804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82BD-4AAD-4ED3-BBFA-12FDDB055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9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9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9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6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6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1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36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8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98410496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0644707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업체정보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업체승인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8060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484C5-5FE5-6F2E-3C14-37096B6C9BB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완료 메일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BECB14-802B-1DDA-3FED-0487DB4F3337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 관리자에게 보내지는 회원가입 완료 메일 내용</a:t>
            </a:r>
          </a:p>
        </p:txBody>
      </p:sp>
      <p:sp>
        <p:nvSpPr>
          <p:cNvPr id="39" name="Google Shape;381;p6">
            <a:extLst>
              <a:ext uri="{FF2B5EF4-FFF2-40B4-BE49-F238E27FC236}">
                <a16:creationId xmlns:a16="http://schemas.microsoft.com/office/drawing/2014/main" id="{9995718F-6FDE-7899-25EE-3A2C1E5E35E0}"/>
              </a:ext>
            </a:extLst>
          </p:cNvPr>
          <p:cNvSpPr/>
          <p:nvPr/>
        </p:nvSpPr>
        <p:spPr>
          <a:xfrm>
            <a:off x="2775357" y="189133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0" name="Google Shape;381;p6">
            <a:extLst>
              <a:ext uri="{FF2B5EF4-FFF2-40B4-BE49-F238E27FC236}">
                <a16:creationId xmlns:a16="http://schemas.microsoft.com/office/drawing/2014/main" id="{85267C86-3EDB-0A2C-D88E-BDF92662CBCE}"/>
              </a:ext>
            </a:extLst>
          </p:cNvPr>
          <p:cNvSpPr/>
          <p:nvPr/>
        </p:nvSpPr>
        <p:spPr>
          <a:xfrm>
            <a:off x="2775356" y="1473150"/>
            <a:ext cx="3224515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회원가입 승인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72A70-3951-3D4E-5809-A685AE388FC4}"/>
              </a:ext>
            </a:extLst>
          </p:cNvPr>
          <p:cNvSpPr txBox="1"/>
          <p:nvPr/>
        </p:nvSpPr>
        <p:spPr>
          <a:xfrm>
            <a:off x="2824434" y="2321517"/>
            <a:ext cx="31373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팬택건설</a:t>
            </a:r>
            <a:r>
              <a:rPr lang="en-US" altLang="ko-KR" sz="800" smtClean="0">
                <a:solidFill>
                  <a:schemeClr val="tx1"/>
                </a:solidFill>
              </a:rPr>
              <a:t>]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계열사에서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비트큐브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업체 승인처리 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로그인하고 입찰업무를 처리해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 업무는 로그인 후 하단에 입찰업무 안내를 참고하시거나 공지메뉴의 매뉴얼을 참조해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18362060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7613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미승인 업체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업체승인</a:t>
            </a: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4616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637667" y="242755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216978" y="242755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4;g22f983af321_0_4"/>
          <p:cNvSpPr/>
          <p:nvPr/>
        </p:nvSpPr>
        <p:spPr>
          <a:xfrm>
            <a:off x="3373314" y="242433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g22f983af321_0_4"/>
          <p:cNvSpPr/>
          <p:nvPr/>
        </p:nvSpPr>
        <p:spPr>
          <a:xfrm>
            <a:off x="3952624" y="2424338"/>
            <a:ext cx="1831484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우측 검색 버튼을 클릭해 주세요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0;p5"/>
          <p:cNvSpPr/>
          <p:nvPr/>
        </p:nvSpPr>
        <p:spPr>
          <a:xfrm>
            <a:off x="5834199" y="2442796"/>
            <a:ext cx="311231" cy="20983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2594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3578258064"/>
              </p:ext>
            </p:extLst>
          </p:nvPr>
        </p:nvGraphicFramePr>
        <p:xfrm>
          <a:off x="1527418" y="3227082"/>
          <a:ext cx="6519935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876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1002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54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950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대표이사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담당자명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요청일시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123-12-12345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나인테크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111-22-33333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 부산장비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456-45-45678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1203549633"/>
              </p:ext>
            </p:extLst>
          </p:nvPr>
        </p:nvGraphicFramePr>
        <p:xfrm>
          <a:off x="144019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꺾인 연결선 59"/>
          <p:cNvCxnSpPr>
            <a:cxnSpLocks/>
            <a:stCxn id="32" idx="3"/>
            <a:endCxn id="5" idx="0"/>
          </p:cNvCxnSpPr>
          <p:nvPr/>
        </p:nvCxnSpPr>
        <p:spPr>
          <a:xfrm>
            <a:off x="6145430" y="2547714"/>
            <a:ext cx="3567467" cy="3726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86902F-5DEA-2EBB-5A00-C77CB7E79479}"/>
              </a:ext>
            </a:extLst>
          </p:cNvPr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아래는 가입 신청한 업체 목록 입니다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업체명을 클릭하여 상세내용을 확인 후 승인 처리 하십시오 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가입 승인은 최대 </a:t>
            </a:r>
            <a:r>
              <a:rPr lang="en-US" altLang="ko-KR" sz="600" dirty="0">
                <a:solidFill>
                  <a:schemeClr val="tx1"/>
                </a:solidFill>
              </a:rPr>
              <a:t>3</a:t>
            </a:r>
            <a:r>
              <a:rPr lang="ko-KR" altLang="en-US" sz="600" dirty="0">
                <a:solidFill>
                  <a:schemeClr val="tx1"/>
                </a:solidFill>
              </a:rPr>
              <a:t>일을 넘지 않도록 합니다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가입 승인이 완료되면 </a:t>
            </a:r>
            <a:r>
              <a:rPr lang="ko-KR" altLang="en-US" sz="600">
                <a:solidFill>
                  <a:schemeClr val="tx1"/>
                </a:solidFill>
              </a:rPr>
              <a:t>업체 </a:t>
            </a:r>
            <a:r>
              <a:rPr lang="ko-KR" altLang="en-US" sz="600" smtClean="0">
                <a:solidFill>
                  <a:schemeClr val="tx1"/>
                </a:solidFill>
              </a:rPr>
              <a:t>담당자에게 문자와 </a:t>
            </a:r>
            <a:r>
              <a:rPr lang="ko-KR" altLang="en-US" sz="600" dirty="0">
                <a:solidFill>
                  <a:schemeClr val="tx1"/>
                </a:solidFill>
              </a:rPr>
              <a:t>이메일로 통보 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7B105C-C91B-67DE-E6BF-CF53915EBEE2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BE04B9B-B2D9-145E-6002-937BCD11C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2E97BB3-6747-80F2-76FE-84460252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1B288DA-9347-F22A-3DAC-0C57A910F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6682932-1AFD-A7A2-E350-0CEB0099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A6A33F0-9151-2D8F-A8AF-B2A713DB7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10D779D7-7568-8257-1022-632BEC9D8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E86EB4-C294-077F-D39B-1017E2164DDC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42C8D8-B767-507B-ACC6-A32A27F6D4A9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A3B330-AC64-2B70-3C07-DDF13F8A342A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E7FDB8-83DF-F8F0-4D2D-92DF29347D82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03AC61-A736-EBEA-9758-3CA3F85515D8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A697824-50D9-290A-3010-A4C2B9128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9B3EF7-5D69-39F3-D594-EA322FC87CD6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843C39-7432-1504-DC65-ED17483B6DC5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063586-863D-D908-9BEB-BB303A19227F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B9D48E-8E4D-597B-0480-3A36ED11DE90}"/>
              </a:ext>
            </a:extLst>
          </p:cNvPr>
          <p:cNvSpPr/>
          <p:nvPr/>
        </p:nvSpPr>
        <p:spPr>
          <a:xfrm>
            <a:off x="329934" y="4290036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0FC3A3-60E8-4D48-5A03-99CF377C31A4}"/>
              </a:ext>
            </a:extLst>
          </p:cNvPr>
          <p:cNvGrpSpPr/>
          <p:nvPr/>
        </p:nvGrpSpPr>
        <p:grpSpPr>
          <a:xfrm>
            <a:off x="8135293" y="2920404"/>
            <a:ext cx="3155208" cy="3239687"/>
            <a:chOff x="6696725" y="5452549"/>
            <a:chExt cx="3155208" cy="3239687"/>
          </a:xfrm>
        </p:grpSpPr>
        <p:sp>
          <p:nvSpPr>
            <p:cNvPr id="5" name="Google Shape;381;p6">
              <a:extLst>
                <a:ext uri="{FF2B5EF4-FFF2-40B4-BE49-F238E27FC236}">
                  <a16:creationId xmlns:a16="http://schemas.microsoft.com/office/drawing/2014/main" id="{4E05B580-88AF-B139-9626-6C24A600337C}"/>
                </a:ext>
              </a:extLst>
            </p:cNvPr>
            <p:cNvSpPr/>
            <p:nvPr/>
          </p:nvSpPr>
          <p:spPr>
            <a:xfrm>
              <a:off x="6696725" y="5452549"/>
              <a:ext cx="3155208" cy="3239687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7" name="Google Shape;298;p5">
              <a:extLst>
                <a:ext uri="{FF2B5EF4-FFF2-40B4-BE49-F238E27FC236}">
                  <a16:creationId xmlns:a16="http://schemas.microsoft.com/office/drawing/2014/main" id="{BF411AF7-7849-5687-3CA4-1D6ECA7A40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28100669"/>
                </p:ext>
              </p:extLst>
            </p:nvPr>
          </p:nvGraphicFramePr>
          <p:xfrm>
            <a:off x="6832464" y="5553088"/>
            <a:ext cx="2857523" cy="304775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8575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폼목 선택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299;p5">
              <a:extLst>
                <a:ext uri="{FF2B5EF4-FFF2-40B4-BE49-F238E27FC236}">
                  <a16:creationId xmlns:a16="http://schemas.microsoft.com/office/drawing/2014/main" id="{FB775DAA-76A1-D290-6BA9-2ED12F8E37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3740082"/>
                </p:ext>
              </p:extLst>
            </p:nvPr>
          </p:nvGraphicFramePr>
          <p:xfrm>
            <a:off x="6832461" y="7133161"/>
            <a:ext cx="2857525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4908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9363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301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품목코드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011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012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축산업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013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 및 축산 복합농업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E813BE-A330-4346-FA0B-73F4E010D4BF}"/>
                </a:ext>
              </a:extLst>
            </p:cNvPr>
            <p:cNvSpPr/>
            <p:nvPr/>
          </p:nvSpPr>
          <p:spPr>
            <a:xfrm>
              <a:off x="6832463" y="5913865"/>
              <a:ext cx="2857524" cy="413847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검색 창에 품목명 또는 품목코드를 입력하시고 엔터 또는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[</a:t>
              </a:r>
              <a:r>
                <a:rPr lang="ko-KR" altLang="en-US" sz="600" dirty="0">
                  <a:solidFill>
                    <a:schemeClr val="tx1"/>
                  </a:solidFill>
                </a:rPr>
                <a:t>품목조회</a:t>
              </a:r>
              <a:r>
                <a:rPr lang="en-US" altLang="ko-KR" sz="600" dirty="0">
                  <a:solidFill>
                    <a:schemeClr val="tx1"/>
                  </a:solidFill>
                </a:rPr>
                <a:t>]</a:t>
              </a:r>
              <a:r>
                <a:rPr lang="ko-KR" altLang="en-US" sz="600" dirty="0">
                  <a:solidFill>
                    <a:schemeClr val="tx1"/>
                  </a:solidFill>
                </a:rPr>
                <a:t>버튼을 클릭하시고 품목을 선택해 주십시오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품목코드는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2017</a:t>
              </a:r>
              <a:r>
                <a:rPr lang="ko-KR" altLang="en-US" sz="600" dirty="0">
                  <a:solidFill>
                    <a:schemeClr val="tx1"/>
                  </a:solidFill>
                </a:rPr>
                <a:t>년부터 적용되는 한국표준산업분류 </a:t>
              </a:r>
              <a:r>
                <a:rPr lang="en-US" altLang="ko-KR" sz="600" dirty="0">
                  <a:solidFill>
                    <a:schemeClr val="tx1"/>
                  </a:solidFill>
                </a:rPr>
                <a:t>10</a:t>
              </a:r>
              <a:r>
                <a:rPr lang="ko-KR" altLang="en-US" sz="600" dirty="0">
                  <a:solidFill>
                    <a:schemeClr val="tx1"/>
                  </a:solidFill>
                </a:rPr>
                <a:t>차 개정 자료를 기준으로 합니다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200;p5">
              <a:extLst>
                <a:ext uri="{FF2B5EF4-FFF2-40B4-BE49-F238E27FC236}">
                  <a16:creationId xmlns:a16="http://schemas.microsoft.com/office/drawing/2014/main" id="{0341F5DD-49E5-91B0-D62D-C7C2D3701686}"/>
                </a:ext>
              </a:extLst>
            </p:cNvPr>
            <p:cNvSpPr/>
            <p:nvPr/>
          </p:nvSpPr>
          <p:spPr>
            <a:xfrm>
              <a:off x="9250993" y="735564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00;p5">
              <a:extLst>
                <a:ext uri="{FF2B5EF4-FFF2-40B4-BE49-F238E27FC236}">
                  <a16:creationId xmlns:a16="http://schemas.microsoft.com/office/drawing/2014/main" id="{057C2B66-C920-9A96-DECB-E97071F4FA25}"/>
                </a:ext>
              </a:extLst>
            </p:cNvPr>
            <p:cNvSpPr/>
            <p:nvPr/>
          </p:nvSpPr>
          <p:spPr>
            <a:xfrm>
              <a:off x="9250993" y="755359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00;p5">
              <a:extLst>
                <a:ext uri="{FF2B5EF4-FFF2-40B4-BE49-F238E27FC236}">
                  <a16:creationId xmlns:a16="http://schemas.microsoft.com/office/drawing/2014/main" id="{B13B6E0B-5DA8-FA84-2643-7D70552CEA4A}"/>
                </a:ext>
              </a:extLst>
            </p:cNvPr>
            <p:cNvSpPr/>
            <p:nvPr/>
          </p:nvSpPr>
          <p:spPr>
            <a:xfrm>
              <a:off x="9250993" y="774724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92EB8BB-9366-3482-0356-02AAE9A8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5521" y="8113490"/>
              <a:ext cx="906471" cy="177740"/>
            </a:xfrm>
            <a:prstGeom prst="rect">
              <a:avLst/>
            </a:prstGeom>
          </p:spPr>
        </p:pic>
        <p:sp>
          <p:nvSpPr>
            <p:cNvPr id="14" name="Google Shape;200;p5">
              <a:extLst>
                <a:ext uri="{FF2B5EF4-FFF2-40B4-BE49-F238E27FC236}">
                  <a16:creationId xmlns:a16="http://schemas.microsoft.com/office/drawing/2014/main" id="{1EBCCEEE-C90D-5633-1502-EBD4F6FF7BAB}"/>
                </a:ext>
              </a:extLst>
            </p:cNvPr>
            <p:cNvSpPr/>
            <p:nvPr/>
          </p:nvSpPr>
          <p:spPr>
            <a:xfrm>
              <a:off x="8063076" y="840949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E9E6DC-7B7F-082A-3821-C58858C87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99501" y="6394042"/>
              <a:ext cx="2915090" cy="70469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B95C63-EFF1-E8E4-618C-4AB69C2F9C47}"/>
                </a:ext>
              </a:extLst>
            </p:cNvPr>
            <p:cNvSpPr/>
            <p:nvPr/>
          </p:nvSpPr>
          <p:spPr>
            <a:xfrm>
              <a:off x="6953337" y="6758998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품목명 또는 품목코드 입력 조회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A4B700-3335-1FF3-3B72-9DC86193134E}"/>
                </a:ext>
              </a:extLst>
            </p:cNvPr>
            <p:cNvSpPr/>
            <p:nvPr/>
          </p:nvSpPr>
          <p:spPr>
            <a:xfrm>
              <a:off x="6950878" y="6517176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품목그룹 전체                                                   </a:t>
              </a:r>
              <a:r>
                <a:rPr lang="ko-KR" altLang="ko-KR" sz="700" dirty="0">
                  <a:solidFill>
                    <a:schemeClr val="tx1"/>
                  </a:solidFill>
                </a:rPr>
                <a:t>˅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0F8A252-E2A0-031D-B6D6-3D005AD0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30661" y="6766060"/>
              <a:ext cx="507445" cy="175654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3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03310101"/>
              </p:ext>
            </p:extLst>
          </p:nvPr>
        </p:nvGraphicFramePr>
        <p:xfrm>
          <a:off x="8385974" y="826614"/>
          <a:ext cx="2324900" cy="187753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승인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후 업체승인 목록 페이지로 이동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승인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 시 업체 관리자에게 메일 발송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1365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미승인 업체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3605" y="1014318"/>
            <a:ext cx="8044072" cy="8701182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1327" y="1399725"/>
            <a:ext cx="6766342" cy="8087175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업체승인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0485" y="1977686"/>
            <a:ext cx="4318781" cy="73857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1494298620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가입희망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팬택건설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>
            <p:extLst>
              <p:ext uri="{D42A27DB-BD31-4B8C-83A1-F6EECF244321}">
                <p14:modId xmlns:p14="http://schemas.microsoft.com/office/powerpoint/2010/main" val="1551191381"/>
              </p:ext>
            </p:extLst>
          </p:nvPr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>
            <p:extLst>
              <p:ext uri="{D42A27DB-BD31-4B8C-83A1-F6EECF244321}">
                <p14:modId xmlns:p14="http://schemas.microsoft.com/office/powerpoint/2010/main" val="1376941548"/>
              </p:ext>
            </p:extLst>
          </p:nvPr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>
              <p:ext uri="{D42A27DB-BD31-4B8C-83A1-F6EECF244321}">
                <p14:modId xmlns:p14="http://schemas.microsoft.com/office/powerpoint/2010/main" val="2590624890"/>
              </p:ext>
            </p:extLst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2397952114"/>
              </p:ext>
            </p:extLst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1540280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>
              <p:ext uri="{D42A27DB-BD31-4B8C-83A1-F6EECF244321}">
                <p14:modId xmlns:p14="http://schemas.microsoft.com/office/powerpoint/2010/main" val="3155234021"/>
              </p:ext>
            </p:extLst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>
              <p:ext uri="{D42A27DB-BD31-4B8C-83A1-F6EECF244321}">
                <p14:modId xmlns:p14="http://schemas.microsoft.com/office/powerpoint/2010/main" val="618286934"/>
              </p:ext>
            </p:extLst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483130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>
              <p:ext uri="{D42A27DB-BD31-4B8C-83A1-F6EECF244321}">
                <p14:modId xmlns:p14="http://schemas.microsoft.com/office/powerpoint/2010/main" val="1765638830"/>
              </p:ext>
            </p:extLst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>
              <p:ext uri="{D42A27DB-BD31-4B8C-83A1-F6EECF244321}">
                <p14:modId xmlns:p14="http://schemas.microsoft.com/office/powerpoint/2010/main" val="2591281458"/>
              </p:ext>
            </p:extLst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0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>
              <p:ext uri="{D42A27DB-BD31-4B8C-83A1-F6EECF244321}">
                <p14:modId xmlns:p14="http://schemas.microsoft.com/office/powerpoint/2010/main" val="579346050"/>
              </p:ext>
            </p:extLst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>
              <p:ext uri="{D42A27DB-BD31-4B8C-83A1-F6EECF244321}">
                <p14:modId xmlns:p14="http://schemas.microsoft.com/office/powerpoint/2010/main" val="2207761868"/>
              </p:ext>
            </p:extLst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6"/>
            <a:ext cx="3563007" cy="425741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>
            <p:extLst>
              <p:ext uri="{D42A27DB-BD31-4B8C-83A1-F6EECF244321}">
                <p14:modId xmlns:p14="http://schemas.microsoft.com/office/powerpoint/2010/main" val="2544013086"/>
              </p:ext>
            </p:extLst>
          </p:nvPr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2906210285"/>
              </p:ext>
            </p:extLst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3205641955"/>
              </p:ext>
            </p:extLst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</a:rPr>
                        <a:t>팬택빌딩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1496171354"/>
              </p:ext>
            </p:extLst>
          </p:nvPr>
        </p:nvGraphicFramePr>
        <p:xfrm>
          <a:off x="3081685" y="609527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831376" y="6687869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869323" y="6904870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8" name="Google Shape;68;p2"/>
          <p:cNvGraphicFramePr/>
          <p:nvPr>
            <p:extLst>
              <p:ext uri="{D42A27DB-BD31-4B8C-83A1-F6EECF244321}">
                <p14:modId xmlns:p14="http://schemas.microsoft.com/office/powerpoint/2010/main" val="3661435946"/>
              </p:ext>
            </p:extLst>
          </p:nvPr>
        </p:nvGraphicFramePr>
        <p:xfrm>
          <a:off x="3081685" y="703743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/>
          <p:cNvGraphicFramePr/>
          <p:nvPr>
            <p:extLst>
              <p:ext uri="{D42A27DB-BD31-4B8C-83A1-F6EECF244321}">
                <p14:modId xmlns:p14="http://schemas.microsoft.com/office/powerpoint/2010/main" val="1964201103"/>
              </p:ext>
            </p:extLst>
          </p:nvPr>
        </p:nvGraphicFramePr>
        <p:xfrm>
          <a:off x="3081685" y="727599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/>
          <p:cNvGraphicFramePr/>
          <p:nvPr>
            <p:extLst>
              <p:ext uri="{D42A27DB-BD31-4B8C-83A1-F6EECF244321}">
                <p14:modId xmlns:p14="http://schemas.microsoft.com/office/powerpoint/2010/main" val="3684501683"/>
              </p:ext>
            </p:extLst>
          </p:nvPr>
        </p:nvGraphicFramePr>
        <p:xfrm>
          <a:off x="3081685" y="751197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/>
          <p:cNvGraphicFramePr/>
          <p:nvPr>
            <p:extLst>
              <p:ext uri="{D42A27DB-BD31-4B8C-83A1-F6EECF244321}">
                <p14:modId xmlns:p14="http://schemas.microsoft.com/office/powerpoint/2010/main" val="1423178097"/>
              </p:ext>
            </p:extLst>
          </p:nvPr>
        </p:nvGraphicFramePr>
        <p:xfrm>
          <a:off x="3081685" y="774544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68;p2"/>
          <p:cNvGraphicFramePr/>
          <p:nvPr>
            <p:extLst>
              <p:ext uri="{D42A27DB-BD31-4B8C-83A1-F6EECF244321}">
                <p14:modId xmlns:p14="http://schemas.microsoft.com/office/powerpoint/2010/main" val="2059203009"/>
              </p:ext>
            </p:extLst>
          </p:nvPr>
        </p:nvGraphicFramePr>
        <p:xfrm>
          <a:off x="3081685" y="798327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68;p2"/>
          <p:cNvGraphicFramePr/>
          <p:nvPr>
            <p:extLst>
              <p:ext uri="{D42A27DB-BD31-4B8C-83A1-F6EECF244321}">
                <p14:modId xmlns:p14="http://schemas.microsoft.com/office/powerpoint/2010/main" val="2741856830"/>
              </p:ext>
            </p:extLst>
          </p:nvPr>
        </p:nvGraphicFramePr>
        <p:xfrm>
          <a:off x="3081685" y="823151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68;p2"/>
          <p:cNvGraphicFramePr/>
          <p:nvPr>
            <p:extLst>
              <p:ext uri="{D42A27DB-BD31-4B8C-83A1-F6EECF244321}">
                <p14:modId xmlns:p14="http://schemas.microsoft.com/office/powerpoint/2010/main" val="1334402549"/>
              </p:ext>
            </p:extLst>
          </p:nvPr>
        </p:nvGraphicFramePr>
        <p:xfrm>
          <a:off x="3081685" y="84693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571;g23105f653c7_0_105"/>
          <p:cNvSpPr/>
          <p:nvPr/>
        </p:nvSpPr>
        <p:spPr>
          <a:xfrm>
            <a:off x="4212380" y="8994597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570;g23105f653c7_0_105"/>
          <p:cNvSpPr/>
          <p:nvPr/>
        </p:nvSpPr>
        <p:spPr>
          <a:xfrm>
            <a:off x="3472603" y="899784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571;g23105f653c7_0_105"/>
          <p:cNvSpPr/>
          <p:nvPr/>
        </p:nvSpPr>
        <p:spPr>
          <a:xfrm>
            <a:off x="4979546" y="8994597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381;p6"/>
          <p:cNvSpPr/>
          <p:nvPr/>
        </p:nvSpPr>
        <p:spPr>
          <a:xfrm>
            <a:off x="7102549" y="5610404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10534" y="5842765"/>
            <a:ext cx="1674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업체 등록을 승인하시겠습니까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</a:p>
        </p:txBody>
      </p:sp>
      <p:graphicFrame>
        <p:nvGraphicFramePr>
          <p:cNvPr id="118" name="Google Shape;298;p5"/>
          <p:cNvGraphicFramePr/>
          <p:nvPr>
            <p:extLst>
              <p:ext uri="{D42A27DB-BD31-4B8C-83A1-F6EECF244321}">
                <p14:modId xmlns:p14="http://schemas.microsoft.com/office/powerpoint/2010/main" val="973904116"/>
              </p:ext>
            </p:extLst>
          </p:nvPr>
        </p:nvGraphicFramePr>
        <p:xfrm>
          <a:off x="7303204" y="5977752"/>
          <a:ext cx="1650191" cy="2082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200;p5"/>
          <p:cNvSpPr/>
          <p:nvPr/>
        </p:nvSpPr>
        <p:spPr>
          <a:xfrm>
            <a:off x="8144617" y="631684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200;p5"/>
          <p:cNvSpPr/>
          <p:nvPr/>
        </p:nvSpPr>
        <p:spPr>
          <a:xfrm>
            <a:off x="7721343" y="630915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381;p6"/>
          <p:cNvSpPr/>
          <p:nvPr/>
        </p:nvSpPr>
        <p:spPr>
          <a:xfrm>
            <a:off x="7093728" y="7141772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298;p5"/>
          <p:cNvGraphicFramePr/>
          <p:nvPr>
            <p:extLst>
              <p:ext uri="{D42A27DB-BD31-4B8C-83A1-F6EECF244321}">
                <p14:modId xmlns:p14="http://schemas.microsoft.com/office/powerpoint/2010/main" val="505008013"/>
              </p:ext>
            </p:extLst>
          </p:nvPr>
        </p:nvGraphicFramePr>
        <p:xfrm>
          <a:off x="7229469" y="7242310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업체등록 반려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7210533" y="7622968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업체</a:t>
            </a:r>
            <a:r>
              <a:rPr lang="en-US" altLang="ko-KR" sz="600" dirty="0">
                <a:latin typeface="+mj-ea"/>
                <a:ea typeface="+mj-ea"/>
              </a:rPr>
              <a:t> </a:t>
            </a:r>
            <a:r>
              <a:rPr lang="ko-KR" altLang="en-US" sz="600" dirty="0">
                <a:latin typeface="+mj-ea"/>
                <a:ea typeface="+mj-ea"/>
              </a:rPr>
              <a:t>등록을 반려합니다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아래 반려 사유를 입력해 주십시오</a:t>
            </a:r>
            <a:r>
              <a:rPr lang="en-US" altLang="ko-KR" sz="600" dirty="0">
                <a:latin typeface="+mj-ea"/>
                <a:ea typeface="+mj-ea"/>
              </a:rPr>
              <a:t/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반려 처리 시 반려사유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5" name="Google Shape;461;g22f983af321_0_4"/>
          <p:cNvSpPr/>
          <p:nvPr/>
        </p:nvSpPr>
        <p:spPr>
          <a:xfrm>
            <a:off x="7229276" y="8028281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반려사유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26" name="Google Shape;200;p5"/>
          <p:cNvSpPr/>
          <p:nvPr/>
        </p:nvSpPr>
        <p:spPr>
          <a:xfrm>
            <a:off x="8457153" y="882801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200;p5"/>
          <p:cNvSpPr/>
          <p:nvPr/>
        </p:nvSpPr>
        <p:spPr>
          <a:xfrm>
            <a:off x="8033879" y="8820326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꺾인 연결선 128"/>
          <p:cNvCxnSpPr>
            <a:stCxn id="113" idx="2"/>
            <a:endCxn id="121" idx="1"/>
          </p:cNvCxnSpPr>
          <p:nvPr/>
        </p:nvCxnSpPr>
        <p:spPr>
          <a:xfrm rot="5400000" flipH="1" flipV="1">
            <a:off x="5306852" y="7426121"/>
            <a:ext cx="1059560" cy="2514191"/>
          </a:xfrm>
          <a:prstGeom prst="bentConnector4">
            <a:avLst>
              <a:gd name="adj1" fmla="val -21575"/>
              <a:gd name="adj2" fmla="val 573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oogle Shape;68;p2">
            <a:extLst>
              <a:ext uri="{FF2B5EF4-FFF2-40B4-BE49-F238E27FC236}">
                <a16:creationId xmlns:a16="http://schemas.microsoft.com/office/drawing/2014/main" id="{9D10A17A-FB24-E8B4-CD7C-4A8DFCE0EA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536352"/>
              </p:ext>
            </p:extLst>
          </p:nvPr>
        </p:nvGraphicFramePr>
        <p:xfrm>
          <a:off x="3081685" y="634346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미승인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꺾인 연결선 127"/>
          <p:cNvCxnSpPr>
            <a:stCxn id="115" idx="0"/>
            <a:endCxn id="116" idx="1"/>
          </p:cNvCxnSpPr>
          <p:nvPr/>
        </p:nvCxnSpPr>
        <p:spPr>
          <a:xfrm rot="5400000" flipH="1" flipV="1">
            <a:off x="4770155" y="6662203"/>
            <a:ext cx="2908942" cy="17558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oogle Shape;68;p2">
            <a:extLst>
              <a:ext uri="{FF2B5EF4-FFF2-40B4-BE49-F238E27FC236}">
                <a16:creationId xmlns:a16="http://schemas.microsoft.com/office/drawing/2014/main" id="{55B107E6-232E-624C-CE23-7334B9073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603737"/>
              </p:ext>
            </p:extLst>
          </p:nvPr>
        </p:nvGraphicFramePr>
        <p:xfrm>
          <a:off x="3072160" y="583810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사업자등록증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B22A72D-7C18-FC6C-331F-E75C93244621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6FB0397-39C2-560D-6DC3-BA412767F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896179D-2DDF-FB4D-6DB9-ABB9E091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C1284E-A38F-1B59-9630-E00C12ACE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E6DBB1-867A-1C3E-BE0F-2A0709DC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BFE560C-3055-9359-F799-8C722EB01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90A5A6-7387-2013-F9BC-83F5D9265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36DCE4-2AFF-21EB-0F0D-9606CD445EAB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3574E6-3BB2-3475-E9C6-1795925B7880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C3F356-B65D-988B-68CB-915BFCF8EB2B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C5399E-6870-E2EF-3C0B-30C86208F59A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8285DA-3BA4-BED7-D467-DB3B13DAFA7D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5D615C-D44D-4202-CA64-85C81A1A4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979D0-2BE2-B0C4-8988-B33BF5EAB279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75A9B0-BA0D-CB8C-91B3-E64D0F2245A2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4854F4-F059-4FF1-E0A1-2EA7CB12054D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F88E50-21C9-54BD-3ECD-E8DC96EE975B}"/>
              </a:ext>
            </a:extLst>
          </p:cNvPr>
          <p:cNvSpPr/>
          <p:nvPr/>
        </p:nvSpPr>
        <p:spPr>
          <a:xfrm>
            <a:off x="329934" y="4290036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9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5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438856082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승인문자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처리 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 관리자에게 보내지는 회원가입 처리 메일 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D095DD25-B5F3-FB39-710F-9A8332C08C05}"/>
              </a:ext>
            </a:extLst>
          </p:cNvPr>
          <p:cNvSpPr/>
          <p:nvPr/>
        </p:nvSpPr>
        <p:spPr>
          <a:xfrm>
            <a:off x="697351" y="1774289"/>
            <a:ext cx="3224515" cy="20103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" name="Google Shape;381;p6">
            <a:extLst>
              <a:ext uri="{FF2B5EF4-FFF2-40B4-BE49-F238E27FC236}">
                <a16:creationId xmlns:a16="http://schemas.microsoft.com/office/drawing/2014/main" id="{06B8DD98-2941-689C-1C2F-DFAF2C7362A9}"/>
              </a:ext>
            </a:extLst>
          </p:cNvPr>
          <p:cNvSpPr/>
          <p:nvPr/>
        </p:nvSpPr>
        <p:spPr>
          <a:xfrm>
            <a:off x="697350" y="1356107"/>
            <a:ext cx="3224515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회원가입 승인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8C05-10B7-D86D-6B63-460862AEB0BC}"/>
              </a:ext>
            </a:extLst>
          </p:cNvPr>
          <p:cNvSpPr txBox="1"/>
          <p:nvPr/>
        </p:nvSpPr>
        <p:spPr>
          <a:xfrm>
            <a:off x="746428" y="1949295"/>
            <a:ext cx="31373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팬택건설</a:t>
            </a:r>
            <a:r>
              <a:rPr lang="en-US" altLang="ko-KR" sz="800" smtClean="0">
                <a:solidFill>
                  <a:schemeClr val="tx1"/>
                </a:solidFill>
              </a:rPr>
              <a:t>]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계열사에서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비트큐브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업체 승인처리 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로그인하고 입찰업무를 처리해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 업무는 로그인 후 하단에 입찰업무 안내를 참고하시거나 공지메뉴의 매뉴얼을 참조해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765BCA6A-EAFD-2009-3D08-C7AA8352D3E1}"/>
              </a:ext>
            </a:extLst>
          </p:cNvPr>
          <p:cNvSpPr/>
          <p:nvPr/>
        </p:nvSpPr>
        <p:spPr>
          <a:xfrm>
            <a:off x="4310240" y="1784752"/>
            <a:ext cx="3224515" cy="199984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7" name="Google Shape;381;p6">
            <a:extLst>
              <a:ext uri="{FF2B5EF4-FFF2-40B4-BE49-F238E27FC236}">
                <a16:creationId xmlns:a16="http://schemas.microsoft.com/office/drawing/2014/main" id="{EE54FD88-C56A-4382-9347-38AB0D38BA6D}"/>
              </a:ext>
            </a:extLst>
          </p:cNvPr>
          <p:cNvSpPr/>
          <p:nvPr/>
        </p:nvSpPr>
        <p:spPr>
          <a:xfrm>
            <a:off x="4310239" y="1366570"/>
            <a:ext cx="3224515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>
                <a:solidFill>
                  <a:schemeClr val="tx1"/>
                </a:solidFill>
              </a:rPr>
              <a:t>팬택</a:t>
            </a:r>
            <a:r>
              <a:rPr lang="en-US" altLang="ko-KR" sz="80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회원가입 반려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4F33-B66C-AA69-5D2C-171E460DE7CD}"/>
              </a:ext>
            </a:extLst>
          </p:cNvPr>
          <p:cNvSpPr txBox="1"/>
          <p:nvPr/>
        </p:nvSpPr>
        <p:spPr>
          <a:xfrm>
            <a:off x="4359317" y="1959758"/>
            <a:ext cx="313733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팬택건설</a:t>
            </a:r>
            <a:r>
              <a:rPr lang="en-US" altLang="ko-KR" sz="800" smtClean="0">
                <a:solidFill>
                  <a:schemeClr val="tx1"/>
                </a:solidFill>
              </a:rPr>
              <a:t>]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계열사에서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비트큐브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업체 반려처리 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아래 반려 사유를 확인해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반려사유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귀사의 사업자등록번호가 조회되지 않은 업체입니다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어쩌구 저쩌구</a:t>
            </a:r>
            <a:r>
              <a:rPr lang="en-US" altLang="ko-KR" sz="800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42F48B-4138-DA78-C5C3-4D1B901A09BF}"/>
              </a:ext>
            </a:extLst>
          </p:cNvPr>
          <p:cNvSpPr/>
          <p:nvPr/>
        </p:nvSpPr>
        <p:spPr>
          <a:xfrm>
            <a:off x="735450" y="4014807"/>
            <a:ext cx="3186415" cy="330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회원가입승인 협력사에게 문자발송</a:t>
            </a:r>
          </a:p>
        </p:txBody>
      </p:sp>
      <p:sp>
        <p:nvSpPr>
          <p:cNvPr id="15" name="Google Shape;381;p6"/>
          <p:cNvSpPr/>
          <p:nvPr/>
        </p:nvSpPr>
        <p:spPr>
          <a:xfrm>
            <a:off x="2697864" y="4607949"/>
            <a:ext cx="1612375" cy="87845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2601975" y="450933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1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769927" y="4732671"/>
            <a:ext cx="147600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</a:rPr>
              <a:t>전자입찰시스템</a:t>
            </a:r>
            <a:r>
              <a:rPr lang="en-US" altLang="ko-KR" sz="800" smtClean="0">
                <a:solidFill>
                  <a:schemeClr val="tx1"/>
                </a:solidFill>
              </a:rPr>
              <a:t>]</a:t>
            </a:r>
            <a:br>
              <a:rPr lang="en-US" altLang="ko-KR" sz="800" smtClean="0">
                <a:solidFill>
                  <a:schemeClr val="tx1"/>
                </a:solidFill>
              </a:rPr>
            </a:br>
            <a:r>
              <a:rPr lang="ko-KR" altLang="en-US" sz="800" smtClean="0">
                <a:solidFill>
                  <a:schemeClr val="tx1"/>
                </a:solidFill>
              </a:rPr>
              <a:t>요청하신 </a:t>
            </a:r>
            <a:r>
              <a:rPr lang="ko-KR" altLang="en-US" sz="800" smtClean="0">
                <a:solidFill>
                  <a:schemeClr val="tx1"/>
                </a:solidFill>
              </a:rPr>
              <a:t>팬택</a:t>
            </a:r>
            <a:r>
              <a:rPr lang="en-US" altLang="ko-KR" sz="800" smtClean="0">
                <a:solidFill>
                  <a:schemeClr val="tx1"/>
                </a:solidFill>
              </a:rPr>
              <a:t>C&amp;I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</a:rPr>
              <a:t>전자입찰 시스템 회원가입이 승인되었습니다</a:t>
            </a:r>
            <a:r>
              <a:rPr lang="en-US" altLang="ko-KR" sz="80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1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97350011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업체정보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업체관리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1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139880981"/>
              </p:ext>
            </p:extLst>
          </p:nvPr>
        </p:nvGraphicFramePr>
        <p:xfrm>
          <a:off x="8385974" y="826614"/>
          <a:ext cx="2324900" cy="195814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상태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사용자 현황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업체의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업체의 사용자현황 레이어 팝업이 호출됨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2596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시스템에서 관리되는 업체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022182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9"/>
            <a:ext cx="6766342" cy="4120088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아래는 시스템에서 관리되는 업체 목록 입니다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업체명을 클릭하면 상세내용을 확인 하실 수 있습니다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업체를 등록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수정하시면 이력이 남습니다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주의해서 작성해 주십시오</a:t>
            </a: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4616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505995" y="242755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085307" y="2427553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4;g22f983af321_0_4"/>
          <p:cNvSpPr/>
          <p:nvPr/>
        </p:nvSpPr>
        <p:spPr>
          <a:xfrm>
            <a:off x="4273081" y="242433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g22f983af321_0_4"/>
          <p:cNvSpPr/>
          <p:nvPr/>
        </p:nvSpPr>
        <p:spPr>
          <a:xfrm>
            <a:off x="4852391" y="2424338"/>
            <a:ext cx="1831484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우측 검색 버튼을 클릭해 주세요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0;p5"/>
          <p:cNvSpPr/>
          <p:nvPr/>
        </p:nvSpPr>
        <p:spPr>
          <a:xfrm>
            <a:off x="6733966" y="2442796"/>
            <a:ext cx="311231" cy="20983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2594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/>
        </p:nvGraphicFramePr>
        <p:xfrm>
          <a:off x="144019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oogle Shape;406;g22f983af321_0_4">
            <a:extLst>
              <a:ext uri="{FF2B5EF4-FFF2-40B4-BE49-F238E27FC236}">
                <a16:creationId xmlns:a16="http://schemas.microsoft.com/office/drawing/2014/main" id="{D63E2F14-E5EE-2843-E36A-540DD8677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808974"/>
              </p:ext>
            </p:extLst>
          </p:nvPr>
        </p:nvGraphicFramePr>
        <p:xfrm>
          <a:off x="1527418" y="3227082"/>
          <a:ext cx="6519934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12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8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6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9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802">
                  <a:extLst>
                    <a:ext uri="{9D8B030D-6E8A-4147-A177-3AD203B41FA5}">
                      <a16:colId xmlns:a16="http://schemas.microsoft.com/office/drawing/2014/main" val="317116403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대표이사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상태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사용자현황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123-12-12345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나인테크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111-22-33333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 부산장비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456-45-45678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Google Shape;414;g22f983af321_0_4">
            <a:extLst>
              <a:ext uri="{FF2B5EF4-FFF2-40B4-BE49-F238E27FC236}">
                <a16:creationId xmlns:a16="http://schemas.microsoft.com/office/drawing/2014/main" id="{C7E385E9-D507-9C67-02DE-96FAB74CDBE9}"/>
              </a:ext>
            </a:extLst>
          </p:cNvPr>
          <p:cNvSpPr/>
          <p:nvPr/>
        </p:nvSpPr>
        <p:spPr>
          <a:xfrm>
            <a:off x="3036045" y="242702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13;g22f983af321_0_4">
            <a:extLst>
              <a:ext uri="{FF2B5EF4-FFF2-40B4-BE49-F238E27FC236}">
                <a16:creationId xmlns:a16="http://schemas.microsoft.com/office/drawing/2014/main" id="{53047299-AA06-30FE-6854-052FF6ECB625}"/>
              </a:ext>
            </a:extLst>
          </p:cNvPr>
          <p:cNvSpPr/>
          <p:nvPr/>
        </p:nvSpPr>
        <p:spPr>
          <a:xfrm>
            <a:off x="3615357" y="2427022"/>
            <a:ext cx="607633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정상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517C3-C45C-5F63-F279-6E758FDB4746}"/>
              </a:ext>
            </a:extLst>
          </p:cNvPr>
          <p:cNvGrpSpPr/>
          <p:nvPr/>
        </p:nvGrpSpPr>
        <p:grpSpPr>
          <a:xfrm>
            <a:off x="1420031" y="5556097"/>
            <a:ext cx="6758044" cy="395247"/>
            <a:chOff x="1408365" y="6877096"/>
            <a:chExt cx="6758044" cy="3952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20945C-18C2-23BF-E77D-356605C62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9CB98-D970-344E-BA75-E685BBB0B9D1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03B09E0-EA12-6DDE-6933-BAF857256352}"/>
              </a:ext>
            </a:extLst>
          </p:cNvPr>
          <p:cNvSpPr/>
          <p:nvPr/>
        </p:nvSpPr>
        <p:spPr>
          <a:xfrm>
            <a:off x="3556736" y="230853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" name="Google Shape;200;p5">
            <a:extLst>
              <a:ext uri="{FF2B5EF4-FFF2-40B4-BE49-F238E27FC236}">
                <a16:creationId xmlns:a16="http://schemas.microsoft.com/office/drawing/2014/main" id="{C4588FDA-92F8-7C25-B982-6E045057D56B}"/>
              </a:ext>
            </a:extLst>
          </p:cNvPr>
          <p:cNvSpPr/>
          <p:nvPr/>
        </p:nvSpPr>
        <p:spPr>
          <a:xfrm>
            <a:off x="7451413" y="348092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0;p5">
            <a:extLst>
              <a:ext uri="{FF2B5EF4-FFF2-40B4-BE49-F238E27FC236}">
                <a16:creationId xmlns:a16="http://schemas.microsoft.com/office/drawing/2014/main" id="{5E30636E-72E4-5A61-56DA-CA24F9212441}"/>
              </a:ext>
            </a:extLst>
          </p:cNvPr>
          <p:cNvSpPr/>
          <p:nvPr/>
        </p:nvSpPr>
        <p:spPr>
          <a:xfrm>
            <a:off x="7451413" y="3729427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00;p5">
            <a:extLst>
              <a:ext uri="{FF2B5EF4-FFF2-40B4-BE49-F238E27FC236}">
                <a16:creationId xmlns:a16="http://schemas.microsoft.com/office/drawing/2014/main" id="{FA9DEDF8-6FB2-528F-6D7A-3AA6C8A9308F}"/>
              </a:ext>
            </a:extLst>
          </p:cNvPr>
          <p:cNvSpPr/>
          <p:nvPr/>
        </p:nvSpPr>
        <p:spPr>
          <a:xfrm>
            <a:off x="7451413" y="3977931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81;p6">
            <a:extLst>
              <a:ext uri="{FF2B5EF4-FFF2-40B4-BE49-F238E27FC236}">
                <a16:creationId xmlns:a16="http://schemas.microsoft.com/office/drawing/2014/main" id="{9562A40D-0B4D-2BE4-C16A-FE83D9D36CCD}"/>
              </a:ext>
            </a:extLst>
          </p:cNvPr>
          <p:cNvSpPr/>
          <p:nvPr/>
        </p:nvSpPr>
        <p:spPr>
          <a:xfrm>
            <a:off x="2470061" y="4594333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298;p5">
            <a:extLst>
              <a:ext uri="{FF2B5EF4-FFF2-40B4-BE49-F238E27FC236}">
                <a16:creationId xmlns:a16="http://schemas.microsoft.com/office/drawing/2014/main" id="{2B2F28E7-31DF-1B1B-CFC3-E40295EFE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240944"/>
              </p:ext>
            </p:extLst>
          </p:nvPr>
        </p:nvGraphicFramePr>
        <p:xfrm>
          <a:off x="2613390" y="4694872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협력사 사용자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299;p5">
            <a:extLst>
              <a:ext uri="{FF2B5EF4-FFF2-40B4-BE49-F238E27FC236}">
                <a16:creationId xmlns:a16="http://schemas.microsoft.com/office/drawing/2014/main" id="{9630CA8E-576E-AB29-190C-3E070FCC1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923845"/>
              </p:ext>
            </p:extLst>
          </p:nvPr>
        </p:nvGraphicFramePr>
        <p:xfrm>
          <a:off x="2611817" y="5607004"/>
          <a:ext cx="4526174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511773">
                  <a:extLst>
                    <a:ext uri="{9D8B030D-6E8A-4147-A177-3AD203B41FA5}">
                      <a16:colId xmlns:a16="http://schemas.microsoft.com/office/drawing/2014/main" val="179183332"/>
                    </a:ext>
                  </a:extLst>
                </a:gridCol>
                <a:gridCol w="504749">
                  <a:extLst>
                    <a:ext uri="{9D8B030D-6E8A-4147-A177-3AD203B41FA5}">
                      <a16:colId xmlns:a16="http://schemas.microsoft.com/office/drawing/2014/main" val="3799553079"/>
                    </a:ext>
                  </a:extLst>
                </a:gridCol>
                <a:gridCol w="431597">
                  <a:extLst>
                    <a:ext uri="{9D8B030D-6E8A-4147-A177-3AD203B41FA5}">
                      <a16:colId xmlns:a16="http://schemas.microsoft.com/office/drawing/2014/main" val="2807769104"/>
                    </a:ext>
                  </a:extLst>
                </a:gridCol>
                <a:gridCol w="38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172676112"/>
                    </a:ext>
                  </a:extLst>
                </a:gridCol>
                <a:gridCol w="68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1366208485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사용자명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로그인</a:t>
                      </a:r>
                      <a:r>
                        <a:rPr lang="en-US" sz="600" b="1" u="none" strike="noStrike" cap="none" dirty="0"/>
                        <a:t>ID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부서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직급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이메일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전화번호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휴대폰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권한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james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관리부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대표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smtClean="0"/>
                        <a:t>jam@bitcube.co.kr</a:t>
                      </a:r>
                      <a:endParaRPr sz="600" u="none" strike="noStrike" cap="none" dirty="0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02-123-1234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010-123-1243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업체관리자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김길동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kang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관리부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이사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smtClean="0"/>
                        <a:t>xxx@bitcube.co.kr</a:t>
                      </a:r>
                      <a:endParaRPr sz="600" u="none" strike="noStrike" cap="none" dirty="0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02-123-1234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010-123-1243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일반사용자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C8C55A0F-7281-265E-E896-336BF1B4F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463" y="7075989"/>
            <a:ext cx="906471" cy="177740"/>
          </a:xfrm>
          <a:prstGeom prst="rect">
            <a:avLst/>
          </a:prstGeom>
        </p:spPr>
      </p:pic>
      <p:sp>
        <p:nvSpPr>
          <p:cNvPr id="73" name="Google Shape;200;p5">
            <a:extLst>
              <a:ext uri="{FF2B5EF4-FFF2-40B4-BE49-F238E27FC236}">
                <a16:creationId xmlns:a16="http://schemas.microsoft.com/office/drawing/2014/main" id="{3463A600-9485-B917-B0F9-DCF307B1E59C}"/>
              </a:ext>
            </a:extLst>
          </p:cNvPr>
          <p:cNvSpPr/>
          <p:nvPr/>
        </p:nvSpPr>
        <p:spPr>
          <a:xfrm>
            <a:off x="4490016" y="751351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꺾인 연결선 128">
            <a:extLst>
              <a:ext uri="{FF2B5EF4-FFF2-40B4-BE49-F238E27FC236}">
                <a16:creationId xmlns:a16="http://schemas.microsoft.com/office/drawing/2014/main" id="{96A85651-AEEE-B234-AF83-15728D7CB076}"/>
              </a:ext>
            </a:extLst>
          </p:cNvPr>
          <p:cNvCxnSpPr>
            <a:cxnSpLocks/>
            <a:stCxn id="11" idx="1"/>
            <a:endCxn id="14" idx="0"/>
          </p:cNvCxnSpPr>
          <p:nvPr/>
        </p:nvCxnSpPr>
        <p:spPr>
          <a:xfrm rot="10800000" flipV="1">
            <a:off x="4830933" y="3546069"/>
            <a:ext cx="2620480" cy="10482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1AD15F83-B9E0-027E-6A2B-FCA7435E1C2D}"/>
              </a:ext>
            </a:extLst>
          </p:cNvPr>
          <p:cNvSpPr/>
          <p:nvPr/>
        </p:nvSpPr>
        <p:spPr>
          <a:xfrm>
            <a:off x="7898748" y="347502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0" name="Google Shape;410;g22f983af321_0_4">
            <a:extLst>
              <a:ext uri="{FF2B5EF4-FFF2-40B4-BE49-F238E27FC236}">
                <a16:creationId xmlns:a16="http://schemas.microsoft.com/office/drawing/2014/main" id="{0AE6B5FF-0E54-A556-E029-CF1302417A75}"/>
              </a:ext>
            </a:extLst>
          </p:cNvPr>
          <p:cNvSpPr/>
          <p:nvPr/>
        </p:nvSpPr>
        <p:spPr>
          <a:xfrm>
            <a:off x="2621687" y="5056792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414;g22f983af321_0_4">
            <a:extLst>
              <a:ext uri="{FF2B5EF4-FFF2-40B4-BE49-F238E27FC236}">
                <a16:creationId xmlns:a16="http://schemas.microsoft.com/office/drawing/2014/main" id="{AF5C5F74-20ED-8FE2-F309-623632F7973E}"/>
              </a:ext>
            </a:extLst>
          </p:cNvPr>
          <p:cNvSpPr/>
          <p:nvPr/>
        </p:nvSpPr>
        <p:spPr>
          <a:xfrm>
            <a:off x="2540864" y="512348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413;g22f983af321_0_4">
            <a:extLst>
              <a:ext uri="{FF2B5EF4-FFF2-40B4-BE49-F238E27FC236}">
                <a16:creationId xmlns:a16="http://schemas.microsoft.com/office/drawing/2014/main" id="{7C3E8D7C-3429-C02C-79FB-B0149E04F65A}"/>
              </a:ext>
            </a:extLst>
          </p:cNvPr>
          <p:cNvSpPr/>
          <p:nvPr/>
        </p:nvSpPr>
        <p:spPr>
          <a:xfrm>
            <a:off x="3120176" y="5123481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414;g22f983af321_0_4">
            <a:extLst>
              <a:ext uri="{FF2B5EF4-FFF2-40B4-BE49-F238E27FC236}">
                <a16:creationId xmlns:a16="http://schemas.microsoft.com/office/drawing/2014/main" id="{9262654B-5E57-2B52-860C-1661728EA5AE}"/>
              </a:ext>
            </a:extLst>
          </p:cNvPr>
          <p:cNvSpPr/>
          <p:nvPr/>
        </p:nvSpPr>
        <p:spPr>
          <a:xfrm>
            <a:off x="4064864" y="512348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로그인 </a:t>
            </a:r>
            <a:r>
              <a:rPr lang="en-US" altLang="ko-KR" sz="600" dirty="0">
                <a:solidFill>
                  <a:srgbClr val="666666"/>
                </a:solidFill>
              </a:rPr>
              <a:t>ID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413;g22f983af321_0_4">
            <a:extLst>
              <a:ext uri="{FF2B5EF4-FFF2-40B4-BE49-F238E27FC236}">
                <a16:creationId xmlns:a16="http://schemas.microsoft.com/office/drawing/2014/main" id="{CB19ACC6-5921-2819-9A48-8612E89CECB7}"/>
              </a:ext>
            </a:extLst>
          </p:cNvPr>
          <p:cNvSpPr/>
          <p:nvPr/>
        </p:nvSpPr>
        <p:spPr>
          <a:xfrm>
            <a:off x="4644176" y="5123481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411;g22f983af321_0_4">
            <a:extLst>
              <a:ext uri="{FF2B5EF4-FFF2-40B4-BE49-F238E27FC236}">
                <a16:creationId xmlns:a16="http://schemas.microsoft.com/office/drawing/2014/main" id="{6C53F624-C51B-5DFE-7667-4CAD827B9EA4}"/>
              </a:ext>
            </a:extLst>
          </p:cNvPr>
          <p:cNvSpPr/>
          <p:nvPr/>
        </p:nvSpPr>
        <p:spPr>
          <a:xfrm>
            <a:off x="6184194" y="5125506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427;g22f983af321_0_4">
            <a:extLst>
              <a:ext uri="{FF2B5EF4-FFF2-40B4-BE49-F238E27FC236}">
                <a16:creationId xmlns:a16="http://schemas.microsoft.com/office/drawing/2014/main" id="{99483C8D-C1DE-93FC-CFE6-2ACCD6D1BE21}"/>
              </a:ext>
            </a:extLst>
          </p:cNvPr>
          <p:cNvSpPr/>
          <p:nvPr/>
        </p:nvSpPr>
        <p:spPr>
          <a:xfrm>
            <a:off x="7341082" y="2917342"/>
            <a:ext cx="734286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업체</a:t>
            </a:r>
            <a:r>
              <a:rPr lang="ko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934556-B8E3-CC56-D120-65ACEA195036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D84E53C-471F-95E2-37E8-403B40D58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5376B39-63EC-7A5B-D45E-D4CAD5F80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FE5EF6D-6C92-FD1B-06CD-8BCF7AB54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992E819-E589-FB81-AC44-05A27D946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96DFEE9-50E7-95EA-D2BD-9A52D9FA0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4D2E632-F76A-41DE-80AC-7843D67EF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ED9894-814E-42B3-859F-62C9D39C1B21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624358-CDC0-2DD8-3BB5-1A09657A0978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43FF87-1898-B402-4737-DD555F8EFE76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95AD3B-9F95-9605-D85F-29FCDA39FCBE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2A447E-801F-FC9C-702C-E4172D30026F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73F82CA-8215-00A7-1853-562CF8D9E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19B126-B951-1B89-11A1-49587CBD7C70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4D0FB6-2732-AE99-8E30-9AC0FEC0D76B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5E8E96-AA00-998E-0D00-36985A6F50DB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DE7326-EBD0-C6E3-1EB2-BCA781B0B946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6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5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96421738"/>
              </p:ext>
            </p:extLst>
          </p:nvPr>
        </p:nvGraphicFramePr>
        <p:xfrm>
          <a:off x="8385974" y="826614"/>
          <a:ext cx="2324900" cy="171871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상태가 삭제면 아래 사유가 표기 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버튼을 누르면 삭제 사유를 입력해야 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누르면 수정화면으로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5"/>
            <a:ext cx="8217900" cy="1058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 상세정보를 확인합니다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1040540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4692" y="1418294"/>
            <a:ext cx="6766342" cy="984978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업체상세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0485" y="1977685"/>
            <a:ext cx="4318781" cy="9166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3870008667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팬택건설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/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/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/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/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1540280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/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/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483130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/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/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0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/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/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5"/>
            <a:ext cx="3563007" cy="438985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/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/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2531463873"/>
              </p:ext>
            </p:extLst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</a:rPr>
                        <a:t>팬택빌딩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1419483774"/>
              </p:ext>
            </p:extLst>
          </p:nvPr>
        </p:nvGraphicFramePr>
        <p:xfrm>
          <a:off x="3081685" y="607622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35204" y="6853353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계열사 관리항목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73151" y="7070354"/>
            <a:ext cx="3563007" cy="11002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9" name="Google Shape;68;p2"/>
          <p:cNvGraphicFramePr/>
          <p:nvPr>
            <p:extLst>
              <p:ext uri="{D42A27DB-BD31-4B8C-83A1-F6EECF244321}">
                <p14:modId xmlns:p14="http://schemas.microsoft.com/office/powerpoint/2010/main" val="2991227412"/>
              </p:ext>
            </p:extLst>
          </p:nvPr>
        </p:nvGraphicFramePr>
        <p:xfrm>
          <a:off x="3081684" y="71631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67167763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734709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12264518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업체등급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O A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B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C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D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/>
          <p:cNvGraphicFramePr/>
          <p:nvPr>
            <p:extLst>
              <p:ext uri="{D42A27DB-BD31-4B8C-83A1-F6EECF244321}">
                <p14:modId xmlns:p14="http://schemas.microsoft.com/office/powerpoint/2010/main" val="1592118496"/>
              </p:ext>
            </p:extLst>
          </p:nvPr>
        </p:nvGraphicFramePr>
        <p:xfrm>
          <a:off x="3081684" y="7400079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D</a:t>
                      </a:r>
                      <a:r>
                        <a:rPr lang="ko-KR" altLang="en-US" sz="700" u="none" strike="noStrike" cap="none" dirty="0"/>
                        <a:t>업체평가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19114" y="7430102"/>
            <a:ext cx="88465" cy="371626"/>
          </a:xfrm>
          <a:prstGeom prst="rect">
            <a:avLst/>
          </a:prstGeom>
        </p:spPr>
      </p:pic>
      <p:graphicFrame>
        <p:nvGraphicFramePr>
          <p:cNvPr id="112" name="Google Shape;68;p2"/>
          <p:cNvGraphicFramePr/>
          <p:nvPr>
            <p:extLst>
              <p:ext uri="{D42A27DB-BD31-4B8C-83A1-F6EECF244321}">
                <p14:modId xmlns:p14="http://schemas.microsoft.com/office/powerpoint/2010/main" val="317678297"/>
              </p:ext>
            </p:extLst>
          </p:nvPr>
        </p:nvGraphicFramePr>
        <p:xfrm>
          <a:off x="3081684" y="789797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관리단위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44B5A7-3AF5-ADCF-FE4E-8E4F32E5F7E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업체상세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2923-D2CF-E497-A5AE-D78CFA5E7348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0F61C3FB-816E-2EE3-2DF9-FC6644B8E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01332"/>
              </p:ext>
            </p:extLst>
          </p:nvPr>
        </p:nvGraphicFramePr>
        <p:xfrm>
          <a:off x="3081685" y="632441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AA05A95-05D5-E307-0081-3C23C922BB1C}"/>
              </a:ext>
            </a:extLst>
          </p:cNvPr>
          <p:cNvSpPr/>
          <p:nvPr/>
        </p:nvSpPr>
        <p:spPr>
          <a:xfrm>
            <a:off x="2998051" y="6324412"/>
            <a:ext cx="3156976" cy="2218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90EBA1-01B0-E597-9C8C-EF516BD4F3BE}"/>
              </a:ext>
            </a:extLst>
          </p:cNvPr>
          <p:cNvSpPr/>
          <p:nvPr/>
        </p:nvSpPr>
        <p:spPr>
          <a:xfrm>
            <a:off x="6567092" y="4937051"/>
            <a:ext cx="3156976" cy="7208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oogle Shape;68;p2">
            <a:extLst>
              <a:ext uri="{FF2B5EF4-FFF2-40B4-BE49-F238E27FC236}">
                <a16:creationId xmlns:a16="http://schemas.microsoft.com/office/drawing/2014/main" id="{BF551F1C-4A7B-77DC-BECC-62E6F113C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620561"/>
              </p:ext>
            </p:extLst>
          </p:nvPr>
        </p:nvGraphicFramePr>
        <p:xfrm>
          <a:off x="6708817" y="497201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상태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62C0CBBE-E539-E092-F95B-39D9A0D6B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933142"/>
              </p:ext>
            </p:extLst>
          </p:nvPr>
        </p:nvGraphicFramePr>
        <p:xfrm>
          <a:off x="6708817" y="5208982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허위 가격 허위 조작</a:t>
                      </a:r>
                      <a:endParaRPr sz="700" u="none" strike="noStrike" cap="none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780588-2000-62EA-A4FA-79F54E9BDE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55027" y="5297484"/>
            <a:ext cx="412065" cy="1137845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7374F8-5138-367F-B844-3619972DF819}"/>
              </a:ext>
            </a:extLst>
          </p:cNvPr>
          <p:cNvSpPr txBox="1"/>
          <p:nvPr/>
        </p:nvSpPr>
        <p:spPr>
          <a:xfrm>
            <a:off x="2831376" y="836594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2869323" y="8582945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B9C59151-AE39-BFFC-61A2-4CD61E2F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1334"/>
              </p:ext>
            </p:extLst>
          </p:nvPr>
        </p:nvGraphicFramePr>
        <p:xfrm>
          <a:off x="3081685" y="87155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88C637C8-6418-DAC1-E6CA-A9EB98816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217813"/>
              </p:ext>
            </p:extLst>
          </p:nvPr>
        </p:nvGraphicFramePr>
        <p:xfrm>
          <a:off x="3081685" y="895407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854608DD-FD1F-9BEE-D390-107BB4401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968072"/>
              </p:ext>
            </p:extLst>
          </p:nvPr>
        </p:nvGraphicFramePr>
        <p:xfrm>
          <a:off x="3081685" y="919004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CE8C838D-BED4-4630-8D88-68AFCECC6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726263"/>
              </p:ext>
            </p:extLst>
          </p:nvPr>
        </p:nvGraphicFramePr>
        <p:xfrm>
          <a:off x="3081685" y="942351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BF36F7C2-EEA4-D8C4-38D9-7DA152D81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86188"/>
              </p:ext>
            </p:extLst>
          </p:nvPr>
        </p:nvGraphicFramePr>
        <p:xfrm>
          <a:off x="3081685" y="96613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F69AA693-EABE-42CE-9866-71B529F26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086641"/>
              </p:ext>
            </p:extLst>
          </p:nvPr>
        </p:nvGraphicFramePr>
        <p:xfrm>
          <a:off x="3081685" y="990959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056D0CEE-5310-F6F8-1197-C3A1F022C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925352"/>
              </p:ext>
            </p:extLst>
          </p:nvPr>
        </p:nvGraphicFramePr>
        <p:xfrm>
          <a:off x="3081685" y="1014742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571;g23105f653c7_0_105">
            <a:extLst>
              <a:ext uri="{FF2B5EF4-FFF2-40B4-BE49-F238E27FC236}">
                <a16:creationId xmlns:a16="http://schemas.microsoft.com/office/drawing/2014/main" id="{9B723C4A-1589-D073-CA96-09BA81D71E12}"/>
              </a:ext>
            </a:extLst>
          </p:cNvPr>
          <p:cNvSpPr/>
          <p:nvPr/>
        </p:nvSpPr>
        <p:spPr>
          <a:xfrm>
            <a:off x="4203029" y="10701936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70;g23105f653c7_0_105">
            <a:extLst>
              <a:ext uri="{FF2B5EF4-FFF2-40B4-BE49-F238E27FC236}">
                <a16:creationId xmlns:a16="http://schemas.microsoft.com/office/drawing/2014/main" id="{2D33DDE1-D5EF-E8B5-993E-972BDA54315A}"/>
              </a:ext>
            </a:extLst>
          </p:cNvPr>
          <p:cNvSpPr/>
          <p:nvPr/>
        </p:nvSpPr>
        <p:spPr>
          <a:xfrm>
            <a:off x="3472603" y="1070517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571;g23105f653c7_0_105">
            <a:extLst>
              <a:ext uri="{FF2B5EF4-FFF2-40B4-BE49-F238E27FC236}">
                <a16:creationId xmlns:a16="http://schemas.microsoft.com/office/drawing/2014/main" id="{E361112D-21C4-1758-59CF-08C476DD2B24}"/>
              </a:ext>
            </a:extLst>
          </p:cNvPr>
          <p:cNvSpPr/>
          <p:nvPr/>
        </p:nvSpPr>
        <p:spPr>
          <a:xfrm>
            <a:off x="4979546" y="10701936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 이동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1;p6">
            <a:extLst>
              <a:ext uri="{FF2B5EF4-FFF2-40B4-BE49-F238E27FC236}">
                <a16:creationId xmlns:a16="http://schemas.microsoft.com/office/drawing/2014/main" id="{01429CAA-7ED6-0792-B41E-F79DD2D08E13}"/>
              </a:ext>
            </a:extLst>
          </p:cNvPr>
          <p:cNvSpPr/>
          <p:nvPr/>
        </p:nvSpPr>
        <p:spPr>
          <a:xfrm>
            <a:off x="7093728" y="7222237"/>
            <a:ext cx="2676283" cy="18851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" name="Google Shape;298;p5">
            <a:extLst>
              <a:ext uri="{FF2B5EF4-FFF2-40B4-BE49-F238E27FC236}">
                <a16:creationId xmlns:a16="http://schemas.microsoft.com/office/drawing/2014/main" id="{CCC55B63-8C28-9110-8E20-854BA67C8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109374"/>
              </p:ext>
            </p:extLst>
          </p:nvPr>
        </p:nvGraphicFramePr>
        <p:xfrm>
          <a:off x="7229469" y="7322775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 삭제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16519A7-E600-A8DC-0C33-CAA8ED482F1B}"/>
              </a:ext>
            </a:extLst>
          </p:cNvPr>
          <p:cNvSpPr txBox="1"/>
          <p:nvPr/>
        </p:nvSpPr>
        <p:spPr>
          <a:xfrm>
            <a:off x="7229469" y="7703433"/>
            <a:ext cx="23998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삭제사유를 작성되어야 삭제할 수 있습니다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삭제 후 다시 정상으로 되 돌릴 수 없습니다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삭제 하시겠습니까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1" name="Google Shape;461;g22f983af321_0_4">
            <a:extLst>
              <a:ext uri="{FF2B5EF4-FFF2-40B4-BE49-F238E27FC236}">
                <a16:creationId xmlns:a16="http://schemas.microsoft.com/office/drawing/2014/main" id="{65EA47DE-FC8A-85DD-CCB1-5B5197EA44E0}"/>
              </a:ext>
            </a:extLst>
          </p:cNvPr>
          <p:cNvSpPr/>
          <p:nvPr/>
        </p:nvSpPr>
        <p:spPr>
          <a:xfrm>
            <a:off x="7213104" y="8159360"/>
            <a:ext cx="2438176" cy="50422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삭제사유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42" name="Google Shape;200;p5">
            <a:extLst>
              <a:ext uri="{FF2B5EF4-FFF2-40B4-BE49-F238E27FC236}">
                <a16:creationId xmlns:a16="http://schemas.microsoft.com/office/drawing/2014/main" id="{FB4DB9C8-F82B-A366-8C89-3FAEFD7A8A66}"/>
              </a:ext>
            </a:extLst>
          </p:cNvPr>
          <p:cNvSpPr/>
          <p:nvPr/>
        </p:nvSpPr>
        <p:spPr>
          <a:xfrm>
            <a:off x="8457153" y="8806071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00;p5">
            <a:extLst>
              <a:ext uri="{FF2B5EF4-FFF2-40B4-BE49-F238E27FC236}">
                <a16:creationId xmlns:a16="http://schemas.microsoft.com/office/drawing/2014/main" id="{B8589157-80AC-CA42-38D9-DF5A20776678}"/>
              </a:ext>
            </a:extLst>
          </p:cNvPr>
          <p:cNvSpPr/>
          <p:nvPr/>
        </p:nvSpPr>
        <p:spPr>
          <a:xfrm>
            <a:off x="8033879" y="879838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꺾인 연결선 128">
            <a:extLst>
              <a:ext uri="{FF2B5EF4-FFF2-40B4-BE49-F238E27FC236}">
                <a16:creationId xmlns:a16="http://schemas.microsoft.com/office/drawing/2014/main" id="{577374F7-7BB4-DC24-67AD-F6781B72EC18}"/>
              </a:ext>
            </a:extLst>
          </p:cNvPr>
          <p:cNvCxnSpPr>
            <a:cxnSpLocks/>
            <a:stCxn id="35" idx="0"/>
            <a:endCxn id="38" idx="1"/>
          </p:cNvCxnSpPr>
          <p:nvPr/>
        </p:nvCxnSpPr>
        <p:spPr>
          <a:xfrm rot="5400000" flipH="1" flipV="1">
            <a:off x="4563404" y="8171612"/>
            <a:ext cx="2537106" cy="25235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C0F1BA7-1AE4-8AAB-D991-FF49AEDCBB10}"/>
              </a:ext>
            </a:extLst>
          </p:cNvPr>
          <p:cNvSpPr/>
          <p:nvPr/>
        </p:nvSpPr>
        <p:spPr>
          <a:xfrm>
            <a:off x="6483116" y="481692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7C3735B-4013-FCB7-80C1-BD1D3375352B}"/>
              </a:ext>
            </a:extLst>
          </p:cNvPr>
          <p:cNvSpPr/>
          <p:nvPr/>
        </p:nvSpPr>
        <p:spPr>
          <a:xfrm>
            <a:off x="4669943" y="1050628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415A32-CA80-AFBB-1848-9FC4DD712AD3}"/>
              </a:ext>
            </a:extLst>
          </p:cNvPr>
          <p:cNvSpPr/>
          <p:nvPr/>
        </p:nvSpPr>
        <p:spPr>
          <a:xfrm>
            <a:off x="5662736" y="1053173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51" name="Google Shape;68;p2">
            <a:extLst>
              <a:ext uri="{FF2B5EF4-FFF2-40B4-BE49-F238E27FC236}">
                <a16:creationId xmlns:a16="http://schemas.microsoft.com/office/drawing/2014/main" id="{4078680F-A511-2BE2-5FA1-C29C16C11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027833"/>
              </p:ext>
            </p:extLst>
          </p:nvPr>
        </p:nvGraphicFramePr>
        <p:xfrm>
          <a:off x="3072160" y="583810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사업자등록증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6AF9750C-7337-6D1D-20D5-F2AED8F78E2E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D907CF-BE15-43F3-908F-0B111FBDE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73A7CE-44CF-AC9B-5A1C-A4A8632B7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2EFEA2C-2E37-4471-4BB3-AB2C7DC1D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D735D1-B322-8D6B-6B42-10889E7D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B5B013C-1CF4-2A27-46FA-27F1AA0ED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7A952C-875C-E91F-1D1E-64539A16D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7845C-CFDF-A155-8A01-BD1CE7333965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3B99FE-BB2C-5036-5F07-645A2B591D6E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8A3A19-79D4-2633-9E68-1710C95F32E4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FEC359-EB0C-8F02-1D3D-3935A554B789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F85E0B-9FA1-7D8F-1A43-BCDBF5628FFA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6F181BD-9B23-D997-7C17-90B9B295A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66A37B-DF54-9361-55EE-76FE209D395B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A80707-AD12-7845-4790-BECAFF68448D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D99B58-4CDF-6DDD-3CD6-1071540D53D8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2AABA1-F14F-3E5E-978A-95DDBB67E47D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86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76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736700605"/>
              </p:ext>
            </p:extLst>
          </p:nvPr>
        </p:nvGraphicFramePr>
        <p:xfrm>
          <a:off x="8385974" y="826614"/>
          <a:ext cx="2324900" cy="155749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수정 후 업체관리 목록 페이지로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112012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업체정보를 수정합니다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1093792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99286" y="1432500"/>
            <a:ext cx="6766342" cy="1041953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업체수정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0485" y="1977685"/>
            <a:ext cx="4318781" cy="9649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2087636285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팬택건설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/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/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>
              <p:ext uri="{D42A27DB-BD31-4B8C-83A1-F6EECF244321}">
                <p14:modId xmlns:p14="http://schemas.microsoft.com/office/powerpoint/2010/main" val="358904881"/>
              </p:ext>
            </p:extLst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3937510068"/>
              </p:ext>
            </p:extLst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26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270662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160934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985138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>
              <p:ext uri="{D42A27DB-BD31-4B8C-83A1-F6EECF244321}">
                <p14:modId xmlns:p14="http://schemas.microsoft.com/office/powerpoint/2010/main" val="695484883"/>
              </p:ext>
            </p:extLst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>
              <p:ext uri="{D42A27DB-BD31-4B8C-83A1-F6EECF244321}">
                <p14:modId xmlns:p14="http://schemas.microsoft.com/office/powerpoint/2010/main" val="861632866"/>
              </p:ext>
            </p:extLst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41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102181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>
              <p:ext uri="{D42A27DB-BD31-4B8C-83A1-F6EECF244321}">
                <p14:modId xmlns:p14="http://schemas.microsoft.com/office/powerpoint/2010/main" val="3331851023"/>
              </p:ext>
            </p:extLst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029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>
              <p:ext uri="{D42A27DB-BD31-4B8C-83A1-F6EECF244321}">
                <p14:modId xmlns:p14="http://schemas.microsoft.com/office/powerpoint/2010/main" val="3690639706"/>
              </p:ext>
            </p:extLst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56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>
              <p:ext uri="{D42A27DB-BD31-4B8C-83A1-F6EECF244321}">
                <p14:modId xmlns:p14="http://schemas.microsoft.com/office/powerpoint/2010/main" val="4026821603"/>
              </p:ext>
            </p:extLst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>
              <p:ext uri="{D42A27DB-BD31-4B8C-83A1-F6EECF244321}">
                <p14:modId xmlns:p14="http://schemas.microsoft.com/office/powerpoint/2010/main" val="2862204793"/>
              </p:ext>
            </p:extLst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5"/>
            <a:ext cx="3563007" cy="477023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>
            <p:extLst>
              <p:ext uri="{D42A27DB-BD31-4B8C-83A1-F6EECF244321}">
                <p14:modId xmlns:p14="http://schemas.microsoft.com/office/powerpoint/2010/main" val="1110654581"/>
              </p:ext>
            </p:extLst>
          </p:nvPr>
        </p:nvGraphicFramePr>
        <p:xfrm>
          <a:off x="3084081" y="5121531"/>
          <a:ext cx="2923496" cy="18373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70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3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2826873455"/>
              </p:ext>
            </p:extLst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3531995809"/>
              </p:ext>
            </p:extLst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</a:rPr>
                        <a:t>팬택빌딩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35204" y="740946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계열사 관리항목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73151" y="7626469"/>
            <a:ext cx="3563007" cy="11002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9" name="Google Shape;68;p2"/>
          <p:cNvGraphicFramePr/>
          <p:nvPr>
            <p:extLst>
              <p:ext uri="{D42A27DB-BD31-4B8C-83A1-F6EECF244321}">
                <p14:modId xmlns:p14="http://schemas.microsoft.com/office/powerpoint/2010/main" val="1937734990"/>
              </p:ext>
            </p:extLst>
          </p:nvPr>
        </p:nvGraphicFramePr>
        <p:xfrm>
          <a:off x="3081684" y="771922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67167763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734709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12264518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업체등급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O A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B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C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D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/>
          <p:cNvGraphicFramePr/>
          <p:nvPr>
            <p:extLst>
              <p:ext uri="{D42A27DB-BD31-4B8C-83A1-F6EECF244321}">
                <p14:modId xmlns:p14="http://schemas.microsoft.com/office/powerpoint/2010/main" val="1171158969"/>
              </p:ext>
            </p:extLst>
          </p:nvPr>
        </p:nvGraphicFramePr>
        <p:xfrm>
          <a:off x="3081684" y="7956194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D</a:t>
                      </a:r>
                      <a:r>
                        <a:rPr lang="ko-KR" altLang="en-US" sz="700" u="none" strike="noStrike" cap="none" dirty="0"/>
                        <a:t>업체평가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19114" y="7986217"/>
            <a:ext cx="88465" cy="371626"/>
          </a:xfrm>
          <a:prstGeom prst="rect">
            <a:avLst/>
          </a:prstGeom>
        </p:spPr>
      </p:pic>
      <p:graphicFrame>
        <p:nvGraphicFramePr>
          <p:cNvPr id="112" name="Google Shape;68;p2"/>
          <p:cNvGraphicFramePr/>
          <p:nvPr>
            <p:extLst>
              <p:ext uri="{D42A27DB-BD31-4B8C-83A1-F6EECF244321}">
                <p14:modId xmlns:p14="http://schemas.microsoft.com/office/powerpoint/2010/main" val="4034987666"/>
              </p:ext>
            </p:extLst>
          </p:nvPr>
        </p:nvGraphicFramePr>
        <p:xfrm>
          <a:off x="3081684" y="845409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관리단위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44B5A7-3AF5-ADCF-FE4E-8E4F32E5F7E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2923-D2CF-E497-A5AE-D78CFA5E7348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0F61C3FB-816E-2EE3-2DF9-FC6644B8E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043450"/>
              </p:ext>
            </p:extLst>
          </p:nvPr>
        </p:nvGraphicFramePr>
        <p:xfrm>
          <a:off x="3074651" y="662196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7374F8-5138-367F-B844-3619972DF819}"/>
              </a:ext>
            </a:extLst>
          </p:cNvPr>
          <p:cNvSpPr txBox="1"/>
          <p:nvPr/>
        </p:nvSpPr>
        <p:spPr>
          <a:xfrm>
            <a:off x="2831376" y="8922059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2869323" y="9139060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B9C59151-AE39-BFFC-61A2-4CD61E2F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859588"/>
              </p:ext>
            </p:extLst>
          </p:nvPr>
        </p:nvGraphicFramePr>
        <p:xfrm>
          <a:off x="3081685" y="927162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88C637C8-6418-DAC1-E6CA-A9EB98816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69894"/>
              </p:ext>
            </p:extLst>
          </p:nvPr>
        </p:nvGraphicFramePr>
        <p:xfrm>
          <a:off x="3081685" y="951018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854608DD-FD1F-9BEE-D390-107BB4401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310792"/>
              </p:ext>
            </p:extLst>
          </p:nvPr>
        </p:nvGraphicFramePr>
        <p:xfrm>
          <a:off x="3081685" y="974616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CE8C838D-BED4-4630-8D88-68AFCECC6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304778"/>
              </p:ext>
            </p:extLst>
          </p:nvPr>
        </p:nvGraphicFramePr>
        <p:xfrm>
          <a:off x="3081685" y="997963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BF36F7C2-EEA4-D8C4-38D9-7DA152D81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702047"/>
              </p:ext>
            </p:extLst>
          </p:nvPr>
        </p:nvGraphicFramePr>
        <p:xfrm>
          <a:off x="3081685" y="1021746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F69AA693-EABE-42CE-9866-71B529F26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202159"/>
              </p:ext>
            </p:extLst>
          </p:nvPr>
        </p:nvGraphicFramePr>
        <p:xfrm>
          <a:off x="3081685" y="104657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056D0CEE-5310-F6F8-1197-C3A1F022C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363316"/>
              </p:ext>
            </p:extLst>
          </p:nvPr>
        </p:nvGraphicFramePr>
        <p:xfrm>
          <a:off x="3081685" y="1070353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570;g23105f653c7_0_105">
            <a:extLst>
              <a:ext uri="{FF2B5EF4-FFF2-40B4-BE49-F238E27FC236}">
                <a16:creationId xmlns:a16="http://schemas.microsoft.com/office/drawing/2014/main" id="{2D33DDE1-D5EF-E8B5-993E-972BDA54315A}"/>
              </a:ext>
            </a:extLst>
          </p:cNvPr>
          <p:cNvSpPr/>
          <p:nvPr/>
        </p:nvSpPr>
        <p:spPr>
          <a:xfrm>
            <a:off x="3983592" y="11261294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571;g23105f653c7_0_105">
            <a:extLst>
              <a:ext uri="{FF2B5EF4-FFF2-40B4-BE49-F238E27FC236}">
                <a16:creationId xmlns:a16="http://schemas.microsoft.com/office/drawing/2014/main" id="{E361112D-21C4-1758-59CF-08C476DD2B24}"/>
              </a:ext>
            </a:extLst>
          </p:cNvPr>
          <p:cNvSpPr/>
          <p:nvPr/>
        </p:nvSpPr>
        <p:spPr>
          <a:xfrm>
            <a:off x="4710604" y="11258051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5">
            <a:extLst>
              <a:ext uri="{FF2B5EF4-FFF2-40B4-BE49-F238E27FC236}">
                <a16:creationId xmlns:a16="http://schemas.microsoft.com/office/drawing/2014/main" id="{900977EA-20A0-3C5A-1C12-5A0F109C9C4B}"/>
              </a:ext>
            </a:extLst>
          </p:cNvPr>
          <p:cNvSpPr/>
          <p:nvPr/>
        </p:nvSpPr>
        <p:spPr>
          <a:xfrm>
            <a:off x="4979546" y="513586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81;p6">
            <a:extLst>
              <a:ext uri="{FF2B5EF4-FFF2-40B4-BE49-F238E27FC236}">
                <a16:creationId xmlns:a16="http://schemas.microsoft.com/office/drawing/2014/main" id="{84875A93-4806-DDC6-52FA-20A890B91743}"/>
              </a:ext>
            </a:extLst>
          </p:cNvPr>
          <p:cNvSpPr/>
          <p:nvPr/>
        </p:nvSpPr>
        <p:spPr>
          <a:xfrm>
            <a:off x="6233198" y="904417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4A0B0-A3F6-78DD-5E8F-E6EF462EFA6C}"/>
              </a:ext>
            </a:extLst>
          </p:cNvPr>
          <p:cNvSpPr txBox="1"/>
          <p:nvPr/>
        </p:nvSpPr>
        <p:spPr>
          <a:xfrm>
            <a:off x="6341183" y="9164801"/>
            <a:ext cx="167483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수정하신 정보로 저장됩니다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저장 시 수정이력도 저장됩니다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endParaRPr lang="en-US" altLang="ko-KR" sz="600" dirty="0">
              <a:latin typeface="+mj-ea"/>
              <a:ea typeface="+mj-ea"/>
            </a:endParaRP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저장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21" name="Google Shape;298;p5">
            <a:extLst>
              <a:ext uri="{FF2B5EF4-FFF2-40B4-BE49-F238E27FC236}">
                <a16:creationId xmlns:a16="http://schemas.microsoft.com/office/drawing/2014/main" id="{03C61214-E36A-E050-A347-59B8525EE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757822"/>
              </p:ext>
            </p:extLst>
          </p:nvPr>
        </p:nvGraphicFramePr>
        <p:xfrm>
          <a:off x="6433853" y="9344058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200;p5">
            <a:extLst>
              <a:ext uri="{FF2B5EF4-FFF2-40B4-BE49-F238E27FC236}">
                <a16:creationId xmlns:a16="http://schemas.microsoft.com/office/drawing/2014/main" id="{AFAF4AF1-CA1F-8594-C8BA-68B2603A6C9B}"/>
              </a:ext>
            </a:extLst>
          </p:cNvPr>
          <p:cNvSpPr/>
          <p:nvPr/>
        </p:nvSpPr>
        <p:spPr>
          <a:xfrm>
            <a:off x="7275266" y="975061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00;p5">
            <a:extLst>
              <a:ext uri="{FF2B5EF4-FFF2-40B4-BE49-F238E27FC236}">
                <a16:creationId xmlns:a16="http://schemas.microsoft.com/office/drawing/2014/main" id="{6CE3880D-FD16-A940-0570-D88193957B9E}"/>
              </a:ext>
            </a:extLst>
          </p:cNvPr>
          <p:cNvSpPr/>
          <p:nvPr/>
        </p:nvSpPr>
        <p:spPr>
          <a:xfrm>
            <a:off x="6851992" y="974292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81;p6">
            <a:extLst>
              <a:ext uri="{FF2B5EF4-FFF2-40B4-BE49-F238E27FC236}">
                <a16:creationId xmlns:a16="http://schemas.microsoft.com/office/drawing/2014/main" id="{00FDDEC9-FEC0-D1D4-0229-E2B19363F52B}"/>
              </a:ext>
            </a:extLst>
          </p:cNvPr>
          <p:cNvSpPr/>
          <p:nvPr/>
        </p:nvSpPr>
        <p:spPr>
          <a:xfrm>
            <a:off x="6224748" y="1044786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" name="Google Shape;298;p5">
            <a:extLst>
              <a:ext uri="{FF2B5EF4-FFF2-40B4-BE49-F238E27FC236}">
                <a16:creationId xmlns:a16="http://schemas.microsoft.com/office/drawing/2014/main" id="{2B096BA7-1C20-ECFC-31A0-4DBD6CCED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671202"/>
              </p:ext>
            </p:extLst>
          </p:nvPr>
        </p:nvGraphicFramePr>
        <p:xfrm>
          <a:off x="6423108" y="10614406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Google Shape;200;p5">
            <a:extLst>
              <a:ext uri="{FF2B5EF4-FFF2-40B4-BE49-F238E27FC236}">
                <a16:creationId xmlns:a16="http://schemas.microsoft.com/office/drawing/2014/main" id="{10A1332B-9528-0E2F-B363-3B29CAF97395}"/>
              </a:ext>
            </a:extLst>
          </p:cNvPr>
          <p:cNvSpPr/>
          <p:nvPr/>
        </p:nvSpPr>
        <p:spPr>
          <a:xfrm>
            <a:off x="6978576" y="1099700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758FA4-8432-B79F-1CA0-2DD66D50CD08}"/>
              </a:ext>
            </a:extLst>
          </p:cNvPr>
          <p:cNvSpPr txBox="1"/>
          <p:nvPr/>
        </p:nvSpPr>
        <p:spPr>
          <a:xfrm>
            <a:off x="6445278" y="10613949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업체정보를 수정하였습니다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50" name="꺾인 연결선 135">
            <a:extLst>
              <a:ext uri="{FF2B5EF4-FFF2-40B4-BE49-F238E27FC236}">
                <a16:creationId xmlns:a16="http://schemas.microsoft.com/office/drawing/2014/main" id="{C44D5729-40B9-C905-3508-4013A08B5EC1}"/>
              </a:ext>
            </a:extLst>
          </p:cNvPr>
          <p:cNvCxnSpPr>
            <a:stCxn id="16" idx="2"/>
            <a:endCxn id="45" idx="0"/>
          </p:cNvCxnSpPr>
          <p:nvPr/>
        </p:nvCxnSpPr>
        <p:spPr>
          <a:xfrm rot="5400000">
            <a:off x="6983355" y="10217045"/>
            <a:ext cx="453180" cy="84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135">
            <a:extLst>
              <a:ext uri="{FF2B5EF4-FFF2-40B4-BE49-F238E27FC236}">
                <a16:creationId xmlns:a16="http://schemas.microsoft.com/office/drawing/2014/main" id="{87A645DF-3F79-41E8-86FF-6B902045D1BB}"/>
              </a:ext>
            </a:extLst>
          </p:cNvPr>
          <p:cNvCxnSpPr>
            <a:cxnSpLocks/>
            <a:stCxn id="37" idx="0"/>
            <a:endCxn id="16" idx="1"/>
          </p:cNvCxnSpPr>
          <p:nvPr/>
        </p:nvCxnSpPr>
        <p:spPr>
          <a:xfrm rot="5400000" flipH="1" flipV="1">
            <a:off x="4786168" y="9811022"/>
            <a:ext cx="1738622" cy="11554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B7F0BE4-BE82-D9AE-DA37-1D1E5F88BA01}"/>
              </a:ext>
            </a:extLst>
          </p:cNvPr>
          <p:cNvSpPr/>
          <p:nvPr/>
        </p:nvSpPr>
        <p:spPr>
          <a:xfrm>
            <a:off x="5375698" y="11154659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F21AE5-1071-A449-AD7C-9CAC6742EA44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8363049-3F61-53AC-94C0-E21F00C42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6CACAF-511F-E602-CE3E-8DBB6DDB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9FB871-F256-FA17-7813-8F42D2462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5DA823-A899-A829-4EAE-9844FFD37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54D35D2-4333-3689-4CEF-1BF42F358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EB6C848-C9B6-1519-FF6C-62C192F06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C8A195-3DA6-AE0B-69B7-C38082289B56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595420-C9FD-70BD-0100-B91F4CCDAD44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820443-1A24-C4AE-71FC-3F2EE15EA259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5FA7D4-C39E-B5D0-9C54-28942A04D7EA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C127B4-B5BE-D1FD-E3B5-E37072BB9C8E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3C9E556-B0E4-5FB7-182F-7EE3B2C80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A0199B-5123-F688-0381-3F7506A0FD45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7F21B6-904C-A210-A738-145B98990370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0EF01F-8D5C-F51D-95FC-EF0676BF8613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22ACEE-4650-5EB0-C4E0-11985A870BF3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Google Shape;68;p2"/>
          <p:cNvGraphicFramePr/>
          <p:nvPr>
            <p:extLst>
              <p:ext uri="{D42A27DB-BD31-4B8C-83A1-F6EECF244321}">
                <p14:modId xmlns:p14="http://schemas.microsoft.com/office/powerpoint/2010/main" val="665040115"/>
              </p:ext>
            </p:extLst>
          </p:nvPr>
        </p:nvGraphicFramePr>
        <p:xfrm>
          <a:off x="3071135" y="5817439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사업자등록증 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id="{4F65D599-C11B-5036-0C2E-E41F4EBB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9356" y="6326985"/>
            <a:ext cx="146685" cy="136210"/>
          </a:xfrm>
          <a:prstGeom prst="rect">
            <a:avLst/>
          </a:prstGeom>
        </p:spPr>
      </p:pic>
      <p:graphicFrame>
        <p:nvGraphicFramePr>
          <p:cNvPr id="88" name="Google Shape;68;p2"/>
          <p:cNvGraphicFramePr/>
          <p:nvPr>
            <p:extLst>
              <p:ext uri="{D42A27DB-BD31-4B8C-83A1-F6EECF244321}">
                <p14:modId xmlns:p14="http://schemas.microsoft.com/office/powerpoint/2010/main" val="924989476"/>
              </p:ext>
            </p:extLst>
          </p:nvPr>
        </p:nvGraphicFramePr>
        <p:xfrm>
          <a:off x="3067841" y="6215463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000000"/>
                          </a:solidFill>
                        </a:rPr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회사소개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.pdf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6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86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63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72044859"/>
              </p:ext>
            </p:extLst>
          </p:nvPr>
        </p:nvGraphicFramePr>
        <p:xfrm>
          <a:off x="8385974" y="826614"/>
          <a:ext cx="2324900" cy="195814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회원가입 후 업체관리 목록 페이지로 이동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관리자에게 메일 발송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타계열사 업체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 있는 타계열사의 업체정보를 조회하여 선택하면 회사정보와 관리자 정보가 자동으로 입력된다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68074" y="826614"/>
            <a:ext cx="8217900" cy="1046974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63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신규업체를 등록합니다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4"/>
            <a:ext cx="8044072" cy="1022750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99286" y="1432500"/>
            <a:ext cx="6766342" cy="9723179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업체등록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4B5A7-3AF5-ADCF-FE4E-8E4F32E5F7E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2923-D2CF-E497-A5AE-D78CFA5E7348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7D3C12-8BE4-2DFE-C2E7-768F65CA914A}"/>
              </a:ext>
            </a:extLst>
          </p:cNvPr>
          <p:cNvSpPr/>
          <p:nvPr/>
        </p:nvSpPr>
        <p:spPr>
          <a:xfrm>
            <a:off x="1531265" y="1910316"/>
            <a:ext cx="6516091" cy="38664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등록이 완료되면 업체 관리자에게 이메일로 등록 되었음을 알려드립니다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회원가입 </a:t>
            </a:r>
            <a:r>
              <a:rPr lang="en-US" altLang="ko-KR" sz="6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부분은 필수 입력 정보 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A0DCE-E116-0EC3-9389-15EF8005FA79}"/>
              </a:ext>
            </a:extLst>
          </p:cNvPr>
          <p:cNvSpPr/>
          <p:nvPr/>
        </p:nvSpPr>
        <p:spPr>
          <a:xfrm>
            <a:off x="2771567" y="2482424"/>
            <a:ext cx="4318781" cy="8363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98FC9-6F69-87F7-BFF4-CB62D818BC3B}"/>
              </a:ext>
            </a:extLst>
          </p:cNvPr>
          <p:cNvSpPr txBox="1"/>
          <p:nvPr/>
        </p:nvSpPr>
        <p:spPr>
          <a:xfrm>
            <a:off x="3119744" y="2597523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444DBEB2-F172-4596-F15F-624E95449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22998"/>
              </p:ext>
            </p:extLst>
          </p:nvPr>
        </p:nvGraphicFramePr>
        <p:xfrm>
          <a:off x="3364215" y="318570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우측 검색 버튼을 클릭해 주세요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68;p2">
            <a:extLst>
              <a:ext uri="{FF2B5EF4-FFF2-40B4-BE49-F238E27FC236}">
                <a16:creationId xmlns:a16="http://schemas.microsoft.com/office/drawing/2014/main" id="{81C09B61-B5C3-FEEA-C36F-1E95EE82E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927289"/>
              </p:ext>
            </p:extLst>
          </p:nvPr>
        </p:nvGraphicFramePr>
        <p:xfrm>
          <a:off x="3364215" y="343098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우측 검색 버튼을 클릭해 주세요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68;p2">
            <a:extLst>
              <a:ext uri="{FF2B5EF4-FFF2-40B4-BE49-F238E27FC236}">
                <a16:creationId xmlns:a16="http://schemas.microsoft.com/office/drawing/2014/main" id="{759885C3-CCCB-53B1-A6EE-C185ECD22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601051"/>
              </p:ext>
            </p:extLst>
          </p:nvPr>
        </p:nvGraphicFramePr>
        <p:xfrm>
          <a:off x="3364215" y="367625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68;p2">
            <a:extLst>
              <a:ext uri="{FF2B5EF4-FFF2-40B4-BE49-F238E27FC236}">
                <a16:creationId xmlns:a16="http://schemas.microsoft.com/office/drawing/2014/main" id="{78A061F0-194E-F44C-ED6C-B915F68A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84259"/>
              </p:ext>
            </p:extLst>
          </p:nvPr>
        </p:nvGraphicFramePr>
        <p:xfrm>
          <a:off x="3364215" y="416680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140677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oogle Shape;68;p2">
            <a:extLst>
              <a:ext uri="{FF2B5EF4-FFF2-40B4-BE49-F238E27FC236}">
                <a16:creationId xmlns:a16="http://schemas.microsoft.com/office/drawing/2014/main" id="{790B0418-406C-1097-D827-2297DE86F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327981"/>
              </p:ext>
            </p:extLst>
          </p:nvPr>
        </p:nvGraphicFramePr>
        <p:xfrm>
          <a:off x="3364215" y="392153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oogle Shape;68;p2">
            <a:extLst>
              <a:ext uri="{FF2B5EF4-FFF2-40B4-BE49-F238E27FC236}">
                <a16:creationId xmlns:a16="http://schemas.microsoft.com/office/drawing/2014/main" id="{B6F11F0D-A6E9-3EF1-6795-A0A4A82C5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437123"/>
              </p:ext>
            </p:extLst>
          </p:nvPr>
        </p:nvGraphicFramePr>
        <p:xfrm>
          <a:off x="3364215" y="441207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46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020166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oogle Shape;68;p2">
            <a:extLst>
              <a:ext uri="{FF2B5EF4-FFF2-40B4-BE49-F238E27FC236}">
                <a16:creationId xmlns:a16="http://schemas.microsoft.com/office/drawing/2014/main" id="{8E65A1E4-7652-5E5F-DAF9-667DD4D6C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369408"/>
              </p:ext>
            </p:extLst>
          </p:nvPr>
        </p:nvGraphicFramePr>
        <p:xfrm>
          <a:off x="3364215" y="465735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68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</a:t>
                      </a:r>
                      <a:r>
                        <a:rPr lang="en-US" sz="700" u="none" strike="noStrike" cap="none" baseline="0" dirty="0"/>
                        <a:t> 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ex) 10,000,000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9B3EF6DF-E6EA-614B-9A6A-0579E0E84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256932"/>
              </p:ext>
            </p:extLst>
          </p:nvPr>
        </p:nvGraphicFramePr>
        <p:xfrm>
          <a:off x="3364215" y="490262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68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2021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44B8ADC9-18CB-52C1-0513-D0F4A4B54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716572"/>
              </p:ext>
            </p:extLst>
          </p:nvPr>
        </p:nvGraphicFramePr>
        <p:xfrm>
          <a:off x="3364215" y="514789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oogle Shape;68;p2">
            <a:extLst>
              <a:ext uri="{FF2B5EF4-FFF2-40B4-BE49-F238E27FC236}">
                <a16:creationId xmlns:a16="http://schemas.microsoft.com/office/drawing/2014/main" id="{29D2C5B7-9197-DD83-9FF9-2C5F3B09D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247545"/>
              </p:ext>
            </p:extLst>
          </p:nvPr>
        </p:nvGraphicFramePr>
        <p:xfrm>
          <a:off x="3364215" y="539316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05CCD4-730E-8E6F-0710-915A14F7DB8F}"/>
              </a:ext>
            </a:extLst>
          </p:cNvPr>
          <p:cNvSpPr/>
          <p:nvPr/>
        </p:nvSpPr>
        <p:spPr>
          <a:xfrm>
            <a:off x="3149456" y="2812968"/>
            <a:ext cx="3563007" cy="45183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Google Shape;200;p5">
            <a:extLst>
              <a:ext uri="{FF2B5EF4-FFF2-40B4-BE49-F238E27FC236}">
                <a16:creationId xmlns:a16="http://schemas.microsoft.com/office/drawing/2014/main" id="{C91FC558-404D-0939-DDC1-DEE6FFDB8208}"/>
              </a:ext>
            </a:extLst>
          </p:cNvPr>
          <p:cNvSpPr/>
          <p:nvPr/>
        </p:nvSpPr>
        <p:spPr>
          <a:xfrm>
            <a:off x="6005478" y="3189613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200;p5">
            <a:extLst>
              <a:ext uri="{FF2B5EF4-FFF2-40B4-BE49-F238E27FC236}">
                <a16:creationId xmlns:a16="http://schemas.microsoft.com/office/drawing/2014/main" id="{3218DB2A-67D4-1D55-EA32-F5203618699C}"/>
              </a:ext>
            </a:extLst>
          </p:cNvPr>
          <p:cNvSpPr/>
          <p:nvPr/>
        </p:nvSpPr>
        <p:spPr>
          <a:xfrm>
            <a:off x="6007901" y="3441942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</a:p>
        </p:txBody>
      </p:sp>
      <p:graphicFrame>
        <p:nvGraphicFramePr>
          <p:cNvPr id="57" name="Google Shape;68;p2">
            <a:extLst>
              <a:ext uri="{FF2B5EF4-FFF2-40B4-BE49-F238E27FC236}">
                <a16:creationId xmlns:a16="http://schemas.microsoft.com/office/drawing/2014/main" id="{B4174945-2C88-A5E3-967F-2A0B79D87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445028"/>
              </p:ext>
            </p:extLst>
          </p:nvPr>
        </p:nvGraphicFramePr>
        <p:xfrm>
          <a:off x="3364215" y="5624858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주소 조회 클릭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200;p5">
            <a:extLst>
              <a:ext uri="{FF2B5EF4-FFF2-40B4-BE49-F238E27FC236}">
                <a16:creationId xmlns:a16="http://schemas.microsoft.com/office/drawing/2014/main" id="{CFCE8B55-E7DE-6E95-BC1C-BEDDC372FA1E}"/>
              </a:ext>
            </a:extLst>
          </p:cNvPr>
          <p:cNvSpPr/>
          <p:nvPr/>
        </p:nvSpPr>
        <p:spPr>
          <a:xfrm>
            <a:off x="5705830" y="563833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68;p2">
            <a:extLst>
              <a:ext uri="{FF2B5EF4-FFF2-40B4-BE49-F238E27FC236}">
                <a16:creationId xmlns:a16="http://schemas.microsoft.com/office/drawing/2014/main" id="{CE4D2823-1371-BAD7-57F8-9A33349D6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978484"/>
              </p:ext>
            </p:extLst>
          </p:nvPr>
        </p:nvGraphicFramePr>
        <p:xfrm>
          <a:off x="3364215" y="5875164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68;p2">
            <a:extLst>
              <a:ext uri="{FF2B5EF4-FFF2-40B4-BE49-F238E27FC236}">
                <a16:creationId xmlns:a16="http://schemas.microsoft.com/office/drawing/2014/main" id="{1388F734-FCCB-B7F1-9B19-7BE06EC62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77490"/>
              </p:ext>
            </p:extLst>
          </p:nvPr>
        </p:nvGraphicFramePr>
        <p:xfrm>
          <a:off x="3361817" y="611035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상세 주소 입력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6947657-23C1-8A3C-EEAC-CD7CFE8EABC4}"/>
              </a:ext>
            </a:extLst>
          </p:cNvPr>
          <p:cNvSpPr txBox="1"/>
          <p:nvPr/>
        </p:nvSpPr>
        <p:spPr>
          <a:xfrm>
            <a:off x="3111508" y="766749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A52AE3-DB46-E30B-20F6-6E17AF0ECD8A}"/>
              </a:ext>
            </a:extLst>
          </p:cNvPr>
          <p:cNvSpPr/>
          <p:nvPr/>
        </p:nvSpPr>
        <p:spPr>
          <a:xfrm>
            <a:off x="3149455" y="7884492"/>
            <a:ext cx="3563007" cy="24084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5" name="Google Shape;68;p2">
            <a:extLst>
              <a:ext uri="{FF2B5EF4-FFF2-40B4-BE49-F238E27FC236}">
                <a16:creationId xmlns:a16="http://schemas.microsoft.com/office/drawing/2014/main" id="{085F529F-EE6E-F242-08B4-BA5822F2C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119789"/>
              </p:ext>
            </p:extLst>
          </p:nvPr>
        </p:nvGraphicFramePr>
        <p:xfrm>
          <a:off x="3361817" y="801705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oogle Shape;68;p2">
            <a:extLst>
              <a:ext uri="{FF2B5EF4-FFF2-40B4-BE49-F238E27FC236}">
                <a16:creationId xmlns:a16="http://schemas.microsoft.com/office/drawing/2014/main" id="{F68FCE55-E1D0-171D-ADFE-8A0080F1B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19064"/>
              </p:ext>
            </p:extLst>
          </p:nvPr>
        </p:nvGraphicFramePr>
        <p:xfrm>
          <a:off x="3361817" y="825561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 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sample@bitcube.co.kr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68;p2">
            <a:extLst>
              <a:ext uri="{FF2B5EF4-FFF2-40B4-BE49-F238E27FC236}">
                <a16:creationId xmlns:a16="http://schemas.microsoft.com/office/drawing/2014/main" id="{4EDAE24D-9E37-A787-1F00-F97D73FDF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050284"/>
              </p:ext>
            </p:extLst>
          </p:nvPr>
        </p:nvGraphicFramePr>
        <p:xfrm>
          <a:off x="3361817" y="8533798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>
            <a:extLst>
              <a:ext uri="{FF2B5EF4-FFF2-40B4-BE49-F238E27FC236}">
                <a16:creationId xmlns:a16="http://schemas.microsoft.com/office/drawing/2014/main" id="{46C2F79E-60BE-5762-8299-974338323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793762"/>
              </p:ext>
            </p:extLst>
          </p:nvPr>
        </p:nvGraphicFramePr>
        <p:xfrm>
          <a:off x="3361817" y="877659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>
            <a:extLst>
              <a:ext uri="{FF2B5EF4-FFF2-40B4-BE49-F238E27FC236}">
                <a16:creationId xmlns:a16="http://schemas.microsoft.com/office/drawing/2014/main" id="{E8C1C06C-32D7-503E-A105-373B6E02F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212500"/>
              </p:ext>
            </p:extLst>
          </p:nvPr>
        </p:nvGraphicFramePr>
        <p:xfrm>
          <a:off x="3361817" y="90190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확인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68;p2">
            <a:extLst>
              <a:ext uri="{FF2B5EF4-FFF2-40B4-BE49-F238E27FC236}">
                <a16:creationId xmlns:a16="http://schemas.microsoft.com/office/drawing/2014/main" id="{56B41A77-DB64-0B0C-E2F2-B7E230E1A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73552"/>
              </p:ext>
            </p:extLst>
          </p:nvPr>
        </p:nvGraphicFramePr>
        <p:xfrm>
          <a:off x="3361817" y="92737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68;p2">
            <a:extLst>
              <a:ext uri="{FF2B5EF4-FFF2-40B4-BE49-F238E27FC236}">
                <a16:creationId xmlns:a16="http://schemas.microsoft.com/office/drawing/2014/main" id="{6957E040-66BC-8ABB-83A6-BCA21ED81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489495"/>
              </p:ext>
            </p:extLst>
          </p:nvPr>
        </p:nvGraphicFramePr>
        <p:xfrm>
          <a:off x="3361817" y="951153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68;p2">
            <a:extLst>
              <a:ext uri="{FF2B5EF4-FFF2-40B4-BE49-F238E27FC236}">
                <a16:creationId xmlns:a16="http://schemas.microsoft.com/office/drawing/2014/main" id="{32E34F63-9884-2733-71C9-E17B5C567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372842"/>
              </p:ext>
            </p:extLst>
          </p:nvPr>
        </p:nvGraphicFramePr>
        <p:xfrm>
          <a:off x="3361817" y="97597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>
            <a:extLst>
              <a:ext uri="{FF2B5EF4-FFF2-40B4-BE49-F238E27FC236}">
                <a16:creationId xmlns:a16="http://schemas.microsoft.com/office/drawing/2014/main" id="{6C4F7FD4-E319-FFD3-F31A-166C45943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79531"/>
              </p:ext>
            </p:extLst>
          </p:nvPr>
        </p:nvGraphicFramePr>
        <p:xfrm>
          <a:off x="3361817" y="999761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모서리가 둥근 직사각형 104">
            <a:extLst>
              <a:ext uri="{FF2B5EF4-FFF2-40B4-BE49-F238E27FC236}">
                <a16:creationId xmlns:a16="http://schemas.microsoft.com/office/drawing/2014/main" id="{65E899D9-ECD4-2F85-FDF7-F3379C28267B}"/>
              </a:ext>
            </a:extLst>
          </p:cNvPr>
          <p:cNvSpPr/>
          <p:nvPr/>
        </p:nvSpPr>
        <p:spPr>
          <a:xfrm>
            <a:off x="4879238" y="10435908"/>
            <a:ext cx="839874" cy="247090"/>
          </a:xfrm>
          <a:prstGeom prst="roundRect">
            <a:avLst/>
          </a:prstGeom>
          <a:solidFill>
            <a:srgbClr val="F7941D"/>
          </a:solidFill>
          <a:ln>
            <a:solidFill>
              <a:srgbClr val="F7941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회원가입</a:t>
            </a:r>
          </a:p>
        </p:txBody>
      </p:sp>
      <p:graphicFrame>
        <p:nvGraphicFramePr>
          <p:cNvPr id="113" name="Google Shape;68;p2">
            <a:extLst>
              <a:ext uri="{FF2B5EF4-FFF2-40B4-BE49-F238E27FC236}">
                <a16:creationId xmlns:a16="http://schemas.microsoft.com/office/drawing/2014/main" id="{96BE22CB-F99F-1C08-4B4F-ADB3A665D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01419"/>
              </p:ext>
            </p:extLst>
          </p:nvPr>
        </p:nvGraphicFramePr>
        <p:xfrm>
          <a:off x="3347429" y="295033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팬택건설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381;p6">
            <a:extLst>
              <a:ext uri="{FF2B5EF4-FFF2-40B4-BE49-F238E27FC236}">
                <a16:creationId xmlns:a16="http://schemas.microsoft.com/office/drawing/2014/main" id="{E336A99F-1E82-DBEB-0F3E-96658383ED68}"/>
              </a:ext>
            </a:extLst>
          </p:cNvPr>
          <p:cNvSpPr/>
          <p:nvPr/>
        </p:nvSpPr>
        <p:spPr>
          <a:xfrm>
            <a:off x="6358995" y="7969370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A4AD71-8EFC-1F95-8A3F-03BD67420B48}"/>
              </a:ext>
            </a:extLst>
          </p:cNvPr>
          <p:cNvSpPr txBox="1"/>
          <p:nvPr/>
        </p:nvSpPr>
        <p:spPr>
          <a:xfrm>
            <a:off x="6466980" y="8148513"/>
            <a:ext cx="1674835" cy="30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입력하신 정보로 회원가입이 완료됩니다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회원가입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116" name="Google Shape;298;p5">
            <a:extLst>
              <a:ext uri="{FF2B5EF4-FFF2-40B4-BE49-F238E27FC236}">
                <a16:creationId xmlns:a16="http://schemas.microsoft.com/office/drawing/2014/main" id="{D6C484B5-4381-C7B5-BDFF-29F6FE6B4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8340"/>
              </p:ext>
            </p:extLst>
          </p:nvPr>
        </p:nvGraphicFramePr>
        <p:xfrm>
          <a:off x="6559650" y="8269250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Google Shape;200;p5">
            <a:extLst>
              <a:ext uri="{FF2B5EF4-FFF2-40B4-BE49-F238E27FC236}">
                <a16:creationId xmlns:a16="http://schemas.microsoft.com/office/drawing/2014/main" id="{DFEB2D6B-2A00-16FF-9B40-AEB31E80266E}"/>
              </a:ext>
            </a:extLst>
          </p:cNvPr>
          <p:cNvSpPr/>
          <p:nvPr/>
        </p:nvSpPr>
        <p:spPr>
          <a:xfrm>
            <a:off x="7264163" y="8675810"/>
            <a:ext cx="606499" cy="157652"/>
          </a:xfrm>
          <a:prstGeom prst="roundRect">
            <a:avLst>
              <a:gd name="adj" fmla="val 21958"/>
            </a:avLst>
          </a:prstGeom>
          <a:solidFill>
            <a:srgbClr val="F7941D"/>
          </a:solidFill>
          <a:ln>
            <a:solidFill>
              <a:srgbClr val="F7941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회원가입</a:t>
            </a:r>
            <a:endParaRPr sz="7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8" name="Google Shape;200;p5">
            <a:extLst>
              <a:ext uri="{FF2B5EF4-FFF2-40B4-BE49-F238E27FC236}">
                <a16:creationId xmlns:a16="http://schemas.microsoft.com/office/drawing/2014/main" id="{54FA73DD-D205-EE88-45C8-621D7841656C}"/>
              </a:ext>
            </a:extLst>
          </p:cNvPr>
          <p:cNvSpPr/>
          <p:nvPr/>
        </p:nvSpPr>
        <p:spPr>
          <a:xfrm>
            <a:off x="6831483" y="868275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381;p6">
            <a:extLst>
              <a:ext uri="{FF2B5EF4-FFF2-40B4-BE49-F238E27FC236}">
                <a16:creationId xmlns:a16="http://schemas.microsoft.com/office/drawing/2014/main" id="{B8C81FB6-C8E0-E72B-B49F-32E32FEE274F}"/>
              </a:ext>
            </a:extLst>
          </p:cNvPr>
          <p:cNvSpPr/>
          <p:nvPr/>
        </p:nvSpPr>
        <p:spPr>
          <a:xfrm>
            <a:off x="6350545" y="937305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298;p5">
            <a:extLst>
              <a:ext uri="{FF2B5EF4-FFF2-40B4-BE49-F238E27FC236}">
                <a16:creationId xmlns:a16="http://schemas.microsoft.com/office/drawing/2014/main" id="{4A9D721C-CD2F-E55E-054D-66E8CB4D8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870917"/>
              </p:ext>
            </p:extLst>
          </p:nvPr>
        </p:nvGraphicFramePr>
        <p:xfrm>
          <a:off x="6548905" y="9539598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200;p5">
            <a:extLst>
              <a:ext uri="{FF2B5EF4-FFF2-40B4-BE49-F238E27FC236}">
                <a16:creationId xmlns:a16="http://schemas.microsoft.com/office/drawing/2014/main" id="{168AFBCE-2ED8-D549-A705-1E3BBFF0A4BA}"/>
              </a:ext>
            </a:extLst>
          </p:cNvPr>
          <p:cNvSpPr/>
          <p:nvPr/>
        </p:nvSpPr>
        <p:spPr>
          <a:xfrm>
            <a:off x="7104373" y="992219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1AEF5A-0BD4-DDB8-438D-407A65B7D089}"/>
              </a:ext>
            </a:extLst>
          </p:cNvPr>
          <p:cNvSpPr txBox="1"/>
          <p:nvPr/>
        </p:nvSpPr>
        <p:spPr>
          <a:xfrm>
            <a:off x="6571075" y="9539141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회원가입 완료하였습니다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123" name="꺾인 연결선 135">
            <a:extLst>
              <a:ext uri="{FF2B5EF4-FFF2-40B4-BE49-F238E27FC236}">
                <a16:creationId xmlns:a16="http://schemas.microsoft.com/office/drawing/2014/main" id="{BE4E7AB9-12A9-3F99-6FBF-0C2CE7F9A6BA}"/>
              </a:ext>
            </a:extLst>
          </p:cNvPr>
          <p:cNvCxnSpPr>
            <a:stCxn id="114" idx="2"/>
            <a:endCxn id="119" idx="0"/>
          </p:cNvCxnSpPr>
          <p:nvPr/>
        </p:nvCxnSpPr>
        <p:spPr>
          <a:xfrm rot="5400000">
            <a:off x="7109152" y="9142237"/>
            <a:ext cx="453180" cy="84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35">
            <a:extLst>
              <a:ext uri="{FF2B5EF4-FFF2-40B4-BE49-F238E27FC236}">
                <a16:creationId xmlns:a16="http://schemas.microsoft.com/office/drawing/2014/main" id="{22F3351A-CAC4-26CB-ACD0-FEB8968C639E}"/>
              </a:ext>
            </a:extLst>
          </p:cNvPr>
          <p:cNvCxnSpPr>
            <a:cxnSpLocks/>
            <a:stCxn id="95" idx="0"/>
            <a:endCxn id="114" idx="1"/>
          </p:cNvCxnSpPr>
          <p:nvPr/>
        </p:nvCxnSpPr>
        <p:spPr>
          <a:xfrm rot="5400000" flipH="1" flipV="1">
            <a:off x="4833442" y="8910355"/>
            <a:ext cx="1991287" cy="10598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oogle Shape;570;g23105f653c7_0_105">
            <a:extLst>
              <a:ext uri="{FF2B5EF4-FFF2-40B4-BE49-F238E27FC236}">
                <a16:creationId xmlns:a16="http://schemas.microsoft.com/office/drawing/2014/main" id="{47A1AA9C-15C9-4BF4-E48C-4E9EBAA5BBF2}"/>
              </a:ext>
            </a:extLst>
          </p:cNvPr>
          <p:cNvSpPr/>
          <p:nvPr/>
        </p:nvSpPr>
        <p:spPr>
          <a:xfrm>
            <a:off x="4114828" y="1045880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D83AFB0-416C-802C-A353-016548BFF8A3}"/>
              </a:ext>
            </a:extLst>
          </p:cNvPr>
          <p:cNvSpPr/>
          <p:nvPr/>
        </p:nvSpPr>
        <p:spPr>
          <a:xfrm>
            <a:off x="5635135" y="1036306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Google Shape;200;p5">
            <a:extLst>
              <a:ext uri="{FF2B5EF4-FFF2-40B4-BE49-F238E27FC236}">
                <a16:creationId xmlns:a16="http://schemas.microsoft.com/office/drawing/2014/main" id="{89191823-C778-E7F8-A5C5-BA3A5C2FCBCB}"/>
              </a:ext>
            </a:extLst>
          </p:cNvPr>
          <p:cNvSpPr/>
          <p:nvPr/>
        </p:nvSpPr>
        <p:spPr>
          <a:xfrm>
            <a:off x="5399881" y="2971900"/>
            <a:ext cx="747379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타계열사 업체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F88404-6EE5-B33D-C743-8149D951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053" y="2979818"/>
            <a:ext cx="146685" cy="136210"/>
          </a:xfrm>
          <a:prstGeom prst="rect">
            <a:avLst/>
          </a:prstGeom>
        </p:spPr>
      </p:pic>
      <p:sp>
        <p:nvSpPr>
          <p:cNvPr id="8" name="Google Shape;184;p5">
            <a:extLst>
              <a:ext uri="{FF2B5EF4-FFF2-40B4-BE49-F238E27FC236}">
                <a16:creationId xmlns:a16="http://schemas.microsoft.com/office/drawing/2014/main" id="{0C741F8D-C01E-5C3F-26CD-5A09EC17535B}"/>
              </a:ext>
            </a:extLst>
          </p:cNvPr>
          <p:cNvSpPr/>
          <p:nvPr/>
        </p:nvSpPr>
        <p:spPr>
          <a:xfrm>
            <a:off x="6661133" y="2631336"/>
            <a:ext cx="1741616" cy="386646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등록하실 업체가 다른 계열사에 이미 등록되어 있다면 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타계열사 업체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를 조회하여 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.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등록하십시오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12" name="Google Shape;185;p5">
            <a:extLst>
              <a:ext uri="{FF2B5EF4-FFF2-40B4-BE49-F238E27FC236}">
                <a16:creationId xmlns:a16="http://schemas.microsoft.com/office/drawing/2014/main" id="{2ACBC2BE-C231-D02C-E631-682CFF513E74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6368185" y="2686871"/>
            <a:ext cx="155159" cy="430737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" name="Google Shape;200;p5">
            <a:extLst>
              <a:ext uri="{FF2B5EF4-FFF2-40B4-BE49-F238E27FC236}">
                <a16:creationId xmlns:a16="http://schemas.microsoft.com/office/drawing/2014/main" id="{2E158494-10BB-FC9E-34DC-25A283AF4336}"/>
              </a:ext>
            </a:extLst>
          </p:cNvPr>
          <p:cNvSpPr/>
          <p:nvPr/>
        </p:nvSpPr>
        <p:spPr>
          <a:xfrm>
            <a:off x="5719703" y="8541163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81;p6">
            <a:extLst>
              <a:ext uri="{FF2B5EF4-FFF2-40B4-BE49-F238E27FC236}">
                <a16:creationId xmlns:a16="http://schemas.microsoft.com/office/drawing/2014/main" id="{15F3F6B2-BD70-C82F-AC34-96053E5A34A0}"/>
              </a:ext>
            </a:extLst>
          </p:cNvPr>
          <p:cNvSpPr/>
          <p:nvPr/>
        </p:nvSpPr>
        <p:spPr>
          <a:xfrm>
            <a:off x="6675191" y="3150245"/>
            <a:ext cx="4757773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98;p5">
            <a:extLst>
              <a:ext uri="{FF2B5EF4-FFF2-40B4-BE49-F238E27FC236}">
                <a16:creationId xmlns:a16="http://schemas.microsoft.com/office/drawing/2014/main" id="{276680A2-5CD0-E49F-9981-4987659E4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427431"/>
              </p:ext>
            </p:extLst>
          </p:nvPr>
        </p:nvGraphicFramePr>
        <p:xfrm>
          <a:off x="6927222" y="3250762"/>
          <a:ext cx="4408170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0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타계열사 업체조회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299;p5">
            <a:extLst>
              <a:ext uri="{FF2B5EF4-FFF2-40B4-BE49-F238E27FC236}">
                <a16:creationId xmlns:a16="http://schemas.microsoft.com/office/drawing/2014/main" id="{694C16CE-87B6-2D0E-1B1C-306E0603C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6415"/>
              </p:ext>
            </p:extLst>
          </p:nvPr>
        </p:nvGraphicFramePr>
        <p:xfrm>
          <a:off x="6924671" y="4458170"/>
          <a:ext cx="4408171" cy="10356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71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49">
                  <a:extLst>
                    <a:ext uri="{9D8B030D-6E8A-4147-A177-3AD203B41FA5}">
                      <a16:colId xmlns:a16="http://schemas.microsoft.com/office/drawing/2014/main" val="3515697535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851373553"/>
                    </a:ext>
                  </a:extLst>
                </a:gridCol>
                <a:gridCol w="447824">
                  <a:extLst>
                    <a:ext uri="{9D8B030D-6E8A-4147-A177-3AD203B41FA5}">
                      <a16:colId xmlns:a16="http://schemas.microsoft.com/office/drawing/2014/main" val="228073499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업체명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업체유형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사업자번호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대표이사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등록 계열사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비트큐브㈜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1. </a:t>
                      </a:r>
                      <a:r>
                        <a:rPr lang="ko-KR" altLang="en-US" sz="600" u="none" strike="noStrike" cap="none" dirty="0"/>
                        <a:t>비철금속 광업 품목류</a:t>
                      </a:r>
                      <a:endParaRPr lang="en-US" altLang="ko-KR" sz="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2. </a:t>
                      </a:r>
                      <a:r>
                        <a:rPr lang="ko-KR" altLang="en-US" sz="600" u="none" strike="noStrike" cap="none" dirty="0"/>
                        <a:t>기타 비금속 광물 광업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123-12-12345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강대표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smtClean="0"/>
                        <a:t>팬택다이아모드</a:t>
                      </a:r>
                      <a:endParaRPr lang="en-US" altLang="ko-KR" sz="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smtClean="0"/>
                        <a:t>팬택씨엔에스</a:t>
                      </a:r>
                      <a:endParaRPr lang="en-US" altLang="ko-KR" sz="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smtClean="0"/>
                        <a:t>팬택파트너스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레드코사인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1. </a:t>
                      </a:r>
                      <a:r>
                        <a:rPr lang="ko-KR" altLang="en-US" sz="600" u="none" strike="noStrike" cap="none" dirty="0"/>
                        <a:t>비철금속 광업 품목류</a:t>
                      </a:r>
                      <a:endParaRPr lang="en-US" altLang="ko-KR"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123-12-12345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전주방송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㈜</a:t>
                      </a:r>
                      <a:r>
                        <a:rPr lang="ko-KR" altLang="en-US" sz="600" u="none" strike="noStrike" cap="none" dirty="0" err="1"/>
                        <a:t>유령케피탈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1. </a:t>
                      </a:r>
                      <a:r>
                        <a:rPr lang="ko-KR" altLang="en-US" sz="600" u="none" strike="noStrike" cap="none" dirty="0"/>
                        <a:t>비철금속 광업 품목류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2. </a:t>
                      </a:r>
                      <a:r>
                        <a:rPr lang="ko-KR" altLang="en-US" sz="600" u="none" strike="noStrike" cap="none" dirty="0"/>
                        <a:t>기타 비금속 광물 광업 품목류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123-12-12345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smtClean="0"/>
                        <a:t>팬택씨엔에스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F739DA-F9FF-1F48-4C00-E2EB8D586300}"/>
              </a:ext>
            </a:extLst>
          </p:cNvPr>
          <p:cNvSpPr/>
          <p:nvPr/>
        </p:nvSpPr>
        <p:spPr>
          <a:xfrm>
            <a:off x="6927221" y="3611539"/>
            <a:ext cx="4408171" cy="24303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계열사에 등록되어 잇는 업체리스트를 조회합니다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6" name="Google Shape;200;p5">
            <a:extLst>
              <a:ext uri="{FF2B5EF4-FFF2-40B4-BE49-F238E27FC236}">
                <a16:creationId xmlns:a16="http://schemas.microsoft.com/office/drawing/2014/main" id="{21407A36-31F1-1A0E-8A38-104DD6F4326A}"/>
              </a:ext>
            </a:extLst>
          </p:cNvPr>
          <p:cNvSpPr/>
          <p:nvPr/>
        </p:nvSpPr>
        <p:spPr>
          <a:xfrm>
            <a:off x="10984700" y="479129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00;p5">
            <a:extLst>
              <a:ext uri="{FF2B5EF4-FFF2-40B4-BE49-F238E27FC236}">
                <a16:creationId xmlns:a16="http://schemas.microsoft.com/office/drawing/2014/main" id="{07AEFF08-EDD3-554A-957F-E98624DA7114}"/>
              </a:ext>
            </a:extLst>
          </p:cNvPr>
          <p:cNvSpPr/>
          <p:nvPr/>
        </p:nvSpPr>
        <p:spPr>
          <a:xfrm>
            <a:off x="10977385" y="504776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00;p5">
            <a:extLst>
              <a:ext uri="{FF2B5EF4-FFF2-40B4-BE49-F238E27FC236}">
                <a16:creationId xmlns:a16="http://schemas.microsoft.com/office/drawing/2014/main" id="{95F4DCF6-522A-F003-7EC9-2BC3EADF9307}"/>
              </a:ext>
            </a:extLst>
          </p:cNvPr>
          <p:cNvSpPr/>
          <p:nvPr/>
        </p:nvSpPr>
        <p:spPr>
          <a:xfrm>
            <a:off x="10977385" y="528530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1CA6852-15EA-4829-D9BF-85158659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218" y="5811164"/>
            <a:ext cx="906471" cy="177740"/>
          </a:xfrm>
          <a:prstGeom prst="rect">
            <a:avLst/>
          </a:prstGeom>
        </p:spPr>
      </p:pic>
      <p:sp>
        <p:nvSpPr>
          <p:cNvPr id="30" name="Google Shape;200;p5">
            <a:extLst>
              <a:ext uri="{FF2B5EF4-FFF2-40B4-BE49-F238E27FC236}">
                <a16:creationId xmlns:a16="http://schemas.microsoft.com/office/drawing/2014/main" id="{01D4C546-C6E6-DD93-A321-524029EC974C}"/>
              </a:ext>
            </a:extLst>
          </p:cNvPr>
          <p:cNvSpPr/>
          <p:nvPr/>
        </p:nvSpPr>
        <p:spPr>
          <a:xfrm>
            <a:off x="9000773" y="610716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418;g22f983af321_0_4">
            <a:extLst>
              <a:ext uri="{FF2B5EF4-FFF2-40B4-BE49-F238E27FC236}">
                <a16:creationId xmlns:a16="http://schemas.microsoft.com/office/drawing/2014/main" id="{D2959232-2D2D-EB6E-38BD-514A671A6511}"/>
              </a:ext>
            </a:extLst>
          </p:cNvPr>
          <p:cNvGrpSpPr/>
          <p:nvPr/>
        </p:nvGrpSpPr>
        <p:grpSpPr>
          <a:xfrm>
            <a:off x="8782155" y="4015734"/>
            <a:ext cx="1575496" cy="167235"/>
            <a:chOff x="3326817" y="6019551"/>
            <a:chExt cx="1591287" cy="180000"/>
          </a:xfrm>
        </p:grpSpPr>
        <p:sp>
          <p:nvSpPr>
            <p:cNvPr id="32" name="Google Shape;419;g22f983af321_0_4">
              <a:extLst>
                <a:ext uri="{FF2B5EF4-FFF2-40B4-BE49-F238E27FC236}">
                  <a16:creationId xmlns:a16="http://schemas.microsoft.com/office/drawing/2014/main" id="{F136960C-1F4C-ECD4-4308-105006C0002C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420;g22f983af321_0_4">
              <a:extLst>
                <a:ext uri="{FF2B5EF4-FFF2-40B4-BE49-F238E27FC236}">
                  <a16:creationId xmlns:a16="http://schemas.microsoft.com/office/drawing/2014/main" id="{70E3B7B0-79FE-F50C-B773-99391D735F9F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421;g22f983af321_0_4">
              <a:extLst>
                <a:ext uri="{FF2B5EF4-FFF2-40B4-BE49-F238E27FC236}">
                  <a16:creationId xmlns:a16="http://schemas.microsoft.com/office/drawing/2014/main" id="{545FE4BC-D893-522A-1395-1FF1AEEFD6D4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422;g22f983af321_0_4">
              <a:extLst>
                <a:ext uri="{FF2B5EF4-FFF2-40B4-BE49-F238E27FC236}">
                  <a16:creationId xmlns:a16="http://schemas.microsoft.com/office/drawing/2014/main" id="{7F115939-9B2E-E9C7-ED80-788255E03507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3;g22f983af321_0_4">
              <a:extLst>
                <a:ext uri="{FF2B5EF4-FFF2-40B4-BE49-F238E27FC236}">
                  <a16:creationId xmlns:a16="http://schemas.microsoft.com/office/drawing/2014/main" id="{6305CE10-2F1C-1D90-866B-E7B0F00F1586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24;g22f983af321_0_4">
              <a:extLst>
                <a:ext uri="{FF2B5EF4-FFF2-40B4-BE49-F238E27FC236}">
                  <a16:creationId xmlns:a16="http://schemas.microsoft.com/office/drawing/2014/main" id="{3BD3718E-6A54-F33F-68E0-A2CA49F574BF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" name="Google Shape;410;g22f983af321_0_4">
            <a:extLst>
              <a:ext uri="{FF2B5EF4-FFF2-40B4-BE49-F238E27FC236}">
                <a16:creationId xmlns:a16="http://schemas.microsoft.com/office/drawing/2014/main" id="{F9C9C9A9-C5C8-CE65-DD53-5D75B31D7C72}"/>
              </a:ext>
            </a:extLst>
          </p:cNvPr>
          <p:cNvSpPr/>
          <p:nvPr/>
        </p:nvSpPr>
        <p:spPr>
          <a:xfrm>
            <a:off x="6927221" y="3937002"/>
            <a:ext cx="4408171" cy="358505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14;g22f983af321_0_4">
            <a:extLst>
              <a:ext uri="{FF2B5EF4-FFF2-40B4-BE49-F238E27FC236}">
                <a16:creationId xmlns:a16="http://schemas.microsoft.com/office/drawing/2014/main" id="{8A0D8A7B-8ADE-C3C7-1AF5-930ECD74E597}"/>
              </a:ext>
            </a:extLst>
          </p:cNvPr>
          <p:cNvSpPr/>
          <p:nvPr/>
        </p:nvSpPr>
        <p:spPr>
          <a:xfrm>
            <a:off x="6846398" y="400369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13;g22f983af321_0_4">
            <a:extLst>
              <a:ext uri="{FF2B5EF4-FFF2-40B4-BE49-F238E27FC236}">
                <a16:creationId xmlns:a16="http://schemas.microsoft.com/office/drawing/2014/main" id="{5312F3DE-BEF5-C77E-7E79-E02ABE7D28F2}"/>
              </a:ext>
            </a:extLst>
          </p:cNvPr>
          <p:cNvSpPr/>
          <p:nvPr/>
        </p:nvSpPr>
        <p:spPr>
          <a:xfrm>
            <a:off x="7425710" y="4034007"/>
            <a:ext cx="1022120" cy="183177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14;g22f983af321_0_4">
            <a:extLst>
              <a:ext uri="{FF2B5EF4-FFF2-40B4-BE49-F238E27FC236}">
                <a16:creationId xmlns:a16="http://schemas.microsoft.com/office/drawing/2014/main" id="{04655D3C-E99D-125F-17AA-91DA6D4994DD}"/>
              </a:ext>
            </a:extLst>
          </p:cNvPr>
          <p:cNvSpPr/>
          <p:nvPr/>
        </p:nvSpPr>
        <p:spPr>
          <a:xfrm>
            <a:off x="8655691" y="400369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13;g22f983af321_0_4">
            <a:extLst>
              <a:ext uri="{FF2B5EF4-FFF2-40B4-BE49-F238E27FC236}">
                <a16:creationId xmlns:a16="http://schemas.microsoft.com/office/drawing/2014/main" id="{C1FD163C-0CB4-33B5-DDCE-143A39ACA263}"/>
              </a:ext>
            </a:extLst>
          </p:cNvPr>
          <p:cNvSpPr/>
          <p:nvPr/>
        </p:nvSpPr>
        <p:spPr>
          <a:xfrm>
            <a:off x="9213057" y="4024848"/>
            <a:ext cx="1022120" cy="20149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11;g22f983af321_0_4">
            <a:extLst>
              <a:ext uri="{FF2B5EF4-FFF2-40B4-BE49-F238E27FC236}">
                <a16:creationId xmlns:a16="http://schemas.microsoft.com/office/drawing/2014/main" id="{EBF2A4B6-ACF9-BCA3-DDAF-DC99319DBB72}"/>
              </a:ext>
            </a:extLst>
          </p:cNvPr>
          <p:cNvSpPr/>
          <p:nvPr/>
        </p:nvSpPr>
        <p:spPr>
          <a:xfrm>
            <a:off x="10489728" y="4036032"/>
            <a:ext cx="734286" cy="183177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00;p5">
            <a:extLst>
              <a:ext uri="{FF2B5EF4-FFF2-40B4-BE49-F238E27FC236}">
                <a16:creationId xmlns:a16="http://schemas.microsoft.com/office/drawing/2014/main" id="{3484CC79-6F43-4BD8-6219-0B6266F37963}"/>
              </a:ext>
            </a:extLst>
          </p:cNvPr>
          <p:cNvSpPr/>
          <p:nvPr/>
        </p:nvSpPr>
        <p:spPr>
          <a:xfrm>
            <a:off x="8500029" y="4046879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</a:p>
        </p:txBody>
      </p:sp>
      <p:cxnSp>
        <p:nvCxnSpPr>
          <p:cNvPr id="64" name="꺾인 연결선 59">
            <a:extLst>
              <a:ext uri="{FF2B5EF4-FFF2-40B4-BE49-F238E27FC236}">
                <a16:creationId xmlns:a16="http://schemas.microsoft.com/office/drawing/2014/main" id="{A9AE9707-2B84-8D73-0487-4AAB0C6E56C2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5404113" y="3499010"/>
            <a:ext cx="1640537" cy="9016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59">
            <a:extLst>
              <a:ext uri="{FF2B5EF4-FFF2-40B4-BE49-F238E27FC236}">
                <a16:creationId xmlns:a16="http://schemas.microsoft.com/office/drawing/2014/main" id="{CCF01EDF-C5D2-6B34-E207-5684787B8F5E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1361588" y="3268438"/>
            <a:ext cx="4643891" cy="17793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59">
            <a:extLst>
              <a:ext uri="{FF2B5EF4-FFF2-40B4-BE49-F238E27FC236}">
                <a16:creationId xmlns:a16="http://schemas.microsoft.com/office/drawing/2014/main" id="{270880A0-E8E1-F489-8F8C-D97667E42FCF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1361587" y="3520768"/>
            <a:ext cx="4646314" cy="15269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59">
            <a:extLst>
              <a:ext uri="{FF2B5EF4-FFF2-40B4-BE49-F238E27FC236}">
                <a16:creationId xmlns:a16="http://schemas.microsoft.com/office/drawing/2014/main" id="{E1753290-8109-F50F-E0DB-9434A20B377D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1361587" y="4125704"/>
            <a:ext cx="7138442" cy="9220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0BEDD0-BBE8-7893-1E37-F56405496EEF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1624029-A1B0-1C40-41AE-29B64A0E3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9A835C1-13B6-FEA6-BC64-ECEFD84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FF6C1D0-1846-DF43-E360-CED0F1F8C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4FACE03-3681-7009-D9AE-FC0F4BA8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EE678A8E-CDEC-3FD9-9330-852D4EE1F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5813DC95-086C-210B-F81D-2CE1386E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B6EF5E-9F41-4BA1-E516-ED25EC102EB4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12A9CE8-ECAF-0045-6700-B62B59E02CDC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D85F6A-9A3F-3D89-1DBB-AF0FD00FE0A2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B5AC2C-4E69-2B57-E5A7-EC887E637F18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2E91E0-615E-A6FE-6FF3-6F06CB9D29F5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14C3A3B-C639-F86F-D1F7-00E3A3CDD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DCF35BF-34BF-6E43-128A-C324071C578B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B435EB2-2753-6DF2-0BB1-821922F3550B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23F669C-5869-3EBF-1C4B-410F325C0DB5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6487BF2-5F6C-ACDD-4A76-5B6D9474216D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ECAC72-C700-C887-7065-B78736E26521}"/>
              </a:ext>
            </a:extLst>
          </p:cNvPr>
          <p:cNvGrpSpPr/>
          <p:nvPr/>
        </p:nvGrpSpPr>
        <p:grpSpPr>
          <a:xfrm>
            <a:off x="-240174" y="5046569"/>
            <a:ext cx="3155208" cy="3239687"/>
            <a:chOff x="6696725" y="5452549"/>
            <a:chExt cx="3155208" cy="3239687"/>
          </a:xfrm>
        </p:grpSpPr>
        <p:sp>
          <p:nvSpPr>
            <p:cNvPr id="68" name="Google Shape;381;p6">
              <a:extLst>
                <a:ext uri="{FF2B5EF4-FFF2-40B4-BE49-F238E27FC236}">
                  <a16:creationId xmlns:a16="http://schemas.microsoft.com/office/drawing/2014/main" id="{787CCD87-1C21-7793-D7BC-813044737E7D}"/>
                </a:ext>
              </a:extLst>
            </p:cNvPr>
            <p:cNvSpPr/>
            <p:nvPr/>
          </p:nvSpPr>
          <p:spPr>
            <a:xfrm>
              <a:off x="6696725" y="5452549"/>
              <a:ext cx="3155208" cy="3239687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9" name="Google Shape;298;p5">
              <a:extLst>
                <a:ext uri="{FF2B5EF4-FFF2-40B4-BE49-F238E27FC236}">
                  <a16:creationId xmlns:a16="http://schemas.microsoft.com/office/drawing/2014/main" id="{71EE7CD1-7387-96D5-F874-D970B7BF55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44969672"/>
                </p:ext>
              </p:extLst>
            </p:nvPr>
          </p:nvGraphicFramePr>
          <p:xfrm>
            <a:off x="6832464" y="5553088"/>
            <a:ext cx="2857523" cy="304775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8575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폼목 선택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70" name="Google Shape;299;p5">
              <a:extLst>
                <a:ext uri="{FF2B5EF4-FFF2-40B4-BE49-F238E27FC236}">
                  <a16:creationId xmlns:a16="http://schemas.microsoft.com/office/drawing/2014/main" id="{51DBFD8A-78CF-1EA9-3808-FE078F497B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748034"/>
                </p:ext>
              </p:extLst>
            </p:nvPr>
          </p:nvGraphicFramePr>
          <p:xfrm>
            <a:off x="6832461" y="7133161"/>
            <a:ext cx="2857525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4908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9363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301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품목코드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011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012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축산업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013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 및 축산 복합농업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424BC5A-CF8B-6812-E6E7-D73D4A21A1EC}"/>
                </a:ext>
              </a:extLst>
            </p:cNvPr>
            <p:cNvSpPr/>
            <p:nvPr/>
          </p:nvSpPr>
          <p:spPr>
            <a:xfrm>
              <a:off x="6832463" y="5913865"/>
              <a:ext cx="2857524" cy="413847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검색 창에 품목명 또는 품목코드를 입력하시고 엔터 또는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[</a:t>
              </a:r>
              <a:r>
                <a:rPr lang="ko-KR" altLang="en-US" sz="600" dirty="0">
                  <a:solidFill>
                    <a:schemeClr val="tx1"/>
                  </a:solidFill>
                </a:rPr>
                <a:t>품목조회</a:t>
              </a:r>
              <a:r>
                <a:rPr lang="en-US" altLang="ko-KR" sz="600" dirty="0">
                  <a:solidFill>
                    <a:schemeClr val="tx1"/>
                  </a:solidFill>
                </a:rPr>
                <a:t>]</a:t>
              </a:r>
              <a:r>
                <a:rPr lang="ko-KR" altLang="en-US" sz="600" dirty="0">
                  <a:solidFill>
                    <a:schemeClr val="tx1"/>
                  </a:solidFill>
                </a:rPr>
                <a:t>버튼을 클릭하시고 품목을 선택해 주십시오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품목코드는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2017</a:t>
              </a:r>
              <a:r>
                <a:rPr lang="ko-KR" altLang="en-US" sz="600" dirty="0">
                  <a:solidFill>
                    <a:schemeClr val="tx1"/>
                  </a:solidFill>
                </a:rPr>
                <a:t>년부터 적용되는 한국표준산업분류 </a:t>
              </a:r>
              <a:r>
                <a:rPr lang="en-US" altLang="ko-KR" sz="600" dirty="0">
                  <a:solidFill>
                    <a:schemeClr val="tx1"/>
                  </a:solidFill>
                </a:rPr>
                <a:t>10</a:t>
              </a:r>
              <a:r>
                <a:rPr lang="ko-KR" altLang="en-US" sz="600" dirty="0">
                  <a:solidFill>
                    <a:schemeClr val="tx1"/>
                  </a:solidFill>
                </a:rPr>
                <a:t>차 개정 자료를 기준으로 합니다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Google Shape;200;p5">
              <a:extLst>
                <a:ext uri="{FF2B5EF4-FFF2-40B4-BE49-F238E27FC236}">
                  <a16:creationId xmlns:a16="http://schemas.microsoft.com/office/drawing/2014/main" id="{8B6A2CB6-8A07-95BD-003E-2854F11EE118}"/>
                </a:ext>
              </a:extLst>
            </p:cNvPr>
            <p:cNvSpPr/>
            <p:nvPr/>
          </p:nvSpPr>
          <p:spPr>
            <a:xfrm>
              <a:off x="9250993" y="735564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00;p5">
              <a:extLst>
                <a:ext uri="{FF2B5EF4-FFF2-40B4-BE49-F238E27FC236}">
                  <a16:creationId xmlns:a16="http://schemas.microsoft.com/office/drawing/2014/main" id="{FB7BEB5F-00F9-1DC9-1413-19802BCAE76A}"/>
                </a:ext>
              </a:extLst>
            </p:cNvPr>
            <p:cNvSpPr/>
            <p:nvPr/>
          </p:nvSpPr>
          <p:spPr>
            <a:xfrm>
              <a:off x="9250993" y="755359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00;p5">
              <a:extLst>
                <a:ext uri="{FF2B5EF4-FFF2-40B4-BE49-F238E27FC236}">
                  <a16:creationId xmlns:a16="http://schemas.microsoft.com/office/drawing/2014/main" id="{998F456F-FA74-FB68-C111-047036AC1D0F}"/>
                </a:ext>
              </a:extLst>
            </p:cNvPr>
            <p:cNvSpPr/>
            <p:nvPr/>
          </p:nvSpPr>
          <p:spPr>
            <a:xfrm>
              <a:off x="9250993" y="774724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6576F68-1971-96FE-B7D3-F5D1B5501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521" y="8113490"/>
              <a:ext cx="906471" cy="177740"/>
            </a:xfrm>
            <a:prstGeom prst="rect">
              <a:avLst/>
            </a:prstGeom>
          </p:spPr>
        </p:pic>
        <p:sp>
          <p:nvSpPr>
            <p:cNvPr id="79" name="Google Shape;200;p5">
              <a:extLst>
                <a:ext uri="{FF2B5EF4-FFF2-40B4-BE49-F238E27FC236}">
                  <a16:creationId xmlns:a16="http://schemas.microsoft.com/office/drawing/2014/main" id="{AFD36921-609E-ED7B-C006-2AEBD40BE17E}"/>
                </a:ext>
              </a:extLst>
            </p:cNvPr>
            <p:cNvSpPr/>
            <p:nvPr/>
          </p:nvSpPr>
          <p:spPr>
            <a:xfrm>
              <a:off x="8063076" y="840949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BC08D97-F174-836B-0B12-93874124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99501" y="6394042"/>
              <a:ext cx="2915090" cy="704691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588AF3-F3DD-A791-155F-9E612F1DF1FD}"/>
                </a:ext>
              </a:extLst>
            </p:cNvPr>
            <p:cNvSpPr/>
            <p:nvPr/>
          </p:nvSpPr>
          <p:spPr>
            <a:xfrm>
              <a:off x="6953337" y="6758998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품목명 또는 품목코드 입력 조회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0B57DC4-F858-2E78-296D-63D72684A342}"/>
                </a:ext>
              </a:extLst>
            </p:cNvPr>
            <p:cNvSpPr/>
            <p:nvPr/>
          </p:nvSpPr>
          <p:spPr>
            <a:xfrm>
              <a:off x="6950878" y="6517176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품목그룹 전체                                                   </a:t>
              </a:r>
              <a:r>
                <a:rPr lang="ko-KR" altLang="ko-KR" sz="700" dirty="0">
                  <a:solidFill>
                    <a:schemeClr val="tx1"/>
                  </a:solidFill>
                </a:rPr>
                <a:t>˅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EAC2C72-5A3C-C19A-0655-61C69DA9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30661" y="6766060"/>
              <a:ext cx="507445" cy="175654"/>
            </a:xfrm>
            <a:prstGeom prst="rect">
              <a:avLst/>
            </a:prstGeom>
          </p:spPr>
        </p:pic>
      </p:grpSp>
      <p:graphicFrame>
        <p:nvGraphicFramePr>
          <p:cNvPr id="129" name="Google Shape;68;p2"/>
          <p:cNvGraphicFramePr/>
          <p:nvPr>
            <p:extLst>
              <p:ext uri="{D42A27DB-BD31-4B8C-83A1-F6EECF244321}">
                <p14:modId xmlns:p14="http://schemas.microsoft.com/office/powerpoint/2010/main" val="1696932740"/>
              </p:ext>
            </p:extLst>
          </p:nvPr>
        </p:nvGraphicFramePr>
        <p:xfrm>
          <a:off x="3358853" y="6344069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사업자등록증 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</a:t>
                      </a:r>
                      <a:endParaRPr lang="en-US" altLang="ko-KR"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5MB 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0" name="그림 129">
            <a:extLst>
              <a:ext uri="{FF2B5EF4-FFF2-40B4-BE49-F238E27FC236}">
                <a16:creationId xmlns:a16="http://schemas.microsoft.com/office/drawing/2014/main" id="{4F65D599-C11B-5036-0C2E-E41F4EBB4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076" y="6846302"/>
            <a:ext cx="146685" cy="136210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3124" y="6420318"/>
            <a:ext cx="168052" cy="160527"/>
          </a:xfrm>
          <a:prstGeom prst="rect">
            <a:avLst/>
          </a:prstGeom>
        </p:spPr>
      </p:pic>
      <p:graphicFrame>
        <p:nvGraphicFramePr>
          <p:cNvPr id="133" name="Google Shape;68;p2"/>
          <p:cNvGraphicFramePr/>
          <p:nvPr>
            <p:extLst>
              <p:ext uri="{D42A27DB-BD31-4B8C-83A1-F6EECF244321}">
                <p14:modId xmlns:p14="http://schemas.microsoft.com/office/powerpoint/2010/main" val="900858298"/>
              </p:ext>
            </p:extLst>
          </p:nvPr>
        </p:nvGraphicFramePr>
        <p:xfrm>
          <a:off x="3355559" y="6734780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000000"/>
                          </a:solidFill>
                        </a:rPr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</a:t>
                      </a:r>
                      <a:endParaRPr lang="en-US" altLang="ko-KR"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10MB(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3898" y="6811029"/>
            <a:ext cx="168052" cy="160527"/>
          </a:xfrm>
          <a:prstGeom prst="rect">
            <a:avLst/>
          </a:prstGeom>
        </p:spPr>
      </p:pic>
      <p:grpSp>
        <p:nvGrpSpPr>
          <p:cNvPr id="132" name="그룹 13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35" name="Google Shape;73;p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82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20228</TotalTime>
  <Words>1513</Words>
  <Application>Microsoft Office PowerPoint</Application>
  <PresentationFormat>사용자 지정</PresentationFormat>
  <Paragraphs>644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332</cp:revision>
  <dcterms:modified xsi:type="dcterms:W3CDTF">2024-09-19T01:45:58Z</dcterms:modified>
</cp:coreProperties>
</file>