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jbttNOiXY0gXP0Ckc9n3cMEBhu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7680DB6-AD37-4F08-9C9C-D01F710C76BA}">
  <a:tblStyle styleId="{B7680DB6-AD37-4F08-9C9C-D01F710C76B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44D35CC-E5FF-4EBF-80B3-D8E12397CAD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222" y="96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00F338-BDEA-47A0-A65A-15A0010A5F67}" type="datetimeFigureOut">
              <a:rPr lang="ko-KR" altLang="en-US" smtClean="0"/>
              <a:t>2024-10-10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D68902-51D8-4BAB-8F41-40CAE0194F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5944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7" name="Google Shape;23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2" name="Google Shape;24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1380742270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/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/>
                        <a:t>정보관리 &gt; 사용자관리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47;p20"/>
          <p:cNvGraphicFramePr/>
          <p:nvPr/>
        </p:nvGraphicFramePr>
        <p:xfrm>
          <a:off x="8385974" y="826614"/>
          <a:ext cx="2324900" cy="1476875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Google Shape;48;p20"/>
          <p:cNvSpPr/>
          <p:nvPr/>
        </p:nvSpPr>
        <p:spPr>
          <a:xfrm>
            <a:off x="111802" y="826611"/>
            <a:ext cx="8217900" cy="930916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사용자관리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smtClean="0"/>
              <a:t>관리</a:t>
            </a:r>
            <a:r>
              <a:rPr lang="ko-KR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 </a:t>
            </a: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사용자관리</a:t>
            </a:r>
            <a:endParaRPr/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정보관리 &gt; 사용자관리</a:t>
            </a:r>
            <a:endParaRPr/>
          </a:p>
        </p:txBody>
      </p:sp>
      <p:sp>
        <p:nvSpPr>
          <p:cNvPr id="54" name="Google Shape;54;p20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정보관리 &gt; 사용자관리</a:t>
            </a:r>
            <a:endParaRPr/>
          </a:p>
        </p:txBody>
      </p:sp>
      <p:sp>
        <p:nvSpPr>
          <p:cNvPr id="58" name="Google Shape;58;p20"/>
          <p:cNvSpPr/>
          <p:nvPr/>
        </p:nvSpPr>
        <p:spPr>
          <a:xfrm>
            <a:off x="1555556" y="1925648"/>
            <a:ext cx="6472136" cy="305023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그룹사 사용자를 관리합니다.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사용자명과 아이디 클릭 시 상세정보를 확인할 수 있습니다. (보안을 위해 본인의 암호를 입력해야 확인 가능합니다.)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0"/>
          <p:cNvSpPr/>
          <p:nvPr/>
        </p:nvSpPr>
        <p:spPr>
          <a:xfrm>
            <a:off x="1527420" y="2399505"/>
            <a:ext cx="6519936" cy="704128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60;p20"/>
          <p:cNvSpPr/>
          <p:nvPr/>
        </p:nvSpPr>
        <p:spPr>
          <a:xfrm>
            <a:off x="7191805" y="2479283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20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64" name="Google Shape;64;p20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2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20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2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20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20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Google Shape;70;p20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71" name="Google Shape;71;p20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0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0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0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5" name="Google Shape;75;p20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20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77" name="Google Shape;77;p20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0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20"/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80" name="Google Shape;80;p20"/>
            <p:cNvPicPr preferRelativeResize="0"/>
            <p:nvPr/>
          </p:nvPicPr>
          <p:blipFill rotWithShape="1">
            <a:blip r:embed="rId4">
              <a:alphaModFix/>
            </a:blip>
            <a:srcRect l="16034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20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20"/>
          <p:cNvSpPr/>
          <p:nvPr/>
        </p:nvSpPr>
        <p:spPr>
          <a:xfrm>
            <a:off x="324645" y="5799286"/>
            <a:ext cx="681329" cy="146234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0"/>
          <p:cNvSpPr/>
          <p:nvPr/>
        </p:nvSpPr>
        <p:spPr>
          <a:xfrm>
            <a:off x="1523469" y="2480424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그룹사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2172074" y="2491506"/>
            <a:ext cx="1419148" cy="221645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전체</a:t>
            </a:r>
            <a:r>
              <a:rPr lang="ko-KR"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</a:t>
            </a:r>
            <a:r>
              <a:rPr lang="ko-KR" sz="7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⌵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1557878" y="2799347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사용자명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0"/>
          <p:cNvSpPr/>
          <p:nvPr/>
        </p:nvSpPr>
        <p:spPr>
          <a:xfrm>
            <a:off x="2193671" y="2770009"/>
            <a:ext cx="872516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0"/>
          <p:cNvSpPr/>
          <p:nvPr/>
        </p:nvSpPr>
        <p:spPr>
          <a:xfrm>
            <a:off x="3870934" y="2775840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아이디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0"/>
          <p:cNvSpPr/>
          <p:nvPr/>
        </p:nvSpPr>
        <p:spPr>
          <a:xfrm>
            <a:off x="4443130" y="2775840"/>
            <a:ext cx="933241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9" name="Google Shape;89;p20"/>
          <p:cNvGraphicFramePr/>
          <p:nvPr>
            <p:extLst>
              <p:ext uri="{D42A27DB-BD31-4B8C-83A1-F6EECF244321}">
                <p14:modId xmlns:p14="http://schemas.microsoft.com/office/powerpoint/2010/main" val="395977486"/>
              </p:ext>
            </p:extLst>
          </p:nvPr>
        </p:nvGraphicFramePr>
        <p:xfrm>
          <a:off x="1527418" y="3449534"/>
          <a:ext cx="6519925" cy="1817100"/>
        </p:xfrm>
        <a:graphic>
          <a:graphicData uri="http://schemas.openxmlformats.org/drawingml/2006/table">
            <a:tbl>
              <a:tblPr>
                <a:noFill/>
                <a:tableStyleId>{844D35CC-E5FF-4EBF-80B3-D8E12397CADB}</a:tableStyleId>
              </a:tblPr>
              <a:tblGrid>
                <a:gridCol w="75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23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2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24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1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1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3274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사용자명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아이디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직급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부서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전화번호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휴대폰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사용권한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사용여부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소속사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Hong123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사원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IT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02-123-1234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010-1234-1234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각사관리자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사용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팬택다이아몬드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강감찬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12312332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연구소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02-123-1234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010-1234-1234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시스템관리자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사용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팬택제강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이순신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43432344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02-123-1234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010-1234-1234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감사관리자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미사용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smtClean="0">
                          <a:solidFill>
                            <a:srgbClr val="7F7F7F"/>
                          </a:solidFill>
                        </a:rPr>
                        <a:t>팬택전기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90" name="Google Shape;90;p20"/>
          <p:cNvGrpSpPr/>
          <p:nvPr/>
        </p:nvGrpSpPr>
        <p:grpSpPr>
          <a:xfrm>
            <a:off x="4213274" y="5745124"/>
            <a:ext cx="1575496" cy="167235"/>
            <a:chOff x="3326817" y="6019551"/>
            <a:chExt cx="1591287" cy="180000"/>
          </a:xfrm>
        </p:grpSpPr>
        <p:sp>
          <p:nvSpPr>
            <p:cNvPr id="91" name="Google Shape;91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92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96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7" name="Google Shape;97;p20"/>
          <p:cNvGraphicFramePr/>
          <p:nvPr/>
        </p:nvGraphicFramePr>
        <p:xfrm>
          <a:off x="1440199" y="3223740"/>
          <a:ext cx="1703925" cy="193920"/>
        </p:xfrm>
        <a:graphic>
          <a:graphicData uri="http://schemas.openxmlformats.org/drawingml/2006/table">
            <a:tbl>
              <a:tblPr>
                <a:noFill/>
                <a:tableStyleId>{844D35CC-E5FF-4EBF-80B3-D8E12397CADB}</a:tableStyleId>
              </a:tblPr>
              <a:tblGrid>
                <a:gridCol w="6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450"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10개씩 보기       </a:t>
                      </a:r>
                      <a:r>
                        <a:rPr lang="ko-KR" sz="8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" name="Google Shape;98;p20"/>
          <p:cNvSpPr/>
          <p:nvPr/>
        </p:nvSpPr>
        <p:spPr>
          <a:xfrm>
            <a:off x="7145052" y="3147414"/>
            <a:ext cx="864244" cy="268189"/>
          </a:xfrm>
          <a:prstGeom prst="roundRect">
            <a:avLst>
              <a:gd name="adj" fmla="val 13789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사용자 등록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/>
          <p:nvPr/>
        </p:nvSpPr>
        <p:spPr>
          <a:xfrm>
            <a:off x="3845310" y="2478702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사용여부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4455495" y="2489784"/>
            <a:ext cx="746803" cy="221645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사용</a:t>
            </a:r>
            <a:r>
              <a:rPr lang="ko-KR"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</a:t>
            </a:r>
            <a:r>
              <a:rPr lang="ko-KR" sz="7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⌵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1671555" y="4612181"/>
            <a:ext cx="2420185" cy="131112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" name="Google Shape;102;p20"/>
          <p:cNvGraphicFramePr/>
          <p:nvPr/>
        </p:nvGraphicFramePr>
        <p:xfrm>
          <a:off x="1793596" y="4687120"/>
          <a:ext cx="2174250" cy="30477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217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비밀번호 확인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3" name="Google Shape;103;p20"/>
          <p:cNvGraphicFramePr/>
          <p:nvPr/>
        </p:nvGraphicFramePr>
        <p:xfrm>
          <a:off x="1887385" y="5134507"/>
          <a:ext cx="2008975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54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8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비밀번호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" name="Google Shape;104;p20"/>
          <p:cNvSpPr txBox="1"/>
          <p:nvPr/>
        </p:nvSpPr>
        <p:spPr>
          <a:xfrm>
            <a:off x="1825083" y="5345033"/>
            <a:ext cx="214276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ⓘ 안전을 위해서 비밀번호를 입력해 주십시오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7">
            <a:alphaModFix/>
          </a:blip>
          <a:srcRect l="37771" t="74598" r="38072" b="11323"/>
          <a:stretch/>
        </p:blipFill>
        <p:spPr>
          <a:xfrm>
            <a:off x="2543568" y="5598164"/>
            <a:ext cx="696630" cy="20574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/>
          <p:nvPr/>
        </p:nvSpPr>
        <p:spPr>
          <a:xfrm>
            <a:off x="1174701" y="6262053"/>
            <a:ext cx="3453331" cy="371561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7" name="Google Shape;107;p20"/>
          <p:cNvGraphicFramePr/>
          <p:nvPr/>
        </p:nvGraphicFramePr>
        <p:xfrm>
          <a:off x="1296742" y="6310048"/>
          <a:ext cx="3212025" cy="30477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321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사용자 수정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8" name="Google Shape;108;p20"/>
          <p:cNvGraphicFramePr/>
          <p:nvPr/>
        </p:nvGraphicFramePr>
        <p:xfrm>
          <a:off x="1424417" y="6771991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로그인ID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ebidding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9" name="Google Shape;109;p20"/>
          <p:cNvGraphicFramePr/>
          <p:nvPr/>
        </p:nvGraphicFramePr>
        <p:xfrm>
          <a:off x="1424417" y="6999660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이름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홍길동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0" name="Google Shape;110;p20"/>
          <p:cNvGraphicFramePr/>
          <p:nvPr/>
        </p:nvGraphicFramePr>
        <p:xfrm>
          <a:off x="1424417" y="7227329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소속 계열사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일신전기                                                        </a:t>
                      </a: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1" name="Google Shape;111;p20"/>
          <p:cNvGraphicFramePr/>
          <p:nvPr/>
        </p:nvGraphicFramePr>
        <p:xfrm>
          <a:off x="1424417" y="7454998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권한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각사관리자                                                     </a:t>
                      </a: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2" name="Google Shape;112;p20"/>
          <p:cNvGraphicFramePr/>
          <p:nvPr/>
        </p:nvGraphicFramePr>
        <p:xfrm>
          <a:off x="1424417" y="7682667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비밀번호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최종변경일 : 2023-12-31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3" name="Google Shape;113;p20"/>
          <p:cNvSpPr/>
          <p:nvPr/>
        </p:nvSpPr>
        <p:spPr>
          <a:xfrm>
            <a:off x="3505705" y="7674375"/>
            <a:ext cx="807250" cy="157652"/>
          </a:xfrm>
          <a:prstGeom prst="roundRect">
            <a:avLst>
              <a:gd name="adj" fmla="val 21958"/>
            </a:avLst>
          </a:prstGeom>
          <a:solidFill>
            <a:srgbClr val="F2F2F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비밀번호 변경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4" name="Google Shape;114;p20"/>
          <p:cNvGraphicFramePr/>
          <p:nvPr/>
        </p:nvGraphicFramePr>
        <p:xfrm>
          <a:off x="1424417" y="7910336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휴대폰 ☎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010-1234-1234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5" name="Google Shape;115;p20"/>
          <p:cNvGraphicFramePr/>
          <p:nvPr/>
        </p:nvGraphicFramePr>
        <p:xfrm>
          <a:off x="1424417" y="8138005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유선전화 ☎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02-123-1234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6" name="Google Shape;116;p20"/>
          <p:cNvGraphicFramePr/>
          <p:nvPr/>
        </p:nvGraphicFramePr>
        <p:xfrm>
          <a:off x="1424417" y="8590759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직급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과장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7" name="Google Shape;117;p20"/>
          <p:cNvGraphicFramePr/>
          <p:nvPr/>
        </p:nvGraphicFramePr>
        <p:xfrm>
          <a:off x="1424417" y="8818426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부서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경영지원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8" name="Google Shape;118;p20"/>
          <p:cNvSpPr/>
          <p:nvPr/>
        </p:nvSpPr>
        <p:spPr>
          <a:xfrm>
            <a:off x="2980832" y="9596143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2557558" y="9588453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0" name="Google Shape;120;p20"/>
          <p:cNvGraphicFramePr/>
          <p:nvPr/>
        </p:nvGraphicFramePr>
        <p:xfrm>
          <a:off x="1424417" y="8350444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이메일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600" u="sng" strike="noStrike" cap="none">
                        <a:solidFill>
                          <a:srgbClr val="0065B3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  james@iljin.co.kr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1" name="Google Shape;121;p20"/>
          <p:cNvGraphicFramePr/>
          <p:nvPr/>
        </p:nvGraphicFramePr>
        <p:xfrm>
          <a:off x="1424869" y="9058008"/>
          <a:ext cx="1620775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사용여부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사용            </a:t>
                      </a: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2" name="Google Shape;122;p20"/>
          <p:cNvSpPr/>
          <p:nvPr/>
        </p:nvSpPr>
        <p:spPr>
          <a:xfrm>
            <a:off x="4877748" y="6576441"/>
            <a:ext cx="2420185" cy="1516344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3" name="Google Shape;123;p20"/>
          <p:cNvGraphicFramePr/>
          <p:nvPr/>
        </p:nvGraphicFramePr>
        <p:xfrm>
          <a:off x="4999789" y="6652022"/>
          <a:ext cx="2174250" cy="30477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2174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비밀번호 변경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4" name="Google Shape;124;p20"/>
          <p:cNvGraphicFramePr/>
          <p:nvPr/>
        </p:nvGraphicFramePr>
        <p:xfrm>
          <a:off x="4994700" y="7106443"/>
          <a:ext cx="217425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596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비밀번호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rgbClr val="A5A5A5"/>
                          </a:solidFill>
                        </a:rPr>
                        <a:t> 대/소문자, 숫자, 특수문자 2 이상 조합(길이 8~16자리)</a:t>
                      </a:r>
                      <a:endParaRPr sz="5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5" name="Google Shape;125;p20"/>
          <p:cNvGraphicFramePr/>
          <p:nvPr/>
        </p:nvGraphicFramePr>
        <p:xfrm>
          <a:off x="4995680" y="7348788"/>
          <a:ext cx="217425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602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비밀번호 확인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A5A5A5"/>
                          </a:solidFill>
                        </a:rPr>
                        <a:t> </a:t>
                      </a:r>
                      <a:r>
                        <a:rPr lang="ko-KR" sz="500" u="none" strike="noStrike" cap="none">
                          <a:solidFill>
                            <a:srgbClr val="A5A5A5"/>
                          </a:solidFill>
                        </a:rPr>
                        <a:t>비밀번호와 동일해야 합니다.</a:t>
                      </a:r>
                      <a:endParaRPr sz="700" u="none" strike="noStrike" cap="none">
                        <a:solidFill>
                          <a:srgbClr val="A5A5A5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6" name="Google Shape;126;p20"/>
          <p:cNvSpPr/>
          <p:nvPr/>
        </p:nvSpPr>
        <p:spPr>
          <a:xfrm>
            <a:off x="6214717" y="7719704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5791443" y="7712014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5560666" y="8018894"/>
            <a:ext cx="1961943" cy="78341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129;p20"/>
          <p:cNvGraphicFramePr/>
          <p:nvPr/>
        </p:nvGraphicFramePr>
        <p:xfrm>
          <a:off x="5759026" y="8146168"/>
          <a:ext cx="1650200" cy="30477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165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0" name="Google Shape;130;p20"/>
          <p:cNvSpPr/>
          <p:nvPr/>
        </p:nvSpPr>
        <p:spPr>
          <a:xfrm>
            <a:off x="6314494" y="8556905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5668718" y="8149475"/>
            <a:ext cx="174056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비밀번호를 저장하였습니다.</a:t>
            </a:r>
            <a:endParaRPr/>
          </a:p>
        </p:txBody>
      </p:sp>
      <p:cxnSp>
        <p:nvCxnSpPr>
          <p:cNvPr id="132" name="Google Shape;132;p20"/>
          <p:cNvCxnSpPr>
            <a:stCxn id="113" idx="3"/>
            <a:endCxn id="122" idx="1"/>
          </p:cNvCxnSpPr>
          <p:nvPr/>
        </p:nvCxnSpPr>
        <p:spPr>
          <a:xfrm rot="10800000" flipH="1">
            <a:off x="4312955" y="7334701"/>
            <a:ext cx="564900" cy="4185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3" name="Google Shape;133;p20"/>
          <p:cNvCxnSpPr>
            <a:endCxn id="101" idx="0"/>
          </p:cNvCxnSpPr>
          <p:nvPr/>
        </p:nvCxnSpPr>
        <p:spPr>
          <a:xfrm rot="-5400000" flipH="1">
            <a:off x="2323948" y="4054481"/>
            <a:ext cx="788700" cy="3267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4" name="Google Shape;134;p20"/>
          <p:cNvCxnSpPr/>
          <p:nvPr/>
        </p:nvCxnSpPr>
        <p:spPr>
          <a:xfrm rot="5400000">
            <a:off x="2749703" y="5929026"/>
            <a:ext cx="534000" cy="228000"/>
          </a:xfrm>
          <a:prstGeom prst="bentConnector3">
            <a:avLst>
              <a:gd name="adj1" fmla="val 50002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5" name="Google Shape;135;p20"/>
          <p:cNvSpPr/>
          <p:nvPr/>
        </p:nvSpPr>
        <p:spPr>
          <a:xfrm>
            <a:off x="1322589" y="6666481"/>
            <a:ext cx="3120541" cy="270825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20"/>
          <p:cNvGrpSpPr/>
          <p:nvPr/>
        </p:nvGrpSpPr>
        <p:grpSpPr>
          <a:xfrm>
            <a:off x="5077766" y="9107562"/>
            <a:ext cx="1961943" cy="950502"/>
            <a:chOff x="7681332" y="7959436"/>
            <a:chExt cx="1961943" cy="950502"/>
          </a:xfrm>
        </p:grpSpPr>
        <p:sp>
          <p:nvSpPr>
            <p:cNvPr id="137" name="Google Shape;137;p20"/>
            <p:cNvSpPr/>
            <p:nvPr/>
          </p:nvSpPr>
          <p:spPr>
            <a:xfrm>
              <a:off x="7681332" y="7959436"/>
              <a:ext cx="1961943" cy="950502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0"/>
            <p:cNvSpPr txBox="1"/>
            <p:nvPr/>
          </p:nvSpPr>
          <p:spPr>
            <a:xfrm>
              <a:off x="7789317" y="8080059"/>
              <a:ext cx="1674835" cy="4206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수정하신 정보로 저장됩니다.</a:t>
              </a:r>
              <a:endParaRPr/>
            </a:p>
            <a:p>
              <a:pPr marL="36000" marR="0" lvl="0" indent="0" algn="l" rtl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저장 시 수정이력도 저장됩니다. </a:t>
              </a:r>
              <a:endPara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36000" marR="0" lvl="0" indent="0" algn="l" rtl="0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저장 하시겠습니까?</a:t>
              </a:r>
              <a:endParaRPr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881987" y="8259316"/>
              <a:ext cx="1650191" cy="3047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20"/>
            <p:cNvSpPr/>
            <p:nvPr/>
          </p:nvSpPr>
          <p:spPr>
            <a:xfrm>
              <a:off x="8723400" y="8665876"/>
              <a:ext cx="376588" cy="157652"/>
            </a:xfrm>
            <a:prstGeom prst="roundRect">
              <a:avLst>
                <a:gd name="adj" fmla="val 21958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저장</a:t>
              </a:r>
              <a:endParaRPr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8300126" y="8658186"/>
              <a:ext cx="376588" cy="157652"/>
            </a:xfrm>
            <a:prstGeom prst="roundRect">
              <a:avLst>
                <a:gd name="adj" fmla="val 21958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lang="ko-KR" sz="6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  <a:endParaRPr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20"/>
          <p:cNvSpPr/>
          <p:nvPr/>
        </p:nvSpPr>
        <p:spPr>
          <a:xfrm>
            <a:off x="7475931" y="9236506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674291" y="9403052"/>
            <a:ext cx="1650191" cy="3047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/>
          <p:nvPr/>
        </p:nvSpPr>
        <p:spPr>
          <a:xfrm>
            <a:off x="8229759" y="9785653"/>
            <a:ext cx="551363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7696461" y="9402595"/>
            <a:ext cx="162653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사용자 정보를 수정하였습니다.</a:t>
            </a:r>
            <a:endParaRPr sz="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20"/>
          <p:cNvCxnSpPr>
            <a:stCxn id="140" idx="3"/>
            <a:endCxn id="142" idx="1"/>
          </p:cNvCxnSpPr>
          <p:nvPr/>
        </p:nvCxnSpPr>
        <p:spPr>
          <a:xfrm rot="10800000" flipH="1">
            <a:off x="6496422" y="9635728"/>
            <a:ext cx="979500" cy="257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7" name="Google Shape;147;p20"/>
          <p:cNvCxnSpPr>
            <a:stCxn id="118" idx="3"/>
            <a:endCxn id="137" idx="1"/>
          </p:cNvCxnSpPr>
          <p:nvPr/>
        </p:nvCxnSpPr>
        <p:spPr>
          <a:xfrm rot="10800000" flipH="1">
            <a:off x="3357420" y="9582923"/>
            <a:ext cx="1720200" cy="108600"/>
          </a:xfrm>
          <a:prstGeom prst="bentConnector3">
            <a:avLst>
              <a:gd name="adj1" fmla="val 50004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8" name="Google Shape;148;p20"/>
          <p:cNvSpPr/>
          <p:nvPr/>
        </p:nvSpPr>
        <p:spPr>
          <a:xfrm>
            <a:off x="7516570" y="4037851"/>
            <a:ext cx="3453331" cy="388960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9" name="Google Shape;149;p20"/>
          <p:cNvGraphicFramePr/>
          <p:nvPr/>
        </p:nvGraphicFramePr>
        <p:xfrm>
          <a:off x="7638611" y="4085845"/>
          <a:ext cx="3212025" cy="30477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321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사용자 등록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0" name="Google Shape;150;p20"/>
          <p:cNvGraphicFramePr/>
          <p:nvPr/>
        </p:nvGraphicFramePr>
        <p:xfrm>
          <a:off x="7766286" y="4547788"/>
          <a:ext cx="2306175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로그인ID</a:t>
                      </a:r>
                      <a:r>
                        <a:rPr lang="ko-KR" sz="700" u="none" strike="noStrike" cap="none"/>
                        <a:t>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 영문, 숫자 입력(8자 이내) 후 중복확인 </a:t>
                      </a:r>
                      <a:endParaRPr sz="600" u="none" strike="noStrike" cap="none">
                        <a:solidFill>
                          <a:srgbClr val="A5A5A5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1" name="Google Shape;151;p20"/>
          <p:cNvGraphicFramePr/>
          <p:nvPr/>
        </p:nvGraphicFramePr>
        <p:xfrm>
          <a:off x="7766286" y="5267829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이름</a:t>
                      </a:r>
                      <a:r>
                        <a:rPr lang="ko-KR" sz="700" u="none" strike="noStrike" cap="none"/>
                        <a:t>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0" i="0" u="none" strike="noStrike" cap="none">
                        <a:solidFill>
                          <a:srgbClr val="A5A5A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2" name="Google Shape;152;p20"/>
          <p:cNvGraphicFramePr/>
          <p:nvPr/>
        </p:nvGraphicFramePr>
        <p:xfrm>
          <a:off x="7766286" y="5495498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소속 계열사</a:t>
                      </a:r>
                      <a:r>
                        <a:rPr lang="ko-KR" sz="700" u="none" strike="noStrike" cap="none"/>
                        <a:t>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</a:t>
                      </a: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                                            ⌵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3" name="Google Shape;153;p20"/>
          <p:cNvGraphicFramePr/>
          <p:nvPr/>
        </p:nvGraphicFramePr>
        <p:xfrm>
          <a:off x="7766286" y="5723167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권한</a:t>
                      </a:r>
                      <a:r>
                        <a:rPr lang="ko-KR" sz="700" u="none" strike="noStrike" cap="none"/>
                        <a:t>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</a:t>
                      </a: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                                            ⌵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4" name="Google Shape;154;p20"/>
          <p:cNvGraphicFramePr/>
          <p:nvPr/>
        </p:nvGraphicFramePr>
        <p:xfrm>
          <a:off x="7766286" y="5960453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휴대폰 ☎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숫자만</a:t>
                      </a:r>
                      <a:endParaRPr sz="600" u="none" strike="noStrike" cap="none">
                        <a:solidFill>
                          <a:srgbClr val="A5A5A5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5" name="Google Shape;155;p20"/>
          <p:cNvGraphicFramePr/>
          <p:nvPr/>
        </p:nvGraphicFramePr>
        <p:xfrm>
          <a:off x="7766286" y="6188122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유선전화 ☎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숫자만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6" name="Google Shape;156;p20"/>
          <p:cNvGraphicFramePr/>
          <p:nvPr/>
        </p:nvGraphicFramePr>
        <p:xfrm>
          <a:off x="7766286" y="6640876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직급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7" name="Google Shape;157;p20"/>
          <p:cNvGraphicFramePr/>
          <p:nvPr/>
        </p:nvGraphicFramePr>
        <p:xfrm>
          <a:off x="7766286" y="6868543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부서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8" name="Google Shape;158;p20"/>
          <p:cNvSpPr/>
          <p:nvPr/>
        </p:nvSpPr>
        <p:spPr>
          <a:xfrm>
            <a:off x="9322701" y="7561852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8899427" y="7554162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0" name="Google Shape;160;p20"/>
          <p:cNvGraphicFramePr/>
          <p:nvPr/>
        </p:nvGraphicFramePr>
        <p:xfrm>
          <a:off x="7766286" y="6400561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이메일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600" u="sng" strike="noStrike" cap="none">
                        <a:solidFill>
                          <a:srgbClr val="0065B3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A5A5A5"/>
                          </a:solidFill>
                        </a:rPr>
                        <a:t> ex) sample@iljin.co.kr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1" name="Google Shape;161;p20"/>
          <p:cNvGraphicFramePr/>
          <p:nvPr/>
        </p:nvGraphicFramePr>
        <p:xfrm>
          <a:off x="7766738" y="7108125"/>
          <a:ext cx="1620775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사용여부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사용            </a:t>
                      </a: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2" name="Google Shape;162;p20"/>
          <p:cNvSpPr/>
          <p:nvPr/>
        </p:nvSpPr>
        <p:spPr>
          <a:xfrm>
            <a:off x="7664458" y="4442278"/>
            <a:ext cx="3120541" cy="2980644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10096766" y="4549414"/>
            <a:ext cx="551363" cy="157652"/>
          </a:xfrm>
          <a:prstGeom prst="roundRect">
            <a:avLst>
              <a:gd name="adj" fmla="val 21958"/>
            </a:avLst>
          </a:prstGeom>
          <a:solidFill>
            <a:srgbClr val="FFC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중복 확인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4" name="Google Shape;164;p20"/>
          <p:cNvGraphicFramePr/>
          <p:nvPr/>
        </p:nvGraphicFramePr>
        <p:xfrm>
          <a:off x="7766286" y="4785394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비밀번호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  대/소문자, 숫자, 특수문자 2 이상 조합(길이 8~16자리)</a:t>
                      </a:r>
                      <a:endParaRPr sz="6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5" name="Google Shape;165;p20"/>
          <p:cNvGraphicFramePr/>
          <p:nvPr/>
        </p:nvGraphicFramePr>
        <p:xfrm>
          <a:off x="7766286" y="5027852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비밀번호 확인 </a:t>
                      </a: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  비밀번호와 동일해야 합니다.</a:t>
                      </a:r>
                      <a:endParaRPr sz="6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66" name="Google Shape;166;p20"/>
          <p:cNvCxnSpPr>
            <a:stCxn id="98" idx="2"/>
          </p:cNvCxnSpPr>
          <p:nvPr/>
        </p:nvCxnSpPr>
        <p:spPr>
          <a:xfrm rot="-5400000" flipH="1">
            <a:off x="8075774" y="2917003"/>
            <a:ext cx="670200" cy="16674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7" name="Google Shape;167;p20"/>
          <p:cNvSpPr/>
          <p:nvPr/>
        </p:nvSpPr>
        <p:spPr>
          <a:xfrm>
            <a:off x="2343385" y="6628148"/>
            <a:ext cx="1623925" cy="1481859"/>
          </a:xfrm>
          <a:prstGeom prst="irregularSeal1">
            <a:avLst/>
          </a:prstGeom>
          <a:solidFill>
            <a:schemeClr val="accent1"/>
          </a:solidFill>
          <a:ln w="25400" cap="flat" cmpd="sng">
            <a:solidFill>
              <a:srgbClr val="2641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다음페이지 참조</a:t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8189244" y="4224775"/>
            <a:ext cx="1623925" cy="1481859"/>
          </a:xfrm>
          <a:prstGeom prst="irregularSeal1">
            <a:avLst/>
          </a:prstGeom>
          <a:solidFill>
            <a:schemeClr val="accent1"/>
          </a:solidFill>
          <a:ln w="25400" cap="flat" cmpd="sng">
            <a:solidFill>
              <a:srgbClr val="2641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다음페이지 참조</a:t>
            </a:r>
            <a:endParaRPr/>
          </a:p>
        </p:txBody>
      </p:sp>
      <p:grpSp>
        <p:nvGrpSpPr>
          <p:cNvPr id="169" name="그룹 168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170" name="Google Shape;73;p20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그림 170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en-US" altLang="ko-KR"/>
              <a:t>3</a:t>
            </a:fld>
            <a:endParaRPr/>
          </a:p>
        </p:txBody>
      </p:sp>
      <p:graphicFrame>
        <p:nvGraphicFramePr>
          <p:cNvPr id="174" name="Google Shape;174;p21"/>
          <p:cNvGraphicFramePr/>
          <p:nvPr/>
        </p:nvGraphicFramePr>
        <p:xfrm>
          <a:off x="8385974" y="826614"/>
          <a:ext cx="2324900" cy="1476875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75" name="Google Shape;175;p21"/>
          <p:cNvSpPr/>
          <p:nvPr/>
        </p:nvSpPr>
        <p:spPr>
          <a:xfrm>
            <a:off x="111802" y="826611"/>
            <a:ext cx="8217900" cy="690618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509019" y="943900"/>
            <a:ext cx="3453331" cy="382365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7" name="Google Shape;177;p21"/>
          <p:cNvGraphicFramePr/>
          <p:nvPr/>
        </p:nvGraphicFramePr>
        <p:xfrm>
          <a:off x="631060" y="991895"/>
          <a:ext cx="3212025" cy="30477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321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사용자 수정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8" name="Google Shape;178;p21"/>
          <p:cNvGraphicFramePr/>
          <p:nvPr/>
        </p:nvGraphicFramePr>
        <p:xfrm>
          <a:off x="758735" y="1453838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로그인ID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ebidding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9" name="Google Shape;179;p21"/>
          <p:cNvGraphicFramePr/>
          <p:nvPr/>
        </p:nvGraphicFramePr>
        <p:xfrm>
          <a:off x="758735" y="1681507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이름</a:t>
                      </a:r>
                      <a:r>
                        <a:rPr lang="ko-KR" sz="700" b="1" u="none" strike="noStrike" cap="none"/>
                        <a:t>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홍길동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0" name="Google Shape;180;p21"/>
          <p:cNvGraphicFramePr/>
          <p:nvPr/>
        </p:nvGraphicFramePr>
        <p:xfrm>
          <a:off x="758735" y="1909176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소속 계열사</a:t>
                      </a:r>
                      <a:r>
                        <a:rPr lang="ko-KR" sz="700" b="1" u="none" strike="noStrike" cap="none"/>
                        <a:t>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일신전기                                                        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oogle Shape;181;p21"/>
          <p:cNvGraphicFramePr/>
          <p:nvPr/>
        </p:nvGraphicFramePr>
        <p:xfrm>
          <a:off x="758735" y="2136845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사용권한</a:t>
                      </a:r>
                      <a:r>
                        <a:rPr lang="ko-KR" sz="700" b="1" u="none" strike="noStrike" cap="none"/>
                        <a:t>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각사관리자                                                     </a:t>
                      </a: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oogle Shape;182;p21"/>
          <p:cNvGraphicFramePr/>
          <p:nvPr/>
        </p:nvGraphicFramePr>
        <p:xfrm>
          <a:off x="758735" y="2796387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비밀번호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최종변경일 : 2023-12-31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3" name="Google Shape;183;p21"/>
          <p:cNvSpPr/>
          <p:nvPr/>
        </p:nvSpPr>
        <p:spPr>
          <a:xfrm>
            <a:off x="2840023" y="2788095"/>
            <a:ext cx="807250" cy="157652"/>
          </a:xfrm>
          <a:prstGeom prst="roundRect">
            <a:avLst>
              <a:gd name="adj" fmla="val 21958"/>
            </a:avLst>
          </a:prstGeom>
          <a:solidFill>
            <a:srgbClr val="F2F2F2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비밀번호 변경</a:t>
            </a:r>
            <a:endParaRPr sz="6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4" name="Google Shape;184;p21"/>
          <p:cNvGraphicFramePr/>
          <p:nvPr/>
        </p:nvGraphicFramePr>
        <p:xfrm>
          <a:off x="758735" y="3024056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휴대폰 ☎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010-1234-1234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5" name="Google Shape;185;p21"/>
          <p:cNvGraphicFramePr/>
          <p:nvPr/>
        </p:nvGraphicFramePr>
        <p:xfrm>
          <a:off x="758735" y="3251725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유선전화 ☎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02-123-1234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6" name="Google Shape;186;p21"/>
          <p:cNvGraphicFramePr/>
          <p:nvPr/>
        </p:nvGraphicFramePr>
        <p:xfrm>
          <a:off x="758735" y="3704479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직급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과장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7" name="Google Shape;187;p21"/>
          <p:cNvGraphicFramePr/>
          <p:nvPr/>
        </p:nvGraphicFramePr>
        <p:xfrm>
          <a:off x="758735" y="3932146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부서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경영지원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8" name="Google Shape;188;p21"/>
          <p:cNvSpPr/>
          <p:nvPr/>
        </p:nvSpPr>
        <p:spPr>
          <a:xfrm>
            <a:off x="2315150" y="4482813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1891876" y="4475123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0" name="Google Shape;190;p21"/>
          <p:cNvGraphicFramePr/>
          <p:nvPr/>
        </p:nvGraphicFramePr>
        <p:xfrm>
          <a:off x="758735" y="3464164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이메일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600" b="1" u="sng" strike="noStrike" cap="none">
                        <a:solidFill>
                          <a:srgbClr val="0065B3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</a:rPr>
                        <a:t>  james@iljin.co.kr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1" name="Google Shape;191;p21"/>
          <p:cNvGraphicFramePr/>
          <p:nvPr/>
        </p:nvGraphicFramePr>
        <p:xfrm>
          <a:off x="759187" y="4171728"/>
          <a:ext cx="1620775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사용여부</a:t>
                      </a:r>
                      <a:r>
                        <a:rPr lang="ko-KR" sz="700" b="1" u="none" strike="noStrike" cap="none"/>
                        <a:t>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사용            </a:t>
                      </a: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2" name="Google Shape;192;p21"/>
          <p:cNvSpPr/>
          <p:nvPr/>
        </p:nvSpPr>
        <p:spPr>
          <a:xfrm>
            <a:off x="656907" y="1348328"/>
            <a:ext cx="3120541" cy="306648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3" name="Google Shape;193;p21"/>
          <p:cNvGraphicFramePr/>
          <p:nvPr/>
        </p:nvGraphicFramePr>
        <p:xfrm>
          <a:off x="759185" y="2575712"/>
          <a:ext cx="1620775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낙찰권한</a:t>
                      </a:r>
                      <a:r>
                        <a:rPr lang="ko-KR" sz="700" b="1" u="none" strike="noStrike" cap="none"/>
                        <a:t>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아니오            </a:t>
                      </a: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4" name="Google Shape;194;p21"/>
          <p:cNvSpPr/>
          <p:nvPr/>
        </p:nvSpPr>
        <p:spPr>
          <a:xfrm>
            <a:off x="721927" y="2116778"/>
            <a:ext cx="2963405" cy="232206"/>
          </a:xfrm>
          <a:prstGeom prst="rect">
            <a:avLst/>
          </a:prstGeom>
          <a:noFill/>
          <a:ln w="25400" cap="flat" cmpd="sng">
            <a:solidFill>
              <a:srgbClr val="7030A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5" name="Google Shape;195;p21"/>
          <p:cNvGraphicFramePr/>
          <p:nvPr/>
        </p:nvGraphicFramePr>
        <p:xfrm>
          <a:off x="4473638" y="1296655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866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60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사용권한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감사사용자                                                     </a:t>
                      </a: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6" name="Google Shape;196;p21"/>
          <p:cNvGraphicFramePr/>
          <p:nvPr/>
        </p:nvGraphicFramePr>
        <p:xfrm>
          <a:off x="4444377" y="1522435"/>
          <a:ext cx="3565775" cy="105425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89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8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850">
                <a:tc rowSpan="5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계열사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□ </a:t>
                      </a:r>
                      <a:r>
                        <a:rPr lang="ko-KR" altLang="en-US" sz="700" u="none" strike="noStrike" cap="none" smtClean="0"/>
                        <a:t>팬택전기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□ 롯데에너지머티리얼즈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□ </a:t>
                      </a:r>
                      <a:r>
                        <a:rPr lang="ko-KR" altLang="en-US" sz="700" u="none" strike="noStrike" cap="none" smtClean="0"/>
                        <a:t>팬택다이아몬드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08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□ 유니스코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□ </a:t>
                      </a:r>
                      <a:r>
                        <a:rPr lang="ko-KR" altLang="en-US" sz="700" u="none" strike="noStrike" cap="none" smtClean="0"/>
                        <a:t>팬택제강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□ 롯데테크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08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□ 전주방송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□ </a:t>
                      </a:r>
                      <a:r>
                        <a:rPr lang="ko-KR" altLang="en-US" sz="700" u="none" strike="noStrike" cap="none" smtClean="0"/>
                        <a:t>팬택디스플레이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□ </a:t>
                      </a:r>
                      <a:r>
                        <a:rPr lang="ko-KR" altLang="en-US" sz="700" u="none" strike="noStrike" cap="none" smtClean="0"/>
                        <a:t>팬택하이솔루스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08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□ </a:t>
                      </a:r>
                      <a:r>
                        <a:rPr lang="ko-KR" altLang="en-US" sz="700" u="none" strike="noStrike" cap="none" smtClean="0"/>
                        <a:t>팬택</a:t>
                      </a:r>
                      <a:r>
                        <a:rPr lang="ko-KR" sz="700" u="none" strike="noStrike" cap="none" smtClean="0"/>
                        <a:t>LED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□ </a:t>
                      </a:r>
                      <a:r>
                        <a:rPr lang="ko-KR" altLang="en-US" sz="700" u="none" strike="noStrike" cap="none" smtClean="0"/>
                        <a:t>팬택씨앤에스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□ </a:t>
                      </a:r>
                      <a:r>
                        <a:rPr lang="ko-KR" altLang="en-US" sz="700" u="none" strike="noStrike" cap="none" smtClean="0"/>
                        <a:t>팬택파트너스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085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□ </a:t>
                      </a:r>
                      <a:r>
                        <a:rPr lang="ko-KR" altLang="en-US" sz="700" u="none" strike="noStrike" cap="none" smtClean="0"/>
                        <a:t>팬택디앤코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□ 트랜스넷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7" name="Google Shape;197;p21"/>
          <p:cNvSpPr/>
          <p:nvPr/>
        </p:nvSpPr>
        <p:spPr>
          <a:xfrm>
            <a:off x="4339667" y="1267339"/>
            <a:ext cx="3860672" cy="1301022"/>
          </a:xfrm>
          <a:prstGeom prst="rect">
            <a:avLst/>
          </a:prstGeom>
          <a:noFill/>
          <a:ln w="25400" cap="flat" cmpd="sng">
            <a:solidFill>
              <a:srgbClr val="7030A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p21"/>
          <p:cNvCxnSpPr>
            <a:stCxn id="194" idx="0"/>
            <a:endCxn id="197" idx="1"/>
          </p:cNvCxnSpPr>
          <p:nvPr/>
        </p:nvCxnSpPr>
        <p:spPr>
          <a:xfrm rot="-5400000">
            <a:off x="3172180" y="949328"/>
            <a:ext cx="198900" cy="2136000"/>
          </a:xfrm>
          <a:prstGeom prst="bentConnector2">
            <a:avLst/>
          </a:prstGeom>
          <a:noFill/>
          <a:ln w="19050" cap="flat" cmpd="sng">
            <a:solidFill>
              <a:srgbClr val="7030A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199" name="Google Shape;199;p21"/>
          <p:cNvSpPr/>
          <p:nvPr/>
        </p:nvSpPr>
        <p:spPr>
          <a:xfrm>
            <a:off x="4339667" y="790876"/>
            <a:ext cx="1498470" cy="458629"/>
          </a:xfrm>
          <a:prstGeom prst="flowChartPunchedCard">
            <a:avLst/>
          </a:prstGeom>
          <a:solidFill>
            <a:srgbClr val="DDEAF6"/>
          </a:solidFill>
          <a:ln w="9525" cap="flat" cmpd="sng">
            <a:solidFill>
              <a:srgbClr val="8296B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사용권한을 감사사용자를 선택했을 경우 계열사 레이어가 나오고 한 개 이상의 계열사를 선택해야 함</a:t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5068189" y="3191089"/>
            <a:ext cx="3453331" cy="437258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1" name="Google Shape;201;p21"/>
          <p:cNvGraphicFramePr/>
          <p:nvPr/>
        </p:nvGraphicFramePr>
        <p:xfrm>
          <a:off x="5190230" y="3239084"/>
          <a:ext cx="3212025" cy="30477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321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사용자 등록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2" name="Google Shape;202;p21"/>
          <p:cNvGraphicFramePr/>
          <p:nvPr/>
        </p:nvGraphicFramePr>
        <p:xfrm>
          <a:off x="5317905" y="3701027"/>
          <a:ext cx="2306175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로그인ID</a:t>
                      </a:r>
                      <a:r>
                        <a:rPr lang="ko-KR" sz="700" b="1" u="none" strike="noStrike" cap="none"/>
                        <a:t>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 영문, 숫자 입력(8자 이내) 후 중복확인 </a:t>
                      </a:r>
                      <a:endParaRPr sz="600" u="none" strike="noStrike" cap="none">
                        <a:solidFill>
                          <a:srgbClr val="A5A5A5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3" name="Google Shape;203;p21"/>
          <p:cNvGraphicFramePr/>
          <p:nvPr/>
        </p:nvGraphicFramePr>
        <p:xfrm>
          <a:off x="5317905" y="4421068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이름</a:t>
                      </a:r>
                      <a:r>
                        <a:rPr lang="ko-KR" sz="700" b="1" u="none" strike="noStrike" cap="none"/>
                        <a:t>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0" i="0" u="none" strike="noStrike" cap="none">
                        <a:solidFill>
                          <a:srgbClr val="A5A5A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4" name="Google Shape;204;p21"/>
          <p:cNvGraphicFramePr/>
          <p:nvPr/>
        </p:nvGraphicFramePr>
        <p:xfrm>
          <a:off x="5317905" y="4648737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1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소속 계열사</a:t>
                      </a:r>
                      <a:r>
                        <a:rPr lang="ko-KR" sz="700" b="1" u="none" strike="noStrike" cap="none"/>
                        <a:t>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</a:t>
                      </a: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                                            ⌵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5" name="Google Shape;205;p21"/>
          <p:cNvGraphicFramePr/>
          <p:nvPr/>
        </p:nvGraphicFramePr>
        <p:xfrm>
          <a:off x="5317905" y="4876406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사용권한</a:t>
                      </a:r>
                      <a:r>
                        <a:rPr lang="ko-KR" sz="700" b="1" u="none" strike="noStrike" cap="none"/>
                        <a:t>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sz="600" b="0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</a:t>
                      </a:r>
                      <a:r>
                        <a:rPr lang="ko-KR" sz="700" b="0" i="0" u="none" strike="noStrike" cap="non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                                            ⌵</a:t>
                      </a:r>
                      <a:endParaRPr sz="700" b="0" i="0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6" name="Google Shape;206;p21"/>
          <p:cNvGraphicFramePr/>
          <p:nvPr/>
        </p:nvGraphicFramePr>
        <p:xfrm>
          <a:off x="5317905" y="5644765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휴대폰 ☎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숫자만</a:t>
                      </a:r>
                      <a:endParaRPr sz="600" u="none" strike="noStrike" cap="none">
                        <a:solidFill>
                          <a:srgbClr val="A5A5A5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7" name="Google Shape;207;p21"/>
          <p:cNvGraphicFramePr/>
          <p:nvPr/>
        </p:nvGraphicFramePr>
        <p:xfrm>
          <a:off x="5317905" y="5872434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유선전화 ☎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숫자만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8" name="Google Shape;208;p21"/>
          <p:cNvGraphicFramePr/>
          <p:nvPr/>
        </p:nvGraphicFramePr>
        <p:xfrm>
          <a:off x="5317905" y="6325188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직급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9" name="Google Shape;209;p21"/>
          <p:cNvGraphicFramePr/>
          <p:nvPr/>
        </p:nvGraphicFramePr>
        <p:xfrm>
          <a:off x="5317905" y="6552855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부서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0" name="Google Shape;210;p21"/>
          <p:cNvSpPr/>
          <p:nvPr/>
        </p:nvSpPr>
        <p:spPr>
          <a:xfrm>
            <a:off x="6874320" y="7059861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6451046" y="7052171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2" name="Google Shape;212;p21"/>
          <p:cNvGraphicFramePr/>
          <p:nvPr/>
        </p:nvGraphicFramePr>
        <p:xfrm>
          <a:off x="5317905" y="6084873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이메일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600" b="1" u="sng" strike="noStrike" cap="none">
                        <a:solidFill>
                          <a:srgbClr val="0065B3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A5A5A5"/>
                          </a:solidFill>
                        </a:rPr>
                        <a:t> ex) sample@iljin.co.kr</a:t>
                      </a:r>
                      <a:endParaRPr sz="7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3" name="Google Shape;213;p21"/>
          <p:cNvGraphicFramePr/>
          <p:nvPr/>
        </p:nvGraphicFramePr>
        <p:xfrm>
          <a:off x="5318357" y="6792437"/>
          <a:ext cx="1620775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사용여부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사용            </a:t>
                      </a: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4" name="Google Shape;214;p21"/>
          <p:cNvSpPr/>
          <p:nvPr/>
        </p:nvSpPr>
        <p:spPr>
          <a:xfrm>
            <a:off x="5216077" y="3595516"/>
            <a:ext cx="3120541" cy="3389899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7648385" y="3702653"/>
            <a:ext cx="551363" cy="157652"/>
          </a:xfrm>
          <a:prstGeom prst="roundRect">
            <a:avLst>
              <a:gd name="adj" fmla="val 21958"/>
            </a:avLst>
          </a:prstGeom>
          <a:solidFill>
            <a:srgbClr val="FFC000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중복 확인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6" name="Google Shape;216;p21"/>
          <p:cNvGraphicFramePr/>
          <p:nvPr/>
        </p:nvGraphicFramePr>
        <p:xfrm>
          <a:off x="5317905" y="3938633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비밀번호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  대/소문자, 숫자, 특수문자 2 이상 조합(길이 8~16자리)</a:t>
                      </a:r>
                      <a:endParaRPr sz="6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7" name="Google Shape;217;p21"/>
          <p:cNvGraphicFramePr/>
          <p:nvPr/>
        </p:nvGraphicFramePr>
        <p:xfrm>
          <a:off x="5317905" y="4181091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/>
                        <a:t>비밀번호 확인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  비밀번호와 동일해야 합니다.</a:t>
                      </a:r>
                      <a:endParaRPr sz="6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8" name="Google Shape;218;p21"/>
          <p:cNvGraphicFramePr/>
          <p:nvPr/>
        </p:nvGraphicFramePr>
        <p:xfrm>
          <a:off x="5318357" y="5377374"/>
          <a:ext cx="1620775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낙찰권한</a:t>
                      </a:r>
                      <a:r>
                        <a:rPr lang="ko-KR" sz="700" b="1" u="none" strike="noStrike" cap="none"/>
                        <a:t>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</a:t>
                      </a:r>
                      <a:r>
                        <a:rPr lang="ko-KR" sz="600" u="none" strike="noStrike" cap="none"/>
                        <a:t>아니오</a:t>
                      </a:r>
                      <a:r>
                        <a:rPr lang="ko-KR" sz="700" u="none" strike="noStrike" cap="none"/>
                        <a:t>            </a:t>
                      </a: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9" name="Google Shape;219;p21"/>
          <p:cNvSpPr/>
          <p:nvPr/>
        </p:nvSpPr>
        <p:spPr>
          <a:xfrm>
            <a:off x="5294644" y="4861176"/>
            <a:ext cx="2963405" cy="232206"/>
          </a:xfrm>
          <a:prstGeom prst="rect">
            <a:avLst/>
          </a:prstGeom>
          <a:noFill/>
          <a:ln w="25400" cap="flat" cmpd="sng">
            <a:solidFill>
              <a:srgbClr val="7030A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Google Shape;220;p21"/>
          <p:cNvCxnSpPr>
            <a:stCxn id="219" idx="0"/>
          </p:cNvCxnSpPr>
          <p:nvPr/>
        </p:nvCxnSpPr>
        <p:spPr>
          <a:xfrm rot="5400000" flipH="1">
            <a:off x="5359597" y="3444426"/>
            <a:ext cx="2284500" cy="5490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rgbClr val="7030A0"/>
            </a:solidFill>
            <a:prstDash val="dash"/>
            <a:round/>
            <a:headEnd type="none" w="sm" len="sm"/>
            <a:tailEnd type="triangle" w="med" len="med"/>
          </a:ln>
        </p:spPr>
      </p:cxnSp>
      <p:pic>
        <p:nvPicPr>
          <p:cNvPr id="221" name="Google Shape;22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48351" y="1980568"/>
            <a:ext cx="146685" cy="13621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1"/>
          <p:cNvSpPr/>
          <p:nvPr/>
        </p:nvSpPr>
        <p:spPr>
          <a:xfrm>
            <a:off x="3839257" y="2698439"/>
            <a:ext cx="1741616" cy="514814"/>
          </a:xfrm>
          <a:prstGeom prst="roundRect">
            <a:avLst>
              <a:gd name="adj" fmla="val 194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사용권한을 감사사용자를 선택하면 아래 계열사는 한 개 이상 선택해야 합니다.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선택된 계열사는 입찰 및 통계 조회 시 선택된 계열사에 한해 조회 됩니다.</a:t>
            </a:r>
            <a:endParaRPr sz="6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21"/>
          <p:cNvCxnSpPr>
            <a:stCxn id="221" idx="2"/>
            <a:endCxn id="222" idx="0"/>
          </p:cNvCxnSpPr>
          <p:nvPr/>
        </p:nvCxnSpPr>
        <p:spPr>
          <a:xfrm rot="5400000">
            <a:off x="4475044" y="2351828"/>
            <a:ext cx="581700" cy="111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FF00FF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24" name="Google Shape;224;p21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사용자관리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1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사용권한과 SSO사용자에 따른 사용자 등록/수정</a:t>
            </a:r>
            <a:endParaRPr/>
          </a:p>
        </p:txBody>
      </p:sp>
      <p:sp>
        <p:nvSpPr>
          <p:cNvPr id="226" name="Google Shape;226;p21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정보관리 &gt; 사용자관리</a:t>
            </a:r>
            <a:endParaRPr/>
          </a:p>
        </p:txBody>
      </p:sp>
      <p:sp>
        <p:nvSpPr>
          <p:cNvPr id="227" name="Google Shape;227;p21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228" name="Google Shape;228;p21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9" name="Google Shape;229;p21"/>
          <p:cNvGraphicFramePr/>
          <p:nvPr/>
        </p:nvGraphicFramePr>
        <p:xfrm>
          <a:off x="759185" y="2378254"/>
          <a:ext cx="1620775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개찰권한</a:t>
                      </a:r>
                      <a:r>
                        <a:rPr lang="ko-KR" sz="700" b="1" u="none" strike="noStrike" cap="none"/>
                        <a:t>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아니오            </a:t>
                      </a: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1" name="Google Shape;231;p21"/>
          <p:cNvSpPr/>
          <p:nvPr/>
        </p:nvSpPr>
        <p:spPr>
          <a:xfrm>
            <a:off x="670508" y="2559719"/>
            <a:ext cx="1934951" cy="209471"/>
          </a:xfrm>
          <a:prstGeom prst="rect">
            <a:avLst/>
          </a:prstGeom>
          <a:noFill/>
          <a:ln w="25400" cap="flat" cmpd="sng">
            <a:solidFill>
              <a:srgbClr val="A8D0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3" name="Google Shape;233;p21"/>
          <p:cNvGraphicFramePr/>
          <p:nvPr/>
        </p:nvGraphicFramePr>
        <p:xfrm>
          <a:off x="5302058" y="5159708"/>
          <a:ext cx="1620775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>
                          <a:solidFill>
                            <a:srgbClr val="000000"/>
                          </a:solidFill>
                        </a:rPr>
                        <a:t>개찰권한</a:t>
                      </a:r>
                      <a:r>
                        <a:rPr lang="ko-KR" sz="700" b="1" u="none" strike="noStrike" cap="none"/>
                        <a:t>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</a:t>
                      </a:r>
                      <a:r>
                        <a:rPr lang="ko-KR" sz="600" u="none" strike="noStrike" cap="none"/>
                        <a:t>아니오</a:t>
                      </a:r>
                      <a:r>
                        <a:rPr lang="ko-KR" sz="700" u="none" strike="noStrike" cap="none"/>
                        <a:t>            </a:t>
                      </a: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4" name="Google Shape;234;p21"/>
          <p:cNvSpPr/>
          <p:nvPr/>
        </p:nvSpPr>
        <p:spPr>
          <a:xfrm>
            <a:off x="5137718" y="5360465"/>
            <a:ext cx="1934951" cy="209471"/>
          </a:xfrm>
          <a:prstGeom prst="rect">
            <a:avLst/>
          </a:prstGeom>
          <a:noFill/>
          <a:ln w="25400" cap="flat" cmpd="sng">
            <a:solidFill>
              <a:srgbClr val="A8D08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Google Shape;239;p22"/>
          <p:cNvGraphicFramePr/>
          <p:nvPr/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sz="1000" b="1" u="none" strike="noStrike" cap="none"/>
                        <a:t>정보관리 &gt; 품목정보관리</a:t>
                      </a:r>
                      <a:endParaRPr sz="10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4" name="Google Shape;244;p23"/>
          <p:cNvGraphicFramePr/>
          <p:nvPr/>
        </p:nvGraphicFramePr>
        <p:xfrm>
          <a:off x="8385974" y="826614"/>
          <a:ext cx="2324900" cy="1476875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5" name="Google Shape;245;p23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품목정보관리 목록</a:t>
            </a:r>
            <a:endParaRPr/>
          </a:p>
        </p:txBody>
      </p:sp>
      <p:sp>
        <p:nvSpPr>
          <p:cNvPr id="247" name="Google Shape;247;p23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품목정보관리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249" name="Google Shape;249;p23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3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정보관리 &gt; 품목정보관리</a:t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 w="25400" cap="flat" cmpd="sng">
            <a:solidFill>
              <a:srgbClr val="EEEEE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name="adj" fmla="val 1392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23"/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3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정보관리 &gt; 품목정보관리</a:t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1555556" y="1925648"/>
            <a:ext cx="6472136" cy="38222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협력사 등록(업체유형)과 입찰 생성(입찰 품목) 시 필요한 항목입니다.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품목코드 및 품목명을 클릭하면 품목을 수정할 수 있습니다. (등록된 품목 코드는 수정할 수 없습니다)</a:t>
            </a:r>
            <a:endParaRPr/>
          </a:p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품목 코드는 중복될 수 없습니다. </a:t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1527420" y="2399505"/>
            <a:ext cx="6519936" cy="657830"/>
          </a:xfrm>
          <a:prstGeom prst="roundRect">
            <a:avLst>
              <a:gd name="adj" fmla="val 7272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19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23"/>
          <p:cNvSpPr/>
          <p:nvPr/>
        </p:nvSpPr>
        <p:spPr>
          <a:xfrm>
            <a:off x="7185257" y="2753201"/>
            <a:ext cx="734286" cy="243809"/>
          </a:xfrm>
          <a:prstGeom prst="roundRect">
            <a:avLst>
              <a:gd name="adj" fmla="val 13789"/>
            </a:avLst>
          </a:prstGeom>
          <a:solidFill>
            <a:srgbClr val="FFFFFF"/>
          </a:solidFill>
          <a:ln w="9525" cap="flat" cmpd="sng">
            <a:solidFill>
              <a:srgbClr val="F6125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sz="700" b="1" i="0" u="none" strike="noStrike" cap="non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0" name="Google Shape;260;p23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261" name="Google Shape;261;p23"/>
            <p:cNvPicPr preferRelativeResize="0"/>
            <p:nvPr/>
          </p:nvPicPr>
          <p:blipFill rotWithShape="1">
            <a:blip r:embed="rId4">
              <a:alphaModFix/>
            </a:blip>
            <a:srcRect l="989" t="11377" r="85216" b="81060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2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23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2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23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23"/>
            <p:cNvPicPr preferRelativeResize="0"/>
            <p:nvPr/>
          </p:nvPicPr>
          <p:blipFill rotWithShape="1">
            <a:blip r:embed="rId4">
              <a:alphaModFix/>
            </a:blip>
            <a:srcRect l="989" t="37062" r="85216" b="3792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" name="Google Shape;267;p23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268" name="Google Shape;268;p23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3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3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3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2" name="Google Shape;272;p23"/>
            <p:cNvPicPr preferRelativeResize="0"/>
            <p:nvPr/>
          </p:nvPicPr>
          <p:blipFill rotWithShape="1">
            <a:blip r:embed="rId4">
              <a:alphaModFix/>
            </a:blip>
            <a:srcRect l="989" t="19464" r="85216" b="63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23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w="9525" cap="flat" cmpd="sng">
              <a:solidFill>
                <a:srgbClr val="0066B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6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274" name="Google Shape;274;p23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3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36000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50" b="1" i="0" u="none" strike="noStrike" cap="non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sz="550" b="1" i="0" u="none" strike="noStrike" cap="non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p23"/>
          <p:cNvGrpSpPr/>
          <p:nvPr/>
        </p:nvGrpSpPr>
        <p:grpSpPr>
          <a:xfrm>
            <a:off x="1422239" y="6219406"/>
            <a:ext cx="6758044" cy="395247"/>
            <a:chOff x="1408365" y="6877096"/>
            <a:chExt cx="6758044" cy="395247"/>
          </a:xfrm>
        </p:grpSpPr>
        <p:pic>
          <p:nvPicPr>
            <p:cNvPr id="277" name="Google Shape;277;p23"/>
            <p:cNvPicPr preferRelativeResize="0"/>
            <p:nvPr/>
          </p:nvPicPr>
          <p:blipFill rotWithShape="1">
            <a:blip r:embed="rId4">
              <a:alphaModFix/>
            </a:blip>
            <a:srcRect l="16034" t="89130" r="2329" b="-35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Google Shape;278;p23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3600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sz="7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9" name="Google Shape;279;p23"/>
          <p:cNvSpPr/>
          <p:nvPr/>
        </p:nvSpPr>
        <p:spPr>
          <a:xfrm>
            <a:off x="324645" y="5942573"/>
            <a:ext cx="681329" cy="146234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0" name="Google Shape;280;p23"/>
          <p:cNvGrpSpPr/>
          <p:nvPr/>
        </p:nvGrpSpPr>
        <p:grpSpPr>
          <a:xfrm>
            <a:off x="4213274" y="5761818"/>
            <a:ext cx="1575496" cy="167235"/>
            <a:chOff x="3326817" y="6019551"/>
            <a:chExt cx="1591287" cy="180000"/>
          </a:xfrm>
        </p:grpSpPr>
        <p:sp>
          <p:nvSpPr>
            <p:cNvPr id="281" name="Google Shape;281;p23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87" name="Google Shape;287;p23"/>
          <p:cNvGraphicFramePr/>
          <p:nvPr/>
        </p:nvGraphicFramePr>
        <p:xfrm>
          <a:off x="1440199" y="3209062"/>
          <a:ext cx="1703925" cy="193920"/>
        </p:xfrm>
        <a:graphic>
          <a:graphicData uri="http://schemas.openxmlformats.org/drawingml/2006/table">
            <a:tbl>
              <a:tblPr>
                <a:noFill/>
                <a:tableStyleId>{844D35CC-E5FF-4EBF-80B3-D8E12397CADB}</a:tableStyleId>
              </a:tblPr>
              <a:tblGrid>
                <a:gridCol w="683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7450"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4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10개씩 보기       </a:t>
                      </a:r>
                      <a:r>
                        <a:rPr lang="ko-KR" sz="8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50" marR="91450" marT="36000" marB="36000" anchor="ctr">
                    <a:lnL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666666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8" name="Google Shape;288;p23"/>
          <p:cNvSpPr/>
          <p:nvPr/>
        </p:nvSpPr>
        <p:spPr>
          <a:xfrm>
            <a:off x="1557878" y="2767269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품목코드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3"/>
          <p:cNvSpPr/>
          <p:nvPr/>
        </p:nvSpPr>
        <p:spPr>
          <a:xfrm>
            <a:off x="2193671" y="2737931"/>
            <a:ext cx="872516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3"/>
          <p:cNvSpPr/>
          <p:nvPr/>
        </p:nvSpPr>
        <p:spPr>
          <a:xfrm>
            <a:off x="3891190" y="2743762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품목명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3"/>
          <p:cNvSpPr/>
          <p:nvPr/>
        </p:nvSpPr>
        <p:spPr>
          <a:xfrm>
            <a:off x="4557088" y="2743762"/>
            <a:ext cx="1163097" cy="243809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2" name="Google Shape;292;p23"/>
          <p:cNvGraphicFramePr/>
          <p:nvPr>
            <p:extLst>
              <p:ext uri="{D42A27DB-BD31-4B8C-83A1-F6EECF244321}">
                <p14:modId xmlns:p14="http://schemas.microsoft.com/office/powerpoint/2010/main" val="3703363386"/>
              </p:ext>
            </p:extLst>
          </p:nvPr>
        </p:nvGraphicFramePr>
        <p:xfrm>
          <a:off x="1643399" y="3454466"/>
          <a:ext cx="6384300" cy="1817100"/>
        </p:xfrm>
        <a:graphic>
          <a:graphicData uri="http://schemas.openxmlformats.org/drawingml/2006/table">
            <a:tbl>
              <a:tblPr>
                <a:noFill/>
                <a:tableStyleId>{844D35CC-E5FF-4EBF-80B3-D8E12397CADB}</a:tableStyleId>
              </a:tblPr>
              <a:tblGrid>
                <a:gridCol w="860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0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10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품목코드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품목명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smtClean="0"/>
                        <a:t>품목</a:t>
                      </a:r>
                      <a:r>
                        <a:rPr lang="en-US" altLang="ko-KR" sz="700" u="none" strike="noStrike" cap="none" smtClean="0"/>
                        <a:t>C&amp;I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사용여부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등록자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/>
                        <a:t>등록일시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011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작물재배업 품목류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A_농업, 임업 및 어업(01~03)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사용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김담당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2023-12-31 13:21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9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012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축산업 품목류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B_광업(05~08)</a:t>
                      </a:r>
                      <a:endParaRPr sz="700" u="none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사용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이담당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2023-12-31 13:21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013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작물재배 및 축산 복합농업 품목류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A_농업, 임업 및 어업(01~03)</a:t>
                      </a:r>
                      <a:endParaRPr sz="700" u="sng" strike="noStrike" cap="non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FF0000"/>
                          </a:solidFill>
                        </a:rPr>
                        <a:t>미사용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최담당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2023-12-31 13:21</a:t>
                      </a:r>
                      <a:endParaRPr sz="700" u="none" strike="noStrike" cap="none">
                        <a:solidFill>
                          <a:srgbClr val="7F7F7F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3" name="Google Shape;293;p23"/>
          <p:cNvSpPr/>
          <p:nvPr/>
        </p:nvSpPr>
        <p:spPr>
          <a:xfrm>
            <a:off x="7171189" y="3132948"/>
            <a:ext cx="864244" cy="268189"/>
          </a:xfrm>
          <a:prstGeom prst="roundRect">
            <a:avLst>
              <a:gd name="adj" fmla="val 13789"/>
            </a:avLst>
          </a:pr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품목 등록</a:t>
            </a:r>
            <a:endParaRPr sz="7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3"/>
          <p:cNvSpPr/>
          <p:nvPr/>
        </p:nvSpPr>
        <p:spPr>
          <a:xfrm>
            <a:off x="1174701" y="4362917"/>
            <a:ext cx="3453331" cy="211349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5" name="Google Shape;295;p23"/>
          <p:cNvGraphicFramePr/>
          <p:nvPr/>
        </p:nvGraphicFramePr>
        <p:xfrm>
          <a:off x="1296742" y="4601105"/>
          <a:ext cx="3212025" cy="30477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321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품목 수정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6" name="Google Shape;296;p23"/>
          <p:cNvGraphicFramePr/>
          <p:nvPr/>
        </p:nvGraphicFramePr>
        <p:xfrm>
          <a:off x="1424417" y="5063048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품목코드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011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7" name="Google Shape;297;p23"/>
          <p:cNvGraphicFramePr/>
          <p:nvPr/>
        </p:nvGraphicFramePr>
        <p:xfrm>
          <a:off x="1424417" y="5521663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품목명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작물재배업 품목류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8" name="Google Shape;298;p23"/>
          <p:cNvSpPr/>
          <p:nvPr/>
        </p:nvSpPr>
        <p:spPr>
          <a:xfrm>
            <a:off x="2980832" y="6257597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3"/>
          <p:cNvSpPr/>
          <p:nvPr/>
        </p:nvSpPr>
        <p:spPr>
          <a:xfrm>
            <a:off x="2557558" y="6249907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0" name="Google Shape;300;p23"/>
          <p:cNvGraphicFramePr/>
          <p:nvPr/>
        </p:nvGraphicFramePr>
        <p:xfrm>
          <a:off x="1424417" y="5760823"/>
          <a:ext cx="1620775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사용여부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사용            </a:t>
                      </a: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1" name="Google Shape;301;p23"/>
          <p:cNvSpPr/>
          <p:nvPr/>
        </p:nvSpPr>
        <p:spPr>
          <a:xfrm>
            <a:off x="1322589" y="4957537"/>
            <a:ext cx="3120541" cy="1157005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3"/>
          <p:cNvSpPr/>
          <p:nvPr/>
        </p:nvSpPr>
        <p:spPr>
          <a:xfrm>
            <a:off x="6596344" y="4376900"/>
            <a:ext cx="3453331" cy="2055506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3" name="Google Shape;303;p23"/>
          <p:cNvGraphicFramePr/>
          <p:nvPr/>
        </p:nvGraphicFramePr>
        <p:xfrm>
          <a:off x="6718385" y="4424895"/>
          <a:ext cx="3212025" cy="30477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321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5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품목 등록</a:t>
                      </a: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4" name="Google Shape;304;p23"/>
          <p:cNvGraphicFramePr/>
          <p:nvPr/>
        </p:nvGraphicFramePr>
        <p:xfrm>
          <a:off x="6846060" y="4886838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품목코드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/>
                        <a:t>  </a:t>
                      </a:r>
                      <a:r>
                        <a:rPr lang="ko-KR" sz="600" u="none" strike="noStrike" cap="none">
                          <a:solidFill>
                            <a:srgbClr val="A5A5A5"/>
                          </a:solidFill>
                        </a:rPr>
                        <a:t>숫자만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5" name="Google Shape;305;p23"/>
          <p:cNvGraphicFramePr/>
          <p:nvPr/>
        </p:nvGraphicFramePr>
        <p:xfrm>
          <a:off x="6846060" y="5425922"/>
          <a:ext cx="2926600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5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품목명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6" name="Google Shape;306;p23"/>
          <p:cNvSpPr/>
          <p:nvPr/>
        </p:nvSpPr>
        <p:spPr>
          <a:xfrm>
            <a:off x="8402475" y="6074074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sz="6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3"/>
          <p:cNvSpPr/>
          <p:nvPr/>
        </p:nvSpPr>
        <p:spPr>
          <a:xfrm>
            <a:off x="7979201" y="6066384"/>
            <a:ext cx="376588" cy="19075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8" name="Google Shape;308;p23"/>
          <p:cNvGraphicFramePr/>
          <p:nvPr/>
        </p:nvGraphicFramePr>
        <p:xfrm>
          <a:off x="6846512" y="5672399"/>
          <a:ext cx="1620775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사용여부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</a:t>
                      </a: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사용</a:t>
                      </a:r>
                      <a:r>
                        <a:rPr lang="ko-KR" sz="700" u="none" strike="noStrike" cap="none"/>
                        <a:t>            </a:t>
                      </a: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9" name="Google Shape;309;p23"/>
          <p:cNvSpPr/>
          <p:nvPr/>
        </p:nvSpPr>
        <p:spPr>
          <a:xfrm>
            <a:off x="6744232" y="4781327"/>
            <a:ext cx="3120541" cy="1143021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2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0" name="Google Shape;310;p23"/>
          <p:cNvCxnSpPr/>
          <p:nvPr/>
        </p:nvCxnSpPr>
        <p:spPr>
          <a:xfrm rot="-5400000" flipH="1">
            <a:off x="2488480" y="4186922"/>
            <a:ext cx="809700" cy="189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311" name="Google Shape;311;p23"/>
          <p:cNvCxnSpPr>
            <a:stCxn id="293" idx="2"/>
          </p:cNvCxnSpPr>
          <p:nvPr/>
        </p:nvCxnSpPr>
        <p:spPr>
          <a:xfrm rot="-5400000" flipH="1">
            <a:off x="7356861" y="3647587"/>
            <a:ext cx="1214100" cy="721200"/>
          </a:xfrm>
          <a:prstGeom prst="bentConnector3">
            <a:avLst>
              <a:gd name="adj1" fmla="val 49994"/>
            </a:avLst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graphicFrame>
        <p:nvGraphicFramePr>
          <p:cNvPr id="312" name="Google Shape;312;p23"/>
          <p:cNvGraphicFramePr/>
          <p:nvPr/>
        </p:nvGraphicFramePr>
        <p:xfrm>
          <a:off x="1411081" y="5290029"/>
          <a:ext cx="2904875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품목그룹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A_농업, 임업 및 어업(01~03)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3" name="Google Shape;313;p23"/>
          <p:cNvGraphicFramePr/>
          <p:nvPr/>
        </p:nvGraphicFramePr>
        <p:xfrm>
          <a:off x="6834242" y="5150643"/>
          <a:ext cx="2904875" cy="18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</a:rPr>
                        <a:t>품목그룹</a:t>
                      </a:r>
                      <a:r>
                        <a:rPr lang="ko-KR" sz="700" b="1" u="none" strike="noStrike" cap="non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/>
                        <a:t>  </a:t>
                      </a:r>
                      <a:r>
                        <a:rPr lang="ko-KR" sz="700" u="none" strike="noStrike" cap="none">
                          <a:solidFill>
                            <a:srgbClr val="7F7F7F"/>
                          </a:solidFill>
                        </a:rPr>
                        <a:t>선택</a:t>
                      </a:r>
                      <a:r>
                        <a:rPr lang="ko-KR" sz="700" u="none" strike="noStrike" cap="none"/>
                        <a:t>                                                               </a:t>
                      </a:r>
                      <a:r>
                        <a:rPr lang="ko-KR" sz="700" b="0" i="0" u="none" strike="noStrike" cap="non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14" name="Google Shape;314;p23"/>
          <p:cNvSpPr/>
          <p:nvPr/>
        </p:nvSpPr>
        <p:spPr>
          <a:xfrm>
            <a:off x="1561571" y="2460693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품목그룹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3"/>
          <p:cNvSpPr/>
          <p:nvPr/>
        </p:nvSpPr>
        <p:spPr>
          <a:xfrm>
            <a:off x="2210175" y="2471775"/>
            <a:ext cx="1589689" cy="221645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전체</a:t>
            </a:r>
            <a:r>
              <a:rPr lang="ko-KR"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    </a:t>
            </a:r>
            <a:r>
              <a:rPr lang="ko-KR" sz="7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⌵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3"/>
          <p:cNvSpPr/>
          <p:nvPr/>
        </p:nvSpPr>
        <p:spPr>
          <a:xfrm>
            <a:off x="3906537" y="2460397"/>
            <a:ext cx="734286" cy="243809"/>
          </a:xfrm>
          <a:prstGeom prst="roundRect">
            <a:avLst>
              <a:gd name="adj" fmla="val 13789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사용여부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3"/>
          <p:cNvSpPr/>
          <p:nvPr/>
        </p:nvSpPr>
        <p:spPr>
          <a:xfrm>
            <a:off x="4555141" y="2471479"/>
            <a:ext cx="647157" cy="221645"/>
          </a:xfrm>
          <a:prstGeom prst="roundRect">
            <a:avLst>
              <a:gd name="adj" fmla="val 13789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사용</a:t>
            </a:r>
            <a:r>
              <a:rPr lang="ko-KR"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lang="ko-KR" sz="700" b="0" i="0" u="none" strike="noStrike" cap="non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⌵</a:t>
            </a:r>
            <a:endParaRPr sz="60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" name="그룹 75"/>
          <p:cNvGrpSpPr/>
          <p:nvPr/>
        </p:nvGrpSpPr>
        <p:grpSpPr>
          <a:xfrm>
            <a:off x="175586" y="907670"/>
            <a:ext cx="8068083" cy="372077"/>
            <a:chOff x="175586" y="907670"/>
            <a:chExt cx="8068083" cy="372077"/>
          </a:xfrm>
        </p:grpSpPr>
        <p:pic>
          <p:nvPicPr>
            <p:cNvPr id="77" name="Google Shape;73;p2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75586" y="907670"/>
              <a:ext cx="8068083" cy="37207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그림 7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75586" y="975768"/>
              <a:ext cx="2967706" cy="22041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762</Words>
  <Application>Microsoft Office PowerPoint</Application>
  <PresentationFormat>사용자 지정</PresentationFormat>
  <Paragraphs>314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3</cp:revision>
  <dcterms:modified xsi:type="dcterms:W3CDTF">2024-10-10T08:51:46Z</dcterms:modified>
</cp:coreProperties>
</file>